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CEBD-1E48-4DA3-BB1B-C6C8ACBC3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8DE274-F4BA-4F0F-8E32-54BF10136A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EA4144-9CED-45CA-A37A-AE1ADDEEB362}"/>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5" name="Footer Placeholder 4">
            <a:extLst>
              <a:ext uri="{FF2B5EF4-FFF2-40B4-BE49-F238E27FC236}">
                <a16:creationId xmlns:a16="http://schemas.microsoft.com/office/drawing/2014/main" id="{4EAE01D2-FF68-4825-AA65-7EA1E4CD9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1FAD2-DD93-4535-B63A-3E41C9698AF2}"/>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114471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6317-5162-474C-B200-A5980C05C5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469BDC-A3A9-431A-B844-34816368E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0A1C8-FD66-420E-A89F-B78DAF365C07}"/>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5" name="Footer Placeholder 4">
            <a:extLst>
              <a:ext uri="{FF2B5EF4-FFF2-40B4-BE49-F238E27FC236}">
                <a16:creationId xmlns:a16="http://schemas.microsoft.com/office/drawing/2014/main" id="{1D751C81-C703-4D52-8EB2-757BEC4A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B7BF8-623C-4069-BF3A-F4F1CB0BCEEC}"/>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19046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B86E3-4E37-41B5-A440-8C26693117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675F93-0AE0-457B-A4A3-B36AD82A2E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1B893-A00C-4C00-B4E1-E2F3503D452D}"/>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5" name="Footer Placeholder 4">
            <a:extLst>
              <a:ext uri="{FF2B5EF4-FFF2-40B4-BE49-F238E27FC236}">
                <a16:creationId xmlns:a16="http://schemas.microsoft.com/office/drawing/2014/main" id="{3EFE0507-2A72-4366-91FC-5158C0FD4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3A4D4-0F39-4C12-9435-CD8314291799}"/>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243446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A0FE-13E8-47BC-8619-08FCD5C99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607D4-D489-4A63-9EC4-52EDAFF3B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ACF25-D2AA-4AEE-AC82-C87678973458}"/>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5" name="Footer Placeholder 4">
            <a:extLst>
              <a:ext uri="{FF2B5EF4-FFF2-40B4-BE49-F238E27FC236}">
                <a16:creationId xmlns:a16="http://schemas.microsoft.com/office/drawing/2014/main" id="{EF338868-C500-41E7-BDE1-A45D7EF98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122D7-A092-43C5-8528-EF99137E763A}"/>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304067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382D-8F8E-4E5E-AC98-3F44BA40D3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8EF0B9-841F-4315-AA36-801A4F748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A5D41-19BA-4CAF-92E9-4EEB57BEF6DD}"/>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5" name="Footer Placeholder 4">
            <a:extLst>
              <a:ext uri="{FF2B5EF4-FFF2-40B4-BE49-F238E27FC236}">
                <a16:creationId xmlns:a16="http://schemas.microsoft.com/office/drawing/2014/main" id="{EF0600AD-5D4B-41B7-88CE-F6DB94A17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50F6C-9519-42E6-ACB9-E67EDFD9B289}"/>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298702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0ED4-3FA1-4694-8D40-922350A6E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F5092-18A2-4126-AC2F-2A46D9FCB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82F6E7-1482-41E0-8641-34DC0E62B1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07A307-3A2B-4614-8AAA-92FF83F1E9B3}"/>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6" name="Footer Placeholder 5">
            <a:extLst>
              <a:ext uri="{FF2B5EF4-FFF2-40B4-BE49-F238E27FC236}">
                <a16:creationId xmlns:a16="http://schemas.microsoft.com/office/drawing/2014/main" id="{FCE4DCA1-C81D-4242-816C-A86B0ADE8F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10FE1-B862-4210-A75B-B1EAAE8D5A1D}"/>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4035702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D9C3-C490-48D1-B29A-75EAF8A5E0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3A4422-C1AF-4A59-B7C1-7B8120EDD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48A6C6-D14E-470E-8393-6959E4734B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BCDD89-0E25-4326-9D9B-F2F22E00E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C24DD-3D77-4588-ADE7-AEBFBD3EA6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E7FD8F-63B5-4CA0-849A-481F9A0251C2}"/>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8" name="Footer Placeholder 7">
            <a:extLst>
              <a:ext uri="{FF2B5EF4-FFF2-40B4-BE49-F238E27FC236}">
                <a16:creationId xmlns:a16="http://schemas.microsoft.com/office/drawing/2014/main" id="{5A3EE33B-859D-4C44-AD4D-CB0A2E5113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45DF5E-DF20-4AB2-A439-89A597BDA02D}"/>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98013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8EF1-ED0F-4668-82B1-ECA330758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52714D-584F-45C6-9BF9-EF8430470C1A}"/>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4" name="Footer Placeholder 3">
            <a:extLst>
              <a:ext uri="{FF2B5EF4-FFF2-40B4-BE49-F238E27FC236}">
                <a16:creationId xmlns:a16="http://schemas.microsoft.com/office/drawing/2014/main" id="{4013DA56-885E-4946-92E7-A252692E2E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62762B-B7FD-42EF-8817-AB88F2EC1A11}"/>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137398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00387-D1BF-4BE7-B664-DDE00643E0E5}"/>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3" name="Footer Placeholder 2">
            <a:extLst>
              <a:ext uri="{FF2B5EF4-FFF2-40B4-BE49-F238E27FC236}">
                <a16:creationId xmlns:a16="http://schemas.microsoft.com/office/drawing/2014/main" id="{2CA92ADF-9A35-488C-A2BB-E88A81F1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06F273-C0F7-4029-979D-33E892C5011F}"/>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438563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805A-58D1-404F-9F5D-312D6217E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834E0-09A9-48D7-A30B-EA21955DB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C81DF8-C683-4B65-AB18-63282F2AC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890AD-7AF9-42D4-BD45-A912DF3272AC}"/>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6" name="Footer Placeholder 5">
            <a:extLst>
              <a:ext uri="{FF2B5EF4-FFF2-40B4-BE49-F238E27FC236}">
                <a16:creationId xmlns:a16="http://schemas.microsoft.com/office/drawing/2014/main" id="{C5D6C4C5-9AB6-46F6-8429-51ADCA22A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731E1-3FF5-46DA-BF5B-9AC3BFD448CD}"/>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243877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6F0E-B372-4C57-8F95-2678E6369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189C7B-3720-4556-9FE2-FB929D011C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20DD7B-C239-4406-B2FD-F01514A9C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0C872-263A-42DC-9075-57AC026B19AE}"/>
              </a:ext>
            </a:extLst>
          </p:cNvPr>
          <p:cNvSpPr>
            <a:spLocks noGrp="1"/>
          </p:cNvSpPr>
          <p:nvPr>
            <p:ph type="dt" sz="half" idx="10"/>
          </p:nvPr>
        </p:nvSpPr>
        <p:spPr/>
        <p:txBody>
          <a:bodyPr/>
          <a:lstStyle/>
          <a:p>
            <a:fld id="{7AC5DD4B-097E-44EA-97E0-41187F741052}" type="datetimeFigureOut">
              <a:rPr lang="en-US" smtClean="0"/>
              <a:t>6/15/2022</a:t>
            </a:fld>
            <a:endParaRPr lang="en-US"/>
          </a:p>
        </p:txBody>
      </p:sp>
      <p:sp>
        <p:nvSpPr>
          <p:cNvPr id="6" name="Footer Placeholder 5">
            <a:extLst>
              <a:ext uri="{FF2B5EF4-FFF2-40B4-BE49-F238E27FC236}">
                <a16:creationId xmlns:a16="http://schemas.microsoft.com/office/drawing/2014/main" id="{DEB76768-ABC2-429E-BBE1-E30AB1BCF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00E87-D420-4183-AF8F-ABB44ECC7B79}"/>
              </a:ext>
            </a:extLst>
          </p:cNvPr>
          <p:cNvSpPr>
            <a:spLocks noGrp="1"/>
          </p:cNvSpPr>
          <p:nvPr>
            <p:ph type="sldNum" sz="quarter" idx="12"/>
          </p:nvPr>
        </p:nvSpPr>
        <p:spPr/>
        <p:txBody>
          <a:bodyPr/>
          <a:lstStyle/>
          <a:p>
            <a:fld id="{0335B547-111D-4ED0-825E-113AF2005B57}" type="slidenum">
              <a:rPr lang="en-US" smtClean="0"/>
              <a:t>‹#›</a:t>
            </a:fld>
            <a:endParaRPr lang="en-US"/>
          </a:p>
        </p:txBody>
      </p:sp>
    </p:spTree>
    <p:extLst>
      <p:ext uri="{BB962C8B-B14F-4D97-AF65-F5344CB8AC3E}">
        <p14:creationId xmlns:p14="http://schemas.microsoft.com/office/powerpoint/2010/main" val="80800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4B0B6-3D60-4572-903A-F7BDE547E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EB8B79-490B-487B-B76B-3B56A1BC0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4EA9A-1460-4DD1-BB8A-87F439A245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5DD4B-097E-44EA-97E0-41187F741052}" type="datetimeFigureOut">
              <a:rPr lang="en-US" smtClean="0"/>
              <a:t>6/15/2022</a:t>
            </a:fld>
            <a:endParaRPr lang="en-US"/>
          </a:p>
        </p:txBody>
      </p:sp>
      <p:sp>
        <p:nvSpPr>
          <p:cNvPr id="5" name="Footer Placeholder 4">
            <a:extLst>
              <a:ext uri="{FF2B5EF4-FFF2-40B4-BE49-F238E27FC236}">
                <a16:creationId xmlns:a16="http://schemas.microsoft.com/office/drawing/2014/main" id="{8148BAAF-A27D-4528-8DE2-FD073E6E6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422A5A-71BB-484C-AD15-841E68AF6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5B547-111D-4ED0-825E-113AF2005B57}" type="slidenum">
              <a:rPr lang="en-US" smtClean="0"/>
              <a:t>‹#›</a:t>
            </a:fld>
            <a:endParaRPr lang="en-US"/>
          </a:p>
        </p:txBody>
      </p:sp>
    </p:spTree>
    <p:extLst>
      <p:ext uri="{BB962C8B-B14F-4D97-AF65-F5344CB8AC3E}">
        <p14:creationId xmlns:p14="http://schemas.microsoft.com/office/powerpoint/2010/main" val="260258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9BBB-17D5-41DC-9C6D-E3A8CD608E5A}"/>
              </a:ext>
            </a:extLst>
          </p:cNvPr>
          <p:cNvSpPr>
            <a:spLocks noGrp="1"/>
          </p:cNvSpPr>
          <p:nvPr>
            <p:ph type="ctrTitle"/>
          </p:nvPr>
        </p:nvSpPr>
        <p:spPr/>
        <p:txBody>
          <a:bodyPr/>
          <a:lstStyle/>
          <a:p>
            <a:r>
              <a:rPr lang="en-US" dirty="0"/>
              <a:t>Containerization via </a:t>
            </a:r>
            <a:r>
              <a:rPr lang="en-US" dirty="0" err="1"/>
              <a:t>cgroups</a:t>
            </a:r>
            <a:r>
              <a:rPr lang="en-US" dirty="0"/>
              <a:t> and namespaces</a:t>
            </a:r>
          </a:p>
        </p:txBody>
      </p:sp>
      <p:sp>
        <p:nvSpPr>
          <p:cNvPr id="3" name="Subtitle 2">
            <a:extLst>
              <a:ext uri="{FF2B5EF4-FFF2-40B4-BE49-F238E27FC236}">
                <a16:creationId xmlns:a16="http://schemas.microsoft.com/office/drawing/2014/main" id="{415764F1-CDEA-4719-886E-B09CEF6BB3BB}"/>
              </a:ext>
            </a:extLst>
          </p:cNvPr>
          <p:cNvSpPr>
            <a:spLocks noGrp="1"/>
          </p:cNvSpPr>
          <p:nvPr>
            <p:ph type="subTitle" idx="1"/>
          </p:nvPr>
        </p:nvSpPr>
        <p:spPr/>
        <p:txBody>
          <a:bodyPr/>
          <a:lstStyle/>
          <a:p>
            <a:r>
              <a:rPr lang="en-US" dirty="0"/>
              <a:t>Danilo </a:t>
            </a:r>
            <a:r>
              <a:rPr lang="en-US" dirty="0" err="1"/>
              <a:t>Pejovi</a:t>
            </a:r>
            <a:r>
              <a:rPr lang="sl-SI" dirty="0"/>
              <a:t>ć</a:t>
            </a:r>
            <a:endParaRPr lang="en-US" dirty="0"/>
          </a:p>
        </p:txBody>
      </p:sp>
    </p:spTree>
    <p:extLst>
      <p:ext uri="{BB962C8B-B14F-4D97-AF65-F5344CB8AC3E}">
        <p14:creationId xmlns:p14="http://schemas.microsoft.com/office/powerpoint/2010/main" val="2654258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93913-F5E0-4CB9-89FA-555515048933}"/>
              </a:ext>
            </a:extLst>
          </p:cNvPr>
          <p:cNvSpPr>
            <a:spLocks noGrp="1"/>
          </p:cNvSpPr>
          <p:nvPr>
            <p:ph type="title"/>
          </p:nvPr>
        </p:nvSpPr>
        <p:spPr>
          <a:xfrm>
            <a:off x="686834" y="1153572"/>
            <a:ext cx="3200400" cy="4461163"/>
          </a:xfrm>
        </p:spPr>
        <p:txBody>
          <a:bodyPr>
            <a:normAutofit/>
          </a:bodyPr>
          <a:lstStyle/>
          <a:p>
            <a:r>
              <a:rPr lang="en-US">
                <a:solidFill>
                  <a:srgbClr val="FFFFFF"/>
                </a:solidFill>
              </a:rPr>
              <a:t>Creating a basic container and short demo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DE43D5-7A05-486B-AD5E-C497895C69D3}"/>
              </a:ext>
            </a:extLst>
          </p:cNvPr>
          <p:cNvSpPr>
            <a:spLocks noGrp="1"/>
          </p:cNvSpPr>
          <p:nvPr>
            <p:ph idx="1"/>
          </p:nvPr>
        </p:nvSpPr>
        <p:spPr>
          <a:xfrm>
            <a:off x="4447308" y="591344"/>
            <a:ext cx="6906491" cy="5585619"/>
          </a:xfrm>
        </p:spPr>
        <p:txBody>
          <a:bodyPr anchor="ctr">
            <a:normAutofit/>
          </a:bodyPr>
          <a:lstStyle/>
          <a:p>
            <a:r>
              <a:rPr lang="en-US" dirty="0"/>
              <a:t>I used Golang to develop a container. Reading and even writing the code doesn’t require deep knowledge of the language.</a:t>
            </a:r>
          </a:p>
          <a:p>
            <a:r>
              <a:rPr lang="en-US" dirty="0"/>
              <a:t>Goal of the container is to be able to run a shell that is somewhat separated from the rest of the host system.</a:t>
            </a:r>
          </a:p>
          <a:p>
            <a:r>
              <a:rPr lang="en-US" dirty="0"/>
              <a:t>Installing alpine distribution of </a:t>
            </a:r>
            <a:r>
              <a:rPr lang="en-US" dirty="0" err="1"/>
              <a:t>linux</a:t>
            </a:r>
            <a:r>
              <a:rPr lang="en-US" dirty="0"/>
              <a:t> – distribution that is very popular among all containerization platforms.</a:t>
            </a:r>
          </a:p>
        </p:txBody>
      </p:sp>
    </p:spTree>
    <p:extLst>
      <p:ext uri="{BB962C8B-B14F-4D97-AF65-F5344CB8AC3E}">
        <p14:creationId xmlns:p14="http://schemas.microsoft.com/office/powerpoint/2010/main" val="99631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6C8D-3138-4543-A92A-07592A95275C}"/>
              </a:ext>
            </a:extLst>
          </p:cNvPr>
          <p:cNvSpPr>
            <a:spLocks noGrp="1"/>
          </p:cNvSpPr>
          <p:nvPr>
            <p:ph type="title"/>
          </p:nvPr>
        </p:nvSpPr>
        <p:spPr/>
        <p:txBody>
          <a:bodyPr/>
          <a:lstStyle/>
          <a:p>
            <a:r>
              <a:rPr lang="en-US" dirty="0"/>
              <a:t>Comparison to known platforms</a:t>
            </a:r>
          </a:p>
        </p:txBody>
      </p:sp>
      <p:sp>
        <p:nvSpPr>
          <p:cNvPr id="3" name="Content Placeholder 2">
            <a:extLst>
              <a:ext uri="{FF2B5EF4-FFF2-40B4-BE49-F238E27FC236}">
                <a16:creationId xmlns:a16="http://schemas.microsoft.com/office/drawing/2014/main" id="{0F880D51-518D-46F5-AEB2-0B15BB64BB02}"/>
              </a:ext>
            </a:extLst>
          </p:cNvPr>
          <p:cNvSpPr>
            <a:spLocks noGrp="1"/>
          </p:cNvSpPr>
          <p:nvPr>
            <p:ph idx="1"/>
          </p:nvPr>
        </p:nvSpPr>
        <p:spPr/>
        <p:txBody>
          <a:bodyPr>
            <a:normAutofit lnSpcReduction="10000"/>
          </a:bodyPr>
          <a:lstStyle/>
          <a:p>
            <a:r>
              <a:rPr lang="en-US" dirty="0"/>
              <a:t>When looking it as a complete package – it would be very hard to find application where my implementation of containerization would even be preferable to big and famous ones. </a:t>
            </a:r>
          </a:p>
          <a:p>
            <a:r>
              <a:rPr lang="en-US" dirty="0"/>
              <a:t>Strength of understanding the building blocks of such technologies and being able to use them on wide range of processes comes when quick fix for an application is needed or when only small customizations are needed. </a:t>
            </a:r>
          </a:p>
          <a:p>
            <a:r>
              <a:rPr lang="en-US" dirty="0"/>
              <a:t>Especially for legacy code that was not developed with containers in mind – we can add limitations that don’t interfere with intended workings of that application while straying from more invasive ones (network namespace).</a:t>
            </a:r>
          </a:p>
        </p:txBody>
      </p:sp>
    </p:spTree>
    <p:extLst>
      <p:ext uri="{BB962C8B-B14F-4D97-AF65-F5344CB8AC3E}">
        <p14:creationId xmlns:p14="http://schemas.microsoft.com/office/powerpoint/2010/main" val="139712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C871-9EB8-40E9-8D11-92C79B0CD4C6}"/>
              </a:ext>
            </a:extLst>
          </p:cNvPr>
          <p:cNvSpPr>
            <a:spLocks noGrp="1"/>
          </p:cNvSpPr>
          <p:nvPr>
            <p:ph type="title"/>
          </p:nvPr>
        </p:nvSpPr>
        <p:spPr/>
        <p:txBody>
          <a:bodyPr/>
          <a:lstStyle/>
          <a:p>
            <a:r>
              <a:rPr lang="sl-SI" dirty="0"/>
              <a:t>Motivation </a:t>
            </a:r>
            <a:endParaRPr lang="en-US" dirty="0"/>
          </a:p>
        </p:txBody>
      </p:sp>
      <p:pic>
        <p:nvPicPr>
          <p:cNvPr id="5" name="Content Placeholder 4">
            <a:extLst>
              <a:ext uri="{FF2B5EF4-FFF2-40B4-BE49-F238E27FC236}">
                <a16:creationId xmlns:a16="http://schemas.microsoft.com/office/drawing/2014/main" id="{E8C00113-2B16-4AA0-B69D-1D22251B55B6}"/>
              </a:ext>
            </a:extLst>
          </p:cNvPr>
          <p:cNvPicPr>
            <a:picLocks noGrp="1" noChangeAspect="1"/>
          </p:cNvPicPr>
          <p:nvPr>
            <p:ph idx="1"/>
          </p:nvPr>
        </p:nvPicPr>
        <p:blipFill>
          <a:blip r:embed="rId2"/>
          <a:stretch>
            <a:fillRect/>
          </a:stretch>
        </p:blipFill>
        <p:spPr>
          <a:xfrm>
            <a:off x="5449690" y="1504156"/>
            <a:ext cx="6350862" cy="4020344"/>
          </a:xfrm>
        </p:spPr>
      </p:pic>
      <p:sp>
        <p:nvSpPr>
          <p:cNvPr id="7" name="TextBox 6">
            <a:extLst>
              <a:ext uri="{FF2B5EF4-FFF2-40B4-BE49-F238E27FC236}">
                <a16:creationId xmlns:a16="http://schemas.microsoft.com/office/drawing/2014/main" id="{BA376C58-512C-447B-9479-12D9C334F600}"/>
              </a:ext>
            </a:extLst>
          </p:cNvPr>
          <p:cNvSpPr txBox="1"/>
          <p:nvPr/>
        </p:nvSpPr>
        <p:spPr>
          <a:xfrm>
            <a:off x="447675" y="1690688"/>
            <a:ext cx="4905375" cy="4524315"/>
          </a:xfrm>
          <a:prstGeom prst="rect">
            <a:avLst/>
          </a:prstGeom>
          <a:noFill/>
        </p:spPr>
        <p:txBody>
          <a:bodyPr wrap="square" rtlCol="0">
            <a:spAutoFit/>
          </a:bodyPr>
          <a:lstStyle/>
          <a:p>
            <a:pPr marL="285750" indent="-285750">
              <a:buFontTx/>
              <a:buChar char="-"/>
            </a:pPr>
            <a:r>
              <a:rPr lang="en-US" dirty="0"/>
              <a:t>Engineers and programmers being unfamiliar with tools they use on processes that deal with sensitive data is one of the biggest security threats.</a:t>
            </a:r>
          </a:p>
          <a:p>
            <a:pPr marL="285750" indent="-285750">
              <a:buFontTx/>
              <a:buChar char="-"/>
            </a:pPr>
            <a:r>
              <a:rPr lang="en-US" dirty="0"/>
              <a:t>Not understanding python virtual environments and copy-on-write led me to wasting my time</a:t>
            </a:r>
          </a:p>
          <a:p>
            <a:pPr marL="285750" indent="-285750">
              <a:buFontTx/>
              <a:buChar char="-"/>
            </a:pPr>
            <a:r>
              <a:rPr lang="en-US" dirty="0"/>
              <a:t>Copy-on-write adds a thin writeable layer on top of the currently active layer, every layer not in use is read-only. Makes it easy to transfer images and takes up less space.</a:t>
            </a:r>
          </a:p>
          <a:p>
            <a:pPr marL="285750" indent="-285750">
              <a:buFontTx/>
              <a:buChar char="-"/>
            </a:pPr>
            <a:r>
              <a:rPr lang="en-US" dirty="0"/>
              <a:t>That process is one of the biggest reasons docker has spread so much.</a:t>
            </a:r>
          </a:p>
          <a:p>
            <a:pPr marL="285750" indent="-285750">
              <a:buFontTx/>
              <a:buChar char="-"/>
            </a:pPr>
            <a:r>
              <a:rPr lang="en-US" dirty="0"/>
              <a:t>Process has significant drawbacks that should be kept in mind. For example, it is bad with databases.</a:t>
            </a:r>
          </a:p>
        </p:txBody>
      </p:sp>
    </p:spTree>
    <p:extLst>
      <p:ext uri="{BB962C8B-B14F-4D97-AF65-F5344CB8AC3E}">
        <p14:creationId xmlns:p14="http://schemas.microsoft.com/office/powerpoint/2010/main" val="347249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15DC-5EED-4D4C-9CD6-C4B3B6AE8BE5}"/>
              </a:ext>
            </a:extLst>
          </p:cNvPr>
          <p:cNvSpPr>
            <a:spLocks noGrp="1"/>
          </p:cNvSpPr>
          <p:nvPr>
            <p:ph type="title"/>
          </p:nvPr>
        </p:nvSpPr>
        <p:spPr/>
        <p:txBody>
          <a:bodyPr/>
          <a:lstStyle/>
          <a:p>
            <a:r>
              <a:rPr lang="sl-SI" dirty="0"/>
              <a:t>Namespaces</a:t>
            </a:r>
            <a:endParaRPr lang="en-US" dirty="0"/>
          </a:p>
        </p:txBody>
      </p:sp>
      <p:sp>
        <p:nvSpPr>
          <p:cNvPr id="3" name="Content Placeholder 2">
            <a:extLst>
              <a:ext uri="{FF2B5EF4-FFF2-40B4-BE49-F238E27FC236}">
                <a16:creationId xmlns:a16="http://schemas.microsoft.com/office/drawing/2014/main" id="{5A6DACB5-C7F8-4F28-B378-9AD8FCBC1BDC}"/>
              </a:ext>
            </a:extLst>
          </p:cNvPr>
          <p:cNvSpPr>
            <a:spLocks noGrp="1"/>
          </p:cNvSpPr>
          <p:nvPr>
            <p:ph idx="1"/>
          </p:nvPr>
        </p:nvSpPr>
        <p:spPr>
          <a:xfrm>
            <a:off x="838201" y="1825625"/>
            <a:ext cx="3238500" cy="4667250"/>
          </a:xfrm>
        </p:spPr>
        <p:txBody>
          <a:bodyPr>
            <a:normAutofit fontScale="92500" lnSpcReduction="10000"/>
          </a:bodyPr>
          <a:lstStyle/>
          <a:p>
            <a:r>
              <a:rPr lang="en-US" sz="2200" dirty="0"/>
              <a:t>Isolations of processes within the Linux kernel.</a:t>
            </a:r>
          </a:p>
          <a:p>
            <a:r>
              <a:rPr lang="en-US" sz="2200" dirty="0"/>
              <a:t>Docker creates set of namespaces for containers</a:t>
            </a:r>
          </a:p>
          <a:p>
            <a:r>
              <a:rPr lang="en-US" sz="2200" dirty="0"/>
              <a:t>Created by system calls: clone; </a:t>
            </a:r>
            <a:r>
              <a:rPr lang="en-US" sz="2200" dirty="0" err="1"/>
              <a:t>unshare</a:t>
            </a:r>
            <a:r>
              <a:rPr lang="en-US" sz="2200" dirty="0"/>
              <a:t> and </a:t>
            </a:r>
            <a:r>
              <a:rPr lang="en-US" sz="2200" dirty="0" err="1"/>
              <a:t>setns</a:t>
            </a:r>
            <a:r>
              <a:rPr lang="en-US" sz="2200" dirty="0"/>
              <a:t> being most common</a:t>
            </a:r>
          </a:p>
          <a:p>
            <a:r>
              <a:rPr lang="en-US" sz="2200" dirty="0"/>
              <a:t>UTS (Unix Time Sharing) allows for separate hostnames.</a:t>
            </a:r>
          </a:p>
          <a:p>
            <a:r>
              <a:rPr lang="en-US" sz="2200" dirty="0"/>
              <a:t>Inter process communication allows safe exchange of data between processes – enables functionalities like </a:t>
            </a:r>
            <a:r>
              <a:rPr lang="en-US" sz="2200" dirty="0" err="1"/>
              <a:t>semaphors</a:t>
            </a:r>
            <a:r>
              <a:rPr lang="en-US" sz="2200" dirty="0"/>
              <a:t>.</a:t>
            </a:r>
          </a:p>
        </p:txBody>
      </p:sp>
      <p:pic>
        <p:nvPicPr>
          <p:cNvPr id="5" name="Picture 4">
            <a:extLst>
              <a:ext uri="{FF2B5EF4-FFF2-40B4-BE49-F238E27FC236}">
                <a16:creationId xmlns:a16="http://schemas.microsoft.com/office/drawing/2014/main" id="{243EE77C-D5D6-4BAB-A854-7DAF42415275}"/>
              </a:ext>
            </a:extLst>
          </p:cNvPr>
          <p:cNvPicPr>
            <a:picLocks noChangeAspect="1"/>
          </p:cNvPicPr>
          <p:nvPr/>
        </p:nvPicPr>
        <p:blipFill>
          <a:blip r:embed="rId2"/>
          <a:stretch>
            <a:fillRect/>
          </a:stretch>
        </p:blipFill>
        <p:spPr>
          <a:xfrm>
            <a:off x="4057651" y="1185863"/>
            <a:ext cx="8115300" cy="4867275"/>
          </a:xfrm>
          <a:prstGeom prst="rect">
            <a:avLst/>
          </a:prstGeom>
        </p:spPr>
      </p:pic>
    </p:spTree>
    <p:extLst>
      <p:ext uri="{BB962C8B-B14F-4D97-AF65-F5344CB8AC3E}">
        <p14:creationId xmlns:p14="http://schemas.microsoft.com/office/powerpoint/2010/main" val="244934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2598-667E-4B89-AED7-0DEA113008A2}"/>
              </a:ext>
            </a:extLst>
          </p:cNvPr>
          <p:cNvSpPr>
            <a:spLocks noGrp="1"/>
          </p:cNvSpPr>
          <p:nvPr>
            <p:ph type="title"/>
          </p:nvPr>
        </p:nvSpPr>
        <p:spPr/>
        <p:txBody>
          <a:bodyPr/>
          <a:lstStyle/>
          <a:p>
            <a:r>
              <a:rPr lang="en-US" dirty="0"/>
              <a:t>Mount namespace</a:t>
            </a:r>
          </a:p>
        </p:txBody>
      </p:sp>
      <p:pic>
        <p:nvPicPr>
          <p:cNvPr id="4" name="Content Placeholder 3" descr="Text&#10;&#10;Description automatically generated">
            <a:extLst>
              <a:ext uri="{FF2B5EF4-FFF2-40B4-BE49-F238E27FC236}">
                <a16:creationId xmlns:a16="http://schemas.microsoft.com/office/drawing/2014/main" id="{610BE003-F6AF-4AFF-9D8A-CE8D3B0B3583}"/>
              </a:ext>
            </a:extLst>
          </p:cNvPr>
          <p:cNvPicPr>
            <a:picLocks noGrp="1" noChangeAspect="1"/>
          </p:cNvPicPr>
          <p:nvPr>
            <p:ph idx="1"/>
          </p:nvPr>
        </p:nvPicPr>
        <p:blipFill>
          <a:blip r:embed="rId2"/>
          <a:stretch>
            <a:fillRect/>
          </a:stretch>
        </p:blipFill>
        <p:spPr>
          <a:xfrm>
            <a:off x="5257800" y="1624013"/>
            <a:ext cx="6828818" cy="1187620"/>
          </a:xfrm>
          <a:prstGeom prst="rect">
            <a:avLst/>
          </a:prstGeom>
        </p:spPr>
      </p:pic>
      <p:sp>
        <p:nvSpPr>
          <p:cNvPr id="5" name="TextBox 4">
            <a:extLst>
              <a:ext uri="{FF2B5EF4-FFF2-40B4-BE49-F238E27FC236}">
                <a16:creationId xmlns:a16="http://schemas.microsoft.com/office/drawing/2014/main" id="{0AB7C41D-66C0-4C47-9DD7-28F2B7C5C4BF}"/>
              </a:ext>
            </a:extLst>
          </p:cNvPr>
          <p:cNvSpPr txBox="1"/>
          <p:nvPr/>
        </p:nvSpPr>
        <p:spPr>
          <a:xfrm>
            <a:off x="390525" y="1690688"/>
            <a:ext cx="4000500" cy="4601260"/>
          </a:xfrm>
          <a:prstGeom prst="rect">
            <a:avLst/>
          </a:prstGeom>
          <a:noFill/>
        </p:spPr>
        <p:txBody>
          <a:bodyPr wrap="square" rtlCol="0">
            <a:spAutoFit/>
          </a:bodyPr>
          <a:lstStyle/>
          <a:p>
            <a:pPr marL="285750" indent="-285750">
              <a:buFontTx/>
              <a:buChar char="-"/>
            </a:pPr>
            <a:r>
              <a:rPr lang="en-US" sz="2500" dirty="0"/>
              <a:t>First namespace created and was called just namespace as creators didn’t think need would arise for other ones.</a:t>
            </a:r>
          </a:p>
          <a:p>
            <a:pPr marL="285750" indent="-285750">
              <a:buFontTx/>
              <a:buChar char="-"/>
            </a:pPr>
            <a:r>
              <a:rPr lang="en-US" sz="2500" dirty="0"/>
              <a:t>Mounting is act of associating filesystem or device with a place in directory tree.</a:t>
            </a:r>
          </a:p>
          <a:p>
            <a:pPr marL="285750" indent="-285750">
              <a:buFontTx/>
              <a:buChar char="-"/>
            </a:pPr>
            <a:r>
              <a:rPr lang="en-US" sz="2500" dirty="0"/>
              <a:t>Goal is to limit what files can each process see.</a:t>
            </a:r>
          </a:p>
          <a:p>
            <a:pPr marL="285750" indent="-285750">
              <a:buFontTx/>
              <a:buChar char="-"/>
            </a:pPr>
            <a:endParaRPr lang="en-US" dirty="0"/>
          </a:p>
        </p:txBody>
      </p:sp>
      <p:sp>
        <p:nvSpPr>
          <p:cNvPr id="6" name="TextBox 5">
            <a:extLst>
              <a:ext uri="{FF2B5EF4-FFF2-40B4-BE49-F238E27FC236}">
                <a16:creationId xmlns:a16="http://schemas.microsoft.com/office/drawing/2014/main" id="{331CFBA1-BF82-46D9-BFD9-489513302EDF}"/>
              </a:ext>
            </a:extLst>
          </p:cNvPr>
          <p:cNvSpPr txBox="1"/>
          <p:nvPr/>
        </p:nvSpPr>
        <p:spPr>
          <a:xfrm>
            <a:off x="5157926" y="3346882"/>
            <a:ext cx="6471822" cy="2462213"/>
          </a:xfrm>
          <a:prstGeom prst="rect">
            <a:avLst/>
          </a:prstGeom>
          <a:noFill/>
        </p:spPr>
        <p:txBody>
          <a:bodyPr wrap="square" rtlCol="0">
            <a:spAutoFit/>
          </a:bodyPr>
          <a:lstStyle/>
          <a:p>
            <a:r>
              <a:rPr lang="en-US" dirty="0"/>
              <a:t>-</a:t>
            </a:r>
            <a:r>
              <a:rPr lang="en-US" sz="2200" dirty="0"/>
              <a:t>Allows file systems of different types to exists next to each other</a:t>
            </a:r>
          </a:p>
          <a:p>
            <a:r>
              <a:rPr lang="en-US" sz="2200" dirty="0"/>
              <a:t>- While it can for a brief time “hide” files from root user; root user is able to track all files by folders associated with PID of the process that spawned them. This works for docker containers too and it is highly volatile way to change files inside the container</a:t>
            </a:r>
          </a:p>
        </p:txBody>
      </p:sp>
    </p:spTree>
    <p:extLst>
      <p:ext uri="{BB962C8B-B14F-4D97-AF65-F5344CB8AC3E}">
        <p14:creationId xmlns:p14="http://schemas.microsoft.com/office/powerpoint/2010/main" val="1824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AFDB-B33F-4C37-AF3E-9E991663BED9}"/>
              </a:ext>
            </a:extLst>
          </p:cNvPr>
          <p:cNvSpPr>
            <a:spLocks noGrp="1"/>
          </p:cNvSpPr>
          <p:nvPr>
            <p:ph type="title"/>
          </p:nvPr>
        </p:nvSpPr>
        <p:spPr/>
        <p:txBody>
          <a:bodyPr/>
          <a:lstStyle/>
          <a:p>
            <a:r>
              <a:rPr lang="en-US" dirty="0"/>
              <a:t>PID namespace</a:t>
            </a:r>
          </a:p>
        </p:txBody>
      </p:sp>
      <p:sp>
        <p:nvSpPr>
          <p:cNvPr id="3" name="Content Placeholder 2">
            <a:extLst>
              <a:ext uri="{FF2B5EF4-FFF2-40B4-BE49-F238E27FC236}">
                <a16:creationId xmlns:a16="http://schemas.microsoft.com/office/drawing/2014/main" id="{8F6E2191-88A5-46AE-BAB1-E8EAF572EF93}"/>
              </a:ext>
            </a:extLst>
          </p:cNvPr>
          <p:cNvSpPr>
            <a:spLocks noGrp="1"/>
          </p:cNvSpPr>
          <p:nvPr>
            <p:ph idx="1"/>
          </p:nvPr>
        </p:nvSpPr>
        <p:spPr>
          <a:xfrm>
            <a:off x="838200" y="1825625"/>
            <a:ext cx="3619500" cy="4832350"/>
          </a:xfrm>
        </p:spPr>
        <p:txBody>
          <a:bodyPr>
            <a:normAutofit fontScale="92500"/>
          </a:bodyPr>
          <a:lstStyle/>
          <a:p>
            <a:r>
              <a:rPr lang="en-US" sz="2200" dirty="0"/>
              <a:t>PID identifies the process.</a:t>
            </a:r>
          </a:p>
          <a:p>
            <a:r>
              <a:rPr lang="en-US" sz="2200" dirty="0"/>
              <a:t>PID separates number space. Two processes can have same PID if they are not in same namespace</a:t>
            </a:r>
          </a:p>
          <a:p>
            <a:r>
              <a:rPr lang="en-US" sz="2200" dirty="0"/>
              <a:t>Integral for mobility of containers between systems.</a:t>
            </a:r>
          </a:p>
          <a:p>
            <a:r>
              <a:rPr lang="en-US" sz="2200" dirty="0"/>
              <a:t>Process with PID 1 is </a:t>
            </a:r>
            <a:r>
              <a:rPr lang="en-US" sz="2200" dirty="0" err="1"/>
              <a:t>init</a:t>
            </a:r>
            <a:r>
              <a:rPr lang="en-US" sz="2200" dirty="0"/>
              <a:t> process of a namespace. When </a:t>
            </a:r>
            <a:r>
              <a:rPr lang="en-US" sz="2200" dirty="0" err="1"/>
              <a:t>init</a:t>
            </a:r>
            <a:r>
              <a:rPr lang="en-US" sz="2200" dirty="0"/>
              <a:t> is ended kernels ends all processes in namespace.</a:t>
            </a:r>
          </a:p>
          <a:p>
            <a:r>
              <a:rPr lang="en-US" sz="2200" dirty="0"/>
              <a:t>Child belongs to same namespace as parent; if orphaned </a:t>
            </a:r>
            <a:r>
              <a:rPr lang="en-US" sz="2200" dirty="0" err="1"/>
              <a:t>init</a:t>
            </a:r>
            <a:r>
              <a:rPr lang="en-US" sz="2200" dirty="0"/>
              <a:t> becomes parent.</a:t>
            </a:r>
          </a:p>
        </p:txBody>
      </p:sp>
      <p:pic>
        <p:nvPicPr>
          <p:cNvPr id="5" name="Picture 4">
            <a:extLst>
              <a:ext uri="{FF2B5EF4-FFF2-40B4-BE49-F238E27FC236}">
                <a16:creationId xmlns:a16="http://schemas.microsoft.com/office/drawing/2014/main" id="{39CA6382-7C5E-4196-B997-1D03CF552CB4}"/>
              </a:ext>
            </a:extLst>
          </p:cNvPr>
          <p:cNvPicPr>
            <a:picLocks noChangeAspect="1"/>
          </p:cNvPicPr>
          <p:nvPr/>
        </p:nvPicPr>
        <p:blipFill>
          <a:blip r:embed="rId2"/>
          <a:stretch>
            <a:fillRect/>
          </a:stretch>
        </p:blipFill>
        <p:spPr>
          <a:xfrm>
            <a:off x="4732908" y="2395460"/>
            <a:ext cx="7086600" cy="3419475"/>
          </a:xfrm>
          <a:prstGeom prst="rect">
            <a:avLst/>
          </a:prstGeom>
        </p:spPr>
      </p:pic>
    </p:spTree>
    <p:extLst>
      <p:ext uri="{BB962C8B-B14F-4D97-AF65-F5344CB8AC3E}">
        <p14:creationId xmlns:p14="http://schemas.microsoft.com/office/powerpoint/2010/main" val="19946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6828-5CDD-45EB-AC8A-431FCC751590}"/>
              </a:ext>
            </a:extLst>
          </p:cNvPr>
          <p:cNvSpPr>
            <a:spLocks noGrp="1"/>
          </p:cNvSpPr>
          <p:nvPr>
            <p:ph type="title"/>
          </p:nvPr>
        </p:nvSpPr>
        <p:spPr/>
        <p:txBody>
          <a:bodyPr/>
          <a:lstStyle/>
          <a:p>
            <a:r>
              <a:rPr lang="en-US" dirty="0"/>
              <a:t>User namespace</a:t>
            </a:r>
          </a:p>
        </p:txBody>
      </p:sp>
      <p:sp>
        <p:nvSpPr>
          <p:cNvPr id="3" name="Content Placeholder 2">
            <a:extLst>
              <a:ext uri="{FF2B5EF4-FFF2-40B4-BE49-F238E27FC236}">
                <a16:creationId xmlns:a16="http://schemas.microsoft.com/office/drawing/2014/main" id="{A95C1321-8B00-4304-BDAD-029D514A733E}"/>
              </a:ext>
            </a:extLst>
          </p:cNvPr>
          <p:cNvSpPr>
            <a:spLocks noGrp="1"/>
          </p:cNvSpPr>
          <p:nvPr>
            <p:ph idx="1"/>
          </p:nvPr>
        </p:nvSpPr>
        <p:spPr>
          <a:xfrm>
            <a:off x="838200" y="1825624"/>
            <a:ext cx="4667250" cy="4384675"/>
          </a:xfrm>
        </p:spPr>
        <p:txBody>
          <a:bodyPr>
            <a:normAutofit fontScale="92500" lnSpcReduction="20000"/>
          </a:bodyPr>
          <a:lstStyle/>
          <a:p>
            <a:r>
              <a:rPr lang="en-US" dirty="0"/>
              <a:t>Separates permissions for isolated processes. </a:t>
            </a:r>
          </a:p>
          <a:p>
            <a:r>
              <a:rPr lang="en-US" dirty="0"/>
              <a:t>Until ~5 years ago docker did not employ this type of namespace by default – leading to a security threat.</a:t>
            </a:r>
          </a:p>
          <a:p>
            <a:r>
              <a:rPr lang="en-US" dirty="0"/>
              <a:t>Breaking out of container where you were root doesn’t mean you are root on host.</a:t>
            </a:r>
          </a:p>
          <a:p>
            <a:r>
              <a:rPr lang="en-US" dirty="0"/>
              <a:t>UID governs all namespaces – all capabilities are dependent on capabilities of owner namespace.</a:t>
            </a:r>
          </a:p>
        </p:txBody>
      </p:sp>
      <p:pic>
        <p:nvPicPr>
          <p:cNvPr id="4" name="Picture 3" descr="Diagram&#10;&#10;Description automatically generated">
            <a:extLst>
              <a:ext uri="{FF2B5EF4-FFF2-40B4-BE49-F238E27FC236}">
                <a16:creationId xmlns:a16="http://schemas.microsoft.com/office/drawing/2014/main" id="{EB76080B-B0A0-4C90-8096-C34752F67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53527" y="1549398"/>
            <a:ext cx="6638473" cy="3413125"/>
          </a:xfrm>
          <a:prstGeom prst="rect">
            <a:avLst/>
          </a:prstGeom>
          <a:noFill/>
          <a:ln>
            <a:noFill/>
          </a:ln>
        </p:spPr>
      </p:pic>
      <p:sp>
        <p:nvSpPr>
          <p:cNvPr id="5" name="TextBox 4">
            <a:extLst>
              <a:ext uri="{FF2B5EF4-FFF2-40B4-BE49-F238E27FC236}">
                <a16:creationId xmlns:a16="http://schemas.microsoft.com/office/drawing/2014/main" id="{D231B3F3-F690-4C12-BF40-A40E41D829A0}"/>
              </a:ext>
            </a:extLst>
          </p:cNvPr>
          <p:cNvSpPr txBox="1"/>
          <p:nvPr/>
        </p:nvSpPr>
        <p:spPr>
          <a:xfrm>
            <a:off x="6505575" y="5238750"/>
            <a:ext cx="5772150" cy="646331"/>
          </a:xfrm>
          <a:prstGeom prst="rect">
            <a:avLst/>
          </a:prstGeom>
          <a:noFill/>
        </p:spPr>
        <p:txBody>
          <a:bodyPr wrap="square" rtlCol="0">
            <a:spAutoFit/>
          </a:bodyPr>
          <a:lstStyle/>
          <a:p>
            <a:r>
              <a:rPr lang="en-US" dirty="0"/>
              <a:t>Generally UID that are higher than 1000 indicate unprivileged user.</a:t>
            </a:r>
          </a:p>
        </p:txBody>
      </p:sp>
    </p:spTree>
    <p:extLst>
      <p:ext uri="{BB962C8B-B14F-4D97-AF65-F5344CB8AC3E}">
        <p14:creationId xmlns:p14="http://schemas.microsoft.com/office/powerpoint/2010/main" val="61330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D261-6901-442F-A5DC-F6F87BE9D775}"/>
              </a:ext>
            </a:extLst>
          </p:cNvPr>
          <p:cNvSpPr>
            <a:spLocks noGrp="1"/>
          </p:cNvSpPr>
          <p:nvPr>
            <p:ph type="title"/>
          </p:nvPr>
        </p:nvSpPr>
        <p:spPr/>
        <p:txBody>
          <a:bodyPr/>
          <a:lstStyle/>
          <a:p>
            <a:r>
              <a:rPr lang="en-US"/>
              <a:t>Network namespace</a:t>
            </a:r>
            <a:endParaRPr lang="en-US" dirty="0"/>
          </a:p>
        </p:txBody>
      </p:sp>
      <p:pic>
        <p:nvPicPr>
          <p:cNvPr id="4" name="Content Placeholder 3" descr="Diagram&#10;&#10;Description automatically generated">
            <a:extLst>
              <a:ext uri="{FF2B5EF4-FFF2-40B4-BE49-F238E27FC236}">
                <a16:creationId xmlns:a16="http://schemas.microsoft.com/office/drawing/2014/main" id="{9C7DA62E-6245-4974-9C09-A88C028CDAB6}"/>
              </a:ext>
            </a:extLst>
          </p:cNvPr>
          <p:cNvPicPr>
            <a:picLocks noGrp="1" noChangeAspect="1"/>
          </p:cNvPicPr>
          <p:nvPr>
            <p:ph idx="1"/>
          </p:nvPr>
        </p:nvPicPr>
        <p:blipFill>
          <a:blip r:embed="rId2"/>
          <a:stretch>
            <a:fillRect/>
          </a:stretch>
        </p:blipFill>
        <p:spPr>
          <a:xfrm>
            <a:off x="7531495" y="1253331"/>
            <a:ext cx="4193780" cy="3880644"/>
          </a:xfrm>
          <a:prstGeom prst="rect">
            <a:avLst/>
          </a:prstGeom>
        </p:spPr>
      </p:pic>
      <p:sp>
        <p:nvSpPr>
          <p:cNvPr id="5" name="TextBox 4">
            <a:extLst>
              <a:ext uri="{FF2B5EF4-FFF2-40B4-BE49-F238E27FC236}">
                <a16:creationId xmlns:a16="http://schemas.microsoft.com/office/drawing/2014/main" id="{F2E84DF5-7BBB-4132-AC58-0087D4776FA7}"/>
              </a:ext>
            </a:extLst>
          </p:cNvPr>
          <p:cNvSpPr txBox="1"/>
          <p:nvPr/>
        </p:nvSpPr>
        <p:spPr>
          <a:xfrm>
            <a:off x="564379" y="2258169"/>
            <a:ext cx="6353175" cy="2862322"/>
          </a:xfrm>
          <a:prstGeom prst="rect">
            <a:avLst/>
          </a:prstGeom>
          <a:noFill/>
        </p:spPr>
        <p:txBody>
          <a:bodyPr wrap="square" rtlCol="0">
            <a:spAutoFit/>
          </a:bodyPr>
          <a:lstStyle/>
          <a:p>
            <a:r>
              <a:rPr lang="en-US" dirty="0"/>
              <a:t>-    Network namespaces provide isolation of the networking resources – allowing multiple processes to listen on the same port, as long as they don’t share a network namespace</a:t>
            </a:r>
          </a:p>
          <a:p>
            <a:pPr marL="285750" indent="-285750">
              <a:buFontTx/>
              <a:buChar char="-"/>
            </a:pPr>
            <a:r>
              <a:rPr lang="en-US" dirty="0"/>
              <a:t>Integral for mobility of docker containers; don’t have to remap the ports</a:t>
            </a:r>
          </a:p>
          <a:p>
            <a:pPr marL="285750" indent="-285750">
              <a:buFontTx/>
              <a:buChar char="-"/>
            </a:pPr>
            <a:r>
              <a:rPr lang="en-US" dirty="0"/>
              <a:t>Allows us to keep processes that communicate often on same namespace and separate them from others (DB and web app).</a:t>
            </a:r>
          </a:p>
          <a:p>
            <a:pPr marL="285750" indent="-285750">
              <a:buFontTx/>
              <a:buChar char="-"/>
            </a:pPr>
            <a:r>
              <a:rPr lang="en-US" dirty="0"/>
              <a:t>Detailed installation of network namespace in the report.</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64668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8133-6081-4900-B247-59A19156D3DF}"/>
              </a:ext>
            </a:extLst>
          </p:cNvPr>
          <p:cNvSpPr>
            <a:spLocks noGrp="1"/>
          </p:cNvSpPr>
          <p:nvPr>
            <p:ph type="title"/>
          </p:nvPr>
        </p:nvSpPr>
        <p:spPr/>
        <p:txBody>
          <a:bodyPr/>
          <a:lstStyle/>
          <a:p>
            <a:r>
              <a:rPr lang="en-US" dirty="0"/>
              <a:t>Control groups</a:t>
            </a:r>
          </a:p>
        </p:txBody>
      </p:sp>
      <p:pic>
        <p:nvPicPr>
          <p:cNvPr id="5" name="Content Placeholder 4">
            <a:extLst>
              <a:ext uri="{FF2B5EF4-FFF2-40B4-BE49-F238E27FC236}">
                <a16:creationId xmlns:a16="http://schemas.microsoft.com/office/drawing/2014/main" id="{41C67CF8-9509-4405-8F43-9A5BE380517B}"/>
              </a:ext>
            </a:extLst>
          </p:cNvPr>
          <p:cNvPicPr>
            <a:picLocks noGrp="1" noChangeAspect="1"/>
          </p:cNvPicPr>
          <p:nvPr>
            <p:ph idx="1"/>
          </p:nvPr>
        </p:nvPicPr>
        <p:blipFill>
          <a:blip r:embed="rId2"/>
          <a:stretch>
            <a:fillRect/>
          </a:stretch>
        </p:blipFill>
        <p:spPr>
          <a:xfrm>
            <a:off x="6713368" y="1252538"/>
            <a:ext cx="4305300" cy="1990725"/>
          </a:xfrm>
        </p:spPr>
      </p:pic>
      <p:pic>
        <p:nvPicPr>
          <p:cNvPr id="7" name="Picture 6">
            <a:extLst>
              <a:ext uri="{FF2B5EF4-FFF2-40B4-BE49-F238E27FC236}">
                <a16:creationId xmlns:a16="http://schemas.microsoft.com/office/drawing/2014/main" id="{95636D2F-AF68-4FC5-913F-01984ABE5E3F}"/>
              </a:ext>
            </a:extLst>
          </p:cNvPr>
          <p:cNvPicPr>
            <a:picLocks noChangeAspect="1"/>
          </p:cNvPicPr>
          <p:nvPr/>
        </p:nvPicPr>
        <p:blipFill>
          <a:blip r:embed="rId3"/>
          <a:stretch>
            <a:fillRect/>
          </a:stretch>
        </p:blipFill>
        <p:spPr>
          <a:xfrm>
            <a:off x="7580143" y="4095750"/>
            <a:ext cx="2571750" cy="1962150"/>
          </a:xfrm>
          <a:prstGeom prst="rect">
            <a:avLst/>
          </a:prstGeom>
        </p:spPr>
      </p:pic>
      <p:sp>
        <p:nvSpPr>
          <p:cNvPr id="8" name="TextBox 7">
            <a:extLst>
              <a:ext uri="{FF2B5EF4-FFF2-40B4-BE49-F238E27FC236}">
                <a16:creationId xmlns:a16="http://schemas.microsoft.com/office/drawing/2014/main" id="{F30430BD-72FB-433A-8B2F-B3E5406366D6}"/>
              </a:ext>
            </a:extLst>
          </p:cNvPr>
          <p:cNvSpPr txBox="1"/>
          <p:nvPr/>
        </p:nvSpPr>
        <p:spPr>
          <a:xfrm>
            <a:off x="7189618" y="738188"/>
            <a:ext cx="3352800" cy="369332"/>
          </a:xfrm>
          <a:prstGeom prst="rect">
            <a:avLst/>
          </a:prstGeom>
          <a:noFill/>
        </p:spPr>
        <p:txBody>
          <a:bodyPr wrap="square" rtlCol="0">
            <a:spAutoFit/>
          </a:bodyPr>
          <a:lstStyle/>
          <a:p>
            <a:r>
              <a:rPr lang="en-US" dirty="0"/>
              <a:t>Control group version 1</a:t>
            </a:r>
          </a:p>
        </p:txBody>
      </p:sp>
      <p:sp>
        <p:nvSpPr>
          <p:cNvPr id="9" name="TextBox 8">
            <a:extLst>
              <a:ext uri="{FF2B5EF4-FFF2-40B4-BE49-F238E27FC236}">
                <a16:creationId xmlns:a16="http://schemas.microsoft.com/office/drawing/2014/main" id="{7E130C61-36B9-4A1D-8DD1-BF254D35110E}"/>
              </a:ext>
            </a:extLst>
          </p:cNvPr>
          <p:cNvSpPr txBox="1"/>
          <p:nvPr/>
        </p:nvSpPr>
        <p:spPr>
          <a:xfrm>
            <a:off x="7660227" y="3642242"/>
            <a:ext cx="3352800" cy="369332"/>
          </a:xfrm>
          <a:prstGeom prst="rect">
            <a:avLst/>
          </a:prstGeom>
          <a:noFill/>
        </p:spPr>
        <p:txBody>
          <a:bodyPr wrap="square" rtlCol="0">
            <a:spAutoFit/>
          </a:bodyPr>
          <a:lstStyle/>
          <a:p>
            <a:r>
              <a:rPr lang="en-US" dirty="0"/>
              <a:t>Control group version 2</a:t>
            </a:r>
          </a:p>
        </p:txBody>
      </p:sp>
      <p:sp>
        <p:nvSpPr>
          <p:cNvPr id="10" name="TextBox 9">
            <a:extLst>
              <a:ext uri="{FF2B5EF4-FFF2-40B4-BE49-F238E27FC236}">
                <a16:creationId xmlns:a16="http://schemas.microsoft.com/office/drawing/2014/main" id="{5EDC42D6-A075-4FA6-A82E-8EF93E89DBCC}"/>
              </a:ext>
            </a:extLst>
          </p:cNvPr>
          <p:cNvSpPr txBox="1"/>
          <p:nvPr/>
        </p:nvSpPr>
        <p:spPr>
          <a:xfrm>
            <a:off x="371475" y="1600200"/>
            <a:ext cx="6006761" cy="4247317"/>
          </a:xfrm>
          <a:prstGeom prst="rect">
            <a:avLst/>
          </a:prstGeom>
          <a:noFill/>
        </p:spPr>
        <p:txBody>
          <a:bodyPr wrap="square" rtlCol="0">
            <a:spAutoFit/>
          </a:bodyPr>
          <a:lstStyle/>
          <a:p>
            <a:r>
              <a:rPr lang="en-US" dirty="0"/>
              <a:t> - Using only namespaces mentioned before what happens in case of an infinite loop?</a:t>
            </a:r>
          </a:p>
          <a:p>
            <a:r>
              <a:rPr lang="en-US" dirty="0"/>
              <a:t> - Control groups are made up of controllers that give user control over resources such as:</a:t>
            </a:r>
          </a:p>
          <a:p>
            <a:r>
              <a:rPr lang="en-US" dirty="0"/>
              <a:t>   - Amount of I/O inputs</a:t>
            </a:r>
          </a:p>
          <a:p>
            <a:r>
              <a:rPr lang="en-US" dirty="0"/>
              <a:t>   - Network priority</a:t>
            </a:r>
          </a:p>
          <a:p>
            <a:r>
              <a:rPr lang="en-US" dirty="0"/>
              <a:t>   - Memory</a:t>
            </a:r>
          </a:p>
          <a:p>
            <a:r>
              <a:rPr lang="en-US" dirty="0"/>
              <a:t>   - Amount of processes allowed at one time</a:t>
            </a:r>
          </a:p>
          <a:p>
            <a:r>
              <a:rPr lang="en-US" dirty="0"/>
              <a:t>   - </a:t>
            </a:r>
            <a:r>
              <a:rPr lang="en-US" dirty="0" err="1"/>
              <a:t>Cpu</a:t>
            </a:r>
            <a:r>
              <a:rPr lang="en-US" dirty="0"/>
              <a:t> use</a:t>
            </a:r>
          </a:p>
          <a:p>
            <a:pPr marL="285750" indent="-285750">
              <a:buFontTx/>
              <a:buChar char="-"/>
            </a:pPr>
            <a:r>
              <a:rPr lang="en-US" dirty="0" err="1"/>
              <a:t>Cgroups</a:t>
            </a:r>
            <a:r>
              <a:rPr lang="en-US" dirty="0"/>
              <a:t> commonly used today are called </a:t>
            </a:r>
            <a:r>
              <a:rPr lang="en-US" dirty="0" err="1"/>
              <a:t>Cgroups</a:t>
            </a:r>
            <a:r>
              <a:rPr lang="en-US" dirty="0"/>
              <a:t> v2 and are different from v1 – mainly in a strictly hierarchical structure of v1. V2 brings simplicity to hierarchies.</a:t>
            </a:r>
          </a:p>
          <a:p>
            <a:pPr marL="285750" indent="-285750">
              <a:buFontTx/>
              <a:buChar char="-"/>
            </a:pPr>
            <a:r>
              <a:rPr lang="en-US" dirty="0"/>
              <a:t> More about that in my report. </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494496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1732-F79F-488A-B9DC-35884716E71B}"/>
              </a:ext>
            </a:extLst>
          </p:cNvPr>
          <p:cNvSpPr>
            <a:spLocks noGrp="1"/>
          </p:cNvSpPr>
          <p:nvPr>
            <p:ph type="title"/>
          </p:nvPr>
        </p:nvSpPr>
        <p:spPr/>
        <p:txBody>
          <a:bodyPr/>
          <a:lstStyle/>
          <a:p>
            <a:r>
              <a:rPr lang="en-US" dirty="0" err="1"/>
              <a:t>Cgroups</a:t>
            </a:r>
            <a:r>
              <a:rPr lang="en-US" dirty="0"/>
              <a:t> version 2</a:t>
            </a:r>
          </a:p>
        </p:txBody>
      </p:sp>
      <p:sp>
        <p:nvSpPr>
          <p:cNvPr id="3" name="Content Placeholder 2">
            <a:extLst>
              <a:ext uri="{FF2B5EF4-FFF2-40B4-BE49-F238E27FC236}">
                <a16:creationId xmlns:a16="http://schemas.microsoft.com/office/drawing/2014/main" id="{EE86EAB3-EDCA-4C5C-8E82-A43FA0853A79}"/>
              </a:ext>
            </a:extLst>
          </p:cNvPr>
          <p:cNvSpPr>
            <a:spLocks noGrp="1"/>
          </p:cNvSpPr>
          <p:nvPr>
            <p:ph idx="1"/>
          </p:nvPr>
        </p:nvSpPr>
        <p:spPr>
          <a:xfrm>
            <a:off x="838200" y="1825625"/>
            <a:ext cx="5657850" cy="4351338"/>
          </a:xfrm>
        </p:spPr>
        <p:txBody>
          <a:bodyPr>
            <a:normAutofit fontScale="92500" lnSpcReduction="10000"/>
          </a:bodyPr>
          <a:lstStyle/>
          <a:p>
            <a:r>
              <a:rPr lang="en-US" dirty="0"/>
              <a:t>Creating a new </a:t>
            </a:r>
            <a:r>
              <a:rPr lang="en-US" dirty="0" err="1"/>
              <a:t>cgroup</a:t>
            </a:r>
            <a:r>
              <a:rPr lang="en-US" dirty="0"/>
              <a:t> or subgroup is simple – simply creating a folder inside /sys/fc/</a:t>
            </a:r>
            <a:r>
              <a:rPr lang="en-US" dirty="0" err="1"/>
              <a:t>cgroup</a:t>
            </a:r>
            <a:endParaRPr lang="en-US" dirty="0"/>
          </a:p>
          <a:p>
            <a:r>
              <a:rPr lang="en-US" dirty="0"/>
              <a:t>Subgroup cant override parent group</a:t>
            </a:r>
          </a:p>
          <a:p>
            <a:r>
              <a:rPr lang="en-US" dirty="0"/>
              <a:t>Only groups without subgroups can control actual processes</a:t>
            </a:r>
          </a:p>
          <a:p>
            <a:r>
              <a:rPr lang="en-US" dirty="0"/>
              <a:t>Sub group only has access to controllers parent group has</a:t>
            </a:r>
          </a:p>
          <a:p>
            <a:r>
              <a:rPr lang="en-US" dirty="0"/>
              <a:t>Unprivileged users can control processes via </a:t>
            </a:r>
            <a:r>
              <a:rPr lang="en-US" dirty="0" err="1"/>
              <a:t>cgroups</a:t>
            </a:r>
            <a:r>
              <a:rPr lang="en-US" dirty="0"/>
              <a:t> by simply being given ownership over a folder</a:t>
            </a:r>
          </a:p>
          <a:p>
            <a:endParaRPr lang="en-US" dirty="0"/>
          </a:p>
        </p:txBody>
      </p:sp>
      <p:pic>
        <p:nvPicPr>
          <p:cNvPr id="5" name="Picture 4">
            <a:extLst>
              <a:ext uri="{FF2B5EF4-FFF2-40B4-BE49-F238E27FC236}">
                <a16:creationId xmlns:a16="http://schemas.microsoft.com/office/drawing/2014/main" id="{F3613667-DC8F-4561-8AB5-953B7D89D0FD}"/>
              </a:ext>
            </a:extLst>
          </p:cNvPr>
          <p:cNvPicPr>
            <a:picLocks noChangeAspect="1"/>
          </p:cNvPicPr>
          <p:nvPr/>
        </p:nvPicPr>
        <p:blipFill>
          <a:blip r:embed="rId2"/>
          <a:stretch>
            <a:fillRect/>
          </a:stretch>
        </p:blipFill>
        <p:spPr>
          <a:xfrm>
            <a:off x="6719887" y="1690688"/>
            <a:ext cx="3133725" cy="4362450"/>
          </a:xfrm>
          <a:prstGeom prst="rect">
            <a:avLst/>
          </a:prstGeom>
        </p:spPr>
      </p:pic>
    </p:spTree>
    <p:extLst>
      <p:ext uri="{BB962C8B-B14F-4D97-AF65-F5344CB8AC3E}">
        <p14:creationId xmlns:p14="http://schemas.microsoft.com/office/powerpoint/2010/main" val="287051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847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Containerization via cgroups and namespaces</vt:lpstr>
      <vt:lpstr>Motivation </vt:lpstr>
      <vt:lpstr>Namespaces</vt:lpstr>
      <vt:lpstr>Mount namespace</vt:lpstr>
      <vt:lpstr>PID namespace</vt:lpstr>
      <vt:lpstr>User namespace</vt:lpstr>
      <vt:lpstr>Network namespace</vt:lpstr>
      <vt:lpstr>Control groups</vt:lpstr>
      <vt:lpstr>Cgroups version 2</vt:lpstr>
      <vt:lpstr>Creating a basic container and short demo</vt:lpstr>
      <vt:lpstr>Comparison to known platforms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via cgroups and namespaces</dc:title>
  <dc:creator>Pejović, Danilo</dc:creator>
  <cp:lastModifiedBy>Pejović, Danilo</cp:lastModifiedBy>
  <cp:revision>3</cp:revision>
  <dcterms:created xsi:type="dcterms:W3CDTF">2022-06-15T05:36:53Z</dcterms:created>
  <dcterms:modified xsi:type="dcterms:W3CDTF">2022-06-15T10:51:55Z</dcterms:modified>
</cp:coreProperties>
</file>