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  <p:sldId id="286" r:id="rId27"/>
    <p:sldId id="287" r:id="rId28"/>
    <p:sldId id="289" r:id="rId29"/>
    <p:sldId id="29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84AE3-2FB9-472B-BE8B-CCC860EA6735}" v="656" dt="2019-01-20T21:09:15.280"/>
    <p1510:client id="{1320082C-A7C4-4F39-B207-5B44D2E8DB51}" v="45" dt="2019-01-21T15:48:0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</a:t>
            </a:r>
            <a:r>
              <a:rPr lang="en-US" dirty="0" err="1"/>
              <a:t>primera</a:t>
            </a:r>
            <a:r>
              <a:rPr lang="sr-Latn-RS" dirty="0"/>
              <a:t>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FE3-11B6-4792-91F4-453877D1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Komponente</a:t>
            </a:r>
            <a:r>
              <a:rPr lang="en-US" dirty="0"/>
              <a:t> - </a:t>
            </a:r>
            <a:r>
              <a:rPr lang="en-US" dirty="0" err="1"/>
              <a:t>nastavak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D7C2-89BF-4C52-9D8D-F7EA79E0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186"/>
            <a:ext cx="10515600" cy="5124777"/>
          </a:xfrm>
        </p:spPr>
        <p:txBody>
          <a:bodyPr>
            <a:normAutofit/>
          </a:bodyPr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sr-Latn-RS" dirty="0"/>
              <a:t>o vreme trajanja</a:t>
            </a:r>
            <a:r>
              <a:rPr lang="en-US" dirty="0"/>
              <a:t> (</a:t>
            </a:r>
            <a:r>
              <a:rPr lang="en-US" b="1" dirty="0"/>
              <a:t>lifecycle</a:t>
            </a:r>
            <a:r>
              <a:rPr lang="en-US" dirty="0"/>
              <a:t>)</a:t>
            </a:r>
            <a:r>
              <a:rPr lang="sr-Latn-RS" b="1" dirty="0"/>
              <a:t>, </a:t>
            </a:r>
            <a:r>
              <a:rPr lang="sr-Latn-RS" dirty="0"/>
              <a:t>odnosno mo</a:t>
            </a:r>
            <a:r>
              <a:rPr lang="en-US" dirty="0" err="1"/>
              <a:t>gu</a:t>
            </a:r>
            <a:r>
              <a:rPr lang="sr-Latn-RS" dirty="0"/>
              <a:t> da implementiraju </a:t>
            </a:r>
            <a:r>
              <a:rPr lang="sr-Latn-RS" b="1" dirty="0"/>
              <a:t>lifecycle hooks.</a:t>
            </a:r>
          </a:p>
          <a:p>
            <a:r>
              <a:rPr lang="sr-Latn-RS" dirty="0"/>
              <a:t>Metode koje komponenta može da implementira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inicijalizuju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b="1" dirty="0"/>
              <a:t>bindings </a:t>
            </a:r>
            <a:r>
              <a:rPr lang="en-US" dirty="0" err="1"/>
              <a:t>na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je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dodat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onChanges</a:t>
            </a:r>
            <a:r>
              <a:rPr lang="en-US" dirty="0"/>
              <a:t>(object)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b="1" dirty="0"/>
              <a:t>one-way </a:t>
            </a:r>
            <a:r>
              <a:rPr lang="en-US" b="1" dirty="0" err="1"/>
              <a:t>bindigs</a:t>
            </a:r>
            <a:r>
              <a:rPr lang="en-US" b="1" dirty="0"/>
              <a:t> </a:t>
            </a:r>
            <a:r>
              <a:rPr lang="en-US" dirty="0"/>
              <a:t>update –</a:t>
            </a:r>
            <a:r>
              <a:rPr lang="en-US" dirty="0" err="1"/>
              <a:t>uju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onDestroy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da bi se </a:t>
            </a:r>
            <a:r>
              <a:rPr lang="en-US" dirty="0" err="1"/>
              <a:t>oslobodili</a:t>
            </a:r>
            <a:r>
              <a:rPr lang="en-US" dirty="0"/>
              <a:t> </a:t>
            </a:r>
            <a:r>
              <a:rPr lang="en-US" dirty="0" err="1"/>
              <a:t>resursi</a:t>
            </a:r>
            <a:r>
              <a:rPr lang="en-US" dirty="0"/>
              <a:t>, </a:t>
            </a:r>
            <a:r>
              <a:rPr lang="en-US" b="1" dirty="0"/>
              <a:t>event </a:t>
            </a:r>
            <a:r>
              <a:rPr lang="en-US" b="1" dirty="0" err="1"/>
              <a:t>hendlers</a:t>
            </a:r>
            <a:r>
              <a:rPr lang="en-US" dirty="0"/>
              <a:t>…</a:t>
            </a:r>
          </a:p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input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i</a:t>
            </a:r>
            <a:r>
              <a:rPr lang="en-US" dirty="0"/>
              <a:t> output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bindings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Za ulazne vrednosti (</a:t>
            </a:r>
            <a:r>
              <a:rPr lang="sr-Latn-RS" b="1" dirty="0"/>
              <a:t>Input</a:t>
            </a:r>
            <a:r>
              <a:rPr lang="sr-Latn-RS" dirty="0"/>
              <a:t>)</a:t>
            </a:r>
            <a:r>
              <a:rPr lang="sr-Latn-RS" b="1" dirty="0"/>
              <a:t> </a:t>
            </a:r>
            <a:r>
              <a:rPr lang="sr-Latn-RS" dirty="0"/>
              <a:t>koristi se </a:t>
            </a:r>
            <a:r>
              <a:rPr lang="en-US" dirty="0"/>
              <a:t>‘&lt;‘</a:t>
            </a:r>
          </a:p>
          <a:p>
            <a:r>
              <a:rPr lang="en-US" dirty="0"/>
              <a:t>Za </a:t>
            </a:r>
            <a:r>
              <a:rPr lang="en-US" dirty="0" err="1"/>
              <a:t>izlazne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b="1" dirty="0"/>
              <a:t>output</a:t>
            </a:r>
            <a:r>
              <a:rPr lang="en-US" dirty="0"/>
              <a:t>) </a:t>
            </a:r>
            <a:r>
              <a:rPr lang="en-US" dirty="0" err="1"/>
              <a:t>koristi</a:t>
            </a:r>
            <a:r>
              <a:rPr lang="en-US" dirty="0"/>
              <a:t> se ‘&amp;’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FF3EF-FF30-410A-A95F-B3817E25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4729163"/>
            <a:ext cx="4029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34E1E-B418-4580-A6FC-2088EB9A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874420"/>
            <a:ext cx="64008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B43AC-79AE-4EDA-B5B8-6DAE30CE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2001231"/>
            <a:ext cx="3439391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DD058-9C7C-42C6-9DE6-43FE6C3B8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1" y="2001231"/>
            <a:ext cx="3525549" cy="3257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30B21-130F-4C6C-B38F-2CFB14E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1" y="2001231"/>
            <a:ext cx="4400983" cy="1838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51C8A-03C3-48F4-92E4-630B8DC704BF}"/>
              </a:ext>
            </a:extLst>
          </p:cNvPr>
          <p:cNvSpPr txBox="1"/>
          <p:nvPr/>
        </p:nvSpPr>
        <p:spPr>
          <a:xfrm>
            <a:off x="3844636" y="311727"/>
            <a:ext cx="387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kontroler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8665-591A-4C20-9EDA-416F46A1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502"/>
            <a:ext cx="10515600" cy="5294461"/>
          </a:xfrm>
        </p:spPr>
        <p:txBody>
          <a:bodyPr/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kontrolere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komunicirale</a:t>
            </a:r>
            <a:r>
              <a:rPr lang="en-US" dirty="0"/>
              <a:t> </a:t>
            </a:r>
            <a:r>
              <a:rPr lang="en-US" dirty="0" err="1"/>
              <a:t>izme</a:t>
            </a:r>
            <a:r>
              <a:rPr lang="sr-Latn-RS" dirty="0"/>
              <a:t>đu sebe.</a:t>
            </a:r>
            <a:endParaRPr lang="en-US" dirty="0"/>
          </a:p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se </a:t>
            </a:r>
            <a:r>
              <a:rPr lang="en-US" dirty="0" err="1"/>
              <a:t>ostvaruje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rezervisanom</a:t>
            </a:r>
            <a:r>
              <a:rPr lang="en-US" dirty="0"/>
              <a:t> re</a:t>
            </a:r>
            <a:r>
              <a:rPr lang="sr-Latn-RS" dirty="0"/>
              <a:t>či </a:t>
            </a:r>
            <a:r>
              <a:rPr lang="sr-Latn-RS" b="1" dirty="0"/>
              <a:t>require.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Transclude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omogu</a:t>
            </a:r>
            <a:r>
              <a:rPr lang="sr-Latn-RS" dirty="0"/>
              <a:t>ćava da komponenta ima pristup </a:t>
            </a:r>
            <a:r>
              <a:rPr lang="sr-Latn-RS" b="1" dirty="0"/>
              <a:t>scope</a:t>
            </a:r>
            <a:r>
              <a:rPr lang="sr-Latn-RS" dirty="0"/>
              <a:t>-u izvan komponente umesto unutar komponente</a:t>
            </a:r>
            <a:endParaRPr lang="sr-Latn-RS" b="1" dirty="0"/>
          </a:p>
          <a:p>
            <a:r>
              <a:rPr lang="en-US" dirty="0"/>
              <a:t>^^ - </a:t>
            </a:r>
            <a:r>
              <a:rPr lang="en-US" dirty="0" err="1"/>
              <a:t>tra</a:t>
            </a:r>
            <a:r>
              <a:rPr lang="sr-Latn-RS" dirty="0"/>
              <a:t>ži kontroler od </a:t>
            </a:r>
            <a:r>
              <a:rPr lang="sr-Latn-RS" b="1" dirty="0"/>
              <a:t>parenta</a:t>
            </a:r>
          </a:p>
          <a:p>
            <a:r>
              <a:rPr lang="en-US" dirty="0"/>
              <a:t>^ - </a:t>
            </a:r>
            <a:r>
              <a:rPr lang="sr-Latn-RS" dirty="0"/>
              <a:t>traži svoj kontroler ili od </a:t>
            </a:r>
            <a:r>
              <a:rPr lang="sr-Latn-RS" b="1" dirty="0"/>
              <a:t>parenta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3EC73-9F53-4B15-8A14-129566299A7D}"/>
              </a:ext>
            </a:extLst>
          </p:cNvPr>
          <p:cNvSpPr txBox="1"/>
          <p:nvPr/>
        </p:nvSpPr>
        <p:spPr>
          <a:xfrm>
            <a:off x="3844636" y="311727"/>
            <a:ext cx="420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34E55-CFCF-4E55-B952-4AFB4792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85" y="2739157"/>
            <a:ext cx="2343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06EC5-C764-40EC-AD31-46E11812AB80}"/>
              </a:ext>
            </a:extLst>
          </p:cNvPr>
          <p:cNvSpPr txBox="1"/>
          <p:nvPr/>
        </p:nvSpPr>
        <p:spPr>
          <a:xfrm>
            <a:off x="3844636" y="311727"/>
            <a:ext cx="493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– </a:t>
            </a:r>
            <a:r>
              <a:rPr lang="en-US" dirty="0" err="1"/>
              <a:t>komponenta</a:t>
            </a:r>
            <a:r>
              <a:rPr lang="en-US" dirty="0"/>
              <a:t> primer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0D913-1C57-4E06-92B2-A0DDAAB1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76" y="767727"/>
            <a:ext cx="3876675" cy="545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F745-C79E-4660-A020-B70250DF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1" y="767727"/>
            <a:ext cx="4905375" cy="409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F8F63-977C-4256-AF60-F9D17808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4977777"/>
            <a:ext cx="5124450" cy="1247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65ADBD-90C7-45A6-A68C-67E6E2B78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6331352"/>
            <a:ext cx="44767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inicijalizujete</a:t>
            </a:r>
            <a:r>
              <a:rPr lang="en-US" sz="1400" dirty="0"/>
              <a:t> se </a:t>
            </a:r>
            <a:r>
              <a:rPr lang="en-US" sz="1400" dirty="0" err="1"/>
              <a:t>promenljive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Dodajte</a:t>
            </a:r>
            <a:r>
              <a:rPr lang="en-US" sz="1400" dirty="0"/>
              <a:t> </a:t>
            </a:r>
            <a:r>
              <a:rPr lang="en-US" sz="1400" dirty="0" err="1"/>
              <a:t>funkciju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Prosledite</a:t>
            </a:r>
            <a:r>
              <a:rPr lang="en-US" sz="1400" dirty="0"/>
              <a:t> </a:t>
            </a:r>
            <a:r>
              <a:rPr lang="en-US" sz="1400" dirty="0" err="1"/>
              <a:t>promenljive</a:t>
            </a:r>
            <a:r>
              <a:rPr lang="en-US" sz="1400" dirty="0"/>
              <a:t> I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/>
              <a:t>Prva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ispisivanje</a:t>
            </a:r>
            <a:r>
              <a:rPr lang="en-US" sz="1400" dirty="0"/>
              <a:t> </a:t>
            </a:r>
            <a:r>
              <a:rPr lang="en-US" sz="1400" dirty="0" err="1"/>
              <a:t>forme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endParaRPr lang="en-US" sz="1400" dirty="0"/>
          </a:p>
          <a:p>
            <a:pPr marL="457200"/>
            <a:r>
              <a:rPr lang="en-US" sz="1400" dirty="0"/>
              <a:t>Druga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47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CB09-4989-48C8-AC1C-8F050F65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20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Direktive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F521-A6FD-43DB-BD02-D5FA334E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641"/>
            <a:ext cx="10515600" cy="568794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Direktive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markeri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/>
              <a:t>DOM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koj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govore</a:t>
            </a:r>
            <a:r>
              <a:rPr lang="en-US" dirty="0"/>
              <a:t> </a:t>
            </a:r>
            <a:r>
              <a:rPr lang="en-US" b="1" dirty="0" err="1"/>
              <a:t>Angularjs</a:t>
            </a:r>
            <a:r>
              <a:rPr lang="en-US" b="1" dirty="0"/>
              <a:t> </a:t>
            </a:r>
            <a:r>
              <a:rPr lang="en-US" dirty="0" err="1"/>
              <a:t>komplajleru</a:t>
            </a:r>
            <a:r>
              <a:rPr lang="en-US" dirty="0"/>
              <a:t> da </a:t>
            </a:r>
            <a:r>
              <a:rPr lang="en-US" dirty="0" err="1"/>
              <a:t>doda</a:t>
            </a:r>
            <a:r>
              <a:rPr lang="en-US" dirty="0"/>
              <a:t> </a:t>
            </a:r>
            <a:r>
              <a:rPr lang="en-US" dirty="0" err="1"/>
              <a:t>specifi</a:t>
            </a:r>
            <a:r>
              <a:rPr lang="sr-Latn-RS" dirty="0"/>
              <a:t>čno ponašanje na element, ili da mu izmene ponašanje.</a:t>
            </a:r>
          </a:p>
          <a:p>
            <a:r>
              <a:rPr lang="sr-Latn-RS" dirty="0"/>
              <a:t>Do sada smo videli ugrađene direktive u </a:t>
            </a:r>
            <a:r>
              <a:rPr lang="sr-Latn-RS" b="1" dirty="0"/>
              <a:t>Angularjs </a:t>
            </a:r>
            <a:r>
              <a:rPr lang="sr-Latn-RS" dirty="0"/>
              <a:t>(ngModel, ngClick, ngRepeat...)</a:t>
            </a:r>
          </a:p>
          <a:p>
            <a:r>
              <a:rPr lang="sr-Latn-RS" dirty="0"/>
              <a:t>Kao što smo do sada pravili naše kontrolere i komponente tako možemo da </a:t>
            </a:r>
            <a:r>
              <a:rPr lang="en-US" dirty="0" err="1"/>
              <a:t>pravimo</a:t>
            </a:r>
            <a:r>
              <a:rPr lang="sr-Latn-RS" dirty="0"/>
              <a:t> i</a:t>
            </a:r>
            <a:r>
              <a:rPr lang="en-US" dirty="0"/>
              <a:t> </a:t>
            </a:r>
            <a:r>
              <a:rPr lang="sr-Latn-RS" dirty="0"/>
              <a:t>direktive koje imaju specifično ponašanje.</a:t>
            </a:r>
          </a:p>
          <a:p>
            <a:r>
              <a:rPr lang="sr-Latn-RS" dirty="0"/>
              <a:t>Direktive se kreiraju sa </a:t>
            </a:r>
            <a:r>
              <a:rPr lang="en-US" dirty="0" err="1"/>
              <a:t>funkcijom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sr-Latn-RS" b="1" dirty="0"/>
              <a:t>.directive</a:t>
            </a:r>
            <a:r>
              <a:rPr lang="en-US" b="1" dirty="0"/>
              <a:t>(‘</a:t>
            </a:r>
            <a:r>
              <a:rPr lang="en-US" b="1" dirty="0" err="1"/>
              <a:t>naziv</a:t>
            </a:r>
            <a:r>
              <a:rPr lang="en-US" b="1" dirty="0"/>
              <a:t>’, function…)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 err="1"/>
              <a:t>Direktive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pozivati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</a:t>
            </a:r>
            <a:r>
              <a:rPr lang="sr-Latn-RS" dirty="0"/>
              <a:t>še načina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Kao element </a:t>
            </a:r>
            <a:r>
              <a:rPr lang="en-US" b="1" dirty="0"/>
              <a:t>E &lt;my-</a:t>
            </a:r>
            <a:r>
              <a:rPr lang="en-US" b="1" dirty="0" err="1"/>
              <a:t>dir</a:t>
            </a:r>
            <a:r>
              <a:rPr lang="en-US" b="1" dirty="0"/>
              <a:t>&gt;&lt;/my-</a:t>
            </a:r>
            <a:r>
              <a:rPr lang="en-US" b="1" dirty="0" err="1"/>
              <a:t>dir</a:t>
            </a:r>
            <a:r>
              <a:rPr lang="en-US" b="1" dirty="0"/>
              <a:t>&gt;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A &lt;span my-</a:t>
            </a:r>
            <a:r>
              <a:rPr lang="en-US" b="1" dirty="0" err="1"/>
              <a:t>dir</a:t>
            </a:r>
            <a:r>
              <a:rPr lang="en-US" b="1" dirty="0"/>
              <a:t>="exp"&gt;&lt;/span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b="1" dirty="0"/>
              <a:t>C </a:t>
            </a:r>
            <a:r>
              <a:rPr lang="en-GB" b="1" dirty="0"/>
              <a:t>&lt;span class="my-</a:t>
            </a:r>
            <a:r>
              <a:rPr lang="en-GB" b="1" dirty="0" err="1"/>
              <a:t>dir</a:t>
            </a:r>
            <a:r>
              <a:rPr lang="en-GB" b="1" dirty="0"/>
              <a:t>: exp;"&gt;&lt;/span&gt;</a:t>
            </a:r>
            <a:endParaRPr lang="en-US" b="1" dirty="0"/>
          </a:p>
          <a:p>
            <a:pPr lvl="1"/>
            <a:r>
              <a:rPr lang="en-US" dirty="0"/>
              <a:t>Kao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b="1" dirty="0"/>
              <a:t>M &lt;!-- directive: my-</a:t>
            </a:r>
            <a:r>
              <a:rPr lang="en-US" b="1" dirty="0" err="1"/>
              <a:t>dir</a:t>
            </a:r>
            <a:r>
              <a:rPr lang="en-US" b="1" dirty="0"/>
              <a:t> exp --&gt;</a:t>
            </a:r>
          </a:p>
          <a:p>
            <a:r>
              <a:rPr lang="en-US" dirty="0" err="1"/>
              <a:t>Standardno</a:t>
            </a:r>
            <a:r>
              <a:rPr lang="en-US" dirty="0"/>
              <a:t> </a:t>
            </a:r>
            <a:r>
              <a:rPr lang="en-US" dirty="0" err="1"/>
              <a:t>pona</a:t>
            </a:r>
            <a:r>
              <a:rPr lang="sr-Latn-RS" dirty="0"/>
              <a:t>šanje direktive je </a:t>
            </a:r>
            <a:r>
              <a:rPr lang="sr-Latn-RS" b="1" dirty="0"/>
              <a:t>EA </a:t>
            </a:r>
            <a:r>
              <a:rPr lang="sr-Latn-RS" dirty="0"/>
              <a:t>(element, atribut)</a:t>
            </a:r>
            <a:endParaRPr lang="en-US" dirty="0"/>
          </a:p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sr-Latn-RS" dirty="0"/>
              <a:t>različitih načina</a:t>
            </a:r>
            <a:r>
              <a:rPr lang="en-US" dirty="0"/>
              <a:t> za </a:t>
            </a:r>
            <a:r>
              <a:rPr lang="en-US" dirty="0" err="1"/>
              <a:t>poziv</a:t>
            </a:r>
            <a:r>
              <a:rPr lang="sr-Latn-RS" dirty="0"/>
              <a:t>anje</a:t>
            </a:r>
            <a:r>
              <a:rPr lang="en-US" dirty="0"/>
              <a:t> </a:t>
            </a:r>
            <a:r>
              <a:rPr lang="en-US" dirty="0" err="1"/>
              <a:t>direktive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restrict</a:t>
            </a:r>
            <a:r>
              <a:rPr lang="en-US" dirty="0"/>
              <a:t> </a:t>
            </a:r>
            <a:r>
              <a:rPr lang="en-US" dirty="0" err="1"/>
              <a:t>opciju</a:t>
            </a:r>
            <a:r>
              <a:rPr lang="en-US" dirty="0"/>
              <a:t>.</a:t>
            </a:r>
          </a:p>
          <a:p>
            <a:r>
              <a:rPr lang="en-US" dirty="0" err="1"/>
              <a:t>Direktivu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element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kontrolise</a:t>
            </a:r>
            <a:r>
              <a:rPr lang="en-US" dirty="0"/>
              <a:t> template, a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element.</a:t>
            </a:r>
            <a:endParaRPr lang="sr-Latn-RS" dirty="0"/>
          </a:p>
          <a:p>
            <a:r>
              <a:rPr lang="sr-Latn-RS" dirty="0"/>
              <a:t>Da bi bilo jasno koja je </a:t>
            </a:r>
            <a:r>
              <a:rPr lang="sr-Latn-RS" b="1" dirty="0"/>
              <a:t>custom </a:t>
            </a:r>
            <a:r>
              <a:rPr lang="sr-Latn-RS" dirty="0"/>
              <a:t>direktiva treba da se da prefiks koji označava aplikaciju, ili deo aplikacije za šta je sama direktiva zadužena.</a:t>
            </a:r>
          </a:p>
          <a:p>
            <a:r>
              <a:rPr lang="sr-Latn-RS" dirty="0"/>
              <a:t>Primer imenovanja direktiva</a:t>
            </a:r>
            <a:r>
              <a:rPr lang="en-US" dirty="0"/>
              <a:t>: </a:t>
            </a:r>
            <a:endParaRPr lang="sr-Latn-RS" dirty="0"/>
          </a:p>
          <a:p>
            <a:pPr lvl="1"/>
            <a:r>
              <a:rPr lang="sr-Latn-RS" dirty="0"/>
              <a:t>kursCarusel -</a:t>
            </a:r>
            <a:r>
              <a:rPr lang="en-US" dirty="0"/>
              <a:t>&gt; </a:t>
            </a:r>
            <a:r>
              <a:rPr lang="sr-Latn-RS" dirty="0"/>
              <a:t>kurs-carusel</a:t>
            </a:r>
          </a:p>
          <a:p>
            <a:pPr lvl="1"/>
            <a:r>
              <a:rPr lang="sr-Latn-RS" dirty="0"/>
              <a:t>abcCarusel -</a:t>
            </a:r>
            <a:r>
              <a:rPr lang="en-US" dirty="0"/>
              <a:t>&gt; </a:t>
            </a:r>
            <a:r>
              <a:rPr lang="en-US" dirty="0" err="1"/>
              <a:t>abc-direktiva</a:t>
            </a:r>
            <a:endParaRPr lang="sr-Latn-RS" dirty="0"/>
          </a:p>
          <a:p>
            <a:pPr lvl="1"/>
            <a:r>
              <a:rPr lang="sr-Latn-RS" dirty="0">
                <a:solidFill>
                  <a:srgbClr val="FF0000"/>
                </a:solidFill>
              </a:rPr>
              <a:t>ngDirektiva</a:t>
            </a:r>
            <a:r>
              <a:rPr lang="sr-Latn-RS" dirty="0"/>
              <a:t> – i ako nema trenutno u angularu bas ova direktiva nikad se ne zna hoće je dodati u sledećem </a:t>
            </a:r>
            <a:r>
              <a:rPr lang="sr-Latn-RS" b="1" dirty="0"/>
              <a:t>release</a:t>
            </a:r>
            <a:r>
              <a:rPr lang="sr-Latn-RS" dirty="0"/>
              <a:t>-u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prefiks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ng</a:t>
            </a:r>
            <a:r>
              <a:rPr lang="en-US" b="1" dirty="0"/>
              <a:t> </a:t>
            </a:r>
            <a:r>
              <a:rPr lang="en-US" dirty="0" err="1"/>
              <a:t>nemojte</a:t>
            </a:r>
            <a:r>
              <a:rPr lang="en-US" dirty="0"/>
              <a:t> </a:t>
            </a:r>
            <a:r>
              <a:rPr lang="en-US" dirty="0" err="1"/>
              <a:t>korstiti</a:t>
            </a:r>
            <a:r>
              <a:rPr lang="en-US" dirty="0"/>
              <a:t> za</a:t>
            </a:r>
            <a:r>
              <a:rPr lang="sr-Latn-RS" dirty="0"/>
              <a:t> directive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pravite</a:t>
            </a:r>
            <a:r>
              <a:rPr lang="sr-Latn-RS" dirty="0"/>
              <a:t>.</a:t>
            </a:r>
            <a:endParaRPr lang="en-GB" b="1" strike="sngStrike" dirty="0"/>
          </a:p>
        </p:txBody>
      </p:sp>
    </p:spTree>
    <p:extLst>
      <p:ext uri="{BB962C8B-B14F-4D97-AF65-F5344CB8AC3E}">
        <p14:creationId xmlns:p14="http://schemas.microsoft.com/office/powerpoint/2010/main" val="262010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07AF8-51C3-4975-98FD-31F62F90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3" y="1189037"/>
            <a:ext cx="2989611" cy="283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43823-AB4F-482C-8373-7ABA0B44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02" y="1189037"/>
            <a:ext cx="4114556" cy="3892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F501A-6A0C-4412-9FCA-262E0BD51021}"/>
              </a:ext>
            </a:extLst>
          </p:cNvPr>
          <p:cNvSpPr txBox="1"/>
          <p:nvPr/>
        </p:nvSpPr>
        <p:spPr>
          <a:xfrm>
            <a:off x="390332" y="265707"/>
            <a:ext cx="1148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Kao </a:t>
            </a:r>
            <a:r>
              <a:rPr lang="en-US" dirty="0" err="1"/>
              <a:t>i</a:t>
            </a:r>
            <a:r>
              <a:rPr lang="en-US" dirty="0"/>
              <a:t> do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b="1" dirty="0"/>
              <a:t>template </a:t>
            </a:r>
            <a:r>
              <a:rPr lang="en-US" dirty="0" err="1"/>
              <a:t>direktive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</a:t>
            </a:r>
            <a:r>
              <a:rPr lang="en-US" dirty="0"/>
              <a:t>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direktivi</a:t>
            </a:r>
            <a:r>
              <a:rPr lang="en-US" dirty="0"/>
              <a:t>, </a:t>
            </a:r>
            <a:r>
              <a:rPr lang="en-US" dirty="0" err="1"/>
              <a:t>moze</a:t>
            </a:r>
            <a:r>
              <a:rPr lang="en-US" dirty="0"/>
              <a:t> se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 err="1"/>
              <a:t>templateUrl</a:t>
            </a:r>
            <a:r>
              <a:rPr lang="en-US" dirty="0"/>
              <a:t>, a</a:t>
            </a:r>
            <a:r>
              <a:rPr lang="sr-Latn-RS" dirty="0"/>
              <a:t> templateUrl-u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 da se prosledi i funkcija koja prima dva parametra element na kom je pozvana direktiva i atribut koji je povezan sa elementom.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2688D-9D2B-417A-9B51-72B554F13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3" y="4164013"/>
            <a:ext cx="2989611" cy="2315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91451-7B41-4FF1-9281-6816A2F54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02" y="5190715"/>
            <a:ext cx="31813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780176"/>
            <a:ext cx="6204984" cy="4968503"/>
          </a:xfrm>
        </p:spPr>
        <p:txBody>
          <a:bodyPr>
            <a:normAutofit/>
          </a:bodyPr>
          <a:lstStyle/>
          <a:p>
            <a:r>
              <a:rPr lang="en-US" sz="2400" dirty="0" err="1"/>
              <a:t>Pisati</a:t>
            </a:r>
            <a:r>
              <a:rPr lang="en-US" sz="2400" dirty="0"/>
              <a:t> </a:t>
            </a:r>
            <a:r>
              <a:rPr lang="sr-Latn-RS" sz="24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 dire</a:t>
            </a:r>
            <a:r>
              <a:rPr lang="sr-Latn-RS" sz="2400" dirty="0"/>
              <a:t>k</a:t>
            </a:r>
            <a:r>
              <a:rPr lang="en-US" sz="2400" dirty="0" err="1"/>
              <a:t>tive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čin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 koji smo videli do sada ima jednu manu, a to je </a:t>
            </a:r>
            <a:r>
              <a:rPr lang="sr-Latn-RS" sz="2400" b="1" dirty="0"/>
              <a:t>scope</a:t>
            </a:r>
            <a:r>
              <a:rPr lang="en-US" sz="2400" dirty="0"/>
              <a:t>.</a:t>
            </a:r>
          </a:p>
          <a:p>
            <a:r>
              <a:rPr lang="en-US" sz="2400" dirty="0"/>
              <a:t>Da bi </a:t>
            </a:r>
            <a:r>
              <a:rPr lang="en-US" sz="2400" dirty="0" err="1"/>
              <a:t>koristili</a:t>
            </a:r>
            <a:r>
              <a:rPr lang="en-US" sz="2400" dirty="0"/>
              <a:t> </a:t>
            </a:r>
            <a:r>
              <a:rPr lang="en-US" sz="2400" dirty="0" err="1"/>
              <a:t>direktivu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drugim</a:t>
            </a:r>
            <a:r>
              <a:rPr lang="en-US" sz="2400" dirty="0"/>
              <a:t> </a:t>
            </a:r>
            <a:r>
              <a:rPr lang="en-US" sz="2400" dirty="0" err="1"/>
              <a:t>vrednostima</a:t>
            </a:r>
            <a:r>
              <a:rPr lang="en-US" sz="2400" dirty="0"/>
              <a:t> </a:t>
            </a:r>
            <a:r>
              <a:rPr lang="en-US" sz="2400" dirty="0" err="1"/>
              <a:t>moramo</a:t>
            </a:r>
            <a:r>
              <a:rPr lang="en-US" sz="2400" dirty="0"/>
              <a:t> da </a:t>
            </a:r>
            <a:r>
              <a:rPr lang="en-US" sz="2400" dirty="0" err="1"/>
              <a:t>kreiramo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</a:t>
            </a:r>
            <a:r>
              <a:rPr lang="en-US" sz="2400" dirty="0" err="1"/>
              <a:t>kontroler</a:t>
            </a:r>
            <a:r>
              <a:rPr lang="en-US" sz="2400" dirty="0"/>
              <a:t> </a:t>
            </a:r>
            <a:r>
              <a:rPr lang="en-US" sz="2400" dirty="0" err="1"/>
              <a:t>odnosno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</a:t>
            </a:r>
            <a:r>
              <a:rPr lang="en-US" sz="2400" b="1" dirty="0"/>
              <a:t>scope</a:t>
            </a:r>
            <a:r>
              <a:rPr lang="en-US" sz="2400" dirty="0"/>
              <a:t>.</a:t>
            </a:r>
          </a:p>
          <a:p>
            <a:r>
              <a:rPr lang="sr-Latn-RS" sz="2400" dirty="0"/>
              <a:t>Da bi direktive bile generičke odnos</a:t>
            </a:r>
            <a:r>
              <a:rPr lang="en-US" sz="2400" dirty="0"/>
              <a:t>n</a:t>
            </a:r>
            <a:r>
              <a:rPr lang="sr-Latn-RS" sz="2400" dirty="0"/>
              <a:t>o da možemo da je koristimo u više scenari</a:t>
            </a:r>
            <a:r>
              <a:rPr lang="en-US" sz="2400" dirty="0"/>
              <a:t>j</a:t>
            </a:r>
            <a:r>
              <a:rPr lang="sr-Latn-RS" sz="2400" dirty="0"/>
              <a:t>a, treba da se odvoji </a:t>
            </a:r>
            <a:r>
              <a:rPr lang="sr-Latn-RS" sz="2400" b="1" dirty="0"/>
              <a:t>scope</a:t>
            </a:r>
            <a:r>
              <a:rPr lang="sr-Latn-RS" sz="2400" dirty="0"/>
              <a:t> unutar direktive od spoljašnjeg </a:t>
            </a:r>
            <a:r>
              <a:rPr lang="en-US" sz="2400" dirty="0"/>
              <a:t>scope-a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Ovo možemo da postignemo</a:t>
            </a:r>
            <a:r>
              <a:rPr lang="en-US" sz="2400" dirty="0"/>
              <a:t>,</a:t>
            </a:r>
            <a:r>
              <a:rPr lang="sr-Latn-RS" sz="2400" dirty="0"/>
              <a:t> tako što kreiramo izolovani </a:t>
            </a:r>
            <a:r>
              <a:rPr lang="sr-Latn-RS" sz="2400" b="1" dirty="0"/>
              <a:t>scope</a:t>
            </a:r>
            <a:r>
              <a:rPr lang="en-US" sz="2400" b="1" dirty="0"/>
              <a:t>, </a:t>
            </a:r>
            <a:r>
              <a:rPr lang="en-US" sz="2400" dirty="0" err="1"/>
              <a:t>pomo</a:t>
            </a:r>
            <a:r>
              <a:rPr lang="sr-Latn-RS" sz="2400" dirty="0"/>
              <a:t>ću</a:t>
            </a:r>
            <a:r>
              <a:rPr lang="en-US" sz="2400" dirty="0"/>
              <a:t> </a:t>
            </a:r>
            <a:r>
              <a:rPr lang="en-US" sz="2400" dirty="0" err="1"/>
              <a:t>objekt</a:t>
            </a:r>
            <a:r>
              <a:rPr lang="sr-Latn-RS" sz="2400" dirty="0"/>
              <a:t>a</a:t>
            </a:r>
            <a:r>
              <a:rPr lang="en-US" sz="2400" dirty="0"/>
              <a:t>    </a:t>
            </a:r>
            <a:r>
              <a:rPr lang="en-US" sz="2400" b="1" dirty="0"/>
              <a:t>scope: {}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doda</a:t>
            </a:r>
            <a:r>
              <a:rPr lang="en-US" sz="2400" dirty="0"/>
              <a:t> </a:t>
            </a:r>
            <a:r>
              <a:rPr lang="en-US" sz="2400" dirty="0" err="1"/>
              <a:t>direktivi</a:t>
            </a:r>
            <a:r>
              <a:rPr lang="sr-Latn-RS" sz="2400" b="1" dirty="0"/>
              <a:t>.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37738-31E5-4DCF-A2EF-1671F563A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59" y="306909"/>
            <a:ext cx="402819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5E2E9-E090-4627-8864-73AEBF42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13" y="2828925"/>
            <a:ext cx="2745085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kreiranje</a:t>
            </a:r>
            <a:r>
              <a:rPr lang="en-US" sz="2000" dirty="0"/>
              <a:t> </a:t>
            </a:r>
            <a:r>
              <a:rPr lang="en-US" sz="2000" dirty="0" err="1"/>
              <a:t>izolovanog</a:t>
            </a:r>
            <a:r>
              <a:rPr lang="en-US" sz="2000" dirty="0"/>
              <a:t> </a:t>
            </a:r>
            <a:r>
              <a:rPr lang="en-US" sz="2000" b="1" dirty="0"/>
              <a:t>scope</a:t>
            </a:r>
            <a:r>
              <a:rPr lang="en-US" sz="2000" dirty="0"/>
              <a:t>-a</a:t>
            </a:r>
            <a:r>
              <a:rPr lang="sr-Latn-RS" sz="2000" dirty="0"/>
              <a:t>.</a:t>
            </a:r>
          </a:p>
          <a:p>
            <a:pPr marL="285750" indent="-285750"/>
            <a:r>
              <a:rPr lang="sr-Latn-RS" sz="2000" dirty="0"/>
              <a:t>Vidimo jedan kotroler i dve direktive.</a:t>
            </a:r>
          </a:p>
          <a:p>
            <a:pPr marL="285750" indent="-285750"/>
            <a:r>
              <a:rPr lang="sr-Latn-RS" sz="2000" dirty="0"/>
              <a:t>U zavisnosti od atributa </a:t>
            </a:r>
            <a:r>
              <a:rPr lang="sr-Latn-RS" sz="2000" b="1" dirty="0"/>
              <a:t>info </a:t>
            </a:r>
            <a:r>
              <a:rPr lang="en-US" sz="2000" dirty="0" err="1"/>
              <a:t>koji</a:t>
            </a:r>
            <a:r>
              <a:rPr lang="en-US" sz="2000" dirty="0"/>
              <a:t> je </a:t>
            </a:r>
            <a:r>
              <a:rPr lang="en-US" sz="2000" dirty="0" err="1"/>
              <a:t>dodat</a:t>
            </a:r>
            <a:r>
              <a:rPr lang="en-US" sz="2000" dirty="0"/>
              <a:t> </a:t>
            </a:r>
            <a:r>
              <a:rPr lang="en-US" sz="2000" dirty="0" err="1"/>
              <a:t>direktivi</a:t>
            </a:r>
            <a:r>
              <a:rPr lang="en-US" sz="2000" dirty="0"/>
              <a:t>, </a:t>
            </a:r>
            <a:r>
              <a:rPr lang="en-US" sz="2000" dirty="0" err="1"/>
              <a:t>kontroler</a:t>
            </a:r>
            <a:r>
              <a:rPr lang="sr-Latn-RS" sz="2000" dirty="0"/>
              <a:t> prosleđuje odgovarajuće vrednosti</a:t>
            </a:r>
            <a:r>
              <a:rPr lang="en-US" sz="2000" dirty="0"/>
              <a:t>.</a:t>
            </a:r>
          </a:p>
          <a:p>
            <a:pPr marL="285750" indent="-285750"/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b="1" dirty="0"/>
              <a:t>info </a:t>
            </a:r>
            <a:r>
              <a:rPr lang="en-US" sz="2000" dirty="0"/>
              <a:t>u HTML-u </a:t>
            </a:r>
            <a:r>
              <a:rPr lang="sr-Latn-RS" sz="2000" dirty="0"/>
              <a:t>i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</a:t>
            </a:r>
            <a:r>
              <a:rPr lang="sr-Latn-RS" sz="2000" dirty="0"/>
              <a:t>u scope objektu </a:t>
            </a:r>
            <a:r>
              <a:rPr lang="en-US" sz="2000" b="1" dirty="0"/>
              <a:t>‘=info’</a:t>
            </a:r>
            <a:r>
              <a:rPr lang="en-US" sz="2000" dirty="0"/>
              <a:t> </a:t>
            </a:r>
            <a:r>
              <a:rPr lang="en-US" sz="2000" dirty="0" err="1"/>
              <a:t>moraju</a:t>
            </a:r>
            <a:r>
              <a:rPr lang="en-US" sz="2000" dirty="0"/>
              <a:t> da se </a:t>
            </a:r>
            <a:r>
              <a:rPr lang="en-US" sz="2000" dirty="0" err="1"/>
              <a:t>sla</a:t>
            </a:r>
            <a:r>
              <a:rPr lang="sr-Latn-RS" sz="2000" dirty="0"/>
              <a:t>žu</a:t>
            </a:r>
            <a:r>
              <a:rPr lang="en-US" sz="2000" dirty="0"/>
              <a:t> (ne mora se </a:t>
            </a:r>
            <a:r>
              <a:rPr lang="en-US" sz="2000" dirty="0" err="1"/>
              <a:t>zvati</a:t>
            </a:r>
            <a:r>
              <a:rPr lang="en-US" sz="2000" dirty="0"/>
              <a:t> </a:t>
            </a:r>
            <a:r>
              <a:rPr lang="en-US" sz="2000" b="1" dirty="0"/>
              <a:t>info</a:t>
            </a:r>
            <a:r>
              <a:rPr lang="en-US" sz="2000" dirty="0"/>
              <a:t>)</a:t>
            </a:r>
            <a:r>
              <a:rPr lang="sr-Latn-RS" sz="2000" dirty="0"/>
              <a:t>.</a:t>
            </a:r>
            <a:endParaRPr lang="en-US" sz="2000" dirty="0"/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kurs-dir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="</a:t>
            </a:r>
            <a:r>
              <a:rPr lang="en-GB" sz="2000" dirty="0" err="1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danilo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"&gt;&lt;/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kurs-dir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=info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  <a:endParaRPr lang="sr-Latn-RS" sz="2000" dirty="0">
              <a:highlight>
                <a:srgbClr val="008080"/>
              </a:highlight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Name: {{informacije.name}}</a:t>
            </a:r>
          </a:p>
          <a:p>
            <a:r>
              <a:rPr lang="en-US" sz="2000" dirty="0" err="1"/>
              <a:t>Isto</a:t>
            </a:r>
            <a:r>
              <a:rPr lang="en-US" sz="2000" dirty="0"/>
              <a:t> </a:t>
            </a:r>
            <a:r>
              <a:rPr lang="en-US" sz="2000" dirty="0" err="1"/>
              <a:t>tako</a:t>
            </a:r>
            <a:r>
              <a:rPr lang="en-US" sz="2000" dirty="0"/>
              <a:t> </a:t>
            </a:r>
            <a:r>
              <a:rPr lang="en-US" sz="2000" b="1" dirty="0" err="1"/>
              <a:t>informacije</a:t>
            </a:r>
            <a:r>
              <a:rPr lang="en-US" sz="2000" b="1" dirty="0"/>
              <a:t> </a:t>
            </a:r>
            <a:r>
              <a:rPr lang="en-US" sz="2000" dirty="0"/>
              <a:t>u HTML-u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key </a:t>
            </a:r>
            <a:r>
              <a:rPr lang="en-US" sz="2000" dirty="0"/>
              <a:t>u scope </a:t>
            </a:r>
            <a:r>
              <a:rPr lang="en-US" sz="2000" dirty="0" err="1"/>
              <a:t>objektu</a:t>
            </a:r>
            <a:r>
              <a:rPr lang="en-US" sz="2000" dirty="0"/>
              <a:t> </a:t>
            </a:r>
            <a:r>
              <a:rPr lang="en-US" sz="2000" dirty="0" err="1"/>
              <a:t>moraju</a:t>
            </a:r>
            <a:r>
              <a:rPr lang="en-US" sz="2000" dirty="0"/>
              <a:t> da se </a:t>
            </a:r>
            <a:r>
              <a:rPr lang="en-US" sz="2000" dirty="0" err="1"/>
              <a:t>sla</a:t>
            </a:r>
            <a:r>
              <a:rPr lang="sr-Latn-RS" sz="2000" dirty="0"/>
              <a:t>žu.</a:t>
            </a:r>
            <a:endParaRPr lang="en-GB" sz="2000" b="1" dirty="0"/>
          </a:p>
          <a:p>
            <a:pPr marL="285750" indent="-285750"/>
            <a:r>
              <a:rPr lang="sr-Latn-RS" sz="2000" dirty="0"/>
              <a:t>U koliko su </a:t>
            </a:r>
            <a:r>
              <a:rPr lang="sr-Latn-RS" sz="2000" b="1" dirty="0"/>
              <a:t>key</a:t>
            </a:r>
            <a:r>
              <a:rPr lang="sr-Latn-RS" sz="2000" dirty="0"/>
              <a:t> i </a:t>
            </a:r>
            <a:r>
              <a:rPr lang="sr-Latn-RS" sz="2000" b="1" dirty="0"/>
              <a:t>value </a:t>
            </a:r>
            <a:r>
              <a:rPr lang="sr-Latn-RS" sz="2000" dirty="0"/>
              <a:t>u </a:t>
            </a:r>
            <a:r>
              <a:rPr lang="sr-Latn-RS" sz="2000" b="1" dirty="0"/>
              <a:t>scope</a:t>
            </a:r>
            <a:r>
              <a:rPr lang="sr-Latn-RS" sz="2000" dirty="0"/>
              <a:t> objektu isti može da se piše skraćeno.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‘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‘ -&gt; 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 ‘=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’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</a:p>
          <a:p>
            <a:pPr marL="285750" indent="-285750"/>
            <a:r>
              <a:rPr lang="en-US" sz="2000" dirty="0"/>
              <a:t>S</a:t>
            </a:r>
            <a:r>
              <a:rPr lang="en-GB" sz="2000" dirty="0"/>
              <a:t>cope se </a:t>
            </a:r>
            <a:r>
              <a:rPr lang="sr-Latn-RS" sz="2000" dirty="0"/>
              <a:t>ko</a:t>
            </a:r>
            <a:r>
              <a:rPr lang="en-GB" sz="2000" dirty="0" err="1"/>
              <a:t>risti</a:t>
            </a:r>
            <a:r>
              <a:rPr lang="en-GB" sz="2000" dirty="0"/>
              <a:t> </a:t>
            </a:r>
            <a:r>
              <a:rPr lang="en-GB" sz="2000" dirty="0" err="1"/>
              <a:t>kada</a:t>
            </a:r>
            <a:r>
              <a:rPr lang="en-GB" sz="2000" dirty="0"/>
              <a:t> ho</a:t>
            </a:r>
            <a:r>
              <a:rPr lang="sr-Latn-RS" sz="2000" dirty="0"/>
              <a:t>ćemo da napravimo direktive koje možemo da koristimo u celoj aplikaciji.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A210E-7603-4D15-893A-80EEF7B8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321176"/>
            <a:ext cx="4042409" cy="1566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0202-47CD-4E0C-9DF4-5E2C5E4CF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2006804"/>
            <a:ext cx="3117874" cy="3388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2F1D6-7361-45ED-A0DD-493DB8E7B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5514993"/>
            <a:ext cx="2914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8AF7-F999-4461-AED6-F7C7F016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8"/>
            <a:ext cx="10515600" cy="5956183"/>
          </a:xfrm>
        </p:spPr>
        <p:txBody>
          <a:bodyPr/>
          <a:lstStyle/>
          <a:p>
            <a:r>
              <a:rPr lang="sr-Latn-RS" dirty="0"/>
              <a:t>Da bi direktiva mogla da manipuliše sa DOM-om moramo da dodamo novu opciju </a:t>
            </a:r>
            <a:r>
              <a:rPr lang="sr-Latn-RS" b="1" dirty="0"/>
              <a:t>link</a:t>
            </a:r>
            <a:r>
              <a:rPr lang="en-US" dirty="0"/>
              <a:t>, </a:t>
            </a:r>
            <a:r>
              <a:rPr lang="en-US" dirty="0" err="1"/>
              <a:t>oblika</a:t>
            </a:r>
            <a:r>
              <a:rPr lang="en-US" dirty="0"/>
              <a:t>,</a:t>
            </a:r>
            <a:r>
              <a:rPr lang="en-US" b="1" dirty="0"/>
              <a:t> link: function() {}</a:t>
            </a:r>
            <a:r>
              <a:rPr lang="sr-Latn-RS" b="1" dirty="0"/>
              <a:t>.</a:t>
            </a:r>
          </a:p>
          <a:p>
            <a:r>
              <a:rPr lang="sr-Latn-RS" dirty="0"/>
              <a:t>Link je funkcija koja prima sledece paramet</a:t>
            </a:r>
            <a:r>
              <a:rPr lang="en-US" dirty="0"/>
              <a:t>re:</a:t>
            </a:r>
          </a:p>
          <a:p>
            <a:pPr lvl="1"/>
            <a:r>
              <a:rPr lang="en-US" dirty="0"/>
              <a:t>Scope – AngularJS scope </a:t>
            </a:r>
            <a:r>
              <a:rPr lang="en-US" dirty="0" err="1"/>
              <a:t>objekat</a:t>
            </a:r>
            <a:endParaRPr lang="en-US" dirty="0"/>
          </a:p>
          <a:p>
            <a:pPr lvl="1"/>
            <a:r>
              <a:rPr lang="en-US" dirty="0"/>
              <a:t>Element – html element </a:t>
            </a:r>
          </a:p>
          <a:p>
            <a:pPr lvl="1"/>
            <a:r>
              <a:rPr lang="en-US" dirty="0" err="1"/>
              <a:t>Attrs</a:t>
            </a:r>
            <a:r>
              <a:rPr lang="en-US" dirty="0"/>
              <a:t> –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dodat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 u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b="1" dirty="0"/>
              <a:t>key – value.</a:t>
            </a:r>
            <a:endParaRPr lang="en-US" dirty="0"/>
          </a:p>
          <a:p>
            <a:pPr lvl="1"/>
            <a:r>
              <a:rPr lang="en-US" dirty="0"/>
              <a:t>Controller –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kontroler</a:t>
            </a:r>
            <a:r>
              <a:rPr lang="en-US" dirty="0"/>
              <a:t> se </a:t>
            </a:r>
            <a:r>
              <a:rPr lang="en-US" dirty="0" err="1"/>
              <a:t>koristi</a:t>
            </a:r>
            <a:endParaRPr lang="en-US" dirty="0"/>
          </a:p>
          <a:p>
            <a:pPr lvl="1"/>
            <a:r>
              <a:rPr lang="en-US" dirty="0" err="1"/>
              <a:t>transcludeFN</a:t>
            </a:r>
            <a:r>
              <a:rPr lang="en-US" dirty="0"/>
              <a:t> – da li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b="1" dirty="0" err="1"/>
              <a:t>transclude</a:t>
            </a:r>
            <a:r>
              <a:rPr lang="en-US" b="1" dirty="0"/>
              <a:t>.</a:t>
            </a:r>
          </a:p>
          <a:p>
            <a:r>
              <a:rPr lang="en-US" dirty="0" err="1"/>
              <a:t>Transclude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direktivom</a:t>
            </a:r>
            <a:r>
              <a:rPr lang="en-US" dirty="0"/>
              <a:t> </a:t>
            </a:r>
            <a:r>
              <a:rPr lang="en-US" b="1" dirty="0"/>
              <a:t>wrap</a:t>
            </a:r>
            <a:r>
              <a:rPr lang="en-US" dirty="0"/>
              <a:t>-</a:t>
            </a:r>
            <a:r>
              <a:rPr lang="en-US" dirty="0" err="1"/>
              <a:t>uje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deo html-a.</a:t>
            </a:r>
          </a:p>
          <a:p>
            <a:r>
              <a:rPr lang="en-US" dirty="0"/>
              <a:t>Na </a:t>
            </a:r>
            <a:r>
              <a:rPr lang="en-US" dirty="0" err="1"/>
              <a:t>slede</a:t>
            </a:r>
            <a:r>
              <a:rPr lang="sr-Latn-RS" dirty="0"/>
              <a:t>ćem primeru ćemo videti kako se direktivama prosleđuju funkcije i korišćenje transclud-a</a:t>
            </a:r>
            <a:r>
              <a:rPr lang="en-US" dirty="0"/>
              <a:t> za </a:t>
            </a:r>
            <a:r>
              <a:rPr lang="en-US" dirty="0" err="1"/>
              <a:t>prikazivanje</a:t>
            </a:r>
            <a:r>
              <a:rPr lang="en-US" dirty="0"/>
              <a:t> html-a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262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kreiranje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r>
              <a:rPr lang="sr-Latn-RS" sz="2000" dirty="0"/>
              <a:t> </a:t>
            </a:r>
            <a:r>
              <a:rPr lang="sr-Latn-RS" sz="2000" b="1" dirty="0"/>
              <a:t>send()</a:t>
            </a:r>
            <a:r>
              <a:rPr lang="en-US" sz="2000" b="1" dirty="0"/>
              <a:t> </a:t>
            </a:r>
            <a:r>
              <a:rPr lang="en-US" sz="2000" dirty="0"/>
              <a:t>u </a:t>
            </a:r>
            <a:r>
              <a:rPr lang="en-US" sz="2000" dirty="0" err="1"/>
              <a:t>kontroleru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sr-Latn-RS" sz="2000" dirty="0"/>
              <a:t> pozivanje iste iz direktive. </a:t>
            </a:r>
          </a:p>
          <a:p>
            <a:pPr marL="285750" indent="-285750"/>
            <a:r>
              <a:rPr lang="sr-Latn-RS" sz="2000" dirty="0"/>
              <a:t>Dodali smo u </a:t>
            </a:r>
            <a:r>
              <a:rPr lang="sr-Latn-RS" sz="2000" b="1" dirty="0"/>
              <a:t>scope </a:t>
            </a:r>
            <a:r>
              <a:rPr lang="sr-Latn-RS" sz="2000" dirty="0"/>
              <a:t>objekat u direktivi poziv funkcije i prosledili sa znakom </a:t>
            </a:r>
            <a:r>
              <a:rPr lang="en-US" sz="2000" b="1" dirty="0"/>
              <a:t>&amp;</a:t>
            </a:r>
            <a:r>
              <a:rPr lang="sr-Latn-RS" sz="2000" b="1" dirty="0"/>
              <a:t>onSend </a:t>
            </a:r>
            <a:r>
              <a:rPr lang="en-US" sz="2000" dirty="0" err="1"/>
              <a:t>sli</a:t>
            </a:r>
            <a:r>
              <a:rPr lang="sr-Latn-RS" sz="2000" dirty="0"/>
              <a:t>čno kao što ste radili u komponentama.</a:t>
            </a:r>
          </a:p>
          <a:p>
            <a:pPr marL="285750" indent="-285750"/>
            <a:r>
              <a:rPr lang="sr-Latn-RS" sz="2000" dirty="0"/>
              <a:t>Dodali smo </a:t>
            </a:r>
            <a:r>
              <a:rPr lang="sr-Latn-RS" sz="2000" b="1" dirty="0"/>
              <a:t>transclude</a:t>
            </a:r>
            <a:r>
              <a:rPr lang="en-US" sz="2000" b="1" dirty="0"/>
              <a:t>: </a:t>
            </a:r>
            <a:r>
              <a:rPr lang="sr-Latn-RS" sz="2000" b="1" dirty="0"/>
              <a:t>true</a:t>
            </a:r>
          </a:p>
          <a:p>
            <a:pPr marL="285750" indent="-285750"/>
            <a:r>
              <a:rPr lang="sr-Latn-RS" sz="2000" dirty="0"/>
              <a:t>U template-u od direktive je kreirano dugme koje poziva funkciju iz kontrolera i prosleđuje vrednost kao parametar funkcije.</a:t>
            </a:r>
          </a:p>
          <a:p>
            <a:pPr marL="285750" indent="-285750"/>
            <a:r>
              <a:rPr lang="sr-Latn-RS" sz="2000" dirty="0"/>
              <a:t>Dodat je div sa direktivom ngTransclude koji će da </a:t>
            </a:r>
            <a:r>
              <a:rPr lang="sr-Latn-RS" sz="2000" b="1" dirty="0"/>
              <a:t>wrapu</a:t>
            </a:r>
            <a:r>
              <a:rPr lang="sr-Latn-RS" sz="2000" dirty="0"/>
              <a:t>-uje tekst iz HTML-a (Koristim funkciju iz kontrolera, </a:t>
            </a:r>
            <a:r>
              <a:rPr lang="en-US" sz="2000" dirty="0"/>
              <a:t>{{</a:t>
            </a:r>
            <a:r>
              <a:rPr lang="en-US" sz="2000" dirty="0" err="1"/>
              <a:t>contro</a:t>
            </a:r>
            <a:r>
              <a:rPr lang="en-US" sz="2000" dirty="0"/>
              <a:t>}}!</a:t>
            </a:r>
            <a:r>
              <a:rPr lang="sr-Latn-RS" sz="2000" dirty="0"/>
              <a:t>). </a:t>
            </a:r>
          </a:p>
          <a:p>
            <a:pPr marL="285750" indent="-285750"/>
            <a:endParaRPr lang="sr-Latn-R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5792D-A565-4363-A901-80486E56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1778885"/>
            <a:ext cx="4248150" cy="3486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AC7A1-0B0F-4346-93F9-516FD6AD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321176"/>
            <a:ext cx="3848100" cy="109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ACE4C-14D8-4817-8128-86808B86A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5627369"/>
            <a:ext cx="42481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dve</a:t>
            </a:r>
            <a:r>
              <a:rPr lang="en-US" sz="2000" dirty="0"/>
              <a:t> </a:t>
            </a:r>
            <a:r>
              <a:rPr lang="en-US" sz="2000" dirty="0" err="1"/>
              <a:t>direktive</a:t>
            </a:r>
            <a:r>
              <a:rPr lang="en-US" sz="2000" dirty="0"/>
              <a:t> </a:t>
            </a:r>
            <a:r>
              <a:rPr lang="en-US" sz="2000" b="1" dirty="0"/>
              <a:t>parent – child </a:t>
            </a:r>
            <a:r>
              <a:rPr lang="en-US" sz="2000" dirty="0" err="1"/>
              <a:t>strukture</a:t>
            </a:r>
            <a:r>
              <a:rPr lang="en-US" sz="2000" dirty="0"/>
              <a:t>.</a:t>
            </a:r>
            <a:endParaRPr lang="sr-Latn-RS" sz="2000" dirty="0"/>
          </a:p>
          <a:p>
            <a:r>
              <a:rPr lang="en-US" sz="2000" dirty="0" err="1"/>
              <a:t>Isto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komponenti</a:t>
            </a:r>
            <a:r>
              <a:rPr lang="en-US" sz="2000" dirty="0"/>
              <a:t> </a:t>
            </a:r>
            <a:r>
              <a:rPr lang="en-US" sz="2000" dirty="0" err="1"/>
              <a:t>koristi</a:t>
            </a:r>
            <a:r>
              <a:rPr lang="en-US" sz="2000" dirty="0"/>
              <a:t> se </a:t>
            </a:r>
            <a:r>
              <a:rPr lang="en-US" sz="2000" b="1" dirty="0"/>
              <a:t>require: ‘’ </a:t>
            </a:r>
            <a:r>
              <a:rPr lang="en-US" sz="2000" dirty="0"/>
              <a:t>da bi se </a:t>
            </a:r>
            <a:r>
              <a:rPr lang="en-US" sz="2000" dirty="0" err="1"/>
              <a:t>naveo</a:t>
            </a:r>
            <a:r>
              <a:rPr lang="sr-Latn-RS" sz="2000" dirty="0"/>
              <a:t> kontroler iz </a:t>
            </a:r>
            <a:r>
              <a:rPr lang="sr-Latn-RS" sz="2000" b="1" dirty="0"/>
              <a:t>parent</a:t>
            </a:r>
            <a:r>
              <a:rPr lang="sr-Latn-RS" sz="2000" dirty="0"/>
              <a:t> direktive.</a:t>
            </a:r>
            <a:r>
              <a:rPr lang="en-US" sz="2000" dirty="0"/>
              <a:t>                    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require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^^</a:t>
            </a:r>
            <a:r>
              <a:rPr lang="en-GB" sz="2000" dirty="0" err="1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myTabs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’,</a:t>
            </a:r>
            <a:endParaRPr lang="sr-Latn-RS" sz="2000" b="1" dirty="0">
              <a:highlight>
                <a:srgbClr val="008080"/>
              </a:highlight>
            </a:endParaRPr>
          </a:p>
          <a:p>
            <a:r>
              <a:rPr lang="en-US" sz="2000" dirty="0" err="1"/>
              <a:t>Transclude</a:t>
            </a:r>
            <a:r>
              <a:rPr lang="en-US" sz="2000" dirty="0"/>
              <a:t> </a:t>
            </a:r>
            <a:r>
              <a:rPr lang="en-US" sz="2000" dirty="0" err="1"/>
              <a:t>koristimo</a:t>
            </a:r>
            <a:r>
              <a:rPr lang="en-US" sz="2000" dirty="0"/>
              <a:t> u </a:t>
            </a:r>
            <a:r>
              <a:rPr lang="en-US" sz="2000" dirty="0" err="1"/>
              <a:t>obe</a:t>
            </a:r>
            <a:r>
              <a:rPr lang="en-US" sz="2000" dirty="0"/>
              <a:t> </a:t>
            </a:r>
            <a:r>
              <a:rPr lang="en-US" sz="2000" dirty="0" err="1"/>
              <a:t>direktive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bi </a:t>
            </a:r>
            <a:r>
              <a:rPr lang="en-US" sz="2000" b="1" dirty="0"/>
              <a:t>wrap</a:t>
            </a:r>
            <a:r>
              <a:rPr lang="en-US" sz="2000" dirty="0"/>
              <a:t>-</a:t>
            </a:r>
            <a:r>
              <a:rPr lang="en-US" sz="2000" dirty="0" err="1"/>
              <a:t>ovali</a:t>
            </a:r>
            <a:r>
              <a:rPr lang="en-US" sz="2000" dirty="0"/>
              <a:t> HTML </a:t>
            </a:r>
            <a:r>
              <a:rPr lang="en-US" sz="2000" b="1" dirty="0"/>
              <a:t>content</a:t>
            </a:r>
            <a:r>
              <a:rPr lang="en-US" sz="2000" dirty="0"/>
              <a:t>. 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transclude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true</a:t>
            </a:r>
            <a:endParaRPr lang="sr-Latn-RS" sz="2000" dirty="0">
              <a:highlight>
                <a:srgbClr val="008080"/>
              </a:highlight>
            </a:endParaRPr>
          </a:p>
          <a:p>
            <a:pPr marL="285750" indent="-285750"/>
            <a:r>
              <a:rPr lang="en-US" sz="2000" dirty="0"/>
              <a:t>U </a:t>
            </a:r>
            <a:r>
              <a:rPr lang="en-US" sz="2000" dirty="0" err="1"/>
              <a:t>direktivi</a:t>
            </a:r>
            <a:r>
              <a:rPr lang="en-US" sz="2000" dirty="0"/>
              <a:t> </a:t>
            </a:r>
            <a:r>
              <a:rPr lang="en-US" sz="2000" dirty="0" err="1"/>
              <a:t>myPane</a:t>
            </a:r>
            <a:r>
              <a:rPr lang="en-US" sz="2000" dirty="0"/>
              <a:t> </a:t>
            </a:r>
            <a:r>
              <a:rPr lang="en-US" sz="2000" dirty="0" err="1"/>
              <a:t>koristimo</a:t>
            </a:r>
            <a:r>
              <a:rPr lang="en-US" sz="2000" dirty="0"/>
              <a:t> </a:t>
            </a:r>
            <a:r>
              <a:rPr lang="en-US" sz="2000" dirty="0" err="1"/>
              <a:t>opciju</a:t>
            </a:r>
            <a:r>
              <a:rPr lang="en-US" sz="2000" dirty="0"/>
              <a:t> </a:t>
            </a:r>
            <a:r>
              <a:rPr lang="en-US" sz="2000" b="1" dirty="0"/>
              <a:t>link: function() {} </a:t>
            </a:r>
            <a:r>
              <a:rPr lang="en-US" sz="2000" dirty="0" err="1"/>
              <a:t>kako</a:t>
            </a:r>
            <a:r>
              <a:rPr lang="en-US" sz="2000" dirty="0"/>
              <a:t> bi </a:t>
            </a:r>
            <a:r>
              <a:rPr lang="en-US" sz="2000" dirty="0" err="1"/>
              <a:t>mogli</a:t>
            </a:r>
            <a:r>
              <a:rPr lang="en-US" sz="2000" dirty="0"/>
              <a:t> da </a:t>
            </a:r>
            <a:r>
              <a:rPr lang="en-US" sz="2000" dirty="0" err="1"/>
              <a:t>koristimo</a:t>
            </a:r>
            <a:r>
              <a:rPr lang="en-US" sz="2000" dirty="0"/>
              <a:t> </a:t>
            </a:r>
            <a:r>
              <a:rPr lang="en-US" sz="2000" dirty="0" err="1"/>
              <a:t>funkciju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parent </a:t>
            </a:r>
            <a:r>
              <a:rPr lang="en-US" sz="2000" dirty="0" err="1"/>
              <a:t>direktive</a:t>
            </a:r>
            <a:r>
              <a:rPr lang="en-US" sz="2000" dirty="0"/>
              <a:t>.</a:t>
            </a:r>
          </a:p>
          <a:p>
            <a:r>
              <a:rPr lang="en-GB" sz="2000" dirty="0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link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function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element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attrs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tabsCtrl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 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tabsCtrl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addPane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/>
              <a:t>K</a:t>
            </a:r>
            <a:r>
              <a:rPr lang="en-GB" sz="2000" dirty="0" err="1"/>
              <a:t>oristimo</a:t>
            </a:r>
            <a:r>
              <a:rPr lang="en-GB" sz="2000" dirty="0"/>
              <a:t> </a:t>
            </a:r>
            <a:r>
              <a:rPr lang="en-GB" sz="2000" dirty="0" err="1"/>
              <a:t>kontroler</a:t>
            </a:r>
            <a:r>
              <a:rPr lang="en-GB" sz="2000" dirty="0"/>
              <a:t> </a:t>
            </a:r>
            <a:r>
              <a:rPr lang="en-GB" sz="2000" dirty="0" err="1"/>
              <a:t>kada</a:t>
            </a:r>
            <a:r>
              <a:rPr lang="en-GB" sz="2000" dirty="0"/>
              <a:t> ho</a:t>
            </a:r>
            <a:r>
              <a:rPr lang="sr-Latn-RS" sz="2000" dirty="0"/>
              <a:t>ćemo da napravimo API kako bi ostale direktive mogle da ga koriste, a </a:t>
            </a:r>
            <a:r>
              <a:rPr lang="sr-Latn-RS" sz="2000" b="1" dirty="0"/>
              <a:t>link </a:t>
            </a:r>
            <a:r>
              <a:rPr lang="sr-Latn-RS" sz="2000" dirty="0"/>
              <a:t>funkciju u svim ostalim slučajevima komunikacije </a:t>
            </a:r>
            <a:r>
              <a:rPr lang="sr-Latn-RS" sz="2000"/>
              <a:t>između direktiva.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EFB56-B2C6-4A35-A64E-6A53E495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41" y="321176"/>
            <a:ext cx="3427859" cy="1336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C8B2-21B1-4339-94CF-63F1B4C4D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41" y="1770223"/>
            <a:ext cx="2851483" cy="399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420BA-8DA2-4EDC-8ADB-E516DB74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03" y="5881663"/>
            <a:ext cx="3412298" cy="871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C845A2-206C-40AE-97E7-CCD4B9FF1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14" y="5286221"/>
            <a:ext cx="1662971" cy="4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0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dve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Koristite</a:t>
            </a:r>
            <a:r>
              <a:rPr lang="en-US" sz="1400" dirty="0"/>
              <a:t> </a:t>
            </a:r>
            <a:r>
              <a:rPr lang="sr-Latn-RS" sz="1400" dirty="0"/>
              <a:t>direktive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</a:t>
            </a:r>
            <a:r>
              <a:rPr lang="sr-Latn-RS" sz="1400" dirty="0"/>
              <a:t>komponenti.</a:t>
            </a:r>
            <a:endParaRPr lang="en-US" sz="1400" dirty="0"/>
          </a:p>
          <a:p>
            <a:pPr marL="457200"/>
            <a:r>
              <a:rPr lang="en-US" sz="1400" dirty="0" err="1"/>
              <a:t>Prosledite</a:t>
            </a:r>
            <a:r>
              <a:rPr lang="en-US" sz="1400" dirty="0"/>
              <a:t> </a:t>
            </a:r>
            <a:r>
              <a:rPr lang="en-US" sz="1400" dirty="0" err="1"/>
              <a:t>promenljive</a:t>
            </a:r>
            <a:r>
              <a:rPr lang="en-US" sz="1400" dirty="0"/>
              <a:t> </a:t>
            </a:r>
            <a:r>
              <a:rPr lang="sr-Latn-RS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direktivama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/>
              <a:t>Prva </a:t>
            </a:r>
            <a:r>
              <a:rPr lang="en-US" sz="1400" dirty="0" err="1"/>
              <a:t>direktiva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ispisivanje</a:t>
            </a:r>
            <a:r>
              <a:rPr lang="en-US" sz="1400" dirty="0"/>
              <a:t> </a:t>
            </a:r>
            <a:r>
              <a:rPr lang="en-US" sz="1400" dirty="0" err="1"/>
              <a:t>forme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endParaRPr lang="en-US" sz="1400" dirty="0"/>
          </a:p>
          <a:p>
            <a:pPr marL="457200"/>
            <a:r>
              <a:rPr lang="en-US" sz="1400" dirty="0"/>
              <a:t>Druga </a:t>
            </a:r>
            <a:r>
              <a:rPr lang="en-US" sz="1400" dirty="0" err="1"/>
              <a:t>direktiva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757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E667-DD9A-4F57-A581-14E1832CF803}"/>
              </a:ext>
            </a:extLst>
          </p:cNvPr>
          <p:cNvSpPr txBox="1"/>
          <p:nvPr/>
        </p:nvSpPr>
        <p:spPr>
          <a:xfrm>
            <a:off x="818213" y="5331130"/>
            <a:ext cx="493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– template + controller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2559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  <vt:lpstr>Komponente - nastavak</vt:lpstr>
      <vt:lpstr>PowerPoint Presentation</vt:lpstr>
      <vt:lpstr>PowerPoint Presentation</vt:lpstr>
      <vt:lpstr>PowerPoint Presentation</vt:lpstr>
      <vt:lpstr>Zadatak</vt:lpstr>
      <vt:lpstr>Direktive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11</cp:revision>
  <dcterms:created xsi:type="dcterms:W3CDTF">2019-02-01T13:26:05Z</dcterms:created>
  <dcterms:modified xsi:type="dcterms:W3CDTF">2019-02-01T15:11:06Z</dcterms:modified>
</cp:coreProperties>
</file>