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3333" autoAdjust="0"/>
  </p:normalViewPr>
  <p:slideViewPr>
    <p:cSldViewPr>
      <p:cViewPr varScale="1">
        <p:scale>
          <a:sx n="66" d="100"/>
          <a:sy n="66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301E4-A4E9-4991-8508-4C80ABA9D6B6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459E9-D26B-4923-A349-7337E75C412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sociedade vive hoje num ritmo extremamente acelerado, onde cada vez mais informação está disponível para nossa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onsulta;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encontramos informações relevantes a cada segundo na internet e que muitas vezes são extremamente importantes, porém pouco disso será realmente armazenado pelo nosso cérebro devido a poluição de informação que estamos expostos. 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Então se torna essencial que todo aprendizado seja de fato retido e que o conhecimento se mantenha e se perpetue.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459E9-D26B-4923-A349-7337E75C4127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SOCIEDADE ATUAL...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sociedade vive hoje num ritmo extremamente acelerado, onde cada vez mais informação está disponível para nossa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onsulta;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encontramos informações relevantes a cada segundo na internet e que muitas vezes são extremamente importantes, porém pouco disso será realmente armazenado pelo nosso cérebro devido a poluição de informação que estamos expostos. 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Então se torna essencial que todo aprendizado seja de fato retido e que o conhecimento se mantenha e se perpetue.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(CLICA)</a:t>
            </a:r>
            <a:endParaRPr lang="pt-B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OTIMIZANDO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nesse contexto de otimização do aprendizado que em 1946 o prof. Edgar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Dale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partir de pesquisas sobre retenção de informação, ao usar diferentes métodos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aprendizadem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criou a PIRÂMIDE DE APRENDIZAGEM.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(CLICA)</a:t>
            </a:r>
            <a:endParaRPr lang="pt-B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Segundo Edgar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Dale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depois de duas semanas somos capazes de reter até 30% do que aprendemos através de métodos passivos, ou seja, palestra, leitura, audiovisual ou uma demonstração; ou seja, nas aulas como são dadas hoje em dia somos capazes de reter apenas 30% do que o prof. Nos ensina.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outro lado segundo a pirâmide 90% do conhecimento é retido através do ensino às outras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459E9-D26B-4923-A349-7337E75C4127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Hoje em dia, o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professor é responsável pelo conhecimento da classe. Ou seja, uma pessoa é o único dono do conhecimento.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(CLICA)</a:t>
            </a:r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Nossa idéia é romper com esse modelo, tornar o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aprendizado universal e horizontalizado, tornar possível qualquer pessoa aprender algo novo, do mesmo modo que qualquer pessoa é capaz de ensinar aos outros.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(CLICA)</a:t>
            </a:r>
            <a:endParaRPr lang="pt-B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Nosso objetivo é </a:t>
            </a:r>
            <a:r>
              <a:rPr lang="pt-BR" sz="1200" b="1" dirty="0" smtClean="0">
                <a:solidFill>
                  <a:schemeClr val="bg2">
                    <a:lumMod val="25000"/>
                  </a:schemeClr>
                </a:solidFill>
              </a:rPr>
              <a:t>Acabar com as barreiras para o conhecimento tornando possível qualquer pessoa aprender ou ensinar através de uma plataforma de estudos.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smtClean="0">
                <a:solidFill>
                  <a:schemeClr val="bg2">
                    <a:lumMod val="25000"/>
                  </a:schemeClr>
                </a:solidFill>
              </a:rPr>
              <a:t>Isso</a:t>
            </a:r>
            <a:r>
              <a:rPr lang="pt-BR" sz="1200" b="0" baseline="0" dirty="0" smtClean="0">
                <a:solidFill>
                  <a:schemeClr val="bg2">
                    <a:lumMod val="25000"/>
                  </a:schemeClr>
                </a:solidFill>
              </a:rPr>
              <a:t> cria espaço para por exemplo, alunos que estudam a mesma matéria, mas cada um tem facilidade em um conceito diferente, o ideal seria juntar cada uma dessas facilidades e isso que nossa solução propõe: </a:t>
            </a:r>
            <a:r>
              <a:rPr lang="pt-BR" sz="1200" b="1" baseline="0" dirty="0" smtClean="0">
                <a:solidFill>
                  <a:schemeClr val="bg2">
                    <a:lumMod val="25000"/>
                  </a:schemeClr>
                </a:solidFill>
              </a:rPr>
              <a:t>utilizar o melhor de cada um em prol do ensino.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Isso também remete a uma atitude profundamente altruísta, o que significa estar disposto a contribuir com o conhecimentos dos outros, o que sempre estará atrelado ao nosso próprio conhecimento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459E9-D26B-4923-A349-7337E75C4127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FUNCIONA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Plataforma permitirá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professores ofereçam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cursos, os quais terão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texto e materiais que ajudem os alunos.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ideia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que cada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curso terá um fórum onde os alunos poderão interagir entre si e com os professores, além de salas de aula virtuais com materiais referentes a cada aula.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cada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curso será ministrado por um ou mais professores que também podem eleger monitores que têm como objetivo adicionar conteúdos relevantes ou designar uma trilha melhor a ser seguida pelo aluno.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(CLICA)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sistema de aprendizado online será estruturado de modo que os cursos serão ranqueados pelos usuários de acordo com a proposta do mesmo,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assim o sistema se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autogerencia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colocando as melhores aulas (aulas com melhor ranking) em destaque.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459E9-D26B-4923-A349-7337E75C4127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PUBLCIO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Nossa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ideia</a:t>
            </a:r>
            <a:r>
              <a:rPr lang="pt-BR" baseline="0" dirty="0" smtClean="0"/>
              <a:t> é abranger o máximo e pessoas possível, tornar o conhecimento global. Portanto o software se aplica desde um aluno de faculdade que precisa de ajuda em </a:t>
            </a:r>
            <a:r>
              <a:rPr lang="pt-BR" baseline="0" dirty="0" err="1" smtClean="0"/>
              <a:t>Porgramção</a:t>
            </a:r>
            <a:r>
              <a:rPr lang="pt-BR" baseline="0" dirty="0" smtClean="0"/>
              <a:t> Linear, para uma criança que precisa de ajuda para começar a escrever ou ainda alguém que seja um entusiasta sobre algum assunto e gostaria de compartilhá-lo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459E9-D26B-4923-A349-7337E75C4127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Lucro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Chutando 500h de trabalho</a:t>
            </a:r>
            <a:r>
              <a:rPr lang="pt-BR" baseline="0" dirty="0" smtClean="0"/>
              <a:t> para o desenvolvimento ( 2 semanas de desenvolvimento para cada pessoa) e usando o valor de R$10 a hora de trabalho (valor extremamente baixo), temos o custo de desenvolvimento do software de R$5000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O retorno é gerado através de propagandas no site, que esta atrelada ao numero de usuários no site, usando a premissa que o numero de usuários dobra a cada mês durante um ano e depois cresce a uma proporção de 5% por mês e que para cada 20 usuários por mês ganhamos 1 real e o site iniciando com 10 usuários, demoraria 15 meses (R$5606, 41) para conseguir o </a:t>
            </a:r>
            <a:r>
              <a:rPr lang="pt-BR" baseline="0" dirty="0" err="1" smtClean="0"/>
              <a:t>payback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459E9-D26B-4923-A349-7337E75C4127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</a:t>
            </a:r>
            <a:r>
              <a:rPr lang="pt-BR" baseline="0" dirty="0" smtClean="0"/>
              <a:t> retorno não é tão expressivo, porém o que mais pode se destacar aqui é o valor agregado que se verifica nesse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459E9-D26B-4923-A349-7337E75C4127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</a:t>
            </a:r>
            <a:r>
              <a:rPr lang="pt-BR" baseline="0" dirty="0" smtClean="0"/>
              <a:t> retorno não é tão expressivo, porém o que mais pode se destacar aqui é o valor agregado que se verifica nesse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459E9-D26B-4923-A349-7337E75C4127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C1E977D-C934-4036-8B8B-DB976A666641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9627452-B42E-427C-84A7-91544839694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000504"/>
            <a:ext cx="8458200" cy="1222375"/>
          </a:xfrm>
        </p:spPr>
        <p:txBody>
          <a:bodyPr/>
          <a:lstStyle/>
          <a:p>
            <a:r>
              <a:rPr lang="pt-BR" sz="4800" dirty="0" smtClean="0"/>
              <a:t>leme</a:t>
            </a:r>
            <a:endParaRPr lang="pt-BR" sz="4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2910" y="4763168"/>
            <a:ext cx="5505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>
                <a:solidFill>
                  <a:schemeClr val="bg2">
                    <a:lumMod val="25000"/>
                  </a:schemeClr>
                </a:solidFill>
              </a:rPr>
              <a:t>Learning</a:t>
            </a: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bg2">
                    <a:lumMod val="25000"/>
                  </a:schemeClr>
                </a:solidFill>
              </a:rPr>
              <a:t>Educating</a:t>
            </a: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bg2">
                    <a:lumMod val="25000"/>
                  </a:schemeClr>
                </a:solidFill>
              </a:rPr>
              <a:t>Made</a:t>
            </a: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chemeClr val="bg2">
                    <a:lumMod val="25000"/>
                  </a:schemeClr>
                </a:solidFill>
              </a:rPr>
              <a:t>Easy</a:t>
            </a:r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8458200" cy="1222375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Obrigado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57158" y="1357298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Bruno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Endo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Danilo Aleixo</a:t>
            </a:r>
          </a:p>
          <a:p>
            <a:pPr>
              <a:buFont typeface="Arial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Gustavo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Caparica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José Rodrigues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Contexto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285728"/>
            <a:ext cx="8458200" cy="1222375"/>
          </a:xfrm>
        </p:spPr>
        <p:txBody>
          <a:bodyPr/>
          <a:lstStyle/>
          <a:p>
            <a:r>
              <a:rPr lang="pt-BR" dirty="0" smtClean="0"/>
              <a:t> Sociedade Atual e a poluição de informação</a:t>
            </a:r>
            <a:endParaRPr lang="pt-BR" dirty="0"/>
          </a:p>
        </p:txBody>
      </p:sp>
      <p:pic>
        <p:nvPicPr>
          <p:cNvPr id="7" name="Imagem 6" descr="inf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5918" y="1643050"/>
            <a:ext cx="5214974" cy="37249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8458200" cy="1222375"/>
          </a:xfrm>
        </p:spPr>
        <p:txBody>
          <a:bodyPr/>
          <a:lstStyle/>
          <a:p>
            <a:r>
              <a:rPr lang="pt-BR" dirty="0" smtClean="0"/>
              <a:t>O Contexto</a:t>
            </a:r>
            <a:endParaRPr lang="pt-BR" dirty="0"/>
          </a:p>
        </p:txBody>
      </p:sp>
      <p:pic>
        <p:nvPicPr>
          <p:cNvPr id="5" name="Imagem 4" descr="piramide2-620x344.jpg"/>
          <p:cNvPicPr>
            <a:picLocks noChangeAspect="1"/>
          </p:cNvPicPr>
          <p:nvPr/>
        </p:nvPicPr>
        <p:blipFill>
          <a:blip r:embed="rId3"/>
          <a:srcRect l="2018" r="4164" b="10909"/>
          <a:stretch>
            <a:fillRect/>
          </a:stretch>
        </p:blipFill>
        <p:spPr>
          <a:xfrm>
            <a:off x="857224" y="2285992"/>
            <a:ext cx="7050493" cy="371477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85786" y="1428736"/>
            <a:ext cx="459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Sociedade Atual e a Poluição de Informação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85786" y="1785926"/>
            <a:ext cx="304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Otimizando a Aprendizagem</a:t>
            </a: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8458200" cy="1222375"/>
          </a:xfrm>
        </p:spPr>
        <p:txBody>
          <a:bodyPr/>
          <a:lstStyle/>
          <a:p>
            <a:r>
              <a:rPr lang="pt-BR" dirty="0" smtClean="0"/>
              <a:t>A solução</a:t>
            </a:r>
            <a:endParaRPr lang="pt-BR" dirty="0"/>
          </a:p>
        </p:txBody>
      </p:sp>
      <p:pic>
        <p:nvPicPr>
          <p:cNvPr id="4" name="Imagem 3" descr="HiRes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643314"/>
            <a:ext cx="5348646" cy="2857496"/>
          </a:xfrm>
          <a:prstGeom prst="rect">
            <a:avLst/>
          </a:prstGeom>
        </p:spPr>
      </p:pic>
      <p:pic>
        <p:nvPicPr>
          <p:cNvPr id="6" name="Imagem 5" descr="HiRes_small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1071546"/>
            <a:ext cx="4216960" cy="214314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786446" y="3929066"/>
            <a:ext cx="30718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2">
                    <a:lumMod val="25000"/>
                  </a:schemeClr>
                </a:solidFill>
              </a:rPr>
              <a:t>OBJETIVO:</a:t>
            </a:r>
          </a:p>
          <a:p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</a:rPr>
              <a:t>Acabar 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com as barreiras para o conhecimento </a:t>
            </a:r>
            <a:r>
              <a:rPr lang="pt-BR" sz="2000" b="1" dirty="0">
                <a:solidFill>
                  <a:schemeClr val="bg2">
                    <a:lumMod val="25000"/>
                  </a:schemeClr>
                </a:solidFill>
              </a:rPr>
              <a:t>tornando possível qualquer pessoa aprender ou ensinar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</a:rPr>
              <a:t> através de uma plataforma de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</a:rPr>
              <a:t>estudos</a:t>
            </a:r>
            <a:endParaRPr lang="pt-B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Seta dobrada para cima 8"/>
          <p:cNvSpPr/>
          <p:nvPr/>
        </p:nvSpPr>
        <p:spPr>
          <a:xfrm rot="10800000">
            <a:off x="1285852" y="1785926"/>
            <a:ext cx="2143140" cy="8572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8458200" cy="1222375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Como funciona</a:t>
            </a:r>
          </a:p>
        </p:txBody>
      </p:sp>
      <p:pic>
        <p:nvPicPr>
          <p:cNvPr id="1026" name="Picture 2" descr="C:\Users\Familia\Downloads\teacher43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00166" y="2571744"/>
            <a:ext cx="2286016" cy="2286016"/>
          </a:xfrm>
          <a:prstGeom prst="rect">
            <a:avLst/>
          </a:prstGeom>
          <a:noFill/>
        </p:spPr>
      </p:pic>
      <p:pic>
        <p:nvPicPr>
          <p:cNvPr id="1027" name="Picture 3" descr="C:\Users\Familia\Downloads\rank2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214942" y="2285992"/>
            <a:ext cx="2466988" cy="2466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8458200" cy="1222375"/>
          </a:xfrm>
        </p:spPr>
        <p:txBody>
          <a:bodyPr/>
          <a:lstStyle/>
          <a:p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Publico-alvo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Familia\Downloads\users6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8458200" cy="1222375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Custos/Lucro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7224" y="357187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grpSp>
        <p:nvGrpSpPr>
          <p:cNvPr id="13" name="Grupo 12"/>
          <p:cNvGrpSpPr/>
          <p:nvPr/>
        </p:nvGrpSpPr>
        <p:grpSpPr>
          <a:xfrm>
            <a:off x="714348" y="2211165"/>
            <a:ext cx="1852815" cy="2217967"/>
            <a:chOff x="714348" y="2211165"/>
            <a:chExt cx="1852815" cy="2217967"/>
          </a:xfrm>
        </p:grpSpPr>
        <p:pic>
          <p:nvPicPr>
            <p:cNvPr id="3074" name="Picture 2" descr="C:\Users\Familia\Downloads\settings13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00100" y="2211165"/>
              <a:ext cx="1219200" cy="1219200"/>
            </a:xfrm>
            <a:prstGeom prst="rect">
              <a:avLst/>
            </a:prstGeom>
            <a:noFill/>
          </p:spPr>
        </p:pic>
        <p:sp>
          <p:nvSpPr>
            <p:cNvPr id="6" name="CaixaDeTexto 5"/>
            <p:cNvSpPr txBox="1"/>
            <p:nvPr/>
          </p:nvSpPr>
          <p:spPr>
            <a:xfrm>
              <a:off x="714348" y="3782801"/>
              <a:ext cx="1852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</a:rPr>
                <a:t>Desenvolvimento</a:t>
              </a:r>
            </a:p>
            <a:p>
              <a:pPr algn="ctr"/>
              <a:r>
                <a:rPr lang="pt-BR" b="1" dirty="0" smtClean="0">
                  <a:solidFill>
                    <a:schemeClr val="accent1">
                      <a:lumMod val="50000"/>
                    </a:schemeClr>
                  </a:solidFill>
                </a:rPr>
                <a:t>500h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580953" y="2281238"/>
            <a:ext cx="2062617" cy="2151283"/>
            <a:chOff x="3580953" y="2281238"/>
            <a:chExt cx="2062617" cy="2151283"/>
          </a:xfrm>
        </p:grpSpPr>
        <p:sp>
          <p:nvSpPr>
            <p:cNvPr id="8" name="CaixaDeTexto 7"/>
            <p:cNvSpPr txBox="1"/>
            <p:nvPr/>
          </p:nvSpPr>
          <p:spPr>
            <a:xfrm>
              <a:off x="3580953" y="3786190"/>
              <a:ext cx="20626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</a:rPr>
                <a:t>Investimento Inicial</a:t>
              </a:r>
            </a:p>
            <a:p>
              <a:pPr algn="ctr"/>
              <a:r>
                <a:rPr lang="pt-BR" b="1" dirty="0" smtClean="0">
                  <a:solidFill>
                    <a:schemeClr val="accent1">
                      <a:lumMod val="50000"/>
                    </a:schemeClr>
                  </a:solidFill>
                </a:rPr>
                <a:t>R$5.000,00</a:t>
              </a:r>
            </a:p>
          </p:txBody>
        </p:sp>
        <p:pic>
          <p:nvPicPr>
            <p:cNvPr id="3075" name="Picture 3" descr="C:\Users\Familia\Downloads\money132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995742" y="2281238"/>
              <a:ext cx="1219200" cy="1219200"/>
            </a:xfrm>
            <a:prstGeom prst="rect">
              <a:avLst/>
            </a:prstGeom>
            <a:noFill/>
          </p:spPr>
        </p:pic>
      </p:grpSp>
      <p:grpSp>
        <p:nvGrpSpPr>
          <p:cNvPr id="15" name="Grupo 14"/>
          <p:cNvGrpSpPr/>
          <p:nvPr/>
        </p:nvGrpSpPr>
        <p:grpSpPr>
          <a:xfrm>
            <a:off x="6853262" y="2285992"/>
            <a:ext cx="1219200" cy="2146529"/>
            <a:chOff x="6853262" y="2285992"/>
            <a:chExt cx="1219200" cy="2146529"/>
          </a:xfrm>
        </p:grpSpPr>
        <p:sp>
          <p:nvSpPr>
            <p:cNvPr id="10" name="CaixaDeTexto 9"/>
            <p:cNvSpPr txBox="1"/>
            <p:nvPr/>
          </p:nvSpPr>
          <p:spPr>
            <a:xfrm>
              <a:off x="6918043" y="3786190"/>
              <a:ext cx="11544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 smtClean="0">
                  <a:solidFill>
                    <a:schemeClr val="accent1">
                      <a:lumMod val="50000"/>
                    </a:schemeClr>
                  </a:solidFill>
                </a:rPr>
                <a:t>Payback</a:t>
              </a:r>
              <a:endParaRPr lang="pt-BR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pt-BR" b="1" dirty="0" smtClean="0">
                  <a:solidFill>
                    <a:schemeClr val="accent1">
                      <a:lumMod val="50000"/>
                    </a:schemeClr>
                  </a:solidFill>
                </a:rPr>
                <a:t>15 meses</a:t>
              </a:r>
            </a:p>
          </p:txBody>
        </p:sp>
        <p:pic>
          <p:nvPicPr>
            <p:cNvPr id="3076" name="Picture 4" descr="C:\Users\Familia\Downloads\chart34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853262" y="2285992"/>
              <a:ext cx="1219200" cy="1219200"/>
            </a:xfrm>
            <a:prstGeom prst="rect">
              <a:avLst/>
            </a:prstGeom>
            <a:noFill/>
          </p:spPr>
        </p:pic>
      </p:grpSp>
      <p:sp>
        <p:nvSpPr>
          <p:cNvPr id="16" name="CaixaDeTexto 15"/>
          <p:cNvSpPr txBox="1"/>
          <p:nvPr/>
        </p:nvSpPr>
        <p:spPr>
          <a:xfrm>
            <a:off x="285720" y="5329024"/>
            <a:ext cx="85725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Premissas: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Hora de </a:t>
            </a:r>
            <a:r>
              <a:rPr lang="pt-BR" sz="1400" dirty="0" err="1">
                <a:solidFill>
                  <a:schemeClr val="accent1">
                    <a:lumMod val="50000"/>
                  </a:schemeClr>
                </a:solidFill>
              </a:rPr>
              <a:t>desenolvimento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: R$10/h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O retorno é gerado através de propagandas no site, que esta atrelada ao numero de usuários no site,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O numero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de usuários dobra a cada mês durante um ano e depois cresce a uma proporção de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% por mês 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ara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cada 20 usuários por mês ganhamos 1 real 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O 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site iniciando com 10 usuários</a:t>
            </a: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8458200" cy="1222375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Valor agregado</a:t>
            </a: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2910" y="2571744"/>
            <a:ext cx="335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Distribuição gratuita de conhecimento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Familia\Downloads\knowledge-manag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428736"/>
            <a:ext cx="4360865" cy="4357718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42910" y="3357562"/>
            <a:ext cx="3356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Horizontalizarão da informação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42910" y="4000504"/>
            <a:ext cx="298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Plataforma de ajuda mútua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219</TotalTime>
  <Words>952</Words>
  <Application>Microsoft Office PowerPoint</Application>
  <PresentationFormat>Apresentação na tela (4:3)</PresentationFormat>
  <Paragraphs>73</Paragraphs>
  <Slides>10</Slides>
  <Notes>8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Viagem</vt:lpstr>
      <vt:lpstr>leme</vt:lpstr>
      <vt:lpstr>O Contexto</vt:lpstr>
      <vt:lpstr> Sociedade Atual e a poluição de informação</vt:lpstr>
      <vt:lpstr>O Contexto</vt:lpstr>
      <vt:lpstr>A solução</vt:lpstr>
      <vt:lpstr> Como funciona</vt:lpstr>
      <vt:lpstr>Publico-alvo</vt:lpstr>
      <vt:lpstr>Custos/Lucro</vt:lpstr>
      <vt:lpstr>Valor agregado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Familia</dc:creator>
  <cp:lastModifiedBy>Familia</cp:lastModifiedBy>
  <cp:revision>30</cp:revision>
  <dcterms:created xsi:type="dcterms:W3CDTF">2015-09-22T01:28:20Z</dcterms:created>
  <dcterms:modified xsi:type="dcterms:W3CDTF">2015-09-22T05:07:24Z</dcterms:modified>
</cp:coreProperties>
</file>