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0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3.png" ContentType="image/png"/>
  <Override PartName="/ppt/media/image4.png" ContentType="image/png"/>
  <Override PartName="/ppt/media/image1.png" ContentType="image/png"/>
  <Override PartName="/ppt/media/image2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pt-BR"/>
              <a:t>Click to edit the notes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pt-BR"/>
              <a:t>&lt;header&gt;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pt-BR"/>
              <a:t>&lt;date/time&gt;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pt-BR"/>
              <a:t>&lt;footer&gt;</a:t>
            </a:r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11A15141-41B1-4141-81E1-31412181A131}" type="slidenum">
              <a:rPr lang="pt-BR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BR" sz="2000">
                <a:latin typeface="Arial"/>
              </a:rPr>
              <a:t>O retorno não é tão expressivo, porém o que mais pode se destacar aqui é o valor agregado que se verifica nesse sistema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91B19131-9191-41A1-B111-D131F1117151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body"/>
          </p:nvPr>
        </p:nvSpPr>
        <p:spPr>
          <a:xfrm>
            <a:off x="490320" y="2365920"/>
            <a:ext cx="5485680" cy="411408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buSzPct val="45000"/>
              <a:buFont typeface="StarSymbol"/>
              <a:buChar char=""/>
            </a:pPr>
            <a:r>
              <a:rPr lang="pt-BR">
                <a:solidFill>
                  <a:srgbClr val="85540a"/>
                </a:solidFill>
                <a:latin typeface="Franklin Gothic Book"/>
                <a:ea typeface="DejaVu Sans"/>
              </a:rPr>
              <a:t>A Plataforma permitirá que professores ofereçam cursos, os quais terão vídeo, texto e materiais que ajudem os alunos.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pt-BR">
                <a:solidFill>
                  <a:srgbClr val="85540a"/>
                </a:solidFill>
                <a:latin typeface="Franklin Gothic Book"/>
                <a:ea typeface="DejaVu Sans"/>
              </a:rPr>
              <a:t>A idéia é que cada curso terá um fórum onde os alunos poderão interagir entre si e com os professores, além de salas de aula virtuais com materiais referentes a cada aula.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pt-BR">
                <a:solidFill>
                  <a:srgbClr val="85540a"/>
                </a:solidFill>
                <a:latin typeface="Franklin Gothic Book"/>
                <a:ea typeface="DejaVu Sans"/>
              </a:rPr>
              <a:t>E cada curso será ministrado por um ou mais professores que também podem eleger monitores que têm como objetivo adicionar conteúdos relevantes ou designar uma trilha melhor a ser seguida pelo aluno.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pt-BR">
                <a:solidFill>
                  <a:srgbClr val="85540a"/>
                </a:solidFill>
                <a:latin typeface="Franklin Gothic Book"/>
                <a:ea typeface="DejaVu Sans"/>
              </a:rPr>
              <a:t>O sistema de aprendizado online será estruturado de modo que os cursos serão ranqueados pelos usuários de acordo com a proposta do mesmo, assim o sistema se autogerencia, colocando as melhores aulas (aulas com melhor ranking) em destaque.</a:t>
            </a:r>
            <a:endParaRPr/>
          </a:p>
        </p:txBody>
      </p:sp>
      <p:sp>
        <p:nvSpPr>
          <p:cNvPr id="5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71B18161-71C1-4111-A121-C1A1A1B151B1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BR" sz="2000">
                <a:latin typeface="Arial"/>
              </a:rPr>
              <a:t>O retorno não é tão expressivo, porém o que mais pode se destacar aqui é o valor agregado que se verifica nesse sistema</a:t>
            </a:r>
            <a:endParaRPr/>
          </a:p>
        </p:txBody>
      </p:sp>
      <p:sp>
        <p:nvSpPr>
          <p:cNvPr id="6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81D101E1-B1D1-4151-91F1-7181212131E1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BR" sz="2000">
                <a:latin typeface="Arial"/>
              </a:rPr>
              <a:t>O retorno não é tão expressivo, porém o que mais pode se destacar aqui é o valor agregado que se verifica nesse sistema</a:t>
            </a:r>
            <a:endParaRPr/>
          </a:p>
        </p:txBody>
      </p:sp>
      <p:sp>
        <p:nvSpPr>
          <p:cNvPr id="6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A1C141D1-11A1-4111-8181-B1211141D151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BR" sz="2000">
                <a:latin typeface="Arial"/>
              </a:rPr>
              <a:t>O retorno não é tão expressivo, porém o que mais pode se destacar aqui é o valor agregado que se verifica nesse sistema</a:t>
            </a:r>
            <a:endParaRPr/>
          </a:p>
        </p:txBody>
      </p:sp>
      <p:sp>
        <p:nvSpPr>
          <p:cNvPr id="6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C1B12111-11C1-4171-B161-71C191E1F1C1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BR" sz="2000">
                <a:latin typeface="Arial"/>
              </a:rPr>
              <a:t>O retorno não é tão expressivo, porém o que mais pode se destacar aqui é o valor agregado que se verifica nesse sistema</a:t>
            </a:r>
            <a:endParaRPr/>
          </a:p>
        </p:txBody>
      </p:sp>
      <p:sp>
        <p:nvSpPr>
          <p:cNvPr id="6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11018131-B181-4191-B131-9191B1C1F121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BR" sz="2000">
                <a:latin typeface="Arial"/>
              </a:rPr>
              <a:t>O retorno não é tão expressivo, porém o que mais pode se destacar aqui é o valor agregado que se verifica nesse sistema</a:t>
            </a:r>
            <a:endParaRPr/>
          </a:p>
        </p:txBody>
      </p:sp>
      <p:sp>
        <p:nvSpPr>
          <p:cNvPr id="6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71D10121-31B1-41D1-B111-A17171114161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pt-BR">
                <a:solidFill>
                  <a:srgbClr val="85540a"/>
                </a:solidFill>
                <a:latin typeface="Franklin Gothic Book"/>
                <a:ea typeface="DejaVu Sans"/>
              </a:rPr>
              <a:t>O motivo principal de usarmos esse SGBD e não outro é o fato de que podemos fazer operações e recuperações de forma bastante rápida (pois estamos lidando diretamente com a memória). Além disso, o tipo de dado que queremos guardar é simples, e executar comandos num SGBDR para administrar isso seria mais denso (exigiria mais comandos, deixando um código menos legível e mais ‘poluído’), além de mais complicado (usando o Redis - se verá mais adiante - bastam poucas ‘palavras’ para inserir um novo contador e atualizá-lo).</a:t>
            </a:r>
            <a:endParaRPr/>
          </a:p>
        </p:txBody>
      </p:sp>
      <p:sp>
        <p:nvSpPr>
          <p:cNvPr id="7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916101E1-71C1-4131-81B1-007181919151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BR" sz="2000">
                <a:latin typeface="Arial"/>
              </a:rPr>
              <a:t>O retorno não é tão expressivo, porém o que mais pode se destacar aqui é o valor agregado que se verifica nesse sistema</a:t>
            </a:r>
            <a:endParaRPr/>
          </a:p>
        </p:txBody>
      </p:sp>
      <p:sp>
        <p:nvSpPr>
          <p:cNvPr id="7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41D18171-F121-41B1-9181-51514111E131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80880" y="4853520"/>
            <a:ext cx="8457480" cy="1221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80880" y="4853520"/>
            <a:ext cx="8457480" cy="1221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80880" y="4853520"/>
            <a:ext cx="8457480" cy="1221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80880" y="4853520"/>
            <a:ext cx="8457480" cy="1221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80880" y="4853520"/>
            <a:ext cx="8457480" cy="1221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80880" y="4853520"/>
            <a:ext cx="8457480" cy="1221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80880" y="4853520"/>
            <a:ext cx="8457480" cy="1221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80880" y="4853520"/>
            <a:ext cx="8457480" cy="727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80880" y="4853520"/>
            <a:ext cx="8457480" cy="1221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80880" y="4853520"/>
            <a:ext cx="8457480" cy="1221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80880" y="4853520"/>
            <a:ext cx="8457480" cy="1221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514080" y="1050840"/>
            <a:ext cx="8629920" cy="216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</p:sp>
      <p:sp>
        <p:nvSpPr>
          <p:cNvPr id="1" name="Line 2"/>
          <p:cNvSpPr/>
          <p:nvPr/>
        </p:nvSpPr>
        <p:spPr>
          <a:xfrm>
            <a:off x="514080" y="1050840"/>
            <a:ext cx="8629920" cy="216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</p:sp>
      <p:sp>
        <p:nvSpPr>
          <p:cNvPr id="2" name="Line 3"/>
          <p:cNvSpPr/>
          <p:nvPr/>
        </p:nvSpPr>
        <p:spPr>
          <a:xfrm>
            <a:off x="514080" y="1057680"/>
            <a:ext cx="8629920" cy="252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</p:sp>
      <p:sp>
        <p:nvSpPr>
          <p:cNvPr id="3" name="Line 4"/>
          <p:cNvSpPr/>
          <p:nvPr/>
        </p:nvSpPr>
        <p:spPr>
          <a:xfrm>
            <a:off x="514080" y="5349600"/>
            <a:ext cx="8629920" cy="252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80880" y="4853520"/>
            <a:ext cx="8457480" cy="1221480"/>
          </a:xfrm>
          <a:prstGeom prst="rect">
            <a:avLst/>
          </a:prstGeom>
        </p:spPr>
        <p:txBody>
          <a:bodyPr anchor="ctr" bIns="0" lIns="0" rIns="0" tIns="0"/>
          <a:p>
            <a:r>
              <a:rPr lang="pt-BR"/>
              <a:t>Click to edit the title text format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pt-BR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685800" y="4000680"/>
            <a:ext cx="8457480" cy="1221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BR" sz="4800">
                <a:solidFill>
                  <a:srgbClr val="4e3b30"/>
                </a:solidFill>
                <a:latin typeface="Franklin Gothic Medium"/>
              </a:rPr>
              <a:t>Leme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357120" y="428760"/>
            <a:ext cx="8457480" cy="1221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BR" sz="3600">
                <a:solidFill>
                  <a:srgbClr val="85540a"/>
                </a:solidFill>
                <a:latin typeface="Franklin Gothic Medium"/>
              </a:rPr>
              <a:t>Obrigado</a:t>
            </a:r>
            <a:endParaRPr/>
          </a:p>
        </p:txBody>
      </p:sp>
      <p:sp>
        <p:nvSpPr>
          <p:cNvPr id="56" name="CustomShape 2"/>
          <p:cNvSpPr/>
          <p:nvPr/>
        </p:nvSpPr>
        <p:spPr>
          <a:xfrm>
            <a:off x="357120" y="1357200"/>
            <a:ext cx="8571960" cy="1187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>
                <a:solidFill>
                  <a:srgbClr val="85540a"/>
                </a:solidFill>
                <a:latin typeface="Franklin Gothic Book"/>
                <a:ea typeface="DejaVu Sans"/>
              </a:rPr>
              <a:t> </a:t>
            </a:r>
            <a:r>
              <a:rPr lang="pt-BR">
                <a:solidFill>
                  <a:srgbClr val="85540a"/>
                </a:solidFill>
                <a:latin typeface="Franklin Gothic Book"/>
                <a:ea typeface="DejaVu Sans"/>
              </a:rPr>
              <a:t>Bruno Endo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>
                <a:solidFill>
                  <a:srgbClr val="85540a"/>
                </a:solidFill>
                <a:latin typeface="Franklin Gothic Book"/>
                <a:ea typeface="DejaVu Sans"/>
              </a:rPr>
              <a:t> </a:t>
            </a:r>
            <a:r>
              <a:rPr lang="pt-BR">
                <a:solidFill>
                  <a:srgbClr val="85540a"/>
                </a:solidFill>
                <a:latin typeface="Franklin Gothic Book"/>
                <a:ea typeface="DejaVu Sans"/>
              </a:rPr>
              <a:t>Carlos Augusto Motta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>
                <a:solidFill>
                  <a:srgbClr val="85540a"/>
                </a:solidFill>
                <a:latin typeface="Franklin Gothic Book"/>
                <a:ea typeface="DejaVu Sans"/>
              </a:rPr>
              <a:t> </a:t>
            </a:r>
            <a:r>
              <a:rPr lang="pt-BR">
                <a:solidFill>
                  <a:srgbClr val="85540a"/>
                </a:solidFill>
                <a:latin typeface="Franklin Gothic Book"/>
                <a:ea typeface="DejaVu Sans"/>
              </a:rPr>
              <a:t>Danilo Aleixo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>
                <a:solidFill>
                  <a:srgbClr val="85540a"/>
                </a:solidFill>
                <a:latin typeface="Franklin Gothic Book"/>
                <a:ea typeface="DejaVu Sans"/>
              </a:rPr>
              <a:t> </a:t>
            </a:r>
            <a:r>
              <a:rPr lang="pt-BR">
                <a:solidFill>
                  <a:srgbClr val="85540a"/>
                </a:solidFill>
                <a:latin typeface="Franklin Gothic Book"/>
                <a:ea typeface="DejaVu Sans"/>
              </a:rPr>
              <a:t>Gabriel Pato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>
                <a:solidFill>
                  <a:srgbClr val="85540a"/>
                </a:solidFill>
                <a:latin typeface="Franklin Gothic Book"/>
                <a:ea typeface="DejaVu Sans"/>
              </a:rPr>
              <a:t> </a:t>
            </a:r>
            <a:r>
              <a:rPr lang="pt-BR">
                <a:solidFill>
                  <a:srgbClr val="85540a"/>
                </a:solidFill>
                <a:latin typeface="Franklin Gothic Book"/>
                <a:ea typeface="DejaVu Sans"/>
              </a:rPr>
              <a:t>José Rodrigues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357120" y="428760"/>
            <a:ext cx="8457480" cy="1221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BR" sz="3600">
                <a:solidFill>
                  <a:srgbClr val="85540a"/>
                </a:solidFill>
                <a:latin typeface="Franklin Gothic Medium"/>
              </a:rPr>
              <a:t>Descrição do Sistema</a:t>
            </a:r>
            <a:endParaRPr/>
          </a:p>
        </p:txBody>
      </p:sp>
      <p:sp>
        <p:nvSpPr>
          <p:cNvPr id="45" name="CustomShape 2"/>
          <p:cNvSpPr/>
          <p:nvPr/>
        </p:nvSpPr>
        <p:spPr>
          <a:xfrm>
            <a:off x="504000" y="2448000"/>
            <a:ext cx="7848000" cy="118728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buSzPct val="45000"/>
              <a:buFont typeface="StarSymbol"/>
              <a:buChar char=""/>
            </a:pPr>
            <a:r>
              <a:rPr lang="pt-BR">
                <a:solidFill>
                  <a:srgbClr val="85540a"/>
                </a:solidFill>
                <a:latin typeface="Franklin Gothic Book"/>
                <a:ea typeface="DejaVu Sans"/>
              </a:rPr>
              <a:t>O objetivo do sistema é permitir a criação de cursos online estruturados em aulas, de forma colaborativa, que permitam a qualquer pessoa o acesso ao conteúdo disponibilizado e aprendizado sobre o tema.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357120" y="428760"/>
            <a:ext cx="8457480" cy="1221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BR" sz="3600">
                <a:solidFill>
                  <a:srgbClr val="85540a"/>
                </a:solidFill>
                <a:latin typeface="Franklin Gothic Medium"/>
              </a:rPr>
              <a:t>Projeto Conceitual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84320" cy="6858000"/>
          </a:xfrm>
          <a:prstGeom prst="rect">
            <a:avLst/>
          </a:prstGeom>
        </p:spPr>
      </p:pic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357120" y="428760"/>
            <a:ext cx="8457480" cy="1221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BR" sz="3600">
                <a:solidFill>
                  <a:srgbClr val="85540a"/>
                </a:solidFill>
                <a:latin typeface="Franklin Gothic Medium"/>
              </a:rPr>
              <a:t>Projeto Lógico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60000"/>
            <a:ext cx="9184320" cy="6050520"/>
          </a:xfrm>
          <a:prstGeom prst="rect">
            <a:avLst/>
          </a:prstGeom>
        </p:spPr>
      </p:pic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60000"/>
            <a:ext cx="9184320" cy="6050520"/>
          </a:xfrm>
          <a:prstGeom prst="rect">
            <a:avLst/>
          </a:prstGeom>
        </p:spPr>
      </p:pic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357120" y="428760"/>
            <a:ext cx="8457480" cy="1221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BR" sz="3600">
                <a:solidFill>
                  <a:srgbClr val="85540a"/>
                </a:solidFill>
                <a:latin typeface="Franklin Gothic Medium"/>
              </a:rPr>
              <a:t>Uso do Sistema NoSQL</a:t>
            </a: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57120" y="1512000"/>
            <a:ext cx="8210880" cy="118728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pt-BR">
                <a:solidFill>
                  <a:srgbClr val="85540a"/>
                </a:solidFill>
                <a:latin typeface="Franklin Gothic Book"/>
                <a:ea typeface="DejaVu Sans"/>
              </a:rPr>
              <a:t>No nosso sistema, a intenção de uso do Redis é guardar um dicionário que indica quais aulas foram mais acessadas recentemente. Para isso, pretendemos, sempre que uma aula for acessada, incrementar um contador que guardaremos usando o Redis. Esse contador nada mais será do que uma chave (‘id’ da aula) apontando para um valor (número de vezes em que ela foi assistida recentemente).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357120" y="428760"/>
            <a:ext cx="8457480" cy="1221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BR" sz="3600">
                <a:solidFill>
                  <a:srgbClr val="85540a"/>
                </a:solidFill>
                <a:latin typeface="Franklin Gothic Medium"/>
              </a:rPr>
              <a:t>Implementação</a:t>
            </a:r>
            <a:endParaRPr/>
          </a:p>
        </p:txBody>
      </p:sp>
      <p:sp>
        <p:nvSpPr>
          <p:cNvPr id="54" name="CustomShape 2"/>
          <p:cNvSpPr/>
          <p:nvPr/>
        </p:nvSpPr>
        <p:spPr>
          <a:xfrm>
            <a:off x="357120" y="1512000"/>
            <a:ext cx="8210880" cy="1187280"/>
          </a:xfrm>
          <a:prstGeom prst="rect">
            <a:avLst/>
          </a:prstGeom>
        </p:spPr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