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jpeg" ContentType="image/jpeg"/>
  <Override PartName="/ppt/media/image4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2071018-6D91-4CA0-825E-23DD99D8F643}" type="slidenum">
              <a:rPr lang="pt-B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O retorno não é tão expressivo, porém o que mais pode se destacar aqui é o valor agregado que se verifica nesse sistema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9C9B03-5C8E-45C5-9555-773F6F3E18C6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A sociedade vive hoje num ritmo extremamente acelerado, onde cada vez mais informação está disponível para nossa consulta; encontramos informações relevantes a cada segundo na internet e que muitas vezes são extremamente importantes, porém pouco disso será realmente armazenado pelo nosso cérebro devido a poluição de informação que estamos expostos. </a:t>
            </a:r>
            <a:endParaRPr/>
          </a:p>
          <a:p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Então se torna essencial que todo aprendizado seja de fato retido e que o conhecimento se mantenha e se perpetue.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53EB15-068A-4DED-8795-7EB535F98C2A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SOCIEDADE ATUAL...</a:t>
            </a:r>
            <a:endParaRPr/>
          </a:p>
          <a:p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A sociedade vive hoje num ritmo extremamente acelerado, onde cada vez mais informação está disponível para nossa consulta; encontramos informações relevantes a cada segundo na internet e que muitas vezes são extremamente importantes, porém pouco disso será realmente armazenado pelo nosso cérebro devido a poluição de informação que estamos expostos. </a:t>
            </a:r>
            <a:endParaRPr/>
          </a:p>
          <a:p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Então se torna essencial que todo aprendizado seja de fato retido e que o conhecimento se mantenha e se perpetue.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(CLICA)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OTIMIZANDO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E nesse contexto de otimização do aprendizado que em 1946 o prof. Edgar Dale, a partir de pesquisas sobre retenção de informação, ao usar diferentes métodos de aprendizadem, criou a PIRÂMIDE DE APRENDIZAGEM.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(CLICA)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E Segundo Edgar Dale, depois de duas semanas somos capazes de reter até 30% do que aprendemos através de métodos passivos, ou seja, palestra, leitura, audiovisual ou uma demonstração; ou seja, nas aulas como são dadas hoje em dia somos capazes de reter apenas 30% do que o prof. Nos ensina.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Por outro lado segundo a pirâmide 90% do conhecimento é retido através do ensino às outras pessoas.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105D21-C20D-433D-BF4A-E422EC26BAAC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Hoje em dia, o professor é responsável pelo conhecimento da classe. Ou seja, uma pessoa é o único dono do conhecimento.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(CLICA)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Nossa idéia é romper com esse modelo, tornar o aprendizado universal e horizontalizado, tornar possível qualquer pessoa aprender algo novo, do mesmo modo que qualquer pessoa é capaz de ensinar aos outros.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(CLICA)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(CLICA)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Nosso objetivo é </a:t>
            </a:r>
            <a:r>
              <a:rPr b="1" lang="pt-BR" sz="1200" strike="noStrike">
                <a:solidFill>
                  <a:srgbClr val="000000"/>
                </a:solidFill>
                <a:latin typeface="+mn-lt"/>
                <a:ea typeface="+mn-ea"/>
              </a:rPr>
              <a:t>Acabar com as barreiras para o conhecimento tornando possível qualquer pessoa aprender ou ensinar através de uma plataforma de estudos.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Isso cria espaço para por exemplo, alunos que estudam a mesma matéria, mas cada um tem facilidade em um conceito diferente, o ideal seria juntar cada uma dessas facilidades e isso que nossa solução propõe: </a:t>
            </a:r>
            <a:r>
              <a:rPr b="1" lang="pt-BR" sz="1200" strike="noStrike">
                <a:solidFill>
                  <a:srgbClr val="000000"/>
                </a:solidFill>
                <a:latin typeface="+mn-lt"/>
                <a:ea typeface="+mn-ea"/>
              </a:rPr>
              <a:t>utilizar o melhor de cada um em prol do ensino.</a:t>
            </a:r>
            <a:r>
              <a:rPr lang="pt-BR" sz="2000" strike="noStrike">
                <a:solidFill>
                  <a:srgbClr val="000000"/>
                </a:solidFill>
                <a:latin typeface="+mn-lt"/>
                <a:ea typeface="+mn-ea"/>
              </a:rPr>
              <a:t>
</a:t>
            </a: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Isso também remete a uma atitude profundamente altruísta, o que significa estar disposto a contribuir com o conhecimentos dos outros, o que sempre estará atrelado ao nosso próprio conhecimento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11F111-1A37-469E-8C37-D2D2C1649195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COMO FUNCIONA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A Plataforma permitirá que professores ofereçam cursos, os quais terão video , texto e materiais que ajudem os alunos.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A ideia é que cada curso terá um fórum onde os alunos poderão interagir entre si e com os professores, além de salas de aula virtuais com materiais referentes a cada aula.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E cada curso será ministrado por um ou mais professores que também podem eleger monitores que têm como objetivo adicionar conteúdos relevantes ou designar uma trilha melhor a ser seguida pelo aluno.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(CLICA)</a:t>
            </a:r>
            <a:endParaRPr/>
          </a:p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O sistema de aprendizado online será estruturado de modo que os cursos serão ranqueados pelos usuários de acordo com a proposta do mesmo, assim o sistema se autogerencia, colocando as melhores aulas (aulas com melhor ranking) em destaque.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2A3124-C8AC-47D9-BCB5-DBBA1BD8D17C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PUBLCIO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Nossa ideia é abranger o máximo e pessoas possível, tornar o conhecimento global. Portanto o software se aplica desde um aluno de faculdade que precisa de ajuda em Porgramção Linear, para uma criança que precisa de ajuda para começar a escrever ou ainda alguém que seja um entusiasta sobre algum assunto e gostaria de compartilhá-lo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0B7CF3-B1A9-405D-8F65-FD65944733DF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Lucro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Chutando 500h de trabalho para o desenvolvimento ( 2 semanas de desenvolvimento para cada pessoa) e usando o valor de R$10 a hora de trabalho (valor extremamente baixo), temos o custo de desenvolvimento do software de R$5000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O retorno é gerado através de propagandas no site, que esta atrelada ao numero de usuários no site, usando a premissa que o numero de usuários dobra a cada mês durante um ano e depois cresce a uma proporção de 5% por mês e que para cada 20 usuários por mês ganhamos 1 real e o site iniciando com 10 usuários, demoraria 15 meses (R$5606, 41) para conseguir o payback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2D1E943-650D-4EE6-BD0B-ED731CE8F37E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2000" strike="noStrike">
                <a:latin typeface="Arial"/>
              </a:rPr>
              <a:t>O retorno não é tão expressivo, porém o que mais pode se destacar aqui é o valor agregado que se verifica nesse sistema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F7B5E58-E66D-47FC-BA17-DE78E6D28EF1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80880" y="4853520"/>
            <a:ext cx="8457840" cy="56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3" name="Line 4"/>
          <p:cNvSpPr/>
          <p:nvPr/>
        </p:nvSpPr>
        <p:spPr>
          <a:xfrm>
            <a:off x="514080" y="534960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80880" y="4853520"/>
            <a:ext cx="8457840" cy="1221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4e3b30"/>
                </a:solidFill>
                <a:latin typeface="Franklin Gothic Medium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477120" y="76320"/>
            <a:ext cx="2514240" cy="288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d38e28"/>
                </a:solidFill>
                <a:latin typeface="Franklin Gothic Book"/>
              </a:rPr>
              <a:t>23/09/15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124080" y="76320"/>
            <a:ext cx="3352320" cy="28872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CB0C9A91-1E72-4355-A58D-DD3CF21B2989}" type="slidenum">
              <a:rPr lang="pt-BR" sz="1200" strike="noStrike">
                <a:solidFill>
                  <a:srgbClr val="d38e28"/>
                </a:solidFill>
                <a:latin typeface="Franklin Gothic Book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Franklin Gothic 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Franklin Gothic 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85800" y="400068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4800" strike="noStrike">
                <a:solidFill>
                  <a:srgbClr val="4e3b30"/>
                </a:solidFill>
                <a:latin typeface="Franklin Gothic Medium"/>
              </a:rPr>
              <a:t>Leme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85540a"/>
                </a:solidFill>
                <a:latin typeface="Franklin Gothic Medium"/>
              </a:rPr>
              <a:t>Obrigado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357120" y="1357200"/>
            <a:ext cx="8572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Bruno Endo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Danilo Aleixo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Gustavo Caparica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José Rodrigues</a:t>
            </a:r>
            <a:endParaRPr/>
          </a:p>
        </p:txBody>
      </p:sp>
    </p:spTree>
  </p:cSld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380880" y="485352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4e3b30"/>
                </a:solidFill>
                <a:latin typeface="Franklin Gothic Medium"/>
              </a:rPr>
              <a:t>O Contexto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357120" y="28584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4e3b30"/>
                </a:solidFill>
                <a:latin typeface="Franklin Gothic Medium"/>
              </a:rPr>
              <a:t> </a:t>
            </a:r>
            <a:r>
              <a:rPr lang="pt-BR" sz="3600" strike="noStrike">
                <a:solidFill>
                  <a:srgbClr val="4e3b30"/>
                </a:solidFill>
                <a:latin typeface="Franklin Gothic Medium"/>
              </a:rPr>
              <a:t>Sociedade Atual e a poluição de informação</a:t>
            </a:r>
            <a:endParaRPr/>
          </a:p>
        </p:txBody>
      </p:sp>
      <p:pic>
        <p:nvPicPr>
          <p:cNvPr id="51" name="Imagem 6" descr=""/>
          <p:cNvPicPr/>
          <p:nvPr/>
        </p:nvPicPr>
        <p:blipFill>
          <a:blip r:embed="rId1"/>
          <a:stretch/>
        </p:blipFill>
        <p:spPr>
          <a:xfrm>
            <a:off x="1785960" y="1643040"/>
            <a:ext cx="5214600" cy="372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4e3b30"/>
                </a:solidFill>
                <a:latin typeface="Franklin Gothic Medium"/>
              </a:rPr>
              <a:t>O Contexto</a:t>
            </a:r>
            <a:endParaRPr/>
          </a:p>
        </p:txBody>
      </p:sp>
      <p:pic>
        <p:nvPicPr>
          <p:cNvPr id="53" name="Imagem 4" descr=""/>
          <p:cNvPicPr/>
          <p:nvPr/>
        </p:nvPicPr>
        <p:blipFill>
          <a:blip r:embed="rId1"/>
          <a:srcRect l="53387" t="0" r="110161" b="288662"/>
          <a:stretch/>
        </p:blipFill>
        <p:spPr>
          <a:xfrm>
            <a:off x="857160" y="2286000"/>
            <a:ext cx="7050240" cy="371448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410040" y="1428840"/>
            <a:ext cx="534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Sociedade Atual e a Poluição de Informação</a:t>
            </a: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517680" y="1785960"/>
            <a:ext cx="3582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Otimizando a Aprendizagem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4e3b30"/>
                </a:solidFill>
                <a:latin typeface="Franklin Gothic Medium"/>
              </a:rPr>
              <a:t>A solução</a:t>
            </a:r>
            <a:endParaRPr/>
          </a:p>
        </p:txBody>
      </p:sp>
      <p:pic>
        <p:nvPicPr>
          <p:cNvPr id="57" name="Imagem 3" descr=""/>
          <p:cNvPicPr/>
          <p:nvPr/>
        </p:nvPicPr>
        <p:blipFill>
          <a:blip r:embed="rId1"/>
          <a:stretch/>
        </p:blipFill>
        <p:spPr>
          <a:xfrm>
            <a:off x="285840" y="3643200"/>
            <a:ext cx="5348160" cy="2856960"/>
          </a:xfrm>
          <a:prstGeom prst="rect">
            <a:avLst/>
          </a:prstGeom>
          <a:ln>
            <a:noFill/>
          </a:ln>
        </p:spPr>
      </p:pic>
      <p:pic>
        <p:nvPicPr>
          <p:cNvPr id="58" name="Imagem 5" descr=""/>
          <p:cNvPicPr/>
          <p:nvPr/>
        </p:nvPicPr>
        <p:blipFill>
          <a:blip r:embed="rId2"/>
          <a:stretch/>
        </p:blipFill>
        <p:spPr>
          <a:xfrm>
            <a:off x="4214880" y="1071720"/>
            <a:ext cx="4216680" cy="214272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5784480" y="3485160"/>
            <a:ext cx="3071520" cy="31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trike="noStrike">
                <a:solidFill>
                  <a:srgbClr val="695008"/>
                </a:solidFill>
                <a:latin typeface="Franklin Gothic Book"/>
              </a:rPr>
              <a:t>OBJETIVO: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695008"/>
                </a:solidFill>
                <a:latin typeface="Franklin Gothic Book"/>
              </a:rPr>
              <a:t>Acabar com as barreiras para o conhecimento </a:t>
            </a:r>
            <a:r>
              <a:rPr b="1" lang="pt-BR" sz="2000" strike="noStrike">
                <a:solidFill>
                  <a:srgbClr val="695008"/>
                </a:solidFill>
                <a:latin typeface="Franklin Gothic Book"/>
              </a:rPr>
              <a:t>tornando possível qualquer pessoa aprender ou ensinar</a:t>
            </a:r>
            <a:r>
              <a:rPr lang="pt-BR" sz="2000" strike="noStrike">
                <a:solidFill>
                  <a:srgbClr val="695008"/>
                </a:solidFill>
                <a:latin typeface="Franklin Gothic Book"/>
              </a:rPr>
              <a:t> através de uma plataforma de estudos</a:t>
            </a:r>
            <a:endParaRPr/>
          </a:p>
        </p:txBody>
      </p:sp>
      <p:sp>
        <p:nvSpPr>
          <p:cNvPr id="60" name="CustomShape 3"/>
          <p:cNvSpPr/>
          <p:nvPr/>
        </p:nvSpPr>
        <p:spPr>
          <a:xfrm rot="10800000">
            <a:off x="3429000" y="2643120"/>
            <a:ext cx="2142720" cy="856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85540a"/>
                </a:solidFill>
                <a:latin typeface="Franklin Gothic Medium"/>
              </a:rPr>
              <a:t> </a:t>
            </a:r>
            <a:r>
              <a:rPr lang="pt-BR" sz="3600" strike="noStrike">
                <a:solidFill>
                  <a:srgbClr val="85540a"/>
                </a:solidFill>
                <a:latin typeface="Franklin Gothic Medium"/>
              </a:rPr>
              <a:t>Como funciona</a:t>
            </a:r>
            <a:endParaRPr/>
          </a:p>
        </p:txBody>
      </p:sp>
      <p:pic>
        <p:nvPicPr>
          <p:cNvPr id="62" name="Picture 2" descr=""/>
          <p:cNvPicPr/>
          <p:nvPr/>
        </p:nvPicPr>
        <p:blipFill>
          <a:blip r:embed="rId1"/>
          <a:stretch/>
        </p:blipFill>
        <p:spPr>
          <a:xfrm>
            <a:off x="1500120" y="2571840"/>
            <a:ext cx="2285640" cy="2285640"/>
          </a:xfrm>
          <a:prstGeom prst="rect">
            <a:avLst/>
          </a:prstGeom>
          <a:ln>
            <a:noFill/>
          </a:ln>
        </p:spPr>
      </p:pic>
      <p:pic>
        <p:nvPicPr>
          <p:cNvPr id="63" name="Picture 3" descr=""/>
          <p:cNvPicPr/>
          <p:nvPr/>
        </p:nvPicPr>
        <p:blipFill>
          <a:blip r:embed="rId2"/>
          <a:stretch/>
        </p:blipFill>
        <p:spPr>
          <a:xfrm>
            <a:off x="5214960" y="2286000"/>
            <a:ext cx="2466720" cy="246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85540a"/>
                </a:solidFill>
                <a:latin typeface="Franklin Gothic Medium"/>
              </a:rPr>
              <a:t>Publico-alvo</a:t>
            </a:r>
            <a:endParaRPr/>
          </a:p>
        </p:txBody>
      </p:sp>
      <p:pic>
        <p:nvPicPr>
          <p:cNvPr id="65" name="Picture 2" descr=""/>
          <p:cNvPicPr/>
          <p:nvPr/>
        </p:nvPicPr>
        <p:blipFill>
          <a:blip r:embed="rId1"/>
          <a:stretch/>
        </p:blipFill>
        <p:spPr>
          <a:xfrm>
            <a:off x="3352680" y="2209680"/>
            <a:ext cx="2437920" cy="24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85540a"/>
                </a:solidFill>
                <a:latin typeface="Franklin Gothic Medium"/>
              </a:rPr>
              <a:t>Custos/Lucro</a:t>
            </a:r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858600" y="3571920"/>
            <a:ext cx="181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8" name="Picture 2" descr=""/>
          <p:cNvPicPr/>
          <p:nvPr/>
        </p:nvPicPr>
        <p:blipFill>
          <a:blip r:embed="rId1"/>
          <a:stretch/>
        </p:blipFill>
        <p:spPr>
          <a:xfrm>
            <a:off x="1000080" y="22111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69" name="CustomShape 3"/>
          <p:cNvSpPr/>
          <p:nvPr/>
        </p:nvSpPr>
        <p:spPr>
          <a:xfrm>
            <a:off x="551880" y="3782880"/>
            <a:ext cx="217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Desenvolvimento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trike="noStrike">
                <a:solidFill>
                  <a:srgbClr val="85540a"/>
                </a:solidFill>
                <a:latin typeface="Franklin Gothic Book"/>
              </a:rPr>
              <a:t>500h</a:t>
            </a:r>
            <a:endParaRPr/>
          </a:p>
        </p:txBody>
      </p:sp>
      <p:sp>
        <p:nvSpPr>
          <p:cNvPr id="70" name="CustomShape 4"/>
          <p:cNvSpPr/>
          <p:nvPr/>
        </p:nvSpPr>
        <p:spPr>
          <a:xfrm>
            <a:off x="3402000" y="3786120"/>
            <a:ext cx="2419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Investimento Inicial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trike="noStrike">
                <a:solidFill>
                  <a:srgbClr val="85540a"/>
                </a:solidFill>
                <a:latin typeface="Franklin Gothic Book"/>
              </a:rPr>
              <a:t>R$5.000,00</a:t>
            </a:r>
            <a:endParaRPr/>
          </a:p>
        </p:txBody>
      </p:sp>
      <p:pic>
        <p:nvPicPr>
          <p:cNvPr id="71" name="Picture 3" descr=""/>
          <p:cNvPicPr/>
          <p:nvPr/>
        </p:nvPicPr>
        <p:blipFill>
          <a:blip r:embed="rId2"/>
          <a:stretch/>
        </p:blipFill>
        <p:spPr>
          <a:xfrm>
            <a:off x="3995640" y="228132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72" name="CustomShape 5"/>
          <p:cNvSpPr/>
          <p:nvPr/>
        </p:nvSpPr>
        <p:spPr>
          <a:xfrm>
            <a:off x="6797520" y="3786120"/>
            <a:ext cx="1395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Payback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pt-BR" strike="noStrike">
                <a:solidFill>
                  <a:srgbClr val="85540a"/>
                </a:solidFill>
                <a:latin typeface="Franklin Gothic Book"/>
              </a:rPr>
              <a:t>15 meses</a:t>
            </a:r>
            <a:endParaRPr/>
          </a:p>
        </p:txBody>
      </p:sp>
      <p:pic>
        <p:nvPicPr>
          <p:cNvPr id="73" name="Picture 4" descr=""/>
          <p:cNvPicPr/>
          <p:nvPr/>
        </p:nvPicPr>
        <p:blipFill>
          <a:blip r:embed="rId3"/>
          <a:stretch/>
        </p:blipFill>
        <p:spPr>
          <a:xfrm>
            <a:off x="6853320" y="22860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74" name="CustomShape 6"/>
          <p:cNvSpPr/>
          <p:nvPr/>
        </p:nvSpPr>
        <p:spPr>
          <a:xfrm>
            <a:off x="285840" y="5329080"/>
            <a:ext cx="8572320" cy="20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400" strike="noStrike">
                <a:solidFill>
                  <a:srgbClr val="85540a"/>
                </a:solidFill>
                <a:latin typeface="Franklin Gothic Book"/>
              </a:rPr>
              <a:t>Premissas: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strike="noStrike">
                <a:solidFill>
                  <a:srgbClr val="85540a"/>
                </a:solidFill>
                <a:latin typeface="Franklin Gothic Book"/>
              </a:rPr>
              <a:t>Hora de desenolvimento: R$10/h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strike="noStrike">
                <a:solidFill>
                  <a:srgbClr val="85540a"/>
                </a:solidFill>
                <a:latin typeface="Franklin Gothic Book"/>
              </a:rPr>
              <a:t>O retorno é gerado através de propagandas no site, que esta atrelada ao numero de usuários no site,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strike="noStrike">
                <a:solidFill>
                  <a:srgbClr val="85540a"/>
                </a:solidFill>
                <a:latin typeface="Franklin Gothic Book"/>
              </a:rPr>
              <a:t>O numero de usuários dobra a cada mês durante um ano e depois cresce a uma proporção de 5% por mês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strike="noStrike">
                <a:solidFill>
                  <a:srgbClr val="85540a"/>
                </a:solidFill>
                <a:latin typeface="Franklin Gothic Book"/>
              </a:rPr>
              <a:t>Para cada 20 usuários por mês ganhamos 1 real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1400" strike="noStrike">
                <a:solidFill>
                  <a:srgbClr val="85540a"/>
                </a:solidFill>
                <a:latin typeface="Franklin Gothic Book"/>
              </a:rPr>
              <a:t>O  site iniciando com 10 usuários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357120" y="428760"/>
            <a:ext cx="8457840" cy="12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85540a"/>
                </a:solidFill>
                <a:latin typeface="Franklin Gothic Medium"/>
              </a:rPr>
              <a:t>Valor agregado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642960" y="2571840"/>
            <a:ext cx="3357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Distribuição gratuita de conhecimento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4357800" y="1428840"/>
            <a:ext cx="4360680" cy="4357440"/>
          </a:xfrm>
          <a:prstGeom prst="rect">
            <a:avLst/>
          </a:prstGeom>
          <a:ln>
            <a:noFill/>
          </a:ln>
        </p:spPr>
      </p:pic>
      <p:sp>
        <p:nvSpPr>
          <p:cNvPr id="78" name="CustomShape 3"/>
          <p:cNvSpPr/>
          <p:nvPr/>
        </p:nvSpPr>
        <p:spPr>
          <a:xfrm>
            <a:off x="283320" y="3357720"/>
            <a:ext cx="4077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Horizontalização do aprendizado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" name="CustomShape 4"/>
          <p:cNvSpPr/>
          <p:nvPr/>
        </p:nvSpPr>
        <p:spPr>
          <a:xfrm>
            <a:off x="405000" y="4000680"/>
            <a:ext cx="3458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 </a:t>
            </a:r>
            <a:r>
              <a:rPr lang="pt-BR" strike="noStrike">
                <a:solidFill>
                  <a:srgbClr val="85540a"/>
                </a:solidFill>
                <a:latin typeface="Franklin Gothic Book"/>
              </a:rPr>
              <a:t>Plataforma de ajuda mútua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