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_rels/notesSlide10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jpeg" ContentType="image/jpeg"/>
  <Override PartName="/ppt/media/image4.jpeg" ContentType="image/jpeg"/>
  <Override PartName="/ppt/media/image6.jpeg" ContentType="image/jpeg"/>
  <Override PartName="/ppt/media/image3.png" ContentType="image/png"/>
  <Override PartName="/ppt/media/image5.jpeg" ContentType="image/jpeg"/>
  <Override PartName="/ppt/media/image2.png" ContentType="image/png"/>
  <Override PartName="/ppt/media/image14.jpeg" ContentType="image/jpeg"/>
  <Override PartName="/ppt/media/image11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pt-BR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pt-BR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pt-BR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pt-BR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2B3D577-413C-456F-B426-F2B41E6C362C}" type="slidenum">
              <a:rPr lang="pt-BR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pt-BR" sz="2000" strike="noStrike">
                <a:latin typeface="Arial"/>
              </a:rPr>
              <a:t>O retorno não é tão expressivo, porém o que mais pode se destacar aqui é o valor agregado que se verifica nesse sistema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218A890-1F2E-4051-8C43-75B67FD1A8F3}" type="slidenum">
              <a:rPr lang="pt-BR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pt-BR" sz="1200" strike="noStrike">
                <a:solidFill>
                  <a:srgbClr val="000000"/>
                </a:solidFill>
                <a:latin typeface="+mn-lt"/>
                <a:ea typeface="+mn-ea"/>
              </a:rPr>
              <a:t>A sociedade vive hoje num ritmo extremamente acelerado, onde cada vez mais informação está disponível para nossa consulta; encontramos informações relevantes a cada segundo na internet e que muitas vezes são extremamente importantes, porém pouco disso será realmente armazenado pelo nosso cérebro devido a poluição de informação que estamos expostos. </a:t>
            </a:r>
            <a:endParaRPr/>
          </a:p>
          <a:p>
            <a:r>
              <a:rPr lang="pt-BR" sz="1200" strike="noStrike">
                <a:solidFill>
                  <a:srgbClr val="000000"/>
                </a:solidFill>
                <a:latin typeface="+mn-lt"/>
                <a:ea typeface="+mn-ea"/>
              </a:rPr>
              <a:t>Então se torna essencial que todo aprendizado seja de fato retido e que o conhecimento se mantenha e se perpetue.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A559139-91BE-4CA3-8D7F-476E28DC0516}" type="slidenum">
              <a:rPr lang="pt-BR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pt-BR" sz="1200" strike="noStrike">
                <a:solidFill>
                  <a:srgbClr val="000000"/>
                </a:solidFill>
                <a:latin typeface="+mn-lt"/>
                <a:ea typeface="+mn-ea"/>
              </a:rPr>
              <a:t>SOCIEDADE ATUAL...</a:t>
            </a:r>
            <a:endParaRPr/>
          </a:p>
          <a:p>
            <a:r>
              <a:rPr lang="pt-BR" sz="1200" strike="noStrike">
                <a:solidFill>
                  <a:srgbClr val="000000"/>
                </a:solidFill>
                <a:latin typeface="+mn-lt"/>
                <a:ea typeface="+mn-ea"/>
              </a:rPr>
              <a:t>A sociedade vive hoje num ritmo extremamente acelerado, onde cada vez mais informação está disponível para nossa consulta; encontramos informações relevantes a cada segundo na internet e que muitas vezes são extremamente importantes, porém pouco disso será realmente armazenado pelo nosso cérebro devido a poluição de informação que estamos expostos. </a:t>
            </a:r>
            <a:endParaRPr/>
          </a:p>
          <a:p>
            <a:r>
              <a:rPr lang="pt-BR" sz="1200" strike="noStrike">
                <a:solidFill>
                  <a:srgbClr val="000000"/>
                </a:solidFill>
                <a:latin typeface="+mn-lt"/>
                <a:ea typeface="+mn-ea"/>
              </a:rPr>
              <a:t>Então se torna essencial que todo aprendizado seja de fato retido e que o conhecimento se mantenha e se perpetue.</a:t>
            </a:r>
            <a:endParaRPr/>
          </a:p>
          <a:p>
            <a:pPr>
              <a:lnSpc>
                <a:spcPct val="100000"/>
              </a:lnSpc>
            </a:pPr>
            <a:r>
              <a:rPr lang="pt-BR" sz="1200" strike="noStrike">
                <a:solidFill>
                  <a:srgbClr val="000000"/>
                </a:solidFill>
                <a:latin typeface="+mn-lt"/>
                <a:ea typeface="+mn-ea"/>
              </a:rPr>
              <a:t>(CLICA)</a:t>
            </a:r>
            <a:endParaRPr/>
          </a:p>
          <a:p>
            <a:pPr>
              <a:lnSpc>
                <a:spcPct val="100000"/>
              </a:lnSpc>
            </a:pPr>
            <a:r>
              <a:rPr lang="pt-BR" sz="1200" strike="noStrike">
                <a:solidFill>
                  <a:srgbClr val="000000"/>
                </a:solidFill>
                <a:latin typeface="+mn-lt"/>
                <a:ea typeface="+mn-ea"/>
              </a:rPr>
              <a:t>OTIMIZANDO</a:t>
            </a:r>
            <a:endParaRPr/>
          </a:p>
          <a:p>
            <a:pPr>
              <a:lnSpc>
                <a:spcPct val="100000"/>
              </a:lnSpc>
            </a:pPr>
            <a:r>
              <a:rPr lang="pt-BR" sz="1200" strike="noStrike">
                <a:solidFill>
                  <a:srgbClr val="000000"/>
                </a:solidFill>
                <a:latin typeface="+mn-lt"/>
                <a:ea typeface="+mn-ea"/>
              </a:rPr>
              <a:t>E nesse contexto de otimização do aprendizado que em 1946 o prof. Edgar Dale, a partir de pesquisas sobre retenção de informação, ao usar diferentes métodos de aprendizadem, criou a PIRÂMIDE DE APRENDIZAGEM.</a:t>
            </a:r>
            <a:endParaRPr/>
          </a:p>
          <a:p>
            <a:pPr>
              <a:lnSpc>
                <a:spcPct val="100000"/>
              </a:lnSpc>
            </a:pPr>
            <a:r>
              <a:rPr lang="pt-BR" sz="1200" strike="noStrike">
                <a:solidFill>
                  <a:srgbClr val="000000"/>
                </a:solidFill>
                <a:latin typeface="+mn-lt"/>
                <a:ea typeface="+mn-ea"/>
              </a:rPr>
              <a:t>(CLICA)</a:t>
            </a:r>
            <a:endParaRPr/>
          </a:p>
          <a:p>
            <a:pPr>
              <a:lnSpc>
                <a:spcPct val="100000"/>
              </a:lnSpc>
            </a:pPr>
            <a:r>
              <a:rPr lang="pt-BR" sz="1200" strike="noStrike">
                <a:solidFill>
                  <a:srgbClr val="000000"/>
                </a:solidFill>
                <a:latin typeface="+mn-lt"/>
                <a:ea typeface="+mn-ea"/>
              </a:rPr>
              <a:t>E Segundo Edgar Dale, depois de duas semanas somos capazes de reter até 30% do que aprendemos através de métodos passivos, ou seja, palestra, leitura, audiovisual ou uma demonstração; ou seja, nas aulas como são dadas hoje em dia somos capazes de reter apenas 30% do que o prof. Nos ensina.</a:t>
            </a:r>
            <a:endParaRPr/>
          </a:p>
          <a:p>
            <a:pPr>
              <a:lnSpc>
                <a:spcPct val="100000"/>
              </a:lnSpc>
            </a:pPr>
            <a:r>
              <a:rPr lang="pt-BR" sz="1200" strike="noStrike">
                <a:solidFill>
                  <a:srgbClr val="000000"/>
                </a:solidFill>
                <a:latin typeface="+mn-lt"/>
                <a:ea typeface="+mn-ea"/>
              </a:rPr>
              <a:t>Por outro lado segundo a pirâmide 90% do conhecimento é retido através do ensino às outras pessoas.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E83B21C-650C-4EE8-9260-94ED073BD71A}" type="slidenum">
              <a:rPr lang="pt-BR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pt-BR" sz="1200" strike="noStrike">
                <a:solidFill>
                  <a:srgbClr val="000000"/>
                </a:solidFill>
                <a:latin typeface="+mn-lt"/>
                <a:ea typeface="+mn-ea"/>
              </a:rPr>
              <a:t>Hoje em dia, o professor é responsável pelo conhecimento da classe. Ou seja, uma pessoa é o único dono do conhecimento.</a:t>
            </a:r>
            <a:endParaRPr/>
          </a:p>
          <a:p>
            <a:pPr>
              <a:lnSpc>
                <a:spcPct val="100000"/>
              </a:lnSpc>
            </a:pPr>
            <a:r>
              <a:rPr lang="pt-BR" sz="1200" strike="noStrike">
                <a:solidFill>
                  <a:srgbClr val="000000"/>
                </a:solidFill>
                <a:latin typeface="+mn-lt"/>
                <a:ea typeface="+mn-ea"/>
              </a:rPr>
              <a:t>(CLICA)</a:t>
            </a:r>
            <a:endParaRPr/>
          </a:p>
          <a:p>
            <a:pPr>
              <a:lnSpc>
                <a:spcPct val="100000"/>
              </a:lnSpc>
            </a:pPr>
            <a:r>
              <a:rPr lang="pt-BR" sz="1200" strike="noStrike">
                <a:solidFill>
                  <a:srgbClr val="000000"/>
                </a:solidFill>
                <a:latin typeface="+mn-lt"/>
                <a:ea typeface="+mn-ea"/>
              </a:rPr>
              <a:t>Nossa idéia é romper com esse modelo, tornar o aprendizado universal e horizontalizado, tornar possível qualquer pessoa aprender algo novo, do mesmo modo que qualquer pessoa é capaz de ensinar aos outros.</a:t>
            </a:r>
            <a:endParaRPr/>
          </a:p>
          <a:p>
            <a:pPr>
              <a:lnSpc>
                <a:spcPct val="100000"/>
              </a:lnSpc>
            </a:pPr>
            <a:r>
              <a:rPr lang="pt-BR" sz="1200" strike="noStrike">
                <a:solidFill>
                  <a:srgbClr val="000000"/>
                </a:solidFill>
                <a:latin typeface="+mn-lt"/>
                <a:ea typeface="+mn-ea"/>
              </a:rPr>
              <a:t>(CLICA)</a:t>
            </a:r>
            <a:endParaRPr/>
          </a:p>
          <a:p>
            <a:pPr>
              <a:lnSpc>
                <a:spcPct val="100000"/>
              </a:lnSpc>
            </a:pPr>
            <a:r>
              <a:rPr lang="pt-BR" sz="1200" strike="noStrike">
                <a:solidFill>
                  <a:srgbClr val="000000"/>
                </a:solidFill>
                <a:latin typeface="+mn-lt"/>
                <a:ea typeface="+mn-ea"/>
              </a:rPr>
              <a:t>(CLICA)</a:t>
            </a:r>
            <a:endParaRPr/>
          </a:p>
          <a:p>
            <a:pPr>
              <a:lnSpc>
                <a:spcPct val="100000"/>
              </a:lnSpc>
            </a:pPr>
            <a:r>
              <a:rPr lang="pt-BR" sz="1200" strike="noStrike">
                <a:solidFill>
                  <a:srgbClr val="000000"/>
                </a:solidFill>
                <a:latin typeface="+mn-lt"/>
                <a:ea typeface="+mn-ea"/>
              </a:rPr>
              <a:t>Nosso objetivo é </a:t>
            </a:r>
            <a:r>
              <a:rPr b="1" lang="pt-BR" sz="1200" strike="noStrike">
                <a:solidFill>
                  <a:srgbClr val="000000"/>
                </a:solidFill>
                <a:latin typeface="+mn-lt"/>
                <a:ea typeface="+mn-ea"/>
              </a:rPr>
              <a:t>Acabar com as barreiras para o conhecimento tornando possível qualquer pessoa aprender ou ensinar através de uma plataforma de estudos.</a:t>
            </a:r>
            <a:endParaRPr/>
          </a:p>
          <a:p>
            <a:pPr>
              <a:lnSpc>
                <a:spcPct val="100000"/>
              </a:lnSpc>
            </a:pPr>
            <a:r>
              <a:rPr lang="pt-BR" sz="1200" strike="noStrike">
                <a:solidFill>
                  <a:srgbClr val="000000"/>
                </a:solidFill>
                <a:latin typeface="+mn-lt"/>
                <a:ea typeface="+mn-ea"/>
              </a:rPr>
              <a:t>Isso cria espaço para por exemplo, alunos que estudam a mesma matéria, mas cada um tem facilidade em um conceito diferente, o ideal seria juntar cada uma dessas facilidades e isso que nossa solução propõe: </a:t>
            </a:r>
            <a:r>
              <a:rPr b="1" lang="pt-BR" sz="1200" strike="noStrike">
                <a:solidFill>
                  <a:srgbClr val="000000"/>
                </a:solidFill>
                <a:latin typeface="+mn-lt"/>
                <a:ea typeface="+mn-ea"/>
              </a:rPr>
              <a:t>utilizar o melhor de cada um em prol do ensino.</a:t>
            </a:r>
            <a:r>
              <a:rPr lang="pt-BR" sz="2000" strike="noStrike">
                <a:solidFill>
                  <a:srgbClr val="000000"/>
                </a:solidFill>
                <a:latin typeface="+mn-lt"/>
                <a:ea typeface="+mn-ea"/>
              </a:rPr>
              <a:t>
</a:t>
            </a:r>
            <a:r>
              <a:rPr lang="pt-BR" sz="1200" strike="noStrike">
                <a:solidFill>
                  <a:srgbClr val="000000"/>
                </a:solidFill>
                <a:latin typeface="+mn-lt"/>
                <a:ea typeface="+mn-ea"/>
              </a:rPr>
              <a:t>Isso também remete a uma atitude profundamente altruísta, o que significa estar disposto a contribuir com o conhecimentos dos outros, o que sempre estará atrelado ao nosso próprio conhecimento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30D5419-889A-4869-A015-3ADC35E05AE5}" type="slidenum">
              <a:rPr lang="pt-BR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pt-BR" sz="1200" strike="noStrike">
                <a:solidFill>
                  <a:srgbClr val="000000"/>
                </a:solidFill>
                <a:latin typeface="+mn-lt"/>
                <a:ea typeface="+mn-ea"/>
              </a:rPr>
              <a:t>COMO FUNCIONA</a:t>
            </a:r>
            <a:endParaRPr/>
          </a:p>
          <a:p>
            <a:pPr>
              <a:lnSpc>
                <a:spcPct val="100000"/>
              </a:lnSpc>
            </a:pPr>
            <a:r>
              <a:rPr lang="pt-BR" sz="1200" strike="noStrike">
                <a:solidFill>
                  <a:srgbClr val="000000"/>
                </a:solidFill>
                <a:latin typeface="+mn-lt"/>
                <a:ea typeface="+mn-ea"/>
              </a:rPr>
              <a:t>A Plataforma permitirá que professores ofereçam cursos, os quais terão video , texto e materiais que ajudem os alunos.</a:t>
            </a:r>
            <a:endParaRPr/>
          </a:p>
          <a:p>
            <a:pPr>
              <a:lnSpc>
                <a:spcPct val="100000"/>
              </a:lnSpc>
            </a:pPr>
            <a:r>
              <a:rPr lang="pt-BR" sz="1200" strike="noStrike">
                <a:solidFill>
                  <a:srgbClr val="000000"/>
                </a:solidFill>
                <a:latin typeface="+mn-lt"/>
                <a:ea typeface="+mn-ea"/>
              </a:rPr>
              <a:t>A ideia é que cada curso terá um fórum onde os alunos poderão interagir entre si e com os professores, além de salas de aula virtuais com materiais referentes a cada aula.</a:t>
            </a:r>
            <a:endParaRPr/>
          </a:p>
          <a:p>
            <a:pPr>
              <a:lnSpc>
                <a:spcPct val="100000"/>
              </a:lnSpc>
            </a:pPr>
            <a:r>
              <a:rPr lang="pt-BR" sz="1200" strike="noStrike">
                <a:solidFill>
                  <a:srgbClr val="000000"/>
                </a:solidFill>
                <a:latin typeface="+mn-lt"/>
                <a:ea typeface="+mn-ea"/>
              </a:rPr>
              <a:t>E cada curso será ministrado por um ou mais professores que também podem eleger monitores que têm como objetivo adicionar conteúdos relevantes ou designar uma trilha melhor a ser seguida pelo aluno.</a:t>
            </a:r>
            <a:endParaRPr/>
          </a:p>
          <a:p>
            <a:pPr>
              <a:lnSpc>
                <a:spcPct val="100000"/>
              </a:lnSpc>
            </a:pPr>
            <a:r>
              <a:rPr lang="pt-BR" sz="1200" strike="noStrike">
                <a:solidFill>
                  <a:srgbClr val="000000"/>
                </a:solidFill>
                <a:latin typeface="+mn-lt"/>
                <a:ea typeface="+mn-ea"/>
              </a:rPr>
              <a:t>(CLICA)</a:t>
            </a:r>
            <a:endParaRPr/>
          </a:p>
          <a:p>
            <a:pPr>
              <a:lnSpc>
                <a:spcPct val="100000"/>
              </a:lnSpc>
            </a:pPr>
            <a:r>
              <a:rPr lang="pt-BR" sz="1200" strike="noStrike">
                <a:solidFill>
                  <a:srgbClr val="000000"/>
                </a:solidFill>
                <a:latin typeface="+mn-lt"/>
                <a:ea typeface="+mn-ea"/>
              </a:rPr>
              <a:t>O sistema de aprendizado online será estruturado de modo que os cursos serão ranqueados pelos usuários de acordo com a proposta do mesmo, assim o sistema se autogerencia, colocando as melhores aulas (aulas com melhor ranking) em destaque.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FE2FD4D-96E1-45EE-BB56-4A86E0D747A4}" type="slidenum">
              <a:rPr lang="pt-BR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pt-BR" sz="2000" strike="noStrike">
                <a:latin typeface="Arial"/>
              </a:rPr>
              <a:t>PUBLCIO</a:t>
            </a:r>
            <a:endParaRPr/>
          </a:p>
          <a:p>
            <a:pPr>
              <a:lnSpc>
                <a:spcPct val="100000"/>
              </a:lnSpc>
            </a:pPr>
            <a:r>
              <a:rPr lang="pt-BR" sz="2000" strike="noStrike">
                <a:latin typeface="Arial"/>
              </a:rPr>
              <a:t>Nossa ideia é abranger o máximo e pessoas possível, tornar o conhecimento global. Portanto o software se aplica desde um aluno de faculdade que precisa de ajuda em Porgramção Linear, para uma criança que precisa de ajuda para começar a escrever ou ainda alguém que seja um entusiasta sobre algum assunto e gostaria de compartilhá-lo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E0B9FE7-F0D0-4E6C-AE7D-ED6F7A4BC848}" type="slidenum">
              <a:rPr lang="pt-BR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pt-BR" sz="2000" strike="noStrike">
                <a:latin typeface="Arial"/>
              </a:rPr>
              <a:t>Lucro</a:t>
            </a:r>
            <a:endParaRPr/>
          </a:p>
          <a:p>
            <a:pPr>
              <a:lnSpc>
                <a:spcPct val="100000"/>
              </a:lnSpc>
            </a:pPr>
            <a:r>
              <a:rPr lang="pt-BR" sz="2000" strike="noStrike">
                <a:latin typeface="Arial"/>
              </a:rPr>
              <a:t>Chutando 500h de trabalho para o desenvolvimento ( 2 semanas de desenvolvimento para cada pessoa) e usando o valor de R$10 a hora de trabalho (valor extremamente baixo), temos o custo de desenvolvimento do software de R$5000</a:t>
            </a:r>
            <a:endParaRPr/>
          </a:p>
          <a:p>
            <a:pPr>
              <a:lnSpc>
                <a:spcPct val="100000"/>
              </a:lnSpc>
            </a:pPr>
            <a:r>
              <a:rPr lang="pt-BR" sz="2000" strike="noStrike">
                <a:latin typeface="Arial"/>
              </a:rPr>
              <a:t>O retorno é gerado através de propagandas no site, que esta atrelada ao numero de usuários no site, usando a premissa que o numero de usuários dobra a cada mês durante um ano e depois cresce a uma proporção de 5% por mês e que para cada 20 usuários por mês ganhamos 1 real e o site iniciando com 10 usuários, demoraria 15 meses (R$5606, 41) para conseguir o payback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8B08437-AAD9-4D96-BB5A-C86FF673666F}" type="slidenum">
              <a:rPr lang="pt-BR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pt-BR" sz="2000" strike="noStrike">
                <a:latin typeface="Arial"/>
              </a:rPr>
              <a:t>O retorno não é tão expressivo, porém o que mais pode se destacar aqui é o valor agregado que se verifica nesse sistema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DF73E53-049B-483C-AD96-98C48745742F}" type="slidenum">
              <a:rPr lang="pt-BR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80880" y="4853520"/>
            <a:ext cx="8457840" cy="1221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80880" y="4853520"/>
            <a:ext cx="8457840" cy="1221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80880" y="4853520"/>
            <a:ext cx="8457840" cy="1221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80880" y="4853520"/>
            <a:ext cx="8457840" cy="1221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80880" y="4853520"/>
            <a:ext cx="8457840" cy="1221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80880" y="4853520"/>
            <a:ext cx="8457840" cy="1221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80880" y="4853520"/>
            <a:ext cx="8457840" cy="1221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80880" y="4853520"/>
            <a:ext cx="8457840" cy="566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80880" y="4853520"/>
            <a:ext cx="8457840" cy="1221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80880" y="4853520"/>
            <a:ext cx="8457840" cy="1221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80880" y="4853520"/>
            <a:ext cx="8457840" cy="1221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514080" y="1050840"/>
            <a:ext cx="8629920" cy="2160"/>
          </a:xfrm>
          <a:prstGeom prst="line">
            <a:avLst/>
          </a:prstGeom>
          <a:ln w="9360">
            <a:solidFill>
              <a:srgbClr val="f0a22e"/>
            </a:solidFill>
            <a:round/>
          </a:ln>
        </p:spPr>
      </p:sp>
      <p:sp>
        <p:nvSpPr>
          <p:cNvPr id="1" name="Line 2"/>
          <p:cNvSpPr/>
          <p:nvPr/>
        </p:nvSpPr>
        <p:spPr>
          <a:xfrm>
            <a:off x="514080" y="1050840"/>
            <a:ext cx="8629920" cy="2160"/>
          </a:xfrm>
          <a:prstGeom prst="line">
            <a:avLst/>
          </a:prstGeom>
          <a:ln w="9360">
            <a:solidFill>
              <a:srgbClr val="f0a22e"/>
            </a:solidFill>
            <a:round/>
          </a:ln>
        </p:spPr>
      </p:sp>
      <p:sp>
        <p:nvSpPr>
          <p:cNvPr id="2" name="Line 3"/>
          <p:cNvSpPr/>
          <p:nvPr/>
        </p:nvSpPr>
        <p:spPr>
          <a:xfrm>
            <a:off x="514080" y="1057680"/>
            <a:ext cx="8629920" cy="2520"/>
          </a:xfrm>
          <a:prstGeom prst="line">
            <a:avLst/>
          </a:prstGeom>
          <a:ln w="9360">
            <a:solidFill>
              <a:srgbClr val="f0a22e"/>
            </a:solidFill>
            <a:round/>
          </a:ln>
        </p:spPr>
      </p:sp>
      <p:sp>
        <p:nvSpPr>
          <p:cNvPr id="3" name="Line 4"/>
          <p:cNvSpPr/>
          <p:nvPr/>
        </p:nvSpPr>
        <p:spPr>
          <a:xfrm>
            <a:off x="514080" y="5349600"/>
            <a:ext cx="8629920" cy="2520"/>
          </a:xfrm>
          <a:prstGeom prst="line">
            <a:avLst/>
          </a:prstGeom>
          <a:ln w="9360">
            <a:solidFill>
              <a:srgbClr val="f0a22e"/>
            </a:solidFill>
            <a:round/>
          </a:ln>
        </p:spPr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80880" y="4853520"/>
            <a:ext cx="8457840" cy="12218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3600" strike="noStrike">
                <a:solidFill>
                  <a:srgbClr val="4e3b30"/>
                </a:solidFill>
                <a:latin typeface="Franklin Gothic Medium"/>
              </a:rPr>
              <a:t>Click to edit the title text formatClique para editar o estilo do título mestre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6477120" y="76320"/>
            <a:ext cx="2514240" cy="28872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1200" strike="noStrike">
                <a:solidFill>
                  <a:srgbClr val="d38e28"/>
                </a:solidFill>
                <a:latin typeface="Franklin Gothic Book"/>
              </a:rPr>
              <a:t>23/09/15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3124080" y="76320"/>
            <a:ext cx="3352320" cy="288720"/>
          </a:xfrm>
          <a:prstGeom prst="rect">
            <a:avLst/>
          </a:prstGeom>
        </p:spPr>
        <p:txBody>
          <a:bodyPr lIns="90000" rIns="90000" tIns="45000" bIns="45000"/>
          <a:p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8229600" y="6473880"/>
            <a:ext cx="758520" cy="246600"/>
          </a:xfrm>
          <a:prstGeom prst="rect">
            <a:avLst/>
          </a:prstGeom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fld id="{18E4235F-A8E3-42F6-B9EB-EAC8A5716AFD}" type="slidenum">
              <a:rPr lang="pt-BR" sz="1200" strike="noStrike">
                <a:solidFill>
                  <a:srgbClr val="d38e28"/>
                </a:solidFill>
                <a:latin typeface="Franklin Gothic Book"/>
              </a:rPr>
              <a:t>&lt;number&gt;</a:t>
            </a:fld>
            <a:endParaRPr/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Franklin Gothic Book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400">
                <a:latin typeface="Franklin Gothic Book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000">
                <a:latin typeface="Franklin Gothic Book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>
                <a:latin typeface="Franklin Gothic Book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Franklin Gothic Book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Franklin Gothic Book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Franklin Gothic Book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685800" y="4000680"/>
            <a:ext cx="8457840" cy="1221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4800" strike="noStrike">
                <a:solidFill>
                  <a:srgbClr val="4e3b30"/>
                </a:solidFill>
                <a:latin typeface="Franklin Gothic Medium"/>
              </a:rPr>
              <a:t>leme</a:t>
            </a: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184320" y="4763160"/>
            <a:ext cx="6422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pt-BR" sz="2800" strike="noStrike">
                <a:solidFill>
                  <a:srgbClr val="695008"/>
                </a:solidFill>
                <a:latin typeface="Franklin Gothic Book"/>
              </a:rPr>
              <a:t>Learning and Educating Made Easy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357120" y="428760"/>
            <a:ext cx="8457840" cy="1221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3600" strike="noStrike">
                <a:solidFill>
                  <a:srgbClr val="85540a"/>
                </a:solidFill>
                <a:latin typeface="Franklin Gothic Medium"/>
              </a:rPr>
              <a:t>Obrigado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357120" y="1357200"/>
            <a:ext cx="85723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trike="noStrike">
                <a:solidFill>
                  <a:srgbClr val="85540a"/>
                </a:solidFill>
                <a:latin typeface="Franklin Gothic Book"/>
              </a:rPr>
              <a:t> </a:t>
            </a:r>
            <a:r>
              <a:rPr lang="pt-BR" strike="noStrike">
                <a:solidFill>
                  <a:srgbClr val="85540a"/>
                </a:solidFill>
                <a:latin typeface="Franklin Gothic Book"/>
              </a:rPr>
              <a:t>Bruno Endo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trike="noStrike">
                <a:solidFill>
                  <a:srgbClr val="85540a"/>
                </a:solidFill>
                <a:latin typeface="Franklin Gothic Book"/>
              </a:rPr>
              <a:t> </a:t>
            </a:r>
            <a:r>
              <a:rPr lang="pt-BR" strike="noStrike">
                <a:solidFill>
                  <a:srgbClr val="85540a"/>
                </a:solidFill>
                <a:latin typeface="Franklin Gothic Book"/>
              </a:rPr>
              <a:t>Danilo Aleixo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trike="noStrike">
                <a:solidFill>
                  <a:srgbClr val="85540a"/>
                </a:solidFill>
                <a:latin typeface="Franklin Gothic Book"/>
              </a:rPr>
              <a:t> </a:t>
            </a:r>
            <a:r>
              <a:rPr lang="pt-BR" strike="noStrike">
                <a:solidFill>
                  <a:srgbClr val="85540a"/>
                </a:solidFill>
                <a:latin typeface="Franklin Gothic Book"/>
              </a:rPr>
              <a:t>Gustavo Caparica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trike="noStrike">
                <a:solidFill>
                  <a:srgbClr val="85540a"/>
                </a:solidFill>
                <a:latin typeface="Franklin Gothic Book"/>
              </a:rPr>
              <a:t> </a:t>
            </a:r>
            <a:r>
              <a:rPr lang="pt-BR" strike="noStrike">
                <a:solidFill>
                  <a:srgbClr val="85540a"/>
                </a:solidFill>
                <a:latin typeface="Franklin Gothic Book"/>
              </a:rPr>
              <a:t>José Rodrigues</a:t>
            </a:r>
            <a:endParaRPr/>
          </a:p>
        </p:txBody>
      </p:sp>
    </p:spTree>
  </p:cSld>
  <p:timing>
    <p:tnLst>
      <p:par>
        <p:cTn id="98" dur="indefinite" restart="never" nodeType="tmRoot">
          <p:childTnLst>
            <p:seq>
              <p:cTn id="99" dur="indefinite" nodeType="mainSeq">
                <p:childTnLst>
                  <p:par>
                    <p:cTn id="100" fill="hold">
                      <p:stCondLst>
                        <p:cond delay="0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10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380880" y="4853520"/>
            <a:ext cx="8457840" cy="1221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3600" strike="noStrike">
                <a:solidFill>
                  <a:srgbClr val="4e3b30"/>
                </a:solidFill>
                <a:latin typeface="Franklin Gothic Medium"/>
              </a:rPr>
              <a:t>O Contexto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357120" y="285840"/>
            <a:ext cx="8457840" cy="1221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3600" strike="noStrike">
                <a:solidFill>
                  <a:srgbClr val="4e3b30"/>
                </a:solidFill>
                <a:latin typeface="Franklin Gothic Medium"/>
              </a:rPr>
              <a:t> </a:t>
            </a:r>
            <a:r>
              <a:rPr lang="pt-BR" sz="3600" strike="noStrike">
                <a:solidFill>
                  <a:srgbClr val="4e3b30"/>
                </a:solidFill>
                <a:latin typeface="Franklin Gothic Medium"/>
              </a:rPr>
              <a:t>Sociedade Atual e a poluição de informação</a:t>
            </a:r>
            <a:endParaRPr/>
          </a:p>
        </p:txBody>
      </p:sp>
      <p:pic>
        <p:nvPicPr>
          <p:cNvPr id="52" name="Imagem 6" descr=""/>
          <p:cNvPicPr/>
          <p:nvPr/>
        </p:nvPicPr>
        <p:blipFill>
          <a:blip r:embed="rId1"/>
          <a:stretch/>
        </p:blipFill>
        <p:spPr>
          <a:xfrm>
            <a:off x="1785960" y="1643040"/>
            <a:ext cx="5214600" cy="3724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357120" y="428760"/>
            <a:ext cx="8457840" cy="1221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3600" strike="noStrike">
                <a:solidFill>
                  <a:srgbClr val="4e3b30"/>
                </a:solidFill>
                <a:latin typeface="Franklin Gothic Medium"/>
              </a:rPr>
              <a:t>O Contexto</a:t>
            </a:r>
            <a:endParaRPr/>
          </a:p>
        </p:txBody>
      </p:sp>
      <p:pic>
        <p:nvPicPr>
          <p:cNvPr id="54" name="Imagem 4" descr=""/>
          <p:cNvPicPr/>
          <p:nvPr/>
        </p:nvPicPr>
        <p:blipFill>
          <a:blip r:embed="rId1"/>
          <a:srcRect l="53387" t="0" r="110161" b="288662"/>
          <a:stretch/>
        </p:blipFill>
        <p:spPr>
          <a:xfrm>
            <a:off x="857160" y="2286000"/>
            <a:ext cx="7050240" cy="3714480"/>
          </a:xfrm>
          <a:prstGeom prst="rect">
            <a:avLst/>
          </a:prstGeom>
          <a:ln>
            <a:noFill/>
          </a:ln>
        </p:spPr>
      </p:pic>
      <p:sp>
        <p:nvSpPr>
          <p:cNvPr id="55" name="CustomShape 2"/>
          <p:cNvSpPr/>
          <p:nvPr/>
        </p:nvSpPr>
        <p:spPr>
          <a:xfrm>
            <a:off x="410040" y="1428840"/>
            <a:ext cx="5349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trike="noStrike">
                <a:solidFill>
                  <a:srgbClr val="85540a"/>
                </a:solidFill>
                <a:latin typeface="Franklin Gothic Book"/>
              </a:rPr>
              <a:t> </a:t>
            </a:r>
            <a:r>
              <a:rPr lang="pt-BR" strike="noStrike">
                <a:solidFill>
                  <a:srgbClr val="85540a"/>
                </a:solidFill>
                <a:latin typeface="Franklin Gothic Book"/>
              </a:rPr>
              <a:t>Sociedade Atual e a Poluição de Informação</a:t>
            </a:r>
            <a:endParaRPr/>
          </a:p>
        </p:txBody>
      </p:sp>
      <p:sp>
        <p:nvSpPr>
          <p:cNvPr id="56" name="CustomShape 3"/>
          <p:cNvSpPr/>
          <p:nvPr/>
        </p:nvSpPr>
        <p:spPr>
          <a:xfrm>
            <a:off x="517680" y="1785960"/>
            <a:ext cx="35820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trike="noStrike">
                <a:solidFill>
                  <a:srgbClr val="85540a"/>
                </a:solidFill>
                <a:latin typeface="Franklin Gothic Book"/>
              </a:rPr>
              <a:t> </a:t>
            </a:r>
            <a:r>
              <a:rPr lang="pt-BR" strike="noStrike">
                <a:solidFill>
                  <a:srgbClr val="85540a"/>
                </a:solidFill>
                <a:latin typeface="Franklin Gothic Book"/>
              </a:rPr>
              <a:t>Otimizando a Aprendizagem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>
    <p:fade/>
  </p:transition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357120" y="428760"/>
            <a:ext cx="8457840" cy="1221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3600" strike="noStrike">
                <a:solidFill>
                  <a:srgbClr val="4e3b30"/>
                </a:solidFill>
                <a:latin typeface="Franklin Gothic Medium"/>
              </a:rPr>
              <a:t>A solução</a:t>
            </a:r>
            <a:endParaRPr/>
          </a:p>
        </p:txBody>
      </p:sp>
      <p:pic>
        <p:nvPicPr>
          <p:cNvPr id="58" name="Imagem 3" descr=""/>
          <p:cNvPicPr/>
          <p:nvPr/>
        </p:nvPicPr>
        <p:blipFill>
          <a:blip r:embed="rId1"/>
          <a:stretch/>
        </p:blipFill>
        <p:spPr>
          <a:xfrm>
            <a:off x="285840" y="3643200"/>
            <a:ext cx="5348160" cy="2856960"/>
          </a:xfrm>
          <a:prstGeom prst="rect">
            <a:avLst/>
          </a:prstGeom>
          <a:ln>
            <a:noFill/>
          </a:ln>
        </p:spPr>
      </p:pic>
      <p:pic>
        <p:nvPicPr>
          <p:cNvPr id="59" name="Imagem 5" descr=""/>
          <p:cNvPicPr/>
          <p:nvPr/>
        </p:nvPicPr>
        <p:blipFill>
          <a:blip r:embed="rId2"/>
          <a:stretch/>
        </p:blipFill>
        <p:spPr>
          <a:xfrm>
            <a:off x="4214880" y="1071720"/>
            <a:ext cx="4216680" cy="2142720"/>
          </a:xfrm>
          <a:prstGeom prst="rect">
            <a:avLst/>
          </a:prstGeom>
          <a:ln>
            <a:noFill/>
          </a:ln>
        </p:spPr>
      </p:pic>
      <p:sp>
        <p:nvSpPr>
          <p:cNvPr id="60" name="CustomShape 2"/>
          <p:cNvSpPr/>
          <p:nvPr/>
        </p:nvSpPr>
        <p:spPr>
          <a:xfrm>
            <a:off x="5784480" y="3485160"/>
            <a:ext cx="3071520" cy="313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000" strike="noStrike">
                <a:solidFill>
                  <a:srgbClr val="695008"/>
                </a:solidFill>
                <a:latin typeface="Franklin Gothic Book"/>
              </a:rPr>
              <a:t>OBJETIVO:</a:t>
            </a:r>
            <a:endParaRPr/>
          </a:p>
          <a:p>
            <a:pPr>
              <a:lnSpc>
                <a:spcPct val="100000"/>
              </a:lnSpc>
            </a:pPr>
            <a:r>
              <a:rPr lang="pt-BR" sz="2000" strike="noStrike">
                <a:solidFill>
                  <a:srgbClr val="695008"/>
                </a:solidFill>
                <a:latin typeface="Franklin Gothic Book"/>
              </a:rPr>
              <a:t>Acabar com as barreiras para o conhecimento </a:t>
            </a:r>
            <a:r>
              <a:rPr b="1" lang="pt-BR" sz="2000" strike="noStrike">
                <a:solidFill>
                  <a:srgbClr val="695008"/>
                </a:solidFill>
                <a:latin typeface="Franklin Gothic Book"/>
              </a:rPr>
              <a:t>tornando possível qualquer pessoa aprender ou ensinar</a:t>
            </a:r>
            <a:r>
              <a:rPr lang="pt-BR" sz="2000" strike="noStrike">
                <a:solidFill>
                  <a:srgbClr val="695008"/>
                </a:solidFill>
                <a:latin typeface="Franklin Gothic Book"/>
              </a:rPr>
              <a:t> através de uma plataforma de estudos</a:t>
            </a:r>
            <a:endParaRPr/>
          </a:p>
        </p:txBody>
      </p:sp>
      <p:sp>
        <p:nvSpPr>
          <p:cNvPr id="61" name="CustomShape 3"/>
          <p:cNvSpPr/>
          <p:nvPr/>
        </p:nvSpPr>
        <p:spPr>
          <a:xfrm rot="10800000">
            <a:off x="3429000" y="2643120"/>
            <a:ext cx="2142720" cy="8568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dur="indefinite" nodeType="mainSeq">
                <p:childTnLst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357120" y="428760"/>
            <a:ext cx="8457840" cy="1221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3600" strike="noStrike">
                <a:solidFill>
                  <a:srgbClr val="85540a"/>
                </a:solidFill>
                <a:latin typeface="Franklin Gothic Medium"/>
              </a:rPr>
              <a:t> </a:t>
            </a:r>
            <a:r>
              <a:rPr lang="pt-BR" sz="3600" strike="noStrike">
                <a:solidFill>
                  <a:srgbClr val="85540a"/>
                </a:solidFill>
                <a:latin typeface="Franklin Gothic Medium"/>
              </a:rPr>
              <a:t>Como funciona</a:t>
            </a:r>
            <a:endParaRPr/>
          </a:p>
        </p:txBody>
      </p:sp>
      <p:pic>
        <p:nvPicPr>
          <p:cNvPr id="63" name="Picture 2" descr=""/>
          <p:cNvPicPr/>
          <p:nvPr/>
        </p:nvPicPr>
        <p:blipFill>
          <a:blip r:embed="rId1"/>
          <a:stretch/>
        </p:blipFill>
        <p:spPr>
          <a:xfrm>
            <a:off x="1500120" y="2571840"/>
            <a:ext cx="2285640" cy="2285640"/>
          </a:xfrm>
          <a:prstGeom prst="rect">
            <a:avLst/>
          </a:prstGeom>
          <a:ln>
            <a:noFill/>
          </a:ln>
        </p:spPr>
      </p:pic>
      <p:pic>
        <p:nvPicPr>
          <p:cNvPr id="64" name="Picture 3" descr=""/>
          <p:cNvPicPr/>
          <p:nvPr/>
        </p:nvPicPr>
        <p:blipFill>
          <a:blip r:embed="rId2"/>
          <a:stretch/>
        </p:blipFill>
        <p:spPr>
          <a:xfrm>
            <a:off x="5214960" y="2286000"/>
            <a:ext cx="2466720" cy="2466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dur="indefinite" nodeType="mainSeq">
                <p:childTnLst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357120" y="428760"/>
            <a:ext cx="8457840" cy="1221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3600" strike="noStrike">
                <a:solidFill>
                  <a:srgbClr val="85540a"/>
                </a:solidFill>
                <a:latin typeface="Franklin Gothic Medium"/>
              </a:rPr>
              <a:t>Publico-alvo</a:t>
            </a:r>
            <a:endParaRPr/>
          </a:p>
        </p:txBody>
      </p:sp>
      <p:pic>
        <p:nvPicPr>
          <p:cNvPr id="66" name="Picture 2" descr=""/>
          <p:cNvPicPr/>
          <p:nvPr/>
        </p:nvPicPr>
        <p:blipFill>
          <a:blip r:embed="rId1"/>
          <a:stretch/>
        </p:blipFill>
        <p:spPr>
          <a:xfrm>
            <a:off x="3352680" y="2209680"/>
            <a:ext cx="2437920" cy="2437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357120" y="428760"/>
            <a:ext cx="8457840" cy="1221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3600" strike="noStrike">
                <a:solidFill>
                  <a:srgbClr val="85540a"/>
                </a:solidFill>
                <a:latin typeface="Franklin Gothic Medium"/>
              </a:rPr>
              <a:t>Custos/Lucro</a:t>
            </a:r>
            <a:endParaRPr/>
          </a:p>
        </p:txBody>
      </p:sp>
      <p:sp>
        <p:nvSpPr>
          <p:cNvPr id="68" name="CustomShape 2"/>
          <p:cNvSpPr/>
          <p:nvPr/>
        </p:nvSpPr>
        <p:spPr>
          <a:xfrm>
            <a:off x="858600" y="3571920"/>
            <a:ext cx="1810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69" name="Picture 2" descr=""/>
          <p:cNvPicPr/>
          <p:nvPr/>
        </p:nvPicPr>
        <p:blipFill>
          <a:blip r:embed="rId1"/>
          <a:stretch/>
        </p:blipFill>
        <p:spPr>
          <a:xfrm>
            <a:off x="1000080" y="2211120"/>
            <a:ext cx="1218960" cy="1218960"/>
          </a:xfrm>
          <a:prstGeom prst="rect">
            <a:avLst/>
          </a:prstGeom>
          <a:ln>
            <a:noFill/>
          </a:ln>
        </p:spPr>
      </p:pic>
      <p:sp>
        <p:nvSpPr>
          <p:cNvPr id="70" name="CustomShape 3"/>
          <p:cNvSpPr/>
          <p:nvPr/>
        </p:nvSpPr>
        <p:spPr>
          <a:xfrm>
            <a:off x="551880" y="3782880"/>
            <a:ext cx="21776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pt-BR" strike="noStrike">
                <a:solidFill>
                  <a:srgbClr val="85540a"/>
                </a:solidFill>
                <a:latin typeface="Franklin Gothic Book"/>
              </a:rPr>
              <a:t>Desenvolvimento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pt-BR" strike="noStrike">
                <a:solidFill>
                  <a:srgbClr val="85540a"/>
                </a:solidFill>
                <a:latin typeface="Franklin Gothic Book"/>
              </a:rPr>
              <a:t>500h</a:t>
            </a:r>
            <a:endParaRPr/>
          </a:p>
        </p:txBody>
      </p:sp>
      <p:sp>
        <p:nvSpPr>
          <p:cNvPr id="71" name="CustomShape 4"/>
          <p:cNvSpPr/>
          <p:nvPr/>
        </p:nvSpPr>
        <p:spPr>
          <a:xfrm>
            <a:off x="3402000" y="3786120"/>
            <a:ext cx="24199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pt-BR" strike="noStrike">
                <a:solidFill>
                  <a:srgbClr val="85540a"/>
                </a:solidFill>
                <a:latin typeface="Franklin Gothic Book"/>
              </a:rPr>
              <a:t>Investimento Inicial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pt-BR" strike="noStrike">
                <a:solidFill>
                  <a:srgbClr val="85540a"/>
                </a:solidFill>
                <a:latin typeface="Franklin Gothic Book"/>
              </a:rPr>
              <a:t>R$5.000,00</a:t>
            </a:r>
            <a:endParaRPr/>
          </a:p>
        </p:txBody>
      </p:sp>
      <p:pic>
        <p:nvPicPr>
          <p:cNvPr id="72" name="Picture 3" descr=""/>
          <p:cNvPicPr/>
          <p:nvPr/>
        </p:nvPicPr>
        <p:blipFill>
          <a:blip r:embed="rId2"/>
          <a:stretch/>
        </p:blipFill>
        <p:spPr>
          <a:xfrm>
            <a:off x="3995640" y="2281320"/>
            <a:ext cx="1218960" cy="1218960"/>
          </a:xfrm>
          <a:prstGeom prst="rect">
            <a:avLst/>
          </a:prstGeom>
          <a:ln>
            <a:noFill/>
          </a:ln>
        </p:spPr>
      </p:pic>
      <p:sp>
        <p:nvSpPr>
          <p:cNvPr id="73" name="CustomShape 5"/>
          <p:cNvSpPr/>
          <p:nvPr/>
        </p:nvSpPr>
        <p:spPr>
          <a:xfrm>
            <a:off x="6797520" y="3786120"/>
            <a:ext cx="13957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pt-BR" strike="noStrike">
                <a:solidFill>
                  <a:srgbClr val="85540a"/>
                </a:solidFill>
                <a:latin typeface="Franklin Gothic Book"/>
              </a:rPr>
              <a:t>Payback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pt-BR" strike="noStrike">
                <a:solidFill>
                  <a:srgbClr val="85540a"/>
                </a:solidFill>
                <a:latin typeface="Franklin Gothic Book"/>
              </a:rPr>
              <a:t>15 meses</a:t>
            </a:r>
            <a:endParaRPr/>
          </a:p>
        </p:txBody>
      </p:sp>
      <p:pic>
        <p:nvPicPr>
          <p:cNvPr id="74" name="Picture 4" descr=""/>
          <p:cNvPicPr/>
          <p:nvPr/>
        </p:nvPicPr>
        <p:blipFill>
          <a:blip r:embed="rId3"/>
          <a:stretch/>
        </p:blipFill>
        <p:spPr>
          <a:xfrm>
            <a:off x="6853320" y="2286000"/>
            <a:ext cx="1218960" cy="1218960"/>
          </a:xfrm>
          <a:prstGeom prst="rect">
            <a:avLst/>
          </a:prstGeom>
          <a:ln>
            <a:noFill/>
          </a:ln>
        </p:spPr>
      </p:pic>
      <p:sp>
        <p:nvSpPr>
          <p:cNvPr id="75" name="CustomShape 6"/>
          <p:cNvSpPr/>
          <p:nvPr/>
        </p:nvSpPr>
        <p:spPr>
          <a:xfrm>
            <a:off x="285840" y="5329080"/>
            <a:ext cx="8572320" cy="200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1400" strike="noStrike">
                <a:solidFill>
                  <a:srgbClr val="85540a"/>
                </a:solidFill>
                <a:latin typeface="Franklin Gothic Book"/>
              </a:rPr>
              <a:t>Premissas: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1400" strike="noStrike">
                <a:solidFill>
                  <a:srgbClr val="85540a"/>
                </a:solidFill>
                <a:latin typeface="Franklin Gothic Book"/>
              </a:rPr>
              <a:t>Hora de desenolvimento: R$10/h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1400" strike="noStrike">
                <a:solidFill>
                  <a:srgbClr val="85540a"/>
                </a:solidFill>
                <a:latin typeface="Franklin Gothic Book"/>
              </a:rPr>
              <a:t>O retorno é gerado através de propagandas no site, que esta atrelada ao numero de usuários no site,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1400" strike="noStrike">
                <a:solidFill>
                  <a:srgbClr val="85540a"/>
                </a:solidFill>
                <a:latin typeface="Franklin Gothic Book"/>
              </a:rPr>
              <a:t>O numero de usuários dobra a cada mês durante um ano e depois cresce a uma proporção de 5% por mês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1400" strike="noStrike">
                <a:solidFill>
                  <a:srgbClr val="85540a"/>
                </a:solidFill>
                <a:latin typeface="Franklin Gothic Book"/>
              </a:rPr>
              <a:t>Para cada 20 usuários por mês ganhamos 1 real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1400" strike="noStrike">
                <a:solidFill>
                  <a:srgbClr val="85540a"/>
                </a:solidFill>
                <a:latin typeface="Franklin Gothic Book"/>
              </a:rPr>
              <a:t>O  site iniciando com 10 usuários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>
                <p:childTnLst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67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72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77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8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357120" y="428760"/>
            <a:ext cx="8457840" cy="1221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3600" strike="noStrike">
                <a:solidFill>
                  <a:srgbClr val="85540a"/>
                </a:solidFill>
                <a:latin typeface="Franklin Gothic Medium"/>
              </a:rPr>
              <a:t>Valor agregado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642960" y="2571840"/>
            <a:ext cx="33573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trike="noStrike">
                <a:solidFill>
                  <a:srgbClr val="85540a"/>
                </a:solidFill>
                <a:latin typeface="Franklin Gothic Book"/>
              </a:rPr>
              <a:t> </a:t>
            </a:r>
            <a:r>
              <a:rPr lang="pt-BR" strike="noStrike">
                <a:solidFill>
                  <a:srgbClr val="85540a"/>
                </a:solidFill>
                <a:latin typeface="Franklin Gothic Book"/>
              </a:rPr>
              <a:t>Distribuição gratuita de conhecimento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78" name="Picture 2" descr=""/>
          <p:cNvPicPr/>
          <p:nvPr/>
        </p:nvPicPr>
        <p:blipFill>
          <a:blip r:embed="rId1"/>
          <a:stretch/>
        </p:blipFill>
        <p:spPr>
          <a:xfrm>
            <a:off x="4357800" y="1428840"/>
            <a:ext cx="4360680" cy="4357440"/>
          </a:xfrm>
          <a:prstGeom prst="rect">
            <a:avLst/>
          </a:prstGeom>
          <a:ln>
            <a:noFill/>
          </a:ln>
        </p:spPr>
      </p:pic>
      <p:sp>
        <p:nvSpPr>
          <p:cNvPr id="79" name="CustomShape 3"/>
          <p:cNvSpPr/>
          <p:nvPr/>
        </p:nvSpPr>
        <p:spPr>
          <a:xfrm>
            <a:off x="283320" y="3357720"/>
            <a:ext cx="40773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trike="noStrike">
                <a:solidFill>
                  <a:srgbClr val="85540a"/>
                </a:solidFill>
                <a:latin typeface="Franklin Gothic Book"/>
              </a:rPr>
              <a:t> </a:t>
            </a:r>
            <a:r>
              <a:rPr lang="pt-BR" strike="noStrike">
                <a:solidFill>
                  <a:srgbClr val="85540a"/>
                </a:solidFill>
                <a:latin typeface="Franklin Gothic Book"/>
              </a:rPr>
              <a:t>Horizontalização do aprendizado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0" name="CustomShape 4"/>
          <p:cNvSpPr/>
          <p:nvPr/>
        </p:nvSpPr>
        <p:spPr>
          <a:xfrm>
            <a:off x="405000" y="4000680"/>
            <a:ext cx="34588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trike="noStrike">
                <a:solidFill>
                  <a:srgbClr val="85540a"/>
                </a:solidFill>
                <a:latin typeface="Franklin Gothic Book"/>
              </a:rPr>
              <a:t> </a:t>
            </a:r>
            <a:r>
              <a:rPr lang="pt-BR" strike="noStrike">
                <a:solidFill>
                  <a:srgbClr val="85540a"/>
                </a:solidFill>
                <a:latin typeface="Franklin Gothic Book"/>
              </a:rPr>
              <a:t>Plataforma de ajuda mútua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81" dur="indefinite" restart="never" nodeType="tmRoot">
          <p:childTnLst>
            <p:seq>
              <p:cTn id="82" dur="indefinite" nodeType="mainSeq">
                <p:childTnLst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8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9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9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