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60" r:id="rId5"/>
    <p:sldId id="269" r:id="rId6"/>
    <p:sldId id="259" r:id="rId7"/>
    <p:sldId id="261" r:id="rId8"/>
    <p:sldId id="263" r:id="rId9"/>
    <p:sldId id="262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2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0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33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9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8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76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024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182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08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9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505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043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74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102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0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70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73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3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77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25514-F216-4FE9-AFCA-E54FA6E4D80E}" type="datetimeFigureOut">
              <a:rPr lang="es-CL" smtClean="0"/>
              <a:t>05-07-2016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3B29D-1D34-48C3-82A5-1131BF62520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1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742" y="259306"/>
            <a:ext cx="7543800" cy="111290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Sistema Pañol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672224"/>
          </a:xfrm>
        </p:spPr>
        <p:txBody>
          <a:bodyPr>
            <a:noAutofit/>
          </a:bodyPr>
          <a:lstStyle/>
          <a:p>
            <a:r>
              <a:rPr lang="es-CL" sz="1200" b="1" dirty="0" smtClean="0"/>
              <a:t>Integrantes:</a:t>
            </a:r>
            <a:br>
              <a:rPr lang="es-CL" sz="1200" b="1" dirty="0" smtClean="0"/>
            </a:br>
            <a:r>
              <a:rPr lang="es-CL" sz="1200" b="1" dirty="0" smtClean="0"/>
              <a:t/>
            </a:r>
            <a:br>
              <a:rPr lang="es-CL" sz="1200" b="1" dirty="0" smtClean="0"/>
            </a:br>
            <a:r>
              <a:rPr lang="es-CL" sz="1200" b="1" dirty="0"/>
              <a:t/>
            </a:r>
            <a:br>
              <a:rPr lang="es-CL" sz="1200" b="1" dirty="0"/>
            </a:br>
            <a:r>
              <a:rPr lang="es-CL" sz="1200" b="1" dirty="0" smtClean="0"/>
              <a:t>CARLOS ROJAS</a:t>
            </a:r>
          </a:p>
          <a:p>
            <a:r>
              <a:rPr lang="es-CL" sz="1200" b="1" dirty="0" smtClean="0"/>
              <a:t>MIGUEL PASTÉN</a:t>
            </a:r>
          </a:p>
          <a:p>
            <a:r>
              <a:rPr lang="es-CL" sz="1200" b="1" dirty="0" smtClean="0"/>
              <a:t>DANILO ÁLVAREZ</a:t>
            </a:r>
            <a:endParaRPr lang="es-CL" sz="1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228299" y="3146159"/>
            <a:ext cx="648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 smtClean="0"/>
              <a:t>ITERACIÓN 1 </a:t>
            </a:r>
            <a:br>
              <a:rPr lang="es-CL" sz="4800" dirty="0" smtClean="0"/>
            </a:br>
            <a:r>
              <a:rPr lang="es-CL" sz="1600" dirty="0" smtClean="0"/>
              <a:t>04-05-16</a:t>
            </a:r>
            <a:endParaRPr lang="es-CL" sz="1600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6" b="31563"/>
          <a:stretch/>
        </p:blipFill>
        <p:spPr>
          <a:xfrm>
            <a:off x="2883258" y="1369629"/>
            <a:ext cx="3722258" cy="15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Riesgos y problemas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Riesgos:</a:t>
            </a:r>
            <a:br>
              <a:rPr lang="es-CL" dirty="0" smtClean="0"/>
            </a:br>
            <a:r>
              <a:rPr lang="es-CL" dirty="0" smtClean="0"/>
              <a:t>Problema de tiempos dado que tuvimos que adecuar base de datos.</a:t>
            </a:r>
          </a:p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Problemas</a:t>
            </a:r>
            <a:r>
              <a:rPr lang="es-CL" dirty="0" smtClean="0"/>
              <a:t>:</a:t>
            </a:r>
            <a:br>
              <a:rPr lang="es-CL" dirty="0" smtClean="0"/>
            </a:br>
            <a:r>
              <a:rPr lang="es-CL" dirty="0" smtClean="0"/>
              <a:t>Base de datos con tipo de dato “</a:t>
            </a:r>
            <a:r>
              <a:rPr lang="es-CL" dirty="0" err="1" smtClean="0"/>
              <a:t>Integer</a:t>
            </a:r>
            <a:r>
              <a:rPr lang="es-CL" dirty="0" smtClean="0"/>
              <a:t>” que al usar con motor Oracle era tipo “</a:t>
            </a:r>
            <a:r>
              <a:rPr lang="es-CL" dirty="0" err="1" smtClean="0"/>
              <a:t>Number</a:t>
            </a:r>
            <a:r>
              <a:rPr lang="es-CL" dirty="0" smtClean="0"/>
              <a:t>” y además al traspasar con “</a:t>
            </a:r>
            <a:r>
              <a:rPr lang="es-CL" dirty="0" err="1" smtClean="0"/>
              <a:t>Hibernate</a:t>
            </a:r>
            <a:r>
              <a:rPr lang="es-CL" dirty="0" smtClean="0"/>
              <a:t>” lo cambia a “</a:t>
            </a:r>
            <a:r>
              <a:rPr lang="es-CL" dirty="0" err="1" smtClean="0"/>
              <a:t>BigDecimal</a:t>
            </a:r>
            <a:r>
              <a:rPr lang="es-CL" dirty="0" smtClean="0"/>
              <a:t>”. Para la primera iteración tuvimos que usar “</a:t>
            </a:r>
            <a:r>
              <a:rPr lang="es-CL" dirty="0" err="1" smtClean="0"/>
              <a:t>Parse</a:t>
            </a:r>
            <a:r>
              <a:rPr lang="es-CL" dirty="0" smtClean="0"/>
              <a:t>” para utilizar. Se debe corregir en segunda </a:t>
            </a:r>
            <a:r>
              <a:rPr lang="es-CL" dirty="0" err="1" smtClean="0"/>
              <a:t>iteracción</a:t>
            </a:r>
            <a:r>
              <a:rPr lang="es-CL" dirty="0" smtClean="0"/>
              <a:t>.</a:t>
            </a:r>
          </a:p>
          <a:p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672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pasos…</a:t>
            </a:r>
            <a:endParaRPr lang="es-C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94143"/>
              </p:ext>
            </p:extLst>
          </p:nvPr>
        </p:nvGraphicFramePr>
        <p:xfrm>
          <a:off x="495754" y="2091393"/>
          <a:ext cx="8198211" cy="4099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532"/>
                <a:gridCol w="855381"/>
                <a:gridCol w="5210403"/>
                <a:gridCol w="1308895"/>
              </a:tblGrid>
              <a:tr h="3305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Iteración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 Caso de Uso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 y trazabilidad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 involucrados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78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     1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CU3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Crear producto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Administrar </a:t>
                      </a:r>
                      <a:r>
                        <a:rPr lang="es-ES" sz="1100" dirty="0">
                          <a:effectLst/>
                        </a:rPr>
                        <a:t>Inventario Pañol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RF 4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Jefe Carrera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Coordinador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Pañolero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714840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       2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CU4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Administrar Solicitudes  a Pañol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RF 7 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Alumno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Docente 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7656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Crear Solicitudes por medio del Sistema Web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RF 5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Pañolero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Coordinador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59513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Consultar Solicitudes por medio del Sistema Web y de Escritorio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RF 6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Pañolero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Coordinador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76249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Validar y Editar Solicitudes para registrarlas como Préstamo RF 7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Pañolero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Coordinador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Alumno</a:t>
                      </a:r>
                      <a:endParaRPr lang="es-CL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Docente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9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Presentación del Caso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2784142"/>
            <a:ext cx="7543801" cy="3084951"/>
          </a:xfrm>
        </p:spPr>
        <p:txBody>
          <a:bodyPr/>
          <a:lstStyle/>
          <a:p>
            <a:pPr algn="just"/>
            <a:r>
              <a:rPr lang="es-CL" dirty="0" smtClean="0"/>
              <a:t>El caso corresponde a la implementación de un Sistema Pañol que </a:t>
            </a:r>
            <a:r>
              <a:rPr lang="es-CL" dirty="0"/>
              <a:t>gestione y administre las solicitudes, préstamos y devolución de materiales o herramientas manejando un control de inventario. Este debe usarse desde cualquier sede.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92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Permite </a:t>
            </a:r>
            <a:r>
              <a:rPr lang="es-CL" dirty="0"/>
              <a:t>operar de forma automatizada la gestión de materiales o herramientas contando con un control de inventario de forma eficiente</a:t>
            </a:r>
          </a:p>
          <a:p>
            <a:r>
              <a:rPr lang="es-CL" dirty="0"/>
              <a:t>Se deberá realizar transición de la gestión manual que tiene cada sede a un sistema integrado visible por toda la organización.</a:t>
            </a:r>
            <a:br>
              <a:rPr lang="es-CL" dirty="0"/>
            </a:br>
            <a:r>
              <a:rPr lang="es-CL" dirty="0"/>
              <a:t>Se podrá acceder a reportes detallados y actualizados del material solicitados por los encargados.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80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395785"/>
            <a:ext cx="6478004" cy="54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250622" y="1389431"/>
            <a:ext cx="1164056" cy="3699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/>
              <a:t>INICIO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63096" y="1651333"/>
            <a:ext cx="0" cy="7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ceso 6"/>
          <p:cNvSpPr/>
          <p:nvPr/>
        </p:nvSpPr>
        <p:spPr>
          <a:xfrm>
            <a:off x="213391" y="2424222"/>
            <a:ext cx="1299411" cy="369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Iniciar Sesión con Usuario</a:t>
            </a:r>
          </a:p>
        </p:txBody>
      </p:sp>
      <p:sp>
        <p:nvSpPr>
          <p:cNvPr id="10" name="Decisión 9"/>
          <p:cNvSpPr/>
          <p:nvPr/>
        </p:nvSpPr>
        <p:spPr>
          <a:xfrm>
            <a:off x="4726949" y="2133924"/>
            <a:ext cx="1164056" cy="10264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25" dirty="0"/>
              <a:t>Validación datos de Usuario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280878" y="3266012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350" dirty="0">
                <a:solidFill>
                  <a:schemeClr val="accent1">
                    <a:lumMod val="50000"/>
                  </a:schemeClr>
                </a:solidFill>
              </a:rPr>
              <a:t>Si</a:t>
            </a:r>
          </a:p>
        </p:txBody>
      </p:sp>
      <p:cxnSp>
        <p:nvCxnSpPr>
          <p:cNvPr id="16" name="Conector recto de flecha 15"/>
          <p:cNvCxnSpPr>
            <a:stCxn id="10" idx="3"/>
          </p:cNvCxnSpPr>
          <p:nvPr/>
        </p:nvCxnSpPr>
        <p:spPr>
          <a:xfrm flipV="1">
            <a:off x="5891005" y="2639249"/>
            <a:ext cx="378995" cy="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845894" y="2636755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350" dirty="0">
                <a:solidFill>
                  <a:schemeClr val="accent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Proceso 24"/>
          <p:cNvSpPr/>
          <p:nvPr/>
        </p:nvSpPr>
        <p:spPr>
          <a:xfrm>
            <a:off x="6297077" y="2480207"/>
            <a:ext cx="1299411" cy="369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Envió Mail Solicitando Registro</a:t>
            </a: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1084175" y="2613544"/>
            <a:ext cx="3660828" cy="3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1445124" y="2055826"/>
            <a:ext cx="4572214" cy="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445124" y="2064850"/>
            <a:ext cx="0" cy="39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6017338" y="2082897"/>
            <a:ext cx="0" cy="5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2245603" y="1846408"/>
            <a:ext cx="1525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chemeClr val="accent1">
                    <a:lumMod val="50000"/>
                  </a:schemeClr>
                </a:solidFill>
              </a:rPr>
              <a:t>Olvido de Contraseña</a:t>
            </a:r>
          </a:p>
        </p:txBody>
      </p:sp>
      <p:sp>
        <p:nvSpPr>
          <p:cNvPr id="72" name="Proceso 71"/>
          <p:cNvSpPr/>
          <p:nvPr/>
        </p:nvSpPr>
        <p:spPr>
          <a:xfrm>
            <a:off x="1685794" y="3440887"/>
            <a:ext cx="1299411" cy="369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Menú Principal</a:t>
            </a:r>
          </a:p>
        </p:txBody>
      </p:sp>
      <p:cxnSp>
        <p:nvCxnSpPr>
          <p:cNvPr id="74" name="Conector angular 73"/>
          <p:cNvCxnSpPr>
            <a:stCxn id="10" idx="2"/>
            <a:endCxn id="72" idx="3"/>
          </p:cNvCxnSpPr>
          <p:nvPr/>
        </p:nvCxnSpPr>
        <p:spPr>
          <a:xfrm rot="5400000">
            <a:off x="3914339" y="2231234"/>
            <a:ext cx="465506" cy="232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roceso 77"/>
          <p:cNvSpPr/>
          <p:nvPr/>
        </p:nvSpPr>
        <p:spPr>
          <a:xfrm>
            <a:off x="134438" y="4205038"/>
            <a:ext cx="717383" cy="315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Maestros</a:t>
            </a:r>
          </a:p>
        </p:txBody>
      </p:sp>
      <p:sp>
        <p:nvSpPr>
          <p:cNvPr id="79" name="Proceso 78"/>
          <p:cNvSpPr/>
          <p:nvPr/>
        </p:nvSpPr>
        <p:spPr>
          <a:xfrm>
            <a:off x="916490" y="4205037"/>
            <a:ext cx="876048" cy="315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Solicitudes</a:t>
            </a:r>
          </a:p>
        </p:txBody>
      </p:sp>
      <p:sp>
        <p:nvSpPr>
          <p:cNvPr id="80" name="Proceso 79"/>
          <p:cNvSpPr/>
          <p:nvPr/>
        </p:nvSpPr>
        <p:spPr>
          <a:xfrm>
            <a:off x="1848182" y="4205037"/>
            <a:ext cx="876048" cy="315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Prestamos</a:t>
            </a:r>
          </a:p>
        </p:txBody>
      </p:sp>
      <p:sp>
        <p:nvSpPr>
          <p:cNvPr id="81" name="Proceso 80"/>
          <p:cNvSpPr/>
          <p:nvPr/>
        </p:nvSpPr>
        <p:spPr>
          <a:xfrm>
            <a:off x="2763371" y="4205036"/>
            <a:ext cx="876048" cy="315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Devoluciones</a:t>
            </a:r>
          </a:p>
        </p:txBody>
      </p:sp>
      <p:sp>
        <p:nvSpPr>
          <p:cNvPr id="82" name="Proceso 81"/>
          <p:cNvSpPr/>
          <p:nvPr/>
        </p:nvSpPr>
        <p:spPr>
          <a:xfrm>
            <a:off x="3686044" y="4205036"/>
            <a:ext cx="876048" cy="315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Estadísticas</a:t>
            </a:r>
          </a:p>
        </p:txBody>
      </p:sp>
      <p:cxnSp>
        <p:nvCxnSpPr>
          <p:cNvPr id="87" name="Conector recto 86"/>
          <p:cNvCxnSpPr/>
          <p:nvPr/>
        </p:nvCxnSpPr>
        <p:spPr>
          <a:xfrm flipV="1">
            <a:off x="493130" y="3970422"/>
            <a:ext cx="3843463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endCxn id="72" idx="2"/>
          </p:cNvCxnSpPr>
          <p:nvPr/>
        </p:nvCxnSpPr>
        <p:spPr>
          <a:xfrm flipV="1">
            <a:off x="2335499" y="3810859"/>
            <a:ext cx="0" cy="15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endCxn id="78" idx="0"/>
          </p:cNvCxnSpPr>
          <p:nvPr/>
        </p:nvCxnSpPr>
        <p:spPr>
          <a:xfrm>
            <a:off x="493130" y="3979445"/>
            <a:ext cx="0" cy="22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endCxn id="79" idx="0"/>
          </p:cNvCxnSpPr>
          <p:nvPr/>
        </p:nvCxnSpPr>
        <p:spPr>
          <a:xfrm flipH="1">
            <a:off x="1354514" y="3970422"/>
            <a:ext cx="1624" cy="23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>
            <a:off x="2335087" y="3967413"/>
            <a:ext cx="1624" cy="23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>
            <a:off x="3210390" y="3967410"/>
            <a:ext cx="1624" cy="23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 flipH="1">
            <a:off x="4329330" y="3958389"/>
            <a:ext cx="1624" cy="23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H="1">
            <a:off x="4644246" y="920416"/>
            <a:ext cx="8799" cy="494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7663978" y="920416"/>
            <a:ext cx="22622" cy="495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54618" y="913484"/>
            <a:ext cx="32439" cy="4956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5579726" y="918715"/>
            <a:ext cx="871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</a:t>
            </a:r>
          </a:p>
        </p:txBody>
      </p:sp>
      <p:cxnSp>
        <p:nvCxnSpPr>
          <p:cNvPr id="109" name="Conector recto 108"/>
          <p:cNvCxnSpPr/>
          <p:nvPr/>
        </p:nvCxnSpPr>
        <p:spPr>
          <a:xfrm>
            <a:off x="57628" y="1214183"/>
            <a:ext cx="9038076" cy="5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54618" y="904373"/>
            <a:ext cx="9041086" cy="9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Proceso 112"/>
          <p:cNvSpPr/>
          <p:nvPr/>
        </p:nvSpPr>
        <p:spPr>
          <a:xfrm>
            <a:off x="7740491" y="3112672"/>
            <a:ext cx="1299411" cy="369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Registrar Usuario</a:t>
            </a:r>
          </a:p>
        </p:txBody>
      </p:sp>
      <p:cxnSp>
        <p:nvCxnSpPr>
          <p:cNvPr id="118" name="Conector recto 117"/>
          <p:cNvCxnSpPr>
            <a:stCxn id="25" idx="3"/>
          </p:cNvCxnSpPr>
          <p:nvPr/>
        </p:nvCxnSpPr>
        <p:spPr>
          <a:xfrm>
            <a:off x="7596488" y="2665193"/>
            <a:ext cx="793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8390197" y="2656169"/>
            <a:ext cx="0" cy="44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7748168" y="954595"/>
            <a:ext cx="12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ADMINISTRADOR</a:t>
            </a:r>
          </a:p>
        </p:txBody>
      </p:sp>
      <p:cxnSp>
        <p:nvCxnSpPr>
          <p:cNvPr id="125" name="Conector recto de flecha 124"/>
          <p:cNvCxnSpPr/>
          <p:nvPr/>
        </p:nvCxnSpPr>
        <p:spPr>
          <a:xfrm flipH="1">
            <a:off x="8390197" y="3482643"/>
            <a:ext cx="2" cy="101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sco magnético 127"/>
          <p:cNvSpPr/>
          <p:nvPr/>
        </p:nvSpPr>
        <p:spPr>
          <a:xfrm>
            <a:off x="7802313" y="4571461"/>
            <a:ext cx="1120804" cy="7579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/>
              <a:t>Actualizar , Insertar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1930777" y="924024"/>
            <a:ext cx="904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USUARIO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7901528" y="5406958"/>
            <a:ext cx="9685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350" dirty="0">
                <a:solidFill>
                  <a:schemeClr val="accent1">
                    <a:lumMod val="50000"/>
                  </a:schemeClr>
                </a:solidFill>
              </a:rPr>
              <a:t>BD Usuario</a:t>
            </a:r>
          </a:p>
        </p:txBody>
      </p:sp>
      <p:cxnSp>
        <p:nvCxnSpPr>
          <p:cNvPr id="133" name="Conector recto de flecha 132"/>
          <p:cNvCxnSpPr/>
          <p:nvPr/>
        </p:nvCxnSpPr>
        <p:spPr>
          <a:xfrm flipV="1">
            <a:off x="8848934" y="1868389"/>
            <a:ext cx="4512" cy="12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ceso 133"/>
          <p:cNvSpPr/>
          <p:nvPr/>
        </p:nvSpPr>
        <p:spPr>
          <a:xfrm>
            <a:off x="7958977" y="1534911"/>
            <a:ext cx="1005347" cy="3244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Aviso Creación Usuario</a:t>
            </a:r>
          </a:p>
        </p:txBody>
      </p:sp>
      <p:cxnSp>
        <p:nvCxnSpPr>
          <p:cNvPr id="136" name="Conector recto de flecha 135"/>
          <p:cNvCxnSpPr/>
          <p:nvPr/>
        </p:nvCxnSpPr>
        <p:spPr>
          <a:xfrm flipH="1">
            <a:off x="8061700" y="1814247"/>
            <a:ext cx="29366" cy="2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onector 138"/>
          <p:cNvSpPr/>
          <p:nvPr/>
        </p:nvSpPr>
        <p:spPr>
          <a:xfrm>
            <a:off x="7829385" y="2100323"/>
            <a:ext cx="369968" cy="3618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/>
              <a:t>A</a:t>
            </a:r>
          </a:p>
        </p:txBody>
      </p:sp>
      <p:sp>
        <p:nvSpPr>
          <p:cNvPr id="140" name="Conector 139"/>
          <p:cNvSpPr/>
          <p:nvPr/>
        </p:nvSpPr>
        <p:spPr>
          <a:xfrm>
            <a:off x="175744" y="1826513"/>
            <a:ext cx="369968" cy="3618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/>
              <a:t>A</a:t>
            </a:r>
          </a:p>
        </p:txBody>
      </p:sp>
      <p:cxnSp>
        <p:nvCxnSpPr>
          <p:cNvPr id="141" name="Conector recto de flecha 140"/>
          <p:cNvCxnSpPr/>
          <p:nvPr/>
        </p:nvCxnSpPr>
        <p:spPr>
          <a:xfrm>
            <a:off x="472630" y="2071703"/>
            <a:ext cx="46156" cy="33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9112362" y="913483"/>
            <a:ext cx="4617" cy="496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77398" y="5867904"/>
            <a:ext cx="9041086" cy="9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368490" y="0"/>
            <a:ext cx="850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 smtClean="0"/>
              <a:t>Diagrama de Flujo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12200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83" y="204716"/>
            <a:ext cx="7543800" cy="573206"/>
          </a:xfrm>
        </p:spPr>
        <p:txBody>
          <a:bodyPr>
            <a:normAutofit/>
          </a:bodyPr>
          <a:lstStyle/>
          <a:p>
            <a:r>
              <a:rPr lang="es-CL" sz="3200" dirty="0" smtClean="0"/>
              <a:t>Plan de Acción</a:t>
            </a:r>
            <a:endParaRPr lang="es-CL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3387" y="18454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63351"/>
              </p:ext>
            </p:extLst>
          </p:nvPr>
        </p:nvGraphicFramePr>
        <p:xfrm>
          <a:off x="372583" y="777922"/>
          <a:ext cx="8198211" cy="546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532"/>
                <a:gridCol w="855381"/>
                <a:gridCol w="5210403"/>
                <a:gridCol w="1308895"/>
              </a:tblGrid>
              <a:tr h="243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Iteración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ID Caso de Uso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Descripción y trazabilidad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Actores involucrados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86307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       1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CU1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Autenticar usuario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1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Jefe Carrera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Pañolero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Alumno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3773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CU2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Usuarios; Pañoleros y Coordinadores</a:t>
                      </a:r>
                      <a:endParaRPr lang="es-CL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2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Jefe Carrera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2829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Usuarios Alumnos y Docentes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3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Jefe Carrera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6473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CU3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Inventario Pañol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4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Jefe Carrera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Pañolero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37732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        2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CU4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Solicitudes  a Pañol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7 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Alumno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Docente 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2829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Crear Solicitudes por medio del Sistema Web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5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3773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Consultar Solicitudes por medio del Sistema Web y de Escritorio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RF 6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48630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Validar y Editar Solicitudes para registrarlas como Préstamo RF 7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Alumno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Docente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243153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        3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CU5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Administrar Préstamos. RF8, RF9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Coordinador</a:t>
                      </a:r>
                      <a:endParaRPr lang="es-CL" sz="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Pañolero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29993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Generar Ticket de Respaldo de Préstamos y Devolución. RF10</a:t>
                      </a:r>
                      <a:endParaRPr lang="es-CL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Bloquear a alumnos Morosos automáticamente según regla que determine el equipo de desarrollo. RF14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1172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CU6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Generar Alertas automáticas de Usuarios Morosos. RF11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Generar Alertas automáticas por déficit de stock. RF12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  <a:tr h="36473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CU7</a:t>
                      </a:r>
                      <a:endParaRPr lang="es-CL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Generar reportes Detallados. RF 13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Jefe Carrera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Coordinador</a:t>
                      </a:r>
                      <a:endParaRPr lang="es-CL" sz="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Pañolero</a:t>
                      </a:r>
                      <a:endParaRPr lang="es-C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5" marR="200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59" y="204717"/>
            <a:ext cx="7543800" cy="836609"/>
          </a:xfrm>
        </p:spPr>
        <p:txBody>
          <a:bodyPr/>
          <a:lstStyle/>
          <a:p>
            <a:r>
              <a:rPr lang="es-CL" dirty="0" smtClean="0"/>
              <a:t>Estado avance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395358"/>
            <a:ext cx="7543801" cy="4800726"/>
          </a:xfrm>
        </p:spPr>
        <p:txBody>
          <a:bodyPr>
            <a:normAutofit/>
          </a:bodyPr>
          <a:lstStyle/>
          <a:p>
            <a:r>
              <a:rPr lang="es-CL" b="1" dirty="0" smtClean="0"/>
              <a:t>Tareas completadas:</a:t>
            </a:r>
          </a:p>
          <a:p>
            <a:pPr marL="0" indent="0">
              <a:buNone/>
            </a:pPr>
            <a:r>
              <a:rPr lang="es-CL" dirty="0" smtClean="0"/>
              <a:t>Desarrollo de Modelo de datos.</a:t>
            </a:r>
            <a:br>
              <a:rPr lang="es-CL" dirty="0" smtClean="0"/>
            </a:br>
            <a:r>
              <a:rPr lang="es-CL" dirty="0" smtClean="0"/>
              <a:t>Generación Base de datos con script.</a:t>
            </a:r>
            <a:br>
              <a:rPr lang="es-CL" dirty="0" smtClean="0"/>
            </a:br>
            <a:r>
              <a:rPr lang="es-CL" dirty="0" smtClean="0"/>
              <a:t>Implementamos en Java la base de datos usando </a:t>
            </a:r>
            <a:r>
              <a:rPr lang="es-CL" dirty="0" err="1" smtClean="0"/>
              <a:t>Hibernate</a:t>
            </a:r>
            <a:r>
              <a:rPr lang="es-CL" dirty="0" smtClean="0"/>
              <a:t>. Creación Capas.</a:t>
            </a:r>
            <a:br>
              <a:rPr lang="es-CL" dirty="0" smtClean="0"/>
            </a:br>
            <a:r>
              <a:rPr lang="es-CL" dirty="0" smtClean="0"/>
              <a:t>Creación plataforma y menús correspondientes a los mantenedores en HTML.</a:t>
            </a:r>
            <a:br>
              <a:rPr lang="es-CL" dirty="0" smtClean="0"/>
            </a:br>
            <a:r>
              <a:rPr lang="es-CL" dirty="0"/>
              <a:t>Validación de </a:t>
            </a:r>
            <a:r>
              <a:rPr lang="es-CL" dirty="0" err="1"/>
              <a:t>Login</a:t>
            </a:r>
            <a:r>
              <a:rPr lang="es-CL" dirty="0" smtClean="0"/>
              <a:t>.</a:t>
            </a:r>
            <a:br>
              <a:rPr lang="es-CL" dirty="0" smtClean="0"/>
            </a:br>
            <a:r>
              <a:rPr lang="es-CL" dirty="0" smtClean="0"/>
              <a:t>Creación de usuarios.</a:t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CL" b="1" dirty="0" smtClean="0"/>
              <a:t>Tarea no realizadas:</a:t>
            </a:r>
          </a:p>
          <a:p>
            <a:pPr marL="0" indent="0">
              <a:buNone/>
            </a:pPr>
            <a:r>
              <a:rPr lang="es-CL" dirty="0" smtClean="0"/>
              <a:t>Administrar inventario y creación de productos.</a:t>
            </a:r>
          </a:p>
          <a:p>
            <a:pPr marL="0" indent="0">
              <a:buNone/>
            </a:pPr>
            <a:r>
              <a:rPr lang="es-CL" b="1" dirty="0" smtClean="0"/>
              <a:t>Plan de recuperación: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Se continuará a la par con la primera semana de la segunda iteración.</a:t>
            </a:r>
            <a:br>
              <a:rPr lang="es-CL" dirty="0" smtClean="0"/>
            </a:br>
            <a:r>
              <a:rPr lang="es-CL" dirty="0" smtClean="0"/>
              <a:t>Reparar MDD y BD en la asociación de las Bodegas.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93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 de solución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Se </a:t>
            </a:r>
            <a:r>
              <a:rPr lang="es-CL" dirty="0"/>
              <a:t>implementará sistema web orientado en Java y base de datos </a:t>
            </a:r>
            <a:r>
              <a:rPr lang="es-CL" dirty="0" smtClean="0"/>
              <a:t>Oracle.</a:t>
            </a:r>
          </a:p>
          <a:p>
            <a:r>
              <a:rPr lang="es-CL" dirty="0" smtClean="0"/>
              <a:t>El patrón a utilizar es de tipo estructural, es decir, se utilizará herencia en las clases, interface y objetos.</a:t>
            </a:r>
          </a:p>
          <a:p>
            <a:pPr marL="0" indent="0">
              <a:buNone/>
            </a:pPr>
            <a:r>
              <a:rPr lang="es-CL" dirty="0" smtClean="0"/>
              <a:t>Se utilizara arquitectura MVC (Modelo – Vista – </a:t>
            </a:r>
            <a:r>
              <a:rPr lang="es-CL" dirty="0" err="1" smtClean="0"/>
              <a:t>Contrador</a:t>
            </a:r>
            <a:r>
              <a:rPr lang="es-CL" dirty="0" smtClean="0"/>
              <a:t>). De esta manera el sistema es escalable para su posterior mantenimiento.</a:t>
            </a:r>
            <a:endParaRPr lang="es-CL" dirty="0"/>
          </a:p>
          <a:p>
            <a:r>
              <a:rPr lang="es-CL" dirty="0" smtClean="0"/>
              <a:t>Utilización de Herramienta </a:t>
            </a:r>
            <a:r>
              <a:rPr lang="es-CL" dirty="0" err="1" smtClean="0"/>
              <a:t>Hibernate</a:t>
            </a:r>
            <a:r>
              <a:rPr lang="es-CL" dirty="0" smtClean="0"/>
              <a:t>(Factory) </a:t>
            </a:r>
            <a:r>
              <a:rPr lang="es-CL" dirty="0" err="1" smtClean="0"/>
              <a:t>Netbeans</a:t>
            </a:r>
            <a:r>
              <a:rPr lang="es-CL" dirty="0" smtClean="0"/>
              <a:t> para la comunicación de base de datos Oracle con programación Java, usando </a:t>
            </a:r>
            <a:r>
              <a:rPr lang="es-CL" dirty="0" err="1" smtClean="0"/>
              <a:t>inteface</a:t>
            </a:r>
            <a:r>
              <a:rPr lang="es-CL" dirty="0" smtClean="0"/>
              <a:t> , EJB y Persistencia.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5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statum.biz/statum/imagenes/26884294184c_59-es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59" y="1235581"/>
            <a:ext cx="6858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087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444</TotalTime>
  <Words>351</Words>
  <Application>Microsoft Office PowerPoint</Application>
  <PresentationFormat>Presentación en pantalla (4:3)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Times New Roman</vt:lpstr>
      <vt:lpstr>Wingdings 2</vt:lpstr>
      <vt:lpstr>HDOfficeLightV0</vt:lpstr>
      <vt:lpstr>Retrospección</vt:lpstr>
      <vt:lpstr>Sistema Pañol</vt:lpstr>
      <vt:lpstr>Presentación del Caso</vt:lpstr>
      <vt:lpstr>Objetivos</vt:lpstr>
      <vt:lpstr>Presentación de PowerPoint</vt:lpstr>
      <vt:lpstr>Presentación de PowerPoint</vt:lpstr>
      <vt:lpstr>Plan de Acción</vt:lpstr>
      <vt:lpstr>Estado avance proyecto</vt:lpstr>
      <vt:lpstr>Arquitectura de solución</vt:lpstr>
      <vt:lpstr>Presentación de PowerPoint</vt:lpstr>
      <vt:lpstr>Riesgos y problemas</vt:lpstr>
      <vt:lpstr>Próximos pasos…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Pañol DUOC</dc:title>
  <dc:creator>Carlos Rojas</dc:creator>
  <cp:lastModifiedBy>Carlos Rojas</cp:lastModifiedBy>
  <cp:revision>35</cp:revision>
  <dcterms:created xsi:type="dcterms:W3CDTF">2016-05-03T14:20:26Z</dcterms:created>
  <dcterms:modified xsi:type="dcterms:W3CDTF">2016-07-05T18:01:07Z</dcterms:modified>
</cp:coreProperties>
</file>