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46" r:id="rId3"/>
    <p:sldId id="353" r:id="rId4"/>
    <p:sldId id="354" r:id="rId5"/>
    <p:sldId id="357" r:id="rId6"/>
    <p:sldId id="355" r:id="rId7"/>
    <p:sldId id="356" r:id="rId8"/>
    <p:sldId id="347" r:id="rId9"/>
    <p:sldId id="348" r:id="rId10"/>
    <p:sldId id="349" r:id="rId11"/>
    <p:sldId id="344" r:id="rId12"/>
  </p:sldIdLst>
  <p:sldSz cx="9144000" cy="6858000" type="screen4x3"/>
  <p:notesSz cx="7053263" cy="93091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8" autoAdjust="0"/>
    <p:restoredTop sz="86501" autoAdjust="0"/>
  </p:normalViewPr>
  <p:slideViewPr>
    <p:cSldViewPr>
      <p:cViewPr varScale="1">
        <p:scale>
          <a:sx n="64" d="100"/>
          <a:sy n="64" d="100"/>
        </p:scale>
        <p:origin x="130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C1CE1B-468A-43F0-A9C2-9582F8AA1689}" type="datetimeFigureOut">
              <a:rPr lang="es-ES" smtClean="0"/>
              <a:t>13/07/2016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E39FE8F3-3470-4323-A132-012FDA1750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26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FE8F3-3470-4323-A132-012FDA17501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1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FE8F3-3470-4323-A132-012FDA17501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12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FE8F3-3470-4323-A132-012FDA17501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82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FE8F3-3470-4323-A132-012FDA17501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532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FE8F3-3470-4323-A132-012FDA17501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202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FE8F3-3470-4323-A132-012FDA17501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23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FE8F3-3470-4323-A132-012FDA17501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848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FE8F3-3470-4323-A132-012FDA17501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54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FE8F3-3470-4323-A132-012FDA17501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34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550E-2150-46A6-9AF7-0D4546588EDD}" type="datetimeFigureOut">
              <a:rPr lang="es-CL" smtClean="0"/>
              <a:t>13-07-2016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49A-265F-462B-8E2F-95DE0D229E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270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550E-2150-46A6-9AF7-0D4546588EDD}" type="datetimeFigureOut">
              <a:rPr lang="es-CL" smtClean="0"/>
              <a:t>13-07-2016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49A-265F-462B-8E2F-95DE0D229E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692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550E-2150-46A6-9AF7-0D4546588EDD}" type="datetimeFigureOut">
              <a:rPr lang="es-CL" smtClean="0"/>
              <a:t>13-07-2016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49A-265F-462B-8E2F-95DE0D229E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310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550E-2150-46A6-9AF7-0D4546588EDD}" type="datetimeFigureOut">
              <a:rPr lang="es-CL" smtClean="0"/>
              <a:t>13-07-2016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49A-265F-462B-8E2F-95DE0D229E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591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550E-2150-46A6-9AF7-0D4546588EDD}" type="datetimeFigureOut">
              <a:rPr lang="es-CL" smtClean="0"/>
              <a:t>13-07-2016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49A-265F-462B-8E2F-95DE0D229E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966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550E-2150-46A6-9AF7-0D4546588EDD}" type="datetimeFigureOut">
              <a:rPr lang="es-CL" smtClean="0"/>
              <a:t>13-07-2016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49A-265F-462B-8E2F-95DE0D229E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33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550E-2150-46A6-9AF7-0D4546588EDD}" type="datetimeFigureOut">
              <a:rPr lang="es-CL" smtClean="0"/>
              <a:t>13-07-2016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49A-265F-462B-8E2F-95DE0D229E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571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550E-2150-46A6-9AF7-0D4546588EDD}" type="datetimeFigureOut">
              <a:rPr lang="es-CL" smtClean="0"/>
              <a:t>13-07-2016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49A-265F-462B-8E2F-95DE0D229E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366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550E-2150-46A6-9AF7-0D4546588EDD}" type="datetimeFigureOut">
              <a:rPr lang="es-CL" smtClean="0"/>
              <a:t>13-07-2016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49A-265F-462B-8E2F-95DE0D229E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139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550E-2150-46A6-9AF7-0D4546588EDD}" type="datetimeFigureOut">
              <a:rPr lang="es-CL" smtClean="0"/>
              <a:t>13-07-2016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49A-265F-462B-8E2F-95DE0D229E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108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550E-2150-46A6-9AF7-0D4546588EDD}" type="datetimeFigureOut">
              <a:rPr lang="es-CL" smtClean="0"/>
              <a:t>13-07-2016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49A-265F-462B-8E2F-95DE0D229E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089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"/>
            <a:lum/>
          </a:blip>
          <a:srcRect/>
          <a:stretch>
            <a:fillRect l="-103000" r="-10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550E-2150-46A6-9AF7-0D4546588EDD}" type="datetimeFigureOut">
              <a:rPr lang="es-CL" smtClean="0"/>
              <a:t>13-07-2016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1E49A-265F-462B-8E2F-95DE0D229E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2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10.10.1.2\Dgd\Cierre 2013\Fotos\06 - Plaza Nor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39347"/>
          </a:xfrm>
          <a:prstGeom prst="rect">
            <a:avLst/>
          </a:prstGeom>
          <a:noFill/>
          <a:effectLst>
            <a:reflection stA="30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6400800" cy="266429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CL" b="1" dirty="0" smtClean="0"/>
              <a:t>SISTEMA PAÑOL</a:t>
            </a:r>
          </a:p>
          <a:p>
            <a:pPr algn="l"/>
            <a:r>
              <a:rPr lang="es-CL" dirty="0" smtClean="0"/>
              <a:t>Sección 002V</a:t>
            </a:r>
          </a:p>
          <a:p>
            <a:pPr algn="l"/>
            <a:r>
              <a:rPr lang="es-CL" sz="2800" b="1" u="sng" dirty="0" smtClean="0"/>
              <a:t>Integrantes</a:t>
            </a:r>
            <a:br>
              <a:rPr lang="es-CL" sz="2800" b="1" u="sng" dirty="0" smtClean="0"/>
            </a:br>
            <a:r>
              <a:rPr lang="es-CL" sz="2800" b="1" dirty="0" smtClean="0"/>
              <a:t>Danilo Álvarez</a:t>
            </a:r>
            <a:br>
              <a:rPr lang="es-CL" sz="2800" b="1" dirty="0" smtClean="0"/>
            </a:br>
            <a:r>
              <a:rPr lang="es-CL" sz="2800" b="1" dirty="0" smtClean="0"/>
              <a:t>Miguel </a:t>
            </a:r>
            <a:r>
              <a:rPr lang="es-CL" sz="2800" b="1" dirty="0" err="1" smtClean="0"/>
              <a:t>Pastén</a:t>
            </a:r>
            <a:r>
              <a:rPr lang="es-CL" sz="2800" b="1" dirty="0" smtClean="0"/>
              <a:t/>
            </a:r>
            <a:br>
              <a:rPr lang="es-CL" sz="2800" b="1" dirty="0" smtClean="0"/>
            </a:br>
            <a:r>
              <a:rPr lang="es-CL" sz="2800" b="1" dirty="0" smtClean="0"/>
              <a:t>Carlos Rojas</a:t>
            </a:r>
            <a:endParaRPr lang="es-CL" sz="2800" b="1" u="sng" dirty="0"/>
          </a:p>
        </p:txBody>
      </p:sp>
    </p:spTree>
    <p:extLst>
      <p:ext uri="{BB962C8B-B14F-4D97-AF65-F5344CB8AC3E}">
        <p14:creationId xmlns:p14="http://schemas.microsoft.com/office/powerpoint/2010/main" val="4346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>
                <a:solidFill>
                  <a:schemeClr val="bg1"/>
                </a:solidFill>
              </a:rPr>
              <a:t>Sede Plaza Norte 2013</a:t>
            </a:r>
            <a:endParaRPr lang="es-CL" dirty="0"/>
          </a:p>
        </p:txBody>
      </p:sp>
      <p:grpSp>
        <p:nvGrpSpPr>
          <p:cNvPr id="10" name="9 Grupo"/>
          <p:cNvGrpSpPr/>
          <p:nvPr/>
        </p:nvGrpSpPr>
        <p:grpSpPr>
          <a:xfrm>
            <a:off x="0" y="0"/>
            <a:ext cx="9144000" cy="1628800"/>
            <a:chOff x="1" y="0"/>
            <a:chExt cx="9144000" cy="162880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4000" cy="16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" y="0"/>
              <a:ext cx="2295525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4 Título"/>
          <p:cNvSpPr txBox="1">
            <a:spLocks/>
          </p:cNvSpPr>
          <p:nvPr/>
        </p:nvSpPr>
        <p:spPr>
          <a:xfrm>
            <a:off x="0" y="449236"/>
            <a:ext cx="8229600" cy="83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2800" dirty="0" smtClean="0">
                <a:solidFill>
                  <a:schemeClr val="bg1"/>
                </a:solidFill>
              </a:rPr>
              <a:t>DEMOSTRACION SERVICIOS/FUNCIONALIDADES </a:t>
            </a:r>
            <a:endParaRPr lang="es-CL" sz="28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3832" y="2060848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 smtClean="0"/>
              <a:t>Procederemos a realizar demostración de nuestro producto Sistema Pañol para DUOC</a:t>
            </a:r>
          </a:p>
          <a:p>
            <a:endParaRPr lang="es-CL" i="1" dirty="0"/>
          </a:p>
          <a:p>
            <a:endParaRPr lang="es-CL" i="1" dirty="0"/>
          </a:p>
          <a:p>
            <a:pPr marL="285750" indent="-285750">
              <a:buFontTx/>
              <a:buChar char="-"/>
            </a:pPr>
            <a:endParaRPr lang="es-CL" b="1" dirty="0" smtClean="0"/>
          </a:p>
          <a:p>
            <a:pPr marL="285750" indent="-285750">
              <a:buFontTx/>
              <a:buChar char="-"/>
            </a:pPr>
            <a:endParaRPr lang="es-CL" b="1" dirty="0"/>
          </a:p>
          <a:p>
            <a:pPr marL="285750" indent="-285750">
              <a:buFontTx/>
              <a:buChar char="-"/>
            </a:pP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t="14865"/>
          <a:stretch/>
        </p:blipFill>
        <p:spPr>
          <a:xfrm>
            <a:off x="1590675" y="2964796"/>
            <a:ext cx="5962650" cy="2886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51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10.10.1.2\Dgd\Cierre 2013\Fotos\06 - Plaza Nor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39347"/>
          </a:xfrm>
          <a:prstGeom prst="rect">
            <a:avLst/>
          </a:prstGeom>
          <a:noFill/>
          <a:effectLst>
            <a:reflection stA="30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3284984"/>
            <a:ext cx="6400800" cy="266429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CL" b="1" dirty="0" smtClean="0"/>
              <a:t>Sistema Pañol</a:t>
            </a:r>
          </a:p>
          <a:p>
            <a:pPr algn="l"/>
            <a:r>
              <a:rPr lang="es-CL" dirty="0" smtClean="0"/>
              <a:t>Sección 002V</a:t>
            </a:r>
          </a:p>
          <a:p>
            <a:pPr algn="l"/>
            <a:r>
              <a:rPr lang="es-CL" sz="2800" b="1" u="sng" dirty="0" smtClean="0"/>
              <a:t>Integrantes:</a:t>
            </a:r>
            <a:br>
              <a:rPr lang="es-CL" sz="2800" b="1" u="sng" dirty="0" smtClean="0"/>
            </a:br>
            <a:r>
              <a:rPr lang="es-CL" sz="2800" b="1" dirty="0" smtClean="0"/>
              <a:t>Danilo Álvarez</a:t>
            </a:r>
            <a:br>
              <a:rPr lang="es-CL" sz="2800" b="1" dirty="0" smtClean="0"/>
            </a:br>
            <a:r>
              <a:rPr lang="es-CL" sz="2800" b="1" dirty="0" smtClean="0"/>
              <a:t>Miguel </a:t>
            </a:r>
            <a:r>
              <a:rPr lang="es-CL" sz="2800" b="1" dirty="0" err="1" smtClean="0"/>
              <a:t>Pastén</a:t>
            </a:r>
            <a:r>
              <a:rPr lang="es-CL" sz="2800" b="1" dirty="0" smtClean="0"/>
              <a:t/>
            </a:r>
            <a:br>
              <a:rPr lang="es-CL" sz="2800" b="1" dirty="0" smtClean="0"/>
            </a:br>
            <a:r>
              <a:rPr lang="es-CL" sz="2800" b="1" dirty="0" smtClean="0"/>
              <a:t>Carlos Rojas</a:t>
            </a:r>
            <a:endParaRPr lang="es-CL" sz="2800" b="1" u="sng" dirty="0" smtClean="0"/>
          </a:p>
          <a:p>
            <a:pPr algn="l"/>
            <a:endParaRPr lang="es-CL" sz="2800" b="1" u="sng" dirty="0"/>
          </a:p>
          <a:p>
            <a:pPr algn="l"/>
            <a:r>
              <a:rPr lang="es-CL" sz="2800" b="1" dirty="0" smtClean="0"/>
              <a:t>MUCHAS GRACIAS!</a:t>
            </a:r>
            <a:endParaRPr lang="es-CL" sz="2800" b="1" dirty="0"/>
          </a:p>
        </p:txBody>
      </p:sp>
    </p:spTree>
    <p:extLst>
      <p:ext uri="{BB962C8B-B14F-4D97-AF65-F5344CB8AC3E}">
        <p14:creationId xmlns:p14="http://schemas.microsoft.com/office/powerpoint/2010/main" val="11789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>
                <a:solidFill>
                  <a:schemeClr val="bg1"/>
                </a:solidFill>
              </a:rPr>
              <a:t>Sede Plaza Norte 2013</a:t>
            </a:r>
            <a:endParaRPr lang="es-CL" dirty="0"/>
          </a:p>
        </p:txBody>
      </p:sp>
      <p:grpSp>
        <p:nvGrpSpPr>
          <p:cNvPr id="10" name="9 Grupo"/>
          <p:cNvGrpSpPr/>
          <p:nvPr/>
        </p:nvGrpSpPr>
        <p:grpSpPr>
          <a:xfrm>
            <a:off x="0" y="0"/>
            <a:ext cx="9144000" cy="1628800"/>
            <a:chOff x="1" y="0"/>
            <a:chExt cx="9144000" cy="162880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4000" cy="16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" y="0"/>
              <a:ext cx="2295525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4 Título"/>
          <p:cNvSpPr txBox="1">
            <a:spLocks/>
          </p:cNvSpPr>
          <p:nvPr/>
        </p:nvSpPr>
        <p:spPr>
          <a:xfrm>
            <a:off x="223832" y="590549"/>
            <a:ext cx="8229600" cy="83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3200" dirty="0" smtClean="0">
                <a:solidFill>
                  <a:schemeClr val="bg1"/>
                </a:solidFill>
              </a:rPr>
              <a:t>PRESENTACIÓN Y OBJETIVO</a:t>
            </a:r>
            <a:endParaRPr lang="es-CL" sz="32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3832" y="2060848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b="1" dirty="0" smtClean="0"/>
              <a:t>Presentación del caso:</a:t>
            </a:r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El </a:t>
            </a:r>
            <a:r>
              <a:rPr lang="es-CL" dirty="0"/>
              <a:t>caso corresponde a la implementación de un Sistema Pañol que gestione y administre las solicitudes, préstamos y devolución de materiales o herramientas manejando un control de inventario. Este debe usarse desde cualquier sede</a:t>
            </a:r>
            <a:r>
              <a:rPr lang="es-CL" dirty="0" smtClean="0"/>
              <a:t>.</a:t>
            </a:r>
          </a:p>
          <a:p>
            <a:pPr algn="just"/>
            <a:endParaRPr lang="es-CL" dirty="0" smtClean="0"/>
          </a:p>
          <a:p>
            <a:pPr algn="just"/>
            <a:r>
              <a:rPr lang="es-CL" b="1" dirty="0" smtClean="0"/>
              <a:t>Objetivo:</a:t>
            </a:r>
          </a:p>
          <a:p>
            <a:pPr algn="just"/>
            <a:endParaRPr lang="es-CL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Permite operar de forma automatizada la gestión de materiales o herramientas contando con un control de inventario de forma eficiente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Se deberá realizar transición de la gestión manual que tiene cada sede a un sistema integrado visible por toda la organización</a:t>
            </a:r>
            <a:r>
              <a:rPr lang="es-CL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 smtClean="0"/>
              <a:t>Se </a:t>
            </a:r>
            <a:r>
              <a:rPr lang="es-CL" dirty="0"/>
              <a:t>podrá acceder a reportes detallados y actualizados del material solicitados por los encargados.</a:t>
            </a:r>
          </a:p>
          <a:p>
            <a:pPr algn="just"/>
            <a:endParaRPr lang="es-CL" dirty="0"/>
          </a:p>
          <a:p>
            <a:pPr marL="285750" indent="-285750" algn="just">
              <a:buFontTx/>
              <a:buChar char="-"/>
            </a:pPr>
            <a:endParaRPr lang="es-CL" b="1" dirty="0"/>
          </a:p>
          <a:p>
            <a:pPr marL="285750" indent="-285750" algn="just"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940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>
                <a:solidFill>
                  <a:schemeClr val="bg1"/>
                </a:solidFill>
              </a:rPr>
              <a:t>Sede Plaza Norte 2013</a:t>
            </a:r>
            <a:endParaRPr lang="es-CL" dirty="0"/>
          </a:p>
        </p:txBody>
      </p:sp>
      <p:grpSp>
        <p:nvGrpSpPr>
          <p:cNvPr id="10" name="9 Grupo"/>
          <p:cNvGrpSpPr/>
          <p:nvPr/>
        </p:nvGrpSpPr>
        <p:grpSpPr>
          <a:xfrm>
            <a:off x="0" y="0"/>
            <a:ext cx="9144000" cy="1628800"/>
            <a:chOff x="1" y="0"/>
            <a:chExt cx="9144000" cy="162880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4000" cy="16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" y="0"/>
              <a:ext cx="2295525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4 Título"/>
          <p:cNvSpPr txBox="1">
            <a:spLocks/>
          </p:cNvSpPr>
          <p:nvPr/>
        </p:nvSpPr>
        <p:spPr>
          <a:xfrm>
            <a:off x="223832" y="590549"/>
            <a:ext cx="8229600" cy="83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3200" dirty="0" smtClean="0">
                <a:solidFill>
                  <a:schemeClr val="bg1"/>
                </a:solidFill>
              </a:rPr>
              <a:t>ARQUITECTURA Y DISEÑO</a:t>
            </a:r>
            <a:endParaRPr lang="es-CL" sz="32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38270" y="234888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</a:t>
            </a:r>
            <a:r>
              <a:rPr lang="es-CL" dirty="0" smtClean="0"/>
              <a:t>istema </a:t>
            </a:r>
            <a:r>
              <a:rPr lang="es-CL" dirty="0"/>
              <a:t>web orientado en Java y base de datos Oracle</a:t>
            </a:r>
            <a:r>
              <a:rPr lang="es-C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Diseño web </a:t>
            </a:r>
            <a:r>
              <a:rPr lang="es-CL" smtClean="0"/>
              <a:t>con HTML, CSS y </a:t>
            </a:r>
            <a:r>
              <a:rPr lang="es-CL" dirty="0" err="1" smtClean="0"/>
              <a:t>Javascript</a:t>
            </a:r>
            <a:r>
              <a:rPr lang="es-CL" dirty="0" smtClean="0"/>
              <a:t>.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El patrón a utilizar es de tipo </a:t>
            </a:r>
            <a:r>
              <a:rPr lang="es-CL" dirty="0" smtClean="0"/>
              <a:t>Estructural</a:t>
            </a:r>
            <a:r>
              <a:rPr lang="es-CL" dirty="0"/>
              <a:t>, es decir, se utilizará herencia en las clases, interface y objetos.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Arquitectura </a:t>
            </a:r>
            <a:r>
              <a:rPr lang="es-CL" dirty="0"/>
              <a:t>MVC (Modelo – Vista – </a:t>
            </a:r>
            <a:r>
              <a:rPr lang="es-CL" dirty="0" err="1"/>
              <a:t>Contrador</a:t>
            </a:r>
            <a:r>
              <a:rPr lang="es-CL" dirty="0"/>
              <a:t>). De esta manera el sistema es escalable para su posterior mantenimiento.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Herramienta </a:t>
            </a:r>
            <a:r>
              <a:rPr lang="es-CL" dirty="0" err="1"/>
              <a:t>Hibernate</a:t>
            </a:r>
            <a:r>
              <a:rPr lang="es-CL" dirty="0"/>
              <a:t>(Factory) </a:t>
            </a:r>
            <a:r>
              <a:rPr lang="es-CL" dirty="0" err="1"/>
              <a:t>Netbeans</a:t>
            </a:r>
            <a:r>
              <a:rPr lang="es-CL" dirty="0"/>
              <a:t> para la comunicación de base de datos Oracle con programación Java, usando </a:t>
            </a:r>
            <a:r>
              <a:rPr lang="es-CL" dirty="0" err="1" smtClean="0"/>
              <a:t>inteface</a:t>
            </a:r>
            <a:r>
              <a:rPr lang="es-CL" dirty="0" smtClean="0"/>
              <a:t> y </a:t>
            </a:r>
            <a:r>
              <a:rPr lang="es-CL" dirty="0"/>
              <a:t>Persistencia.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i="1" dirty="0"/>
          </a:p>
          <a:p>
            <a:pPr marL="285750" indent="-285750">
              <a:buFontTx/>
              <a:buChar char="-"/>
            </a:pPr>
            <a:endParaRPr lang="es-CL" b="1" dirty="0" smtClean="0"/>
          </a:p>
          <a:p>
            <a:pPr marL="285750" indent="-285750">
              <a:buFontTx/>
              <a:buChar char="-"/>
            </a:pPr>
            <a:endParaRPr lang="es-CL" b="1" dirty="0"/>
          </a:p>
          <a:p>
            <a:pPr marL="285750" indent="-285750"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250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>
                <a:solidFill>
                  <a:schemeClr val="bg1"/>
                </a:solidFill>
              </a:rPr>
              <a:t>Sede Plaza Norte 2013</a:t>
            </a:r>
            <a:endParaRPr lang="es-CL" dirty="0"/>
          </a:p>
        </p:txBody>
      </p:sp>
      <p:grpSp>
        <p:nvGrpSpPr>
          <p:cNvPr id="10" name="9 Grupo"/>
          <p:cNvGrpSpPr/>
          <p:nvPr/>
        </p:nvGrpSpPr>
        <p:grpSpPr>
          <a:xfrm>
            <a:off x="-31361" y="0"/>
            <a:ext cx="9144000" cy="1628800"/>
            <a:chOff x="1" y="0"/>
            <a:chExt cx="9144000" cy="162880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4000" cy="16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" y="0"/>
              <a:ext cx="2295525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4 Título"/>
          <p:cNvSpPr txBox="1">
            <a:spLocks/>
          </p:cNvSpPr>
          <p:nvPr/>
        </p:nvSpPr>
        <p:spPr>
          <a:xfrm>
            <a:off x="223832" y="590549"/>
            <a:ext cx="8229600" cy="83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3200" dirty="0" smtClean="0">
                <a:solidFill>
                  <a:schemeClr val="bg1"/>
                </a:solidFill>
              </a:rPr>
              <a:t>PLANIFICACIÓN</a:t>
            </a:r>
            <a:endParaRPr lang="es-CL" sz="32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12" y="2564904"/>
            <a:ext cx="85629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>
                <a:solidFill>
                  <a:schemeClr val="bg1"/>
                </a:solidFill>
              </a:rPr>
              <a:t>Sede Plaza Norte 2013</a:t>
            </a:r>
            <a:endParaRPr lang="es-CL" dirty="0"/>
          </a:p>
        </p:txBody>
      </p:sp>
      <p:grpSp>
        <p:nvGrpSpPr>
          <p:cNvPr id="10" name="9 Grupo"/>
          <p:cNvGrpSpPr/>
          <p:nvPr/>
        </p:nvGrpSpPr>
        <p:grpSpPr>
          <a:xfrm>
            <a:off x="-31361" y="0"/>
            <a:ext cx="9144000" cy="1628800"/>
            <a:chOff x="1" y="0"/>
            <a:chExt cx="9144000" cy="162880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4000" cy="16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" y="0"/>
              <a:ext cx="2295525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4 Título"/>
          <p:cNvSpPr txBox="1">
            <a:spLocks/>
          </p:cNvSpPr>
          <p:nvPr/>
        </p:nvSpPr>
        <p:spPr>
          <a:xfrm>
            <a:off x="223832" y="590549"/>
            <a:ext cx="8229600" cy="83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3200" dirty="0" smtClean="0">
                <a:solidFill>
                  <a:schemeClr val="bg1"/>
                </a:solidFill>
              </a:rPr>
              <a:t>CASOS DE USO ITERACIÓN 1</a:t>
            </a:r>
            <a:endParaRPr lang="es-CL" sz="32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66" y="2564904"/>
            <a:ext cx="8648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>
                <a:solidFill>
                  <a:schemeClr val="bg1"/>
                </a:solidFill>
              </a:rPr>
              <a:t>Sede Plaza Norte 2013</a:t>
            </a:r>
            <a:endParaRPr lang="es-CL" dirty="0"/>
          </a:p>
        </p:txBody>
      </p:sp>
      <p:grpSp>
        <p:nvGrpSpPr>
          <p:cNvPr id="10" name="9 Grupo"/>
          <p:cNvGrpSpPr/>
          <p:nvPr/>
        </p:nvGrpSpPr>
        <p:grpSpPr>
          <a:xfrm>
            <a:off x="-31361" y="0"/>
            <a:ext cx="9144000" cy="1628800"/>
            <a:chOff x="1" y="0"/>
            <a:chExt cx="9144000" cy="162880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4000" cy="16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" y="0"/>
              <a:ext cx="2295525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4 Título"/>
          <p:cNvSpPr txBox="1">
            <a:spLocks/>
          </p:cNvSpPr>
          <p:nvPr/>
        </p:nvSpPr>
        <p:spPr>
          <a:xfrm>
            <a:off x="223832" y="590549"/>
            <a:ext cx="8229600" cy="83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3200" dirty="0" smtClean="0">
                <a:solidFill>
                  <a:schemeClr val="bg1"/>
                </a:solidFill>
              </a:rPr>
              <a:t>CASOS DE USO ITERACIÓN 2</a:t>
            </a:r>
            <a:endParaRPr lang="es-CL" sz="32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32" y="2132856"/>
            <a:ext cx="86582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>
                <a:solidFill>
                  <a:schemeClr val="bg1"/>
                </a:solidFill>
              </a:rPr>
              <a:t>Sede Plaza Norte 2013</a:t>
            </a:r>
            <a:endParaRPr lang="es-CL" dirty="0"/>
          </a:p>
        </p:txBody>
      </p:sp>
      <p:grpSp>
        <p:nvGrpSpPr>
          <p:cNvPr id="10" name="9 Grupo"/>
          <p:cNvGrpSpPr/>
          <p:nvPr/>
        </p:nvGrpSpPr>
        <p:grpSpPr>
          <a:xfrm>
            <a:off x="-31361" y="0"/>
            <a:ext cx="9144000" cy="1628800"/>
            <a:chOff x="1" y="0"/>
            <a:chExt cx="9144000" cy="162880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4000" cy="16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" y="0"/>
              <a:ext cx="2295525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4 Título"/>
          <p:cNvSpPr txBox="1">
            <a:spLocks/>
          </p:cNvSpPr>
          <p:nvPr/>
        </p:nvSpPr>
        <p:spPr>
          <a:xfrm>
            <a:off x="223832" y="590549"/>
            <a:ext cx="8229600" cy="83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3200" dirty="0" smtClean="0">
                <a:solidFill>
                  <a:schemeClr val="bg1"/>
                </a:solidFill>
              </a:rPr>
              <a:t>CASOS DE USO ITERACIÓN 3</a:t>
            </a:r>
            <a:endParaRPr lang="es-CL" sz="32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25" y="2276872"/>
            <a:ext cx="8667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>
                <a:solidFill>
                  <a:schemeClr val="bg1"/>
                </a:solidFill>
              </a:rPr>
              <a:t>Sede Plaza Norte 2013</a:t>
            </a:r>
            <a:endParaRPr lang="es-CL" dirty="0"/>
          </a:p>
        </p:txBody>
      </p:sp>
      <p:grpSp>
        <p:nvGrpSpPr>
          <p:cNvPr id="10" name="9 Grupo"/>
          <p:cNvGrpSpPr/>
          <p:nvPr/>
        </p:nvGrpSpPr>
        <p:grpSpPr>
          <a:xfrm>
            <a:off x="0" y="0"/>
            <a:ext cx="9144000" cy="1628800"/>
            <a:chOff x="1" y="0"/>
            <a:chExt cx="9144000" cy="162880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4000" cy="16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" y="0"/>
              <a:ext cx="2295525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4 Título"/>
          <p:cNvSpPr txBox="1">
            <a:spLocks/>
          </p:cNvSpPr>
          <p:nvPr/>
        </p:nvSpPr>
        <p:spPr>
          <a:xfrm>
            <a:off x="223832" y="590549"/>
            <a:ext cx="8229600" cy="83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3200" dirty="0" smtClean="0">
                <a:solidFill>
                  <a:schemeClr val="bg1"/>
                </a:solidFill>
              </a:rPr>
              <a:t>DEBILIDADES Y PLAN DE MEJORA</a:t>
            </a:r>
            <a:endParaRPr lang="es-CL" sz="32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3832" y="2060848"/>
            <a:ext cx="86686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 smtClean="0"/>
              <a:t>Debilidades: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i="1" dirty="0" smtClean="0"/>
              <a:t>Nos encontramos al inicio del proyecto la problemática de trabajar conectando base de datos ORACLE + JAVA siendo que no lo habíamos realizado antes. La solución fue solo investigación y aplicación en grupo.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i="1" dirty="0" smtClean="0"/>
              <a:t>Problema de compatibilidad de tipo de dato </a:t>
            </a:r>
            <a:r>
              <a:rPr lang="es-CL" i="1" dirty="0" err="1" smtClean="0"/>
              <a:t>integer</a:t>
            </a:r>
            <a:r>
              <a:rPr lang="es-CL" i="1" dirty="0" smtClean="0"/>
              <a:t> al traspasar con </a:t>
            </a:r>
            <a:r>
              <a:rPr lang="es-CL" i="1" dirty="0" err="1" smtClean="0"/>
              <a:t>Hibernate</a:t>
            </a:r>
            <a:r>
              <a:rPr lang="es-CL" i="1" dirty="0" smtClean="0"/>
              <a:t> quedaba como </a:t>
            </a:r>
            <a:r>
              <a:rPr lang="es-CL" i="1" dirty="0" err="1" smtClean="0"/>
              <a:t>BigDecimal</a:t>
            </a:r>
            <a:r>
              <a:rPr lang="es-CL" i="1" dirty="0" smtClean="0"/>
              <a:t>. Se corrige a nivel de programación.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i="1" dirty="0" smtClean="0"/>
              <a:t>Investigación de realizar conexión para envío de correo para notificar acciones utilizando servicios de envío de Gmail.com.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i="1" dirty="0" smtClean="0"/>
          </a:p>
          <a:p>
            <a:r>
              <a:rPr lang="es-CL" i="1" dirty="0" smtClean="0"/>
              <a:t>Plan de mejora.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i="1" dirty="0" smtClean="0"/>
              <a:t>Generar reportes extraíbles con más formatos de salida y mejor diseño.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i="1" dirty="0" smtClean="0"/>
              <a:t>Imagen del producto a uno más atractivo.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i="1" dirty="0" smtClean="0"/>
              <a:t>Creación de prestamos asociado a solicitud.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i="1" dirty="0" smtClean="0"/>
              <a:t>Crear correo electrónico por las acciones de préstamo y solicitud</a:t>
            </a:r>
            <a:r>
              <a:rPr lang="es-CL" i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i="1" dirty="0" smtClean="0"/>
              <a:t>Realizar devolución </a:t>
            </a:r>
            <a:r>
              <a:rPr lang="es-CL" i="1" smtClean="0"/>
              <a:t>de producto.</a:t>
            </a:r>
            <a:endParaRPr lang="es-CL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i="1" dirty="0" smtClean="0"/>
          </a:p>
          <a:p>
            <a:endParaRPr lang="es-CL" i="1" dirty="0"/>
          </a:p>
          <a:p>
            <a:pPr marL="285750" indent="-285750"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160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>
                <a:solidFill>
                  <a:schemeClr val="bg1"/>
                </a:solidFill>
              </a:rPr>
              <a:t>Sede Plaza Norte 2013</a:t>
            </a:r>
            <a:endParaRPr lang="es-CL" dirty="0"/>
          </a:p>
        </p:txBody>
      </p:sp>
      <p:grpSp>
        <p:nvGrpSpPr>
          <p:cNvPr id="10" name="9 Grupo"/>
          <p:cNvGrpSpPr/>
          <p:nvPr/>
        </p:nvGrpSpPr>
        <p:grpSpPr>
          <a:xfrm>
            <a:off x="0" y="0"/>
            <a:ext cx="9144000" cy="1628800"/>
            <a:chOff x="1" y="0"/>
            <a:chExt cx="9144000" cy="162880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4000" cy="16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" y="0"/>
              <a:ext cx="2295525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4 Título"/>
          <p:cNvSpPr txBox="1">
            <a:spLocks/>
          </p:cNvSpPr>
          <p:nvPr/>
        </p:nvSpPr>
        <p:spPr>
          <a:xfrm>
            <a:off x="223832" y="590549"/>
            <a:ext cx="8229600" cy="83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3200" dirty="0" smtClean="0">
                <a:solidFill>
                  <a:schemeClr val="bg1"/>
                </a:solidFill>
              </a:rPr>
              <a:t>FORTALEZAS Y OPTIMIZACION</a:t>
            </a:r>
            <a:endParaRPr lang="es-CL" sz="32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94128" y="1733549"/>
            <a:ext cx="8596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i="1" dirty="0" smtClean="0"/>
          </a:p>
          <a:p>
            <a:r>
              <a:rPr lang="es-CL" i="1" dirty="0" smtClean="0"/>
              <a:t>Fortalezas:</a:t>
            </a:r>
            <a:br>
              <a:rPr lang="es-CL" i="1" dirty="0" smtClean="0"/>
            </a:br>
            <a:endParaRPr lang="es-CL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i="1" dirty="0" smtClean="0"/>
              <a:t>Trabajo en equipo desde el principio, pudiendo rápidamente elaborar el plan de acción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i="1" dirty="0" smtClean="0"/>
              <a:t>Roles determinados y claros para cada iteración aunque trabajamos en conjunto de igual forma en todo lo desarrollado.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i="1" dirty="0"/>
              <a:t>Trabajo externo a clases presenciales.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i="1" dirty="0"/>
          </a:p>
          <a:p>
            <a:r>
              <a:rPr lang="es-CL" i="1" dirty="0" smtClean="0"/>
              <a:t>Optimización:</a:t>
            </a:r>
          </a:p>
          <a:p>
            <a:endParaRPr lang="es-CL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i="1" dirty="0" smtClean="0"/>
              <a:t>A nivel de desarrollo, pudimos establecer un estándar para que tuviese proyección a futuro, pudiendo usar la base de estructura de datos y capas necesarias a nivel de programación usando las mejores herramientas del momento.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i="1" dirty="0" smtClean="0"/>
          </a:p>
          <a:p>
            <a:pPr marL="285750" indent="-285750"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02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6370</TotalTime>
  <Words>411</Words>
  <Application>Microsoft Office PowerPoint</Application>
  <PresentationFormat>Presentación en pantalla (4:3)</PresentationFormat>
  <Paragraphs>80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Presentación de PowerPoint</vt:lpstr>
      <vt:lpstr>Sede Plaza Norte 2013</vt:lpstr>
      <vt:lpstr>Sede Plaza Norte 2013</vt:lpstr>
      <vt:lpstr>Sede Plaza Norte 2013</vt:lpstr>
      <vt:lpstr>Sede Plaza Norte 2013</vt:lpstr>
      <vt:lpstr>Sede Plaza Norte 2013</vt:lpstr>
      <vt:lpstr>Sede Plaza Norte 2013</vt:lpstr>
      <vt:lpstr>Sede Plaza Norte 2013</vt:lpstr>
      <vt:lpstr>Sede Plaza Norte 2013</vt:lpstr>
      <vt:lpstr>Sede Plaza Norte 2013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Sede Padre Alonso de Ovalle</dc:title>
  <dc:creator>Fernando Quinteros F.</dc:creator>
  <cp:lastModifiedBy>Carlos Rojas</cp:lastModifiedBy>
  <cp:revision>261</cp:revision>
  <cp:lastPrinted>2016-07-13T16:22:35Z</cp:lastPrinted>
  <dcterms:created xsi:type="dcterms:W3CDTF">2014-01-13T18:27:48Z</dcterms:created>
  <dcterms:modified xsi:type="dcterms:W3CDTF">2016-07-13T16:27:07Z</dcterms:modified>
</cp:coreProperties>
</file>