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E57"/>
    <a:srgbClr val="2E4650"/>
    <a:srgbClr val="461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3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5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31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2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14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0E5B2-2F7A-429D-95FE-E82412FF2C55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63E6-F1A0-4F64-81E8-128F379274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9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1C235BA-226D-44E6-A4EE-1B6C85B0F87B}"/>
              </a:ext>
            </a:extLst>
          </p:cNvPr>
          <p:cNvSpPr/>
          <p:nvPr/>
        </p:nvSpPr>
        <p:spPr>
          <a:xfrm>
            <a:off x="3815829" y="3073399"/>
            <a:ext cx="252488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6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03D544C-654B-480C-881D-5A9DE37EBE65}"/>
              </a:ext>
            </a:extLst>
          </p:cNvPr>
          <p:cNvSpPr/>
          <p:nvPr/>
        </p:nvSpPr>
        <p:spPr>
          <a:xfrm>
            <a:off x="3628625" y="6827798"/>
            <a:ext cx="3349127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26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380428F-C065-441D-AC37-8FD448FD6EA9}"/>
              </a:ext>
            </a:extLst>
          </p:cNvPr>
          <p:cNvCxnSpPr>
            <a:cxnSpLocks/>
          </p:cNvCxnSpPr>
          <p:nvPr/>
        </p:nvCxnSpPr>
        <p:spPr>
          <a:xfrm flipH="1">
            <a:off x="4969245" y="4229161"/>
            <a:ext cx="0" cy="219812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0E25311-2C4C-4DCD-A6D9-9685878C3902}"/>
              </a:ext>
            </a:extLst>
          </p:cNvPr>
          <p:cNvGrpSpPr/>
          <p:nvPr/>
        </p:nvGrpSpPr>
        <p:grpSpPr>
          <a:xfrm>
            <a:off x="5728420" y="4824758"/>
            <a:ext cx="2312068" cy="663878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1C265D18-3ACA-4ECF-B295-635347E0AD20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3E531F8-44BC-4B81-8D89-997ADEEB97E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DB4422A-53AA-444E-9191-9EF57616FE0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6DADB86-3452-419C-8EB0-55F495700A1D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E9E1F8D-81A2-45BC-AD82-5428FFE9799E}"/>
              </a:ext>
            </a:extLst>
          </p:cNvPr>
          <p:cNvGrpSpPr/>
          <p:nvPr/>
        </p:nvGrpSpPr>
        <p:grpSpPr>
          <a:xfrm>
            <a:off x="5690200" y="5906343"/>
            <a:ext cx="2658175" cy="601411"/>
            <a:chOff x="2840714" y="6305732"/>
            <a:chExt cx="1599632" cy="403478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DBBC1095-77EC-4948-A99C-95A34D86543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AB67B53C-349C-4888-ABF7-FE8AE0320198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26">
                  <a:defRPr/>
                </a:pPr>
                <a:r>
                  <a:rPr lang="pt-BR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28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6D55AF43-3A52-44EF-81B5-525A479F0FB6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26">
                  <a:defRPr/>
                </a:pPr>
                <a:r>
                  <a:rPr lang="pt-BR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28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DC1EB18-E8FF-49B6-8DB9-5C9A17AA8153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26">
                  <a:defRPr/>
                </a:pPr>
                <a:r>
                  <a:rPr lang="pt-BR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pt-BR" sz="28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3FB3429-B979-46AE-BF39-9C65931B3F98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26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pt-BR" sz="2800" baseline="-25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D37DA6C-7596-44E6-925D-0549E4D9D06A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35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26">
                <a:defRPr/>
              </a:pPr>
              <a:r>
                <a:rPr lang="pt-BR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67" name="Arco 66">
            <a:extLst>
              <a:ext uri="{FF2B5EF4-FFF2-40B4-BE49-F238E27FC236}">
                <a16:creationId xmlns:a16="http://schemas.microsoft.com/office/drawing/2014/main" id="{480E6E2C-2E74-40C2-B52E-803025E19BCF}"/>
              </a:ext>
            </a:extLst>
          </p:cNvPr>
          <p:cNvSpPr/>
          <p:nvPr/>
        </p:nvSpPr>
        <p:spPr>
          <a:xfrm rot="10800000">
            <a:off x="5023757" y="5111231"/>
            <a:ext cx="1180044" cy="9636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Arco 67">
            <a:extLst>
              <a:ext uri="{FF2B5EF4-FFF2-40B4-BE49-F238E27FC236}">
                <a16:creationId xmlns:a16="http://schemas.microsoft.com/office/drawing/2014/main" id="{548323A8-072A-44DC-8DCC-B1BEF5181807}"/>
              </a:ext>
            </a:extLst>
          </p:cNvPr>
          <p:cNvSpPr/>
          <p:nvPr/>
        </p:nvSpPr>
        <p:spPr>
          <a:xfrm rot="10800000">
            <a:off x="4994171" y="4272237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A4F10F1-D750-4D3B-B0B0-79A97432CBC0}"/>
              </a:ext>
            </a:extLst>
          </p:cNvPr>
          <p:cNvSpPr txBox="1"/>
          <p:nvPr/>
        </p:nvSpPr>
        <p:spPr>
          <a:xfrm>
            <a:off x="4331014" y="3961139"/>
            <a:ext cx="409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26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HCO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3</a:t>
            </a:r>
            <a:r>
              <a:rPr lang="pt-BR" sz="4000" b="1" baseline="30000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</a:p>
        </p:txBody>
      </p:sp>
      <p:sp>
        <p:nvSpPr>
          <p:cNvPr id="70" name="CustomShape 3">
            <a:extLst>
              <a:ext uri="{FF2B5EF4-FFF2-40B4-BE49-F238E27FC236}">
                <a16:creationId xmlns:a16="http://schemas.microsoft.com/office/drawing/2014/main" id="{25F12E49-05C5-405B-8259-8C01478E69FF}"/>
              </a:ext>
            </a:extLst>
          </p:cNvPr>
          <p:cNvSpPr/>
          <p:nvPr/>
        </p:nvSpPr>
        <p:spPr>
          <a:xfrm>
            <a:off x="2037484" y="4564564"/>
            <a:ext cx="3138494" cy="1198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ctr" defTabSz="914426">
              <a:defRPr/>
            </a:pPr>
            <a:r>
              <a:rPr lang="pt-BR" sz="3600" b="1" spc="-5" dirty="0">
                <a:solidFill>
                  <a:schemeClr val="bg1"/>
                </a:solidFill>
                <a:latin typeface="Bell MT"/>
              </a:rPr>
              <a:t>Piruvato</a:t>
            </a:r>
          </a:p>
          <a:p>
            <a:pPr algn="ctr" defTabSz="914426">
              <a:defRPr/>
            </a:pPr>
            <a:r>
              <a:rPr lang="pt-BR" sz="3600" b="1" spc="-5" dirty="0" err="1">
                <a:solidFill>
                  <a:schemeClr val="bg1"/>
                </a:solidFill>
                <a:latin typeface="Bell MT"/>
              </a:rPr>
              <a:t>carboxilase</a:t>
            </a:r>
            <a:endParaRPr lang="pt-BR" sz="3600" b="1" spc="-5" dirty="0">
              <a:solidFill>
                <a:schemeClr val="bg1"/>
              </a:solidFill>
              <a:latin typeface="Bell MT"/>
            </a:endParaRPr>
          </a:p>
        </p:txBody>
      </p:sp>
      <p:pic>
        <p:nvPicPr>
          <p:cNvPr id="101" name="Imagem 100">
            <a:extLst>
              <a:ext uri="{FF2B5EF4-FFF2-40B4-BE49-F238E27FC236}">
                <a16:creationId xmlns:a16="http://schemas.microsoft.com/office/drawing/2014/main" id="{92FFA607-8228-456E-907C-56E83E6E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3" y="797408"/>
            <a:ext cx="4636378" cy="219812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456D5A3-54E8-43B4-B5A3-F1D92699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3" y="7804231"/>
            <a:ext cx="5780908" cy="20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0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4264333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1,3-Bifosfoglicerato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92CB6CF2-A57D-47B6-BC2F-42A11625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" y="136827"/>
            <a:ext cx="5304595" cy="3028859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1E4442AD-C9F8-4FF0-AE2E-2F9BF5153878}"/>
              </a:ext>
            </a:extLst>
          </p:cNvPr>
          <p:cNvSpPr/>
          <p:nvPr/>
        </p:nvSpPr>
        <p:spPr>
          <a:xfrm>
            <a:off x="428371" y="5267671"/>
            <a:ext cx="472721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Fosfogliceratocinase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28946D-93A0-46C0-BC51-5ED00073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" y="6818786"/>
            <a:ext cx="5304591" cy="3945699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86DB71ED-5BF3-4EF5-B921-5ADCA632AAAD}"/>
              </a:ext>
            </a:extLst>
          </p:cNvPr>
          <p:cNvGrpSpPr/>
          <p:nvPr/>
        </p:nvGrpSpPr>
        <p:grpSpPr>
          <a:xfrm>
            <a:off x="6602134" y="4332238"/>
            <a:ext cx="2010234" cy="573378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9A37503-18B5-4EA3-9EF9-3ADEC904FF88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83E7D5C-1C12-42D0-BFCB-D2FD00696E1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DBABC7B-3C32-469E-A379-5F6E6DF5491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0B3207C-A8CD-47B6-9FE3-E3C8BCC54E13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B055CA2-5720-4594-9593-913620ACBB44}"/>
              </a:ext>
            </a:extLst>
          </p:cNvPr>
          <p:cNvGrpSpPr/>
          <p:nvPr/>
        </p:nvGrpSpPr>
        <p:grpSpPr>
          <a:xfrm>
            <a:off x="6603049" y="5674979"/>
            <a:ext cx="1555854" cy="554392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37E6D13E-8C16-419D-B3DE-284CDE1ED740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573AC83-B259-4380-88ED-E551BD1A7403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937BC53-A940-4DD4-BFC1-4776A22212D3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Arco 19">
            <a:extLst>
              <a:ext uri="{FF2B5EF4-FFF2-40B4-BE49-F238E27FC236}">
                <a16:creationId xmlns:a16="http://schemas.microsoft.com/office/drawing/2014/main" id="{1A828F2E-ECB0-42DF-92F9-077E73D271DD}"/>
              </a:ext>
            </a:extLst>
          </p:cNvPr>
          <p:cNvSpPr/>
          <p:nvPr/>
        </p:nvSpPr>
        <p:spPr>
          <a:xfrm rot="10800000">
            <a:off x="5907221" y="4786289"/>
            <a:ext cx="1168202" cy="1180094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211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8" y="2943322"/>
            <a:ext cx="4187853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1,3-Bifosfoglicerato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3">
            <a:extLst>
              <a:ext uri="{FF2B5EF4-FFF2-40B4-BE49-F238E27FC236}">
                <a16:creationId xmlns:a16="http://schemas.microsoft.com/office/drawing/2014/main" id="{1E4442AD-C9F8-4FF0-AE2E-2F9BF5153878}"/>
              </a:ext>
            </a:extLst>
          </p:cNvPr>
          <p:cNvSpPr/>
          <p:nvPr/>
        </p:nvSpPr>
        <p:spPr>
          <a:xfrm>
            <a:off x="81122" y="5027658"/>
            <a:ext cx="5155581" cy="1752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Gliceraldeído-3-fosfato desidrogenase</a:t>
            </a:r>
          </a:p>
          <a:p>
            <a:pPr algn="r" defTabSz="914445">
              <a:defRPr/>
            </a:pP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28946D-93A0-46C0-BC51-5ED00073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5" y="155372"/>
            <a:ext cx="5304591" cy="394569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F602C0D-31A1-40CD-B6D0-E07B064DEEEA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o 21">
            <a:extLst>
              <a:ext uri="{FF2B5EF4-FFF2-40B4-BE49-F238E27FC236}">
                <a16:creationId xmlns:a16="http://schemas.microsoft.com/office/drawing/2014/main" id="{ADC435EC-EF41-4A37-A987-473FB2D7BCE1}"/>
              </a:ext>
            </a:extLst>
          </p:cNvPr>
          <p:cNvSpPr/>
          <p:nvPr/>
        </p:nvSpPr>
        <p:spPr>
          <a:xfrm rot="10800000">
            <a:off x="5859793" y="4566553"/>
            <a:ext cx="1537629" cy="1399829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4DFB7A-C3C6-439C-AF26-C6C52492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9" y="7707124"/>
            <a:ext cx="5258421" cy="2981662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EACCD005-2BEA-4E06-B0C6-5D84117FD8E4}"/>
              </a:ext>
            </a:extLst>
          </p:cNvPr>
          <p:cNvSpPr/>
          <p:nvPr/>
        </p:nvSpPr>
        <p:spPr>
          <a:xfrm>
            <a:off x="7632166" y="4095856"/>
            <a:ext cx="760607" cy="7588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2800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9EEC27F-8D30-41B9-AF90-7F7C63FF4F96}"/>
              </a:ext>
            </a:extLst>
          </p:cNvPr>
          <p:cNvSpPr/>
          <p:nvPr/>
        </p:nvSpPr>
        <p:spPr>
          <a:xfrm>
            <a:off x="6677678" y="4142002"/>
            <a:ext cx="1168203" cy="666573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800" dirty="0">
                <a:solidFill>
                  <a:prstClr val="white"/>
                </a:solidFill>
                <a:latin typeface="Calibri" panose="020F0502020204030204"/>
              </a:rPr>
              <a:t> NAD</a:t>
            </a:r>
            <a:endParaRPr lang="pt-BR" sz="2800" baseline="30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A0C015EA-9880-46B3-AAB4-32C0E2F74684}"/>
              </a:ext>
            </a:extLst>
          </p:cNvPr>
          <p:cNvSpPr/>
          <p:nvPr/>
        </p:nvSpPr>
        <p:spPr>
          <a:xfrm>
            <a:off x="6696926" y="5405088"/>
            <a:ext cx="1168203" cy="666573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800" dirty="0">
                <a:solidFill>
                  <a:prstClr val="white"/>
                </a:solidFill>
                <a:latin typeface="Calibri" panose="020F0502020204030204"/>
              </a:rPr>
              <a:t>NAD</a:t>
            </a:r>
            <a:r>
              <a:rPr lang="pt-BR" sz="2800" baseline="30000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E63AD84-F1C6-441F-91B7-C5A0D750A9E8}"/>
              </a:ext>
            </a:extLst>
          </p:cNvPr>
          <p:cNvSpPr/>
          <p:nvPr/>
        </p:nvSpPr>
        <p:spPr>
          <a:xfrm>
            <a:off x="7007701" y="6366165"/>
            <a:ext cx="508156" cy="5530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B441F121-4854-4935-82C3-238B4105852C}"/>
              </a:ext>
            </a:extLst>
          </p:cNvPr>
          <p:cNvSpPr/>
          <p:nvPr/>
        </p:nvSpPr>
        <p:spPr>
          <a:xfrm rot="10800000">
            <a:off x="5859791" y="6015419"/>
            <a:ext cx="1986085" cy="728093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194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83309" y="7204619"/>
            <a:ext cx="4229059" cy="1335018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7B21A8B6-9F6B-442D-9DE1-99DBAD93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5" y="155372"/>
            <a:ext cx="5304591" cy="394569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BC804A5-305D-4362-AB91-EE9B810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95" y="7735092"/>
            <a:ext cx="5209095" cy="2953693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7EA4CFC-D989-47AF-B3E9-486C0391D206}"/>
              </a:ext>
            </a:extLst>
          </p:cNvPr>
          <p:cNvSpPr/>
          <p:nvPr/>
        </p:nvSpPr>
        <p:spPr>
          <a:xfrm>
            <a:off x="4383308" y="2943322"/>
            <a:ext cx="4187853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1,3-Bifosfoglicerato</a:t>
            </a: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96DA258-8535-4B38-87A7-59F2D04A278F}"/>
              </a:ext>
            </a:extLst>
          </p:cNvPr>
          <p:cNvSpPr/>
          <p:nvPr/>
        </p:nvSpPr>
        <p:spPr>
          <a:xfrm rot="10800000">
            <a:off x="5859793" y="4566553"/>
            <a:ext cx="1537629" cy="1399829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5D46B44-164C-487E-A0F7-130DA6911DFB}"/>
              </a:ext>
            </a:extLst>
          </p:cNvPr>
          <p:cNvSpPr/>
          <p:nvPr/>
        </p:nvSpPr>
        <p:spPr>
          <a:xfrm>
            <a:off x="7632166" y="4095856"/>
            <a:ext cx="760607" cy="7588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sz="2800" baseline="30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B695AE6D-679C-4A66-99A9-B4521A12E5A1}"/>
              </a:ext>
            </a:extLst>
          </p:cNvPr>
          <p:cNvSpPr/>
          <p:nvPr/>
        </p:nvSpPr>
        <p:spPr>
          <a:xfrm>
            <a:off x="6677678" y="4142002"/>
            <a:ext cx="1168203" cy="666573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800" dirty="0">
                <a:solidFill>
                  <a:prstClr val="white"/>
                </a:solidFill>
                <a:latin typeface="Calibri" panose="020F0502020204030204"/>
              </a:rPr>
              <a:t> NAD</a:t>
            </a:r>
            <a:endParaRPr lang="pt-BR" sz="2800" baseline="30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4F84D88B-A029-4E23-A973-DD8192378BA7}"/>
              </a:ext>
            </a:extLst>
          </p:cNvPr>
          <p:cNvSpPr/>
          <p:nvPr/>
        </p:nvSpPr>
        <p:spPr>
          <a:xfrm>
            <a:off x="6696926" y="5405088"/>
            <a:ext cx="1168203" cy="666573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914445">
              <a:defRPr/>
            </a:pPr>
            <a:r>
              <a:rPr lang="pt-BR" sz="2800" dirty="0">
                <a:solidFill>
                  <a:prstClr val="white"/>
                </a:solidFill>
                <a:latin typeface="Calibri" panose="020F0502020204030204"/>
              </a:rPr>
              <a:t>NAD</a:t>
            </a:r>
            <a:r>
              <a:rPr lang="pt-BR" sz="2800" baseline="30000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A6A0E4A-C3C1-4532-B145-EB1009E260B4}"/>
              </a:ext>
            </a:extLst>
          </p:cNvPr>
          <p:cNvSpPr/>
          <p:nvPr/>
        </p:nvSpPr>
        <p:spPr>
          <a:xfrm>
            <a:off x="7007701" y="6366165"/>
            <a:ext cx="508156" cy="5530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55E07883-E839-491B-983B-591B193C4416}"/>
              </a:ext>
            </a:extLst>
          </p:cNvPr>
          <p:cNvSpPr/>
          <p:nvPr/>
        </p:nvSpPr>
        <p:spPr>
          <a:xfrm rot="10800000">
            <a:off x="5859791" y="6015419"/>
            <a:ext cx="1986085" cy="728093"/>
          </a:xfrm>
          <a:prstGeom prst="arc">
            <a:avLst>
              <a:gd name="adj1" fmla="val 16200000"/>
              <a:gd name="adj2" fmla="val 1791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CustomShape 3">
            <a:extLst>
              <a:ext uri="{FF2B5EF4-FFF2-40B4-BE49-F238E27FC236}">
                <a16:creationId xmlns:a16="http://schemas.microsoft.com/office/drawing/2014/main" id="{9FE23CC8-71DA-4B47-B1A2-405DA906A690}"/>
              </a:ext>
            </a:extLst>
          </p:cNvPr>
          <p:cNvSpPr/>
          <p:nvPr/>
        </p:nvSpPr>
        <p:spPr>
          <a:xfrm>
            <a:off x="81122" y="5027658"/>
            <a:ext cx="5155581" cy="1752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Gliceraldeído-3-fosfato desidrogenase</a:t>
            </a:r>
          </a:p>
          <a:p>
            <a:pPr algn="r" defTabSz="914445">
              <a:defRPr/>
            </a:pP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16414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0E06DD83-E04B-4F4F-8AB5-0038FB1AB9CD}"/>
              </a:ext>
            </a:extLst>
          </p:cNvPr>
          <p:cNvGrpSpPr/>
          <p:nvPr/>
        </p:nvGrpSpPr>
        <p:grpSpPr>
          <a:xfrm>
            <a:off x="5390317" y="4090088"/>
            <a:ext cx="508115" cy="2276077"/>
            <a:chOff x="5390318" y="4090088"/>
            <a:chExt cx="469476" cy="2933863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54E5AF5-14DE-4FED-9EE2-ABD8C62D9D06}"/>
                </a:ext>
              </a:extLst>
            </p:cNvPr>
            <p:cNvCxnSpPr>
              <a:cxnSpLocks/>
            </p:cNvCxnSpPr>
            <p:nvPr/>
          </p:nvCxnSpPr>
          <p:spPr>
            <a:xfrm>
              <a:off x="5390318" y="4090088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F602C0D-31A1-40CD-B6D0-E07B064DEEEA}"/>
                </a:ext>
              </a:extLst>
            </p:cNvPr>
            <p:cNvCxnSpPr>
              <a:cxnSpLocks/>
            </p:cNvCxnSpPr>
            <p:nvPr/>
          </p:nvCxnSpPr>
          <p:spPr>
            <a:xfrm>
              <a:off x="5859794" y="4101071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61F54FE5-2E87-4F6C-B868-1C93FA44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2" y="331882"/>
            <a:ext cx="5209095" cy="295369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01A6B0D-C30C-479B-AAF2-03458718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4" y="7462107"/>
            <a:ext cx="5248123" cy="3337656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0DB3D22-D61D-4DD6-BA6D-58F8A806B2C8}"/>
              </a:ext>
            </a:extLst>
          </p:cNvPr>
          <p:cNvSpPr/>
          <p:nvPr/>
        </p:nvSpPr>
        <p:spPr>
          <a:xfrm>
            <a:off x="4253023" y="2182809"/>
            <a:ext cx="4318132" cy="16628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Moléculas de Gliceraldeído-3-fosfato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38F2459-2FF4-434E-8D61-87217E6F0FB8}"/>
              </a:ext>
            </a:extLst>
          </p:cNvPr>
          <p:cNvSpPr/>
          <p:nvPr/>
        </p:nvSpPr>
        <p:spPr>
          <a:xfrm>
            <a:off x="4084225" y="6535208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0" name="CustomShape 3">
            <a:extLst>
              <a:ext uri="{FF2B5EF4-FFF2-40B4-BE49-F238E27FC236}">
                <a16:creationId xmlns:a16="http://schemas.microsoft.com/office/drawing/2014/main" id="{575D8CA5-18C0-4516-985E-7682CAA842CB}"/>
              </a:ext>
            </a:extLst>
          </p:cNvPr>
          <p:cNvSpPr/>
          <p:nvPr/>
        </p:nvSpPr>
        <p:spPr>
          <a:xfrm>
            <a:off x="3216920" y="4909945"/>
            <a:ext cx="191934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Aldolase</a:t>
            </a:r>
          </a:p>
        </p:txBody>
      </p:sp>
    </p:spTree>
    <p:extLst>
      <p:ext uri="{BB962C8B-B14F-4D97-AF65-F5344CB8AC3E}">
        <p14:creationId xmlns:p14="http://schemas.microsoft.com/office/powerpoint/2010/main" val="336167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4E83750C-1F85-454B-BFFB-97EF1DEB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2" y="331882"/>
            <a:ext cx="5209095" cy="2953693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03635B-8945-4F9B-B36B-C74207A09B3C}"/>
              </a:ext>
            </a:extLst>
          </p:cNvPr>
          <p:cNvSpPr/>
          <p:nvPr/>
        </p:nvSpPr>
        <p:spPr>
          <a:xfrm>
            <a:off x="4084225" y="6535208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CC80BCD1-7986-47BF-93BA-9F8145C2A1CE}"/>
              </a:ext>
            </a:extLst>
          </p:cNvPr>
          <p:cNvSpPr/>
          <p:nvPr/>
        </p:nvSpPr>
        <p:spPr>
          <a:xfrm>
            <a:off x="3216920" y="4909945"/>
            <a:ext cx="191934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Aldolase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CE64FFB-5CE7-41F0-B018-B40079653BB8}"/>
              </a:ext>
            </a:extLst>
          </p:cNvPr>
          <p:cNvGrpSpPr/>
          <p:nvPr/>
        </p:nvGrpSpPr>
        <p:grpSpPr>
          <a:xfrm>
            <a:off x="5390317" y="4090088"/>
            <a:ext cx="508115" cy="2276077"/>
            <a:chOff x="5390318" y="4090088"/>
            <a:chExt cx="469476" cy="293386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C5944AE-F91F-40C5-BFBF-4417EFEB8A78}"/>
                </a:ext>
              </a:extLst>
            </p:cNvPr>
            <p:cNvCxnSpPr>
              <a:cxnSpLocks/>
            </p:cNvCxnSpPr>
            <p:nvPr/>
          </p:nvCxnSpPr>
          <p:spPr>
            <a:xfrm>
              <a:off x="5390318" y="4090088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5C0BB67-F4B6-4713-8ABD-5EF8FCB13CCC}"/>
                </a:ext>
              </a:extLst>
            </p:cNvPr>
            <p:cNvCxnSpPr>
              <a:cxnSpLocks/>
            </p:cNvCxnSpPr>
            <p:nvPr/>
          </p:nvCxnSpPr>
          <p:spPr>
            <a:xfrm>
              <a:off x="5859794" y="4101071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m 31">
            <a:extLst>
              <a:ext uri="{FF2B5EF4-FFF2-40B4-BE49-F238E27FC236}">
                <a16:creationId xmlns:a16="http://schemas.microsoft.com/office/drawing/2014/main" id="{F4464296-969F-4888-90B3-EAFBE024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4" y="7462107"/>
            <a:ext cx="5248123" cy="3337656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7CCCFAE-544D-4143-9024-513C3201EE32}"/>
              </a:ext>
            </a:extLst>
          </p:cNvPr>
          <p:cNvSpPr/>
          <p:nvPr/>
        </p:nvSpPr>
        <p:spPr>
          <a:xfrm>
            <a:off x="4253023" y="2182809"/>
            <a:ext cx="4318132" cy="16628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Moléculas de Gliceraldeído-3-fosfato</a:t>
            </a:r>
          </a:p>
        </p:txBody>
      </p:sp>
    </p:spTree>
    <p:extLst>
      <p:ext uri="{BB962C8B-B14F-4D97-AF65-F5344CB8AC3E}">
        <p14:creationId xmlns:p14="http://schemas.microsoft.com/office/powerpoint/2010/main" val="16854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03635B-8945-4F9B-B36B-C74207A09B3C}"/>
              </a:ext>
            </a:extLst>
          </p:cNvPr>
          <p:cNvSpPr/>
          <p:nvPr/>
        </p:nvSpPr>
        <p:spPr>
          <a:xfrm>
            <a:off x="4084225" y="6535208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CC80BCD1-7986-47BF-93BA-9F8145C2A1CE}"/>
              </a:ext>
            </a:extLst>
          </p:cNvPr>
          <p:cNvSpPr/>
          <p:nvPr/>
        </p:nvSpPr>
        <p:spPr>
          <a:xfrm>
            <a:off x="631497" y="4867974"/>
            <a:ext cx="513626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Frutose-1,6-bifosfatase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5C0BB67-F4B6-4713-8ABD-5EF8FCB13CCC}"/>
              </a:ext>
            </a:extLst>
          </p:cNvPr>
          <p:cNvCxnSpPr>
            <a:cxnSpLocks/>
          </p:cNvCxnSpPr>
          <p:nvPr/>
        </p:nvCxnSpPr>
        <p:spPr>
          <a:xfrm>
            <a:off x="5898432" y="4098609"/>
            <a:ext cx="0" cy="226755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F4464296-969F-4888-90B3-EAFBE024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5" y="507967"/>
            <a:ext cx="5248123" cy="3337656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7CCCFAE-544D-4143-9024-513C3201EE32}"/>
              </a:ext>
            </a:extLst>
          </p:cNvPr>
          <p:cNvSpPr/>
          <p:nvPr/>
        </p:nvSpPr>
        <p:spPr>
          <a:xfrm>
            <a:off x="4084226" y="2999523"/>
            <a:ext cx="4486935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2F9CBD-3D36-43E8-8795-D543C207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9" y="7381309"/>
            <a:ext cx="4761979" cy="3411337"/>
          </a:xfrm>
          <a:prstGeom prst="rect">
            <a:avLst/>
          </a:prstGeom>
        </p:spPr>
      </p:pic>
      <p:sp>
        <p:nvSpPr>
          <p:cNvPr id="12" name="Arco 11">
            <a:extLst>
              <a:ext uri="{FF2B5EF4-FFF2-40B4-BE49-F238E27FC236}">
                <a16:creationId xmlns:a16="http://schemas.microsoft.com/office/drawing/2014/main" id="{2C687E39-4BC7-44F8-96FD-7E8C4E7A2EF0}"/>
              </a:ext>
            </a:extLst>
          </p:cNvPr>
          <p:cNvSpPr/>
          <p:nvPr/>
        </p:nvSpPr>
        <p:spPr>
          <a:xfrm rot="10800000">
            <a:off x="5898432" y="4691752"/>
            <a:ext cx="1735742" cy="1309250"/>
          </a:xfrm>
          <a:prstGeom prst="arc">
            <a:avLst>
              <a:gd name="adj1" fmla="val 16421902"/>
              <a:gd name="adj2" fmla="val 54529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B9C0179-2B4B-4A75-BD85-17D5492015E1}"/>
              </a:ext>
            </a:extLst>
          </p:cNvPr>
          <p:cNvSpPr/>
          <p:nvPr/>
        </p:nvSpPr>
        <p:spPr>
          <a:xfrm>
            <a:off x="6820730" y="5674168"/>
            <a:ext cx="568084" cy="59393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32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99E26131-6C0D-4A39-A637-B550250C1D2C}"/>
              </a:ext>
            </a:extLst>
          </p:cNvPr>
          <p:cNvSpPr/>
          <p:nvPr/>
        </p:nvSpPr>
        <p:spPr>
          <a:xfrm rot="10800000">
            <a:off x="5975797" y="4379829"/>
            <a:ext cx="1932331" cy="1218678"/>
          </a:xfrm>
          <a:prstGeom prst="arc">
            <a:avLst>
              <a:gd name="adj1" fmla="val 233635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2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B863B2-694E-4D26-B8B0-343F202D34A2}"/>
              </a:ext>
            </a:extLst>
          </p:cNvPr>
          <p:cNvSpPr txBox="1"/>
          <p:nvPr/>
        </p:nvSpPr>
        <p:spPr>
          <a:xfrm>
            <a:off x="6503193" y="4107872"/>
            <a:ext cx="1521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32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32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32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32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3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03635B-8945-4F9B-B36B-C74207A09B3C}"/>
              </a:ext>
            </a:extLst>
          </p:cNvPr>
          <p:cNvSpPr/>
          <p:nvPr/>
        </p:nvSpPr>
        <p:spPr>
          <a:xfrm>
            <a:off x="4084225" y="6535208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CC80BCD1-7986-47BF-93BA-9F8145C2A1CE}"/>
              </a:ext>
            </a:extLst>
          </p:cNvPr>
          <p:cNvSpPr/>
          <p:nvPr/>
        </p:nvSpPr>
        <p:spPr>
          <a:xfrm>
            <a:off x="631497" y="4867974"/>
            <a:ext cx="513626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Frutose-1,6-bifosfatase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5C0BB67-F4B6-4713-8ABD-5EF8FCB13CCC}"/>
              </a:ext>
            </a:extLst>
          </p:cNvPr>
          <p:cNvCxnSpPr>
            <a:cxnSpLocks/>
          </p:cNvCxnSpPr>
          <p:nvPr/>
        </p:nvCxnSpPr>
        <p:spPr>
          <a:xfrm>
            <a:off x="5898432" y="4098609"/>
            <a:ext cx="0" cy="226755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F4464296-969F-4888-90B3-EAFBE024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5" y="507967"/>
            <a:ext cx="5248123" cy="3337656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7CCCFAE-544D-4143-9024-513C3201EE32}"/>
              </a:ext>
            </a:extLst>
          </p:cNvPr>
          <p:cNvSpPr/>
          <p:nvPr/>
        </p:nvSpPr>
        <p:spPr>
          <a:xfrm>
            <a:off x="4084226" y="2999523"/>
            <a:ext cx="4486935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2F9CBD-3D36-43E8-8795-D543C207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9" y="7381309"/>
            <a:ext cx="4761979" cy="3411337"/>
          </a:xfrm>
          <a:prstGeom prst="rect">
            <a:avLst/>
          </a:prstGeom>
        </p:spPr>
      </p:pic>
      <p:sp>
        <p:nvSpPr>
          <p:cNvPr id="12" name="Arco 11">
            <a:extLst>
              <a:ext uri="{FF2B5EF4-FFF2-40B4-BE49-F238E27FC236}">
                <a16:creationId xmlns:a16="http://schemas.microsoft.com/office/drawing/2014/main" id="{2C687E39-4BC7-44F8-96FD-7E8C4E7A2EF0}"/>
              </a:ext>
            </a:extLst>
          </p:cNvPr>
          <p:cNvSpPr/>
          <p:nvPr/>
        </p:nvSpPr>
        <p:spPr>
          <a:xfrm rot="10800000">
            <a:off x="5898432" y="4691752"/>
            <a:ext cx="1735742" cy="1309250"/>
          </a:xfrm>
          <a:prstGeom prst="arc">
            <a:avLst>
              <a:gd name="adj1" fmla="val 16421902"/>
              <a:gd name="adj2" fmla="val 54529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B9C0179-2B4B-4A75-BD85-17D5492015E1}"/>
              </a:ext>
            </a:extLst>
          </p:cNvPr>
          <p:cNvSpPr/>
          <p:nvPr/>
        </p:nvSpPr>
        <p:spPr>
          <a:xfrm>
            <a:off x="6820730" y="5674168"/>
            <a:ext cx="568084" cy="59393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32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99E26131-6C0D-4A39-A637-B550250C1D2C}"/>
              </a:ext>
            </a:extLst>
          </p:cNvPr>
          <p:cNvSpPr/>
          <p:nvPr/>
        </p:nvSpPr>
        <p:spPr>
          <a:xfrm rot="10800000">
            <a:off x="5975797" y="4379829"/>
            <a:ext cx="1932331" cy="1218678"/>
          </a:xfrm>
          <a:prstGeom prst="arc">
            <a:avLst>
              <a:gd name="adj1" fmla="val 233635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2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B863B2-694E-4D26-B8B0-343F202D34A2}"/>
              </a:ext>
            </a:extLst>
          </p:cNvPr>
          <p:cNvSpPr txBox="1"/>
          <p:nvPr/>
        </p:nvSpPr>
        <p:spPr>
          <a:xfrm>
            <a:off x="6503193" y="4107872"/>
            <a:ext cx="1521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32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32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32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32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9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03635B-8945-4F9B-B36B-C74207A09B3C}"/>
              </a:ext>
            </a:extLst>
          </p:cNvPr>
          <p:cNvSpPr/>
          <p:nvPr/>
        </p:nvSpPr>
        <p:spPr>
          <a:xfrm>
            <a:off x="4084225" y="6535208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CC80BCD1-7986-47BF-93BA-9F8145C2A1CE}"/>
              </a:ext>
            </a:extLst>
          </p:cNvPr>
          <p:cNvSpPr/>
          <p:nvPr/>
        </p:nvSpPr>
        <p:spPr>
          <a:xfrm>
            <a:off x="631497" y="4867974"/>
            <a:ext cx="513626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r" defTabSz="914445">
              <a:defRPr/>
            </a:pP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Fosfo</a:t>
            </a: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-hexose </a:t>
            </a: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isomerase</a:t>
            </a: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7CCCFAE-544D-4143-9024-513C3201EE32}"/>
              </a:ext>
            </a:extLst>
          </p:cNvPr>
          <p:cNvSpPr/>
          <p:nvPr/>
        </p:nvSpPr>
        <p:spPr>
          <a:xfrm>
            <a:off x="4084226" y="2999523"/>
            <a:ext cx="4486935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Frutose-6-fosfato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2F9CBD-3D36-43E8-8795-D543C207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7" y="372574"/>
            <a:ext cx="4761979" cy="34113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647069D-49C9-4846-AF90-1A26ECF7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7" y="6268105"/>
            <a:ext cx="4192349" cy="4531658"/>
          </a:xfrm>
          <a:prstGeom prst="rect">
            <a:avLst/>
          </a:prstGeo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52D4760-1980-41DE-A7BE-422130ACB0B5}"/>
              </a:ext>
            </a:extLst>
          </p:cNvPr>
          <p:cNvGrpSpPr/>
          <p:nvPr/>
        </p:nvGrpSpPr>
        <p:grpSpPr>
          <a:xfrm>
            <a:off x="6073635" y="4052377"/>
            <a:ext cx="508115" cy="2276077"/>
            <a:chOff x="5390318" y="4090088"/>
            <a:chExt cx="469476" cy="2933863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7E1877E-AC61-4E40-B4DC-AC6C5921F0C2}"/>
                </a:ext>
              </a:extLst>
            </p:cNvPr>
            <p:cNvCxnSpPr>
              <a:cxnSpLocks/>
            </p:cNvCxnSpPr>
            <p:nvPr/>
          </p:nvCxnSpPr>
          <p:spPr>
            <a:xfrm>
              <a:off x="5390318" y="4090088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1D4F495-38CB-4B8F-982C-7E6344921F64}"/>
                </a:ext>
              </a:extLst>
            </p:cNvPr>
            <p:cNvCxnSpPr>
              <a:cxnSpLocks/>
            </p:cNvCxnSpPr>
            <p:nvPr/>
          </p:nvCxnSpPr>
          <p:spPr>
            <a:xfrm>
              <a:off x="5859794" y="4101071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91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03635B-8945-4F9B-B36B-C74207A09B3C}"/>
              </a:ext>
            </a:extLst>
          </p:cNvPr>
          <p:cNvSpPr/>
          <p:nvPr/>
        </p:nvSpPr>
        <p:spPr>
          <a:xfrm>
            <a:off x="4084225" y="6535208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-6-fosfato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F4464296-969F-4888-90B3-EAFBE024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65" y="507967"/>
            <a:ext cx="5248123" cy="3337656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7CCCFAE-544D-4143-9024-513C3201EE32}"/>
              </a:ext>
            </a:extLst>
          </p:cNvPr>
          <p:cNvSpPr/>
          <p:nvPr/>
        </p:nvSpPr>
        <p:spPr>
          <a:xfrm>
            <a:off x="4084226" y="2999523"/>
            <a:ext cx="4486935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Frutose-6-fosfato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B91BC9-8E8E-4962-B56D-1E4AED258C27}"/>
              </a:ext>
            </a:extLst>
          </p:cNvPr>
          <p:cNvGrpSpPr/>
          <p:nvPr/>
        </p:nvGrpSpPr>
        <p:grpSpPr>
          <a:xfrm>
            <a:off x="6073635" y="4061103"/>
            <a:ext cx="508115" cy="2276077"/>
            <a:chOff x="5390318" y="4090088"/>
            <a:chExt cx="469476" cy="2933863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CE9EC0DD-A7BD-4A01-976C-8528A473AE98}"/>
                </a:ext>
              </a:extLst>
            </p:cNvPr>
            <p:cNvCxnSpPr>
              <a:cxnSpLocks/>
            </p:cNvCxnSpPr>
            <p:nvPr/>
          </p:nvCxnSpPr>
          <p:spPr>
            <a:xfrm>
              <a:off x="5390318" y="4090088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200593A-8C9A-4BD3-BB20-C9132058CD4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794" y="4101071"/>
              <a:ext cx="0" cy="2922880"/>
            </a:xfrm>
            <a:prstGeom prst="line">
              <a:avLst/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ustomShape 3">
            <a:extLst>
              <a:ext uri="{FF2B5EF4-FFF2-40B4-BE49-F238E27FC236}">
                <a16:creationId xmlns:a16="http://schemas.microsoft.com/office/drawing/2014/main" id="{14DAB872-9D05-4CC7-AB1D-0D1951060199}"/>
              </a:ext>
            </a:extLst>
          </p:cNvPr>
          <p:cNvSpPr/>
          <p:nvPr/>
        </p:nvSpPr>
        <p:spPr>
          <a:xfrm>
            <a:off x="631497" y="4867974"/>
            <a:ext cx="513626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r" defTabSz="914445">
              <a:defRPr/>
            </a:pP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Fosfo</a:t>
            </a: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-hexose </a:t>
            </a: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isomerase</a:t>
            </a: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7826765-82E3-424F-B815-8269822E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7" y="6268105"/>
            <a:ext cx="4192349" cy="45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03635B-8945-4F9B-B36B-C74207A09B3C}"/>
              </a:ext>
            </a:extLst>
          </p:cNvPr>
          <p:cNvSpPr/>
          <p:nvPr/>
        </p:nvSpPr>
        <p:spPr>
          <a:xfrm>
            <a:off x="4205182" y="6875450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CC80BCD1-7986-47BF-93BA-9F8145C2A1CE}"/>
              </a:ext>
            </a:extLst>
          </p:cNvPr>
          <p:cNvSpPr/>
          <p:nvPr/>
        </p:nvSpPr>
        <p:spPr>
          <a:xfrm>
            <a:off x="804275" y="5121697"/>
            <a:ext cx="513626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Glicose-6-fosfatase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7CCCFAE-544D-4143-9024-513C3201EE32}"/>
              </a:ext>
            </a:extLst>
          </p:cNvPr>
          <p:cNvSpPr/>
          <p:nvPr/>
        </p:nvSpPr>
        <p:spPr>
          <a:xfrm>
            <a:off x="4205183" y="3339765"/>
            <a:ext cx="4486935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47069D-49C9-4846-AF90-1A26ECF7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0" y="0"/>
            <a:ext cx="4192349" cy="4531658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1D4F495-38CB-4B8F-982C-7E6344921F64}"/>
              </a:ext>
            </a:extLst>
          </p:cNvPr>
          <p:cNvCxnSpPr>
            <a:cxnSpLocks/>
          </p:cNvCxnSpPr>
          <p:nvPr/>
        </p:nvCxnSpPr>
        <p:spPr>
          <a:xfrm>
            <a:off x="6448650" y="4527272"/>
            <a:ext cx="0" cy="226755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515CAA94-5064-4FCB-A770-186D75FF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7" y="6356619"/>
            <a:ext cx="4017773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1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1C235BA-226D-44E6-A4EE-1B6C85B0F87B}"/>
              </a:ext>
            </a:extLst>
          </p:cNvPr>
          <p:cNvSpPr/>
          <p:nvPr/>
        </p:nvSpPr>
        <p:spPr>
          <a:xfrm>
            <a:off x="3815829" y="3073399"/>
            <a:ext cx="252488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Piruvato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03D544C-654B-480C-881D-5A9DE37EBE65}"/>
              </a:ext>
            </a:extLst>
          </p:cNvPr>
          <p:cNvSpPr/>
          <p:nvPr/>
        </p:nvSpPr>
        <p:spPr>
          <a:xfrm>
            <a:off x="3628625" y="6827798"/>
            <a:ext cx="3349127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Oxalacetato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380428F-C065-441D-AC37-8FD448FD6EA9}"/>
              </a:ext>
            </a:extLst>
          </p:cNvPr>
          <p:cNvCxnSpPr>
            <a:cxnSpLocks/>
          </p:cNvCxnSpPr>
          <p:nvPr/>
        </p:nvCxnSpPr>
        <p:spPr>
          <a:xfrm flipH="1">
            <a:off x="4969245" y="4229161"/>
            <a:ext cx="0" cy="219812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0E25311-2C4C-4DCD-A6D9-9685878C3902}"/>
              </a:ext>
            </a:extLst>
          </p:cNvPr>
          <p:cNvGrpSpPr/>
          <p:nvPr/>
        </p:nvGrpSpPr>
        <p:grpSpPr>
          <a:xfrm>
            <a:off x="5728420" y="4824758"/>
            <a:ext cx="2312068" cy="663878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1C265D18-3ACA-4ECF-B295-635347E0AD20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3E531F8-44BC-4B81-8D89-997ADEEB97E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DB4422A-53AA-444E-9191-9EF57616FE0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6DADB86-3452-419C-8EB0-55F495700A1D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E9E1F8D-81A2-45BC-AD82-5428FFE9799E}"/>
              </a:ext>
            </a:extLst>
          </p:cNvPr>
          <p:cNvGrpSpPr/>
          <p:nvPr/>
        </p:nvGrpSpPr>
        <p:grpSpPr>
          <a:xfrm>
            <a:off x="5690200" y="5906343"/>
            <a:ext cx="2658175" cy="601411"/>
            <a:chOff x="2840714" y="6305732"/>
            <a:chExt cx="1599632" cy="403478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DBBC1095-77EC-4948-A99C-95A34D865439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AB67B53C-349C-4888-ABF7-FE8AE0320198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6D55AF43-3A52-44EF-81B5-525A479F0FB6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5DC1EB18-E8FF-49B6-8DB9-5C9A17AA8153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3FB3429-B979-46AE-BF39-9C65931B3F98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r>
                <a:rPr kumimoji="0" lang="pt-BR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3D37DA6C-7596-44E6-925D-0549E4D9D06A}"/>
                </a:ext>
              </a:extLst>
            </p:cNvPr>
            <p:cNvSpPr txBox="1"/>
            <p:nvPr/>
          </p:nvSpPr>
          <p:spPr>
            <a:xfrm>
              <a:off x="3761869" y="6339904"/>
              <a:ext cx="325835" cy="35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67" name="Arco 66">
            <a:extLst>
              <a:ext uri="{FF2B5EF4-FFF2-40B4-BE49-F238E27FC236}">
                <a16:creationId xmlns:a16="http://schemas.microsoft.com/office/drawing/2014/main" id="{480E6E2C-2E74-40C2-B52E-803025E19BCF}"/>
              </a:ext>
            </a:extLst>
          </p:cNvPr>
          <p:cNvSpPr/>
          <p:nvPr/>
        </p:nvSpPr>
        <p:spPr>
          <a:xfrm rot="10800000">
            <a:off x="5023757" y="5111231"/>
            <a:ext cx="1180044" cy="963662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co 67">
            <a:extLst>
              <a:ext uri="{FF2B5EF4-FFF2-40B4-BE49-F238E27FC236}">
                <a16:creationId xmlns:a16="http://schemas.microsoft.com/office/drawing/2014/main" id="{548323A8-072A-44DC-8DCC-B1BEF5181807}"/>
              </a:ext>
            </a:extLst>
          </p:cNvPr>
          <p:cNvSpPr/>
          <p:nvPr/>
        </p:nvSpPr>
        <p:spPr>
          <a:xfrm rot="10800000">
            <a:off x="4994171" y="4272237"/>
            <a:ext cx="1209524" cy="683260"/>
          </a:xfrm>
          <a:prstGeom prst="arc">
            <a:avLst>
              <a:gd name="adj1" fmla="val 581664"/>
              <a:gd name="adj2" fmla="val 4706251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A4F10F1-D750-4D3B-B0B0-79A97432CBC0}"/>
              </a:ext>
            </a:extLst>
          </p:cNvPr>
          <p:cNvSpPr txBox="1"/>
          <p:nvPr/>
        </p:nvSpPr>
        <p:spPr>
          <a:xfrm>
            <a:off x="4331014" y="3961139"/>
            <a:ext cx="409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HCO</a:t>
            </a:r>
            <a:r>
              <a:rPr kumimoji="0" lang="pt-BR" sz="4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  <a:r>
              <a:rPr kumimoji="0" lang="pt-BR" sz="4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0" name="CustomShape 3">
            <a:extLst>
              <a:ext uri="{FF2B5EF4-FFF2-40B4-BE49-F238E27FC236}">
                <a16:creationId xmlns:a16="http://schemas.microsoft.com/office/drawing/2014/main" id="{25F12E49-05C5-405B-8259-8C01478E69FF}"/>
              </a:ext>
            </a:extLst>
          </p:cNvPr>
          <p:cNvSpPr/>
          <p:nvPr/>
        </p:nvSpPr>
        <p:spPr>
          <a:xfrm>
            <a:off x="2037484" y="4564564"/>
            <a:ext cx="3138494" cy="1198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Piruvato</a:t>
            </a:r>
          </a:p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-5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carboxilase</a:t>
            </a:r>
            <a:endParaRPr kumimoji="0" lang="pt-BR" sz="3600" b="1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pic>
        <p:nvPicPr>
          <p:cNvPr id="101" name="Imagem 100">
            <a:extLst>
              <a:ext uri="{FF2B5EF4-FFF2-40B4-BE49-F238E27FC236}">
                <a16:creationId xmlns:a16="http://schemas.microsoft.com/office/drawing/2014/main" id="{92FFA607-8228-456E-907C-56E83E6E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3" y="797408"/>
            <a:ext cx="4636378" cy="219812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76BF07D-F9C6-4846-8519-F0C01741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3" y="7804231"/>
            <a:ext cx="5780908" cy="20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8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303635B-8945-4F9B-B36B-C74207A09B3C}"/>
              </a:ext>
            </a:extLst>
          </p:cNvPr>
          <p:cNvSpPr/>
          <p:nvPr/>
        </p:nvSpPr>
        <p:spPr>
          <a:xfrm>
            <a:off x="3977899" y="6960510"/>
            <a:ext cx="4486936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7CCCFAE-544D-4143-9024-513C3201EE32}"/>
              </a:ext>
            </a:extLst>
          </p:cNvPr>
          <p:cNvSpPr/>
          <p:nvPr/>
        </p:nvSpPr>
        <p:spPr>
          <a:xfrm>
            <a:off x="3977900" y="3424825"/>
            <a:ext cx="4486935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Glicose-6-fosfato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200593A-8C9A-4BD3-BB20-C9132058CD42}"/>
              </a:ext>
            </a:extLst>
          </p:cNvPr>
          <p:cNvCxnSpPr>
            <a:cxnSpLocks/>
          </p:cNvCxnSpPr>
          <p:nvPr/>
        </p:nvCxnSpPr>
        <p:spPr>
          <a:xfrm>
            <a:off x="6475424" y="4494926"/>
            <a:ext cx="0" cy="226755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stomShape 3">
            <a:extLst>
              <a:ext uri="{FF2B5EF4-FFF2-40B4-BE49-F238E27FC236}">
                <a16:creationId xmlns:a16="http://schemas.microsoft.com/office/drawing/2014/main" id="{FCEF3D7E-032C-4ECE-B0EF-6E71740330E0}"/>
              </a:ext>
            </a:extLst>
          </p:cNvPr>
          <p:cNvSpPr/>
          <p:nvPr/>
        </p:nvSpPr>
        <p:spPr>
          <a:xfrm>
            <a:off x="804275" y="5121697"/>
            <a:ext cx="513626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Glicose-6-fosfatase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9172246-61E0-4532-A1B9-D0AF61BE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0" y="0"/>
            <a:ext cx="4192349" cy="45316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4F266F8-2B98-44D5-A0CA-5C70D9D2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7" y="6356619"/>
            <a:ext cx="4017773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3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03D544C-654B-480C-881D-5A9DE37EBE65}"/>
              </a:ext>
            </a:extLst>
          </p:cNvPr>
          <p:cNvSpPr/>
          <p:nvPr/>
        </p:nvSpPr>
        <p:spPr>
          <a:xfrm>
            <a:off x="3628625" y="6827798"/>
            <a:ext cx="3349127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380428F-C065-441D-AC37-8FD448FD6EA9}"/>
              </a:ext>
            </a:extLst>
          </p:cNvPr>
          <p:cNvCxnSpPr>
            <a:cxnSpLocks/>
          </p:cNvCxnSpPr>
          <p:nvPr/>
        </p:nvCxnSpPr>
        <p:spPr>
          <a:xfrm>
            <a:off x="4969245" y="3742660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3EEBE2C-04F1-40F4-8446-DE2D163400B1}"/>
              </a:ext>
            </a:extLst>
          </p:cNvPr>
          <p:cNvSpPr/>
          <p:nvPr/>
        </p:nvSpPr>
        <p:spPr>
          <a:xfrm>
            <a:off x="3628625" y="2574868"/>
            <a:ext cx="334912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Oxalacetato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6A3C2C-C99C-47B4-BBE3-922AA486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5" y="6827798"/>
            <a:ext cx="4744020" cy="3380469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4ECEC75-4244-4DF0-B902-13BAAB1B69B0}"/>
              </a:ext>
            </a:extLst>
          </p:cNvPr>
          <p:cNvGrpSpPr/>
          <p:nvPr/>
        </p:nvGrpSpPr>
        <p:grpSpPr>
          <a:xfrm>
            <a:off x="5669106" y="3814907"/>
            <a:ext cx="2437772" cy="64519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A7DC5E0-40AD-43DD-9B47-84B32CCE437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7FF6FAC-C3C6-40F8-B196-C26441851D0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37D311B-C3BB-45D8-8911-4DE2172D397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074206E3-D69C-46D3-8C5E-B1B356E38FD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60436D9-286A-4FB8-8298-5F2519E5E6EE}"/>
              </a:ext>
            </a:extLst>
          </p:cNvPr>
          <p:cNvGrpSpPr/>
          <p:nvPr/>
        </p:nvGrpSpPr>
        <p:grpSpPr>
          <a:xfrm>
            <a:off x="5538214" y="4881197"/>
            <a:ext cx="1749345" cy="623826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C0DB1F4-01F2-4BEA-8A59-C9FA678E9F0F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61A153F2-7BA3-4B58-923B-D3FC4207EF96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E1E22A22-EAAB-426D-9392-60F83D77B32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Arco 72">
            <a:extLst>
              <a:ext uri="{FF2B5EF4-FFF2-40B4-BE49-F238E27FC236}">
                <a16:creationId xmlns:a16="http://schemas.microsoft.com/office/drawing/2014/main" id="{95389649-6D88-4EE0-A266-580AC3287760}"/>
              </a:ext>
            </a:extLst>
          </p:cNvPr>
          <p:cNvSpPr/>
          <p:nvPr/>
        </p:nvSpPr>
        <p:spPr>
          <a:xfrm rot="10800000">
            <a:off x="4982945" y="4110921"/>
            <a:ext cx="1071380" cy="1188126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7BFD8AC-50B9-46FA-82ED-E06DC782074E}"/>
              </a:ext>
            </a:extLst>
          </p:cNvPr>
          <p:cNvSpPr txBox="1"/>
          <p:nvPr/>
        </p:nvSpPr>
        <p:spPr>
          <a:xfrm>
            <a:off x="5348888" y="5957654"/>
            <a:ext cx="162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CO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68F51A58-A050-484B-B299-494BDA6CBC64}"/>
              </a:ext>
            </a:extLst>
          </p:cNvPr>
          <p:cNvSpPr/>
          <p:nvPr/>
        </p:nvSpPr>
        <p:spPr>
          <a:xfrm rot="10800000">
            <a:off x="4982946" y="5529501"/>
            <a:ext cx="1209524" cy="683260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C442A24F-CD1C-4B56-9EB6-76C4D5DCD17E}"/>
              </a:ext>
            </a:extLst>
          </p:cNvPr>
          <p:cNvSpPr/>
          <p:nvPr/>
        </p:nvSpPr>
        <p:spPr>
          <a:xfrm>
            <a:off x="698691" y="4593669"/>
            <a:ext cx="3938816" cy="1198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ctr" defTabSz="914426">
              <a:defRPr/>
            </a:pPr>
            <a:r>
              <a:rPr lang="pt-BR" sz="3600" b="1" spc="-5" dirty="0">
                <a:solidFill>
                  <a:prstClr val="white"/>
                </a:solidFill>
                <a:latin typeface="Bell MT"/>
              </a:rPr>
              <a:t>Fosfenolpiruvato </a:t>
            </a:r>
            <a:r>
              <a:rPr lang="pt-BR" sz="3600" b="1" spc="-5" dirty="0" err="1">
                <a:solidFill>
                  <a:prstClr val="white"/>
                </a:solidFill>
                <a:latin typeface="Bell MT"/>
              </a:rPr>
              <a:t>carboxicinase</a:t>
            </a:r>
            <a:endParaRPr lang="pt-BR" sz="3600" b="1" spc="-5" dirty="0">
              <a:solidFill>
                <a:prstClr val="white"/>
              </a:solidFill>
              <a:latin typeface="Bell MT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99EDFB2-3F21-43F2-9222-E853718EB124}"/>
              </a:ext>
            </a:extLst>
          </p:cNvPr>
          <p:cNvCxnSpPr>
            <a:cxnSpLocks/>
          </p:cNvCxnSpPr>
          <p:nvPr/>
        </p:nvCxnSpPr>
        <p:spPr>
          <a:xfrm>
            <a:off x="4499769" y="3731677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55F3E6DF-CA9E-455D-A0DE-6CC38AE8C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66" y="466336"/>
            <a:ext cx="5780908" cy="20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03D544C-654B-480C-881D-5A9DE37EBE65}"/>
              </a:ext>
            </a:extLst>
          </p:cNvPr>
          <p:cNvSpPr/>
          <p:nvPr/>
        </p:nvSpPr>
        <p:spPr>
          <a:xfrm>
            <a:off x="3457486" y="6846208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Fosfenolpiruvato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380428F-C065-441D-AC37-8FD448FD6EA9}"/>
              </a:ext>
            </a:extLst>
          </p:cNvPr>
          <p:cNvCxnSpPr>
            <a:cxnSpLocks/>
          </p:cNvCxnSpPr>
          <p:nvPr/>
        </p:nvCxnSpPr>
        <p:spPr>
          <a:xfrm>
            <a:off x="4969245" y="3742660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stomShape 3">
            <a:extLst>
              <a:ext uri="{FF2B5EF4-FFF2-40B4-BE49-F238E27FC236}">
                <a16:creationId xmlns:a16="http://schemas.microsoft.com/office/drawing/2014/main" id="{25F12E49-05C5-405B-8259-8C01478E69FF}"/>
              </a:ext>
            </a:extLst>
          </p:cNvPr>
          <p:cNvSpPr/>
          <p:nvPr/>
        </p:nvSpPr>
        <p:spPr>
          <a:xfrm>
            <a:off x="698691" y="4593669"/>
            <a:ext cx="3938816" cy="1198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ctr" defTabSz="914426">
              <a:defRPr/>
            </a:pPr>
            <a:r>
              <a:rPr lang="pt-BR" sz="3600" b="1" spc="-5" dirty="0">
                <a:solidFill>
                  <a:prstClr val="white"/>
                </a:solidFill>
                <a:latin typeface="Bell MT"/>
              </a:rPr>
              <a:t>Fosfenolpiruvato </a:t>
            </a:r>
            <a:r>
              <a:rPr lang="pt-BR" sz="3600" b="1" spc="-5" dirty="0" err="1">
                <a:solidFill>
                  <a:prstClr val="white"/>
                </a:solidFill>
                <a:latin typeface="Bell MT"/>
              </a:rPr>
              <a:t>carboxicinase</a:t>
            </a:r>
            <a:endParaRPr lang="pt-BR" sz="3600" b="1" spc="-5" dirty="0">
              <a:solidFill>
                <a:prstClr val="white"/>
              </a:solidFill>
              <a:latin typeface="Bell MT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3EEBE2C-04F1-40F4-8446-DE2D163400B1}"/>
              </a:ext>
            </a:extLst>
          </p:cNvPr>
          <p:cNvSpPr/>
          <p:nvPr/>
        </p:nvSpPr>
        <p:spPr>
          <a:xfrm>
            <a:off x="3628625" y="2574868"/>
            <a:ext cx="3349127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Oxalacetato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6A3C2C-C99C-47B4-BBE3-922AA486B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5" y="6827798"/>
            <a:ext cx="4744020" cy="3380469"/>
          </a:xfrm>
          <a:prstGeom prst="rect">
            <a:avLst/>
          </a:prstGeom>
        </p:spPr>
      </p:pic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4ECEC75-4244-4DF0-B902-13BAAB1B69B0}"/>
              </a:ext>
            </a:extLst>
          </p:cNvPr>
          <p:cNvGrpSpPr/>
          <p:nvPr/>
        </p:nvGrpSpPr>
        <p:grpSpPr>
          <a:xfrm>
            <a:off x="5669106" y="3814907"/>
            <a:ext cx="2437772" cy="64519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A7DC5E0-40AD-43DD-9B47-84B32CCE437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7FF6FAC-C3C6-40F8-B196-C26441851D0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37D311B-C3BB-45D8-8911-4DE2172D397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074206E3-D69C-46D3-8C5E-B1B356E38FD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60436D9-286A-4FB8-8298-5F2519E5E6EE}"/>
              </a:ext>
            </a:extLst>
          </p:cNvPr>
          <p:cNvGrpSpPr/>
          <p:nvPr/>
        </p:nvGrpSpPr>
        <p:grpSpPr>
          <a:xfrm>
            <a:off x="5538214" y="4881197"/>
            <a:ext cx="1749345" cy="623826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C0DB1F4-01F2-4BEA-8A59-C9FA678E9F0F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61A153F2-7BA3-4B58-923B-D3FC4207EF96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E1E22A22-EAAB-426D-9392-60F83D77B32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Arco 72">
            <a:extLst>
              <a:ext uri="{FF2B5EF4-FFF2-40B4-BE49-F238E27FC236}">
                <a16:creationId xmlns:a16="http://schemas.microsoft.com/office/drawing/2014/main" id="{95389649-6D88-4EE0-A266-580AC3287760}"/>
              </a:ext>
            </a:extLst>
          </p:cNvPr>
          <p:cNvSpPr/>
          <p:nvPr/>
        </p:nvSpPr>
        <p:spPr>
          <a:xfrm rot="10800000">
            <a:off x="4982945" y="4110921"/>
            <a:ext cx="1071380" cy="1188126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7BFD8AC-50B9-46FA-82ED-E06DC782074E}"/>
              </a:ext>
            </a:extLst>
          </p:cNvPr>
          <p:cNvSpPr txBox="1"/>
          <p:nvPr/>
        </p:nvSpPr>
        <p:spPr>
          <a:xfrm>
            <a:off x="5348888" y="5957654"/>
            <a:ext cx="162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CO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68F51A58-A050-484B-B299-494BDA6CBC64}"/>
              </a:ext>
            </a:extLst>
          </p:cNvPr>
          <p:cNvSpPr/>
          <p:nvPr/>
        </p:nvSpPr>
        <p:spPr>
          <a:xfrm rot="10800000">
            <a:off x="4982946" y="5529501"/>
            <a:ext cx="1209524" cy="683260"/>
          </a:xfrm>
          <a:prstGeom prst="arc">
            <a:avLst>
              <a:gd name="adj1" fmla="val 15556174"/>
              <a:gd name="adj2" fmla="val 21557887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06F74D0-AA56-42F0-B941-25A1BB754FBA}"/>
              </a:ext>
            </a:extLst>
          </p:cNvPr>
          <p:cNvCxnSpPr>
            <a:cxnSpLocks/>
          </p:cNvCxnSpPr>
          <p:nvPr/>
        </p:nvCxnSpPr>
        <p:spPr>
          <a:xfrm>
            <a:off x="4499769" y="3731677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FA70F179-B3B7-448A-8853-027C6CB8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66" y="466336"/>
            <a:ext cx="5780908" cy="20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Fosfenolpiruvato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o 46">
            <a:extLst>
              <a:ext uri="{FF2B5EF4-FFF2-40B4-BE49-F238E27FC236}">
                <a16:creationId xmlns:a16="http://schemas.microsoft.com/office/drawing/2014/main" id="{EC3EA7D9-4132-492B-920F-919031A22510}"/>
              </a:ext>
            </a:extLst>
          </p:cNvPr>
          <p:cNvSpPr/>
          <p:nvPr/>
        </p:nvSpPr>
        <p:spPr>
          <a:xfrm rot="10800000">
            <a:off x="5859794" y="4716621"/>
            <a:ext cx="1209524" cy="683260"/>
          </a:xfrm>
          <a:prstGeom prst="arc">
            <a:avLst>
              <a:gd name="adj1" fmla="val 581664"/>
              <a:gd name="adj2" fmla="val 5772265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E8D7AC0-7C46-429D-B0A0-C71AD9F2A767}"/>
              </a:ext>
            </a:extLst>
          </p:cNvPr>
          <p:cNvSpPr txBox="1"/>
          <p:nvPr/>
        </p:nvSpPr>
        <p:spPr>
          <a:xfrm>
            <a:off x="6390816" y="4303482"/>
            <a:ext cx="128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4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ABD535-B3C9-40A6-BF4D-A02BFB56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8" y="6801707"/>
            <a:ext cx="4727210" cy="39980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5D67BB-C4C8-4B5D-8185-4587A393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3" y="76299"/>
            <a:ext cx="4355555" cy="3103659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8B470B1D-3CFE-490A-91FB-7AF15CE18B69}"/>
              </a:ext>
            </a:extLst>
          </p:cNvPr>
          <p:cNvSpPr/>
          <p:nvPr/>
        </p:nvSpPr>
        <p:spPr>
          <a:xfrm>
            <a:off x="1316215" y="5140669"/>
            <a:ext cx="3938816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r" defTabSz="914426">
              <a:defRPr/>
            </a:pPr>
            <a:r>
              <a:rPr lang="pt-BR" sz="3600" b="1" spc="-5" dirty="0" err="1">
                <a:solidFill>
                  <a:prstClr val="white"/>
                </a:solidFill>
                <a:latin typeface="Bell MT"/>
              </a:rPr>
              <a:t>Enolase</a:t>
            </a:r>
            <a:endParaRPr lang="pt-BR" sz="3600" b="1" spc="-5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01045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Fosfenolpiruvato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2-Fosfoglicerato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o 46">
            <a:extLst>
              <a:ext uri="{FF2B5EF4-FFF2-40B4-BE49-F238E27FC236}">
                <a16:creationId xmlns:a16="http://schemas.microsoft.com/office/drawing/2014/main" id="{EC3EA7D9-4132-492B-920F-919031A22510}"/>
              </a:ext>
            </a:extLst>
          </p:cNvPr>
          <p:cNvSpPr/>
          <p:nvPr/>
        </p:nvSpPr>
        <p:spPr>
          <a:xfrm rot="10800000">
            <a:off x="5859794" y="4716621"/>
            <a:ext cx="1209524" cy="683260"/>
          </a:xfrm>
          <a:prstGeom prst="arc">
            <a:avLst>
              <a:gd name="adj1" fmla="val 581664"/>
              <a:gd name="adj2" fmla="val 5772265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45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E8D7AC0-7C46-429D-B0A0-C71AD9F2A767}"/>
              </a:ext>
            </a:extLst>
          </p:cNvPr>
          <p:cNvSpPr txBox="1"/>
          <p:nvPr/>
        </p:nvSpPr>
        <p:spPr>
          <a:xfrm>
            <a:off x="6390816" y="4303482"/>
            <a:ext cx="128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5">
              <a:defRPr/>
            </a:pP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H</a:t>
            </a:r>
            <a:r>
              <a:rPr lang="pt-BR" sz="4000" b="1" baseline="-25000" dirty="0">
                <a:solidFill>
                  <a:prstClr val="white"/>
                </a:solidFill>
                <a:latin typeface="Bell MT" panose="02020503060305020303" pitchFamily="18" charset="0"/>
              </a:rPr>
              <a:t>2</a:t>
            </a:r>
            <a:r>
              <a:rPr lang="pt-BR" sz="40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lang="pt-BR" sz="4000" b="1" baseline="-25000" dirty="0">
              <a:solidFill>
                <a:prstClr val="white"/>
              </a:solidFill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ABD535-B3C9-40A6-BF4D-A02BFB56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78" y="6801707"/>
            <a:ext cx="4727210" cy="399805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5D67BB-C4C8-4B5D-8185-4587A393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3" y="76299"/>
            <a:ext cx="4355555" cy="3103659"/>
          </a:xfrm>
          <a:prstGeom prst="rect">
            <a:avLst/>
          </a:prstGeom>
        </p:spPr>
      </p:pic>
      <p:sp>
        <p:nvSpPr>
          <p:cNvPr id="52" name="CustomShape 3">
            <a:extLst>
              <a:ext uri="{FF2B5EF4-FFF2-40B4-BE49-F238E27FC236}">
                <a16:creationId xmlns:a16="http://schemas.microsoft.com/office/drawing/2014/main" id="{B08AE251-6347-4BF9-BB03-1705B2F17079}"/>
              </a:ext>
            </a:extLst>
          </p:cNvPr>
          <p:cNvSpPr/>
          <p:nvPr/>
        </p:nvSpPr>
        <p:spPr>
          <a:xfrm>
            <a:off x="1316215" y="5140669"/>
            <a:ext cx="3938816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lvl="0" algn="r" defTabSz="914426">
              <a:defRPr/>
            </a:pPr>
            <a:r>
              <a:rPr lang="pt-BR" sz="3600" b="1" spc="-5" dirty="0" err="1">
                <a:solidFill>
                  <a:prstClr val="white"/>
                </a:solidFill>
                <a:latin typeface="Bell MT"/>
              </a:rPr>
              <a:t>Enolase</a:t>
            </a:r>
            <a:endParaRPr lang="pt-BR" sz="3600" b="1" spc="-5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83634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5AABD535-B3C9-40A6-BF4D-A02BFB56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45"/>
            <a:ext cx="4727210" cy="399805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2CB6CF2-A57D-47B6-BC2F-42A11625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8" y="7955357"/>
            <a:ext cx="5304595" cy="3028859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1E4442AD-C9F8-4FF0-AE2E-2F9BF5153878}"/>
              </a:ext>
            </a:extLst>
          </p:cNvPr>
          <p:cNvSpPr/>
          <p:nvPr/>
        </p:nvSpPr>
        <p:spPr>
          <a:xfrm>
            <a:off x="428371" y="5267671"/>
            <a:ext cx="472721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Fosfoglicerato-mutase</a:t>
            </a: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14424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3-Fosfoglicerato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5074FFAF-B491-4455-A7B7-3BC9DF51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45"/>
            <a:ext cx="4727210" cy="39980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78292FE-C0F0-49B3-B7FD-20AFF75B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8" y="7955357"/>
            <a:ext cx="5304595" cy="3028859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459DD0BA-4EBA-4C90-911E-06C6C2C1DB4F}"/>
              </a:ext>
            </a:extLst>
          </p:cNvPr>
          <p:cNvSpPr/>
          <p:nvPr/>
        </p:nvSpPr>
        <p:spPr>
          <a:xfrm>
            <a:off x="428371" y="5267671"/>
            <a:ext cx="472721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 err="1">
                <a:solidFill>
                  <a:prstClr val="white"/>
                </a:solidFill>
                <a:latin typeface="Bell MT"/>
              </a:rPr>
              <a:t>Fosfoglicerato-mutase</a:t>
            </a:r>
            <a:endParaRPr lang="pt-BR" sz="3600" b="1" spc="-4" dirty="0">
              <a:solidFill>
                <a:prstClr val="white"/>
              </a:solidFill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387601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96AAF40-9CD4-4CD5-A7B3-2E8E88105EAF}"/>
              </a:ext>
            </a:extLst>
          </p:cNvPr>
          <p:cNvSpPr/>
          <p:nvPr/>
        </p:nvSpPr>
        <p:spPr>
          <a:xfrm>
            <a:off x="4383309" y="2943322"/>
            <a:ext cx="3775724" cy="8461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3-Fosfoglicerato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117DEC0-4124-4653-9BC7-2ADECB5C68A9}"/>
              </a:ext>
            </a:extLst>
          </p:cNvPr>
          <p:cNvSpPr/>
          <p:nvPr/>
        </p:nvSpPr>
        <p:spPr>
          <a:xfrm>
            <a:off x="4348035" y="7204619"/>
            <a:ext cx="3720715" cy="846101"/>
          </a:xfrm>
          <a:prstGeom prst="roundRect">
            <a:avLst/>
          </a:prstGeom>
          <a:solidFill>
            <a:srgbClr val="E58E5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5">
              <a:defRPr/>
            </a:pP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76A717-11C2-432F-8EEC-7E968973D630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54E5AF5-14DE-4FED-9EE2-ABD8C62D9D06}"/>
              </a:ext>
            </a:extLst>
          </p:cNvPr>
          <p:cNvCxnSpPr>
            <a:cxnSpLocks/>
          </p:cNvCxnSpPr>
          <p:nvPr/>
        </p:nvCxnSpPr>
        <p:spPr>
          <a:xfrm>
            <a:off x="5390318" y="4090088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92CB6CF2-A57D-47B6-BC2F-42A11625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" y="136827"/>
            <a:ext cx="5304595" cy="3028859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1E4442AD-C9F8-4FF0-AE2E-2F9BF5153878}"/>
              </a:ext>
            </a:extLst>
          </p:cNvPr>
          <p:cNvSpPr/>
          <p:nvPr/>
        </p:nvSpPr>
        <p:spPr>
          <a:xfrm>
            <a:off x="428371" y="5267671"/>
            <a:ext cx="4727210" cy="6448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2" tIns="45003" rIns="90002" bIns="45003">
            <a:spAutoFit/>
          </a:bodyPr>
          <a:lstStyle/>
          <a:p>
            <a:pPr algn="r" defTabSz="914445">
              <a:defRPr/>
            </a:pPr>
            <a:r>
              <a:rPr lang="pt-BR" sz="3600" b="1" spc="-4" dirty="0">
                <a:solidFill>
                  <a:prstClr val="white"/>
                </a:solidFill>
                <a:latin typeface="Bell MT"/>
              </a:rPr>
              <a:t>Fosfogliceratocinase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28946D-93A0-46C0-BC51-5ED00073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1" y="6818786"/>
            <a:ext cx="5304591" cy="394569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F602C0D-31A1-40CD-B6D0-E07B064DEEEA}"/>
              </a:ext>
            </a:extLst>
          </p:cNvPr>
          <p:cNvCxnSpPr>
            <a:cxnSpLocks/>
          </p:cNvCxnSpPr>
          <p:nvPr/>
        </p:nvCxnSpPr>
        <p:spPr>
          <a:xfrm>
            <a:off x="5859794" y="4101071"/>
            <a:ext cx="0" cy="292288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C1575B1-C746-4544-9153-944E10442BE8}"/>
              </a:ext>
            </a:extLst>
          </p:cNvPr>
          <p:cNvGrpSpPr/>
          <p:nvPr/>
        </p:nvGrpSpPr>
        <p:grpSpPr>
          <a:xfrm>
            <a:off x="6602134" y="4332238"/>
            <a:ext cx="2010234" cy="573378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0258AE5-63D2-4073-BAE7-FB7FB5AF809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B49BF2A-DAC2-47D3-8F1A-18EE183019B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A4104C5-1B99-49F3-A0CA-3EC6E4A44F2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3AC1A2F-30D8-4BA0-ABBF-7A50DC3052B3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6E7497B-E30D-4965-9194-05CE839AC420}"/>
              </a:ext>
            </a:extLst>
          </p:cNvPr>
          <p:cNvGrpSpPr/>
          <p:nvPr/>
        </p:nvGrpSpPr>
        <p:grpSpPr>
          <a:xfrm>
            <a:off x="6603049" y="5674979"/>
            <a:ext cx="1555854" cy="554392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A4273A4F-8CE9-4D79-BA30-D1C3673A4E9B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92458-E818-4758-B27D-9BFE7EE95911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CDAEB1C-6E84-47E4-B80F-AEE8A63115FB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5">
                <a:defRPr/>
              </a:pPr>
              <a:r>
                <a:rPr lang="pt-BR" sz="2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pt-BR" sz="2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Arco 21">
            <a:extLst>
              <a:ext uri="{FF2B5EF4-FFF2-40B4-BE49-F238E27FC236}">
                <a16:creationId xmlns:a16="http://schemas.microsoft.com/office/drawing/2014/main" id="{ADC435EC-EF41-4A37-A987-473FB2D7BCE1}"/>
              </a:ext>
            </a:extLst>
          </p:cNvPr>
          <p:cNvSpPr/>
          <p:nvPr/>
        </p:nvSpPr>
        <p:spPr>
          <a:xfrm rot="10800000">
            <a:off x="5907221" y="4786289"/>
            <a:ext cx="1168202" cy="1180094"/>
          </a:xfrm>
          <a:prstGeom prst="arc">
            <a:avLst>
              <a:gd name="adj1" fmla="val 16200000"/>
              <a:gd name="adj2" fmla="val 5097598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26">
              <a:defRPr/>
            </a:pPr>
            <a:endParaRPr lang="pt-BR" sz="1801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6804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142</Words>
  <Application>Microsoft Office PowerPoint</Application>
  <PresentationFormat>Personalizar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Bell MT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16</cp:revision>
  <dcterms:created xsi:type="dcterms:W3CDTF">2023-11-01T02:18:18Z</dcterms:created>
  <dcterms:modified xsi:type="dcterms:W3CDTF">2023-11-08T23:33:25Z</dcterms:modified>
</cp:coreProperties>
</file>