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14" r:id="rId2"/>
    <p:sldId id="526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650"/>
    <a:srgbClr val="46171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BA17-C28E-4911-BBDC-D2A8B3F9E6D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3C213-C30D-4925-A836-3DCC35C69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1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1"/>
            </a:lvl3pPr>
            <a:lvl4pPr marL="1371653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2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3" indent="0">
              <a:buNone/>
              <a:defRPr sz="1200"/>
            </a:lvl3pPr>
            <a:lvl4pPr marL="1371653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2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53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2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3" indent="0">
              <a:buNone/>
              <a:defRPr sz="1200"/>
            </a:lvl3pPr>
            <a:lvl4pPr marL="1371653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2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456397" y="1416855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6096000" y="4874092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959553" y="2633164"/>
            <a:ext cx="4" cy="187071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680506" y="3172208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680505" y="3982933"/>
            <a:ext cx="1526101" cy="393020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984585" y="3468224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302323" y="65485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959554" y="2661195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505217" y="247021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5032811" y="3026068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45">
              <a:defRPr/>
            </a:pPr>
            <a:r>
              <a:rPr lang="pt-BR" sz="2398" b="1" spc="-4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2398" b="1" spc="-4" dirty="0">
              <a:solidFill>
                <a:schemeClr val="bg1"/>
              </a:solidFill>
              <a:latin typeface="Bell M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835374" y="2264193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836792" y="226419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553017" y="2495575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4037294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863073" y="147982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4241446" y="251078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754153" y="1901023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962153" y="242505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967798" y="253230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289055" y="223938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525215" y="2264194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533368" y="1456300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4168976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777422" y="528333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778842" y="5283338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495064" y="549108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411454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805121" y="4498971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4183492" y="55299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696206" y="4920164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904201" y="544420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909846" y="555144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5231105" y="525852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467269" y="5283338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475416" y="4475443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616409" y="5283333"/>
            <a:ext cx="1012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513291" y="551445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C3F3E87-8A08-4035-905E-85277047AE36}"/>
              </a:ext>
            </a:extLst>
          </p:cNvPr>
          <p:cNvCxnSpPr>
            <a:cxnSpLocks/>
          </p:cNvCxnSpPr>
          <p:nvPr/>
        </p:nvCxnSpPr>
        <p:spPr>
          <a:xfrm>
            <a:off x="399635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20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8º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5" y="3737268"/>
            <a:ext cx="1561068" cy="1267179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8" y="3618677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7" y="3429000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6" y="4646559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200" y="421043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4" y="542031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0" y="378860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6" y="3387845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1" y="5439350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4" y="418489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7" y="365445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8" y="346445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20" y="3608236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53" y="3404194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8" y="1383997"/>
            <a:ext cx="3709931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Aldolase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7263073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9º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5" y="3737268"/>
            <a:ext cx="1561068" cy="1267179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8" y="3618677"/>
            <a:ext cx="478085" cy="461345"/>
          </a:xfrm>
          <a:prstGeom prst="rect">
            <a:avLst/>
          </a:prstGeom>
          <a:solidFill>
            <a:srgbClr val="2E4650"/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7" y="3429004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6" y="4646559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200" y="421043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4" y="542031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6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0" y="378860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6" y="3387845"/>
            <a:ext cx="1286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1" y="5439350"/>
            <a:ext cx="712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4" y="418489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3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20" y="3608236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53" y="3404194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9" y="2422911"/>
            <a:ext cx="1209524" cy="683260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43" y="2957116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9" y="1158279"/>
            <a:ext cx="349908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51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10º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902" y="3828577"/>
            <a:ext cx="2076700" cy="1623957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21" y="3597748"/>
            <a:ext cx="478085" cy="461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7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9" y="593590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50" y="4189520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10" y="499087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6" y="382857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7" y="420309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2" y="5034238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3" y="3842155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4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8" y="2955610"/>
            <a:ext cx="136101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lang="pt-BR" sz="2398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3" y="4168450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7" y="319198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42" y="298793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9" y="1158279"/>
            <a:ext cx="349908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Fosfo</a:t>
            </a: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-hexose </a:t>
            </a: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9012464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902" y="3828577"/>
            <a:ext cx="2076700" cy="1623957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21" y="3597748"/>
            <a:ext cx="478085" cy="461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7" y="5134553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9" y="5935902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2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50" y="4189520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10" y="4990870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6" y="3828578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7" y="4203095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2" y="5034238"/>
            <a:ext cx="657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3" y="3842155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4"/>
            <a:ext cx="0" cy="857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4"/>
            <a:ext cx="136101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3" y="4168450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8" y="1201168"/>
            <a:ext cx="3138494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41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456397" y="1416855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6096000" y="4874092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959553" y="2633164"/>
            <a:ext cx="4" cy="187071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680506" y="3172208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680505" y="3982933"/>
            <a:ext cx="1526101" cy="380638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984585" y="3468224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302323" y="65485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959554" y="2661195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505217" y="247021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5032811" y="3026068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45">
              <a:defRPr/>
            </a:pPr>
            <a:r>
              <a:rPr lang="pt-BR" sz="2398" b="1" spc="-4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2398" b="1" spc="-4" dirty="0">
              <a:solidFill>
                <a:schemeClr val="bg1"/>
              </a:solidFill>
              <a:latin typeface="Bell M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835374" y="2264193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836792" y="226419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553017" y="2495575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4037294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863073" y="147982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4241446" y="251078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754153" y="1901023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962153" y="242505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967798" y="253230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289055" y="223938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525215" y="2264194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533368" y="1456300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4168976" y="188666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53669FB-153E-4661-9BA7-B8EB5875CD83}"/>
              </a:ext>
            </a:extLst>
          </p:cNvPr>
          <p:cNvSpPr txBox="1"/>
          <p:nvPr/>
        </p:nvSpPr>
        <p:spPr>
          <a:xfrm>
            <a:off x="2777422" y="528333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1209A71-9C1A-4D22-8E35-0B5BEA2D5A73}"/>
              </a:ext>
            </a:extLst>
          </p:cNvPr>
          <p:cNvSpPr txBox="1"/>
          <p:nvPr/>
        </p:nvSpPr>
        <p:spPr>
          <a:xfrm>
            <a:off x="3778842" y="5283338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CA3CEFC-CB31-488A-8887-684BD771DDDD}"/>
              </a:ext>
            </a:extLst>
          </p:cNvPr>
          <p:cNvCxnSpPr>
            <a:cxnSpLocks/>
          </p:cNvCxnSpPr>
          <p:nvPr/>
        </p:nvCxnSpPr>
        <p:spPr>
          <a:xfrm>
            <a:off x="3495064" y="549108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5A5370E-EC85-4CD3-B708-705DC2BFF1A6}"/>
              </a:ext>
            </a:extLst>
          </p:cNvPr>
          <p:cNvCxnSpPr>
            <a:cxnSpLocks/>
          </p:cNvCxnSpPr>
          <p:nvPr/>
        </p:nvCxnSpPr>
        <p:spPr>
          <a:xfrm>
            <a:off x="411454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B647F26-4A7E-4779-8666-CE058A22A778}"/>
              </a:ext>
            </a:extLst>
          </p:cNvPr>
          <p:cNvSpPr txBox="1"/>
          <p:nvPr/>
        </p:nvSpPr>
        <p:spPr>
          <a:xfrm>
            <a:off x="3805121" y="4498971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B3D05A6-CF4A-4745-BFA0-42AE77C867B9}"/>
              </a:ext>
            </a:extLst>
          </p:cNvPr>
          <p:cNvCxnSpPr>
            <a:cxnSpLocks/>
          </p:cNvCxnSpPr>
          <p:nvPr/>
        </p:nvCxnSpPr>
        <p:spPr>
          <a:xfrm>
            <a:off x="4183492" y="55299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457F2F8-4733-46BA-B0CA-5D3EFC8423AD}"/>
              </a:ext>
            </a:extLst>
          </p:cNvPr>
          <p:cNvCxnSpPr>
            <a:cxnSpLocks/>
          </p:cNvCxnSpPr>
          <p:nvPr/>
        </p:nvCxnSpPr>
        <p:spPr>
          <a:xfrm>
            <a:off x="4696206" y="4920164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263CED7-5939-4876-8803-DEA14CF825C9}"/>
              </a:ext>
            </a:extLst>
          </p:cNvPr>
          <p:cNvCxnSpPr>
            <a:cxnSpLocks/>
          </p:cNvCxnSpPr>
          <p:nvPr/>
        </p:nvCxnSpPr>
        <p:spPr>
          <a:xfrm>
            <a:off x="4904201" y="544420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C48F111C-D90B-4E3B-BB44-874489E62305}"/>
              </a:ext>
            </a:extLst>
          </p:cNvPr>
          <p:cNvCxnSpPr>
            <a:cxnSpLocks/>
          </p:cNvCxnSpPr>
          <p:nvPr/>
        </p:nvCxnSpPr>
        <p:spPr>
          <a:xfrm>
            <a:off x="4909846" y="555144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3DE6B4-F39A-4190-B4EF-6A85FCAF2A1B}"/>
              </a:ext>
            </a:extLst>
          </p:cNvPr>
          <p:cNvSpPr txBox="1"/>
          <p:nvPr/>
        </p:nvSpPr>
        <p:spPr>
          <a:xfrm>
            <a:off x="5231105" y="525852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7D50814-F5E8-4AF7-A346-503FE3949F59}"/>
              </a:ext>
            </a:extLst>
          </p:cNvPr>
          <p:cNvSpPr txBox="1"/>
          <p:nvPr/>
        </p:nvSpPr>
        <p:spPr>
          <a:xfrm>
            <a:off x="4467269" y="5283338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5B1C204-2F69-4081-BEDE-DA3233AA7F55}"/>
              </a:ext>
            </a:extLst>
          </p:cNvPr>
          <p:cNvSpPr txBox="1"/>
          <p:nvPr/>
        </p:nvSpPr>
        <p:spPr>
          <a:xfrm>
            <a:off x="4475416" y="4475443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F08DF64-D5AD-45D8-A881-BA485B8E8D0F}"/>
              </a:ext>
            </a:extLst>
          </p:cNvPr>
          <p:cNvSpPr txBox="1"/>
          <p:nvPr/>
        </p:nvSpPr>
        <p:spPr>
          <a:xfrm>
            <a:off x="1616409" y="5283333"/>
            <a:ext cx="101295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OOC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E380F61-5993-4994-90C9-14863114748B}"/>
              </a:ext>
            </a:extLst>
          </p:cNvPr>
          <p:cNvCxnSpPr>
            <a:cxnSpLocks/>
          </p:cNvCxnSpPr>
          <p:nvPr/>
        </p:nvCxnSpPr>
        <p:spPr>
          <a:xfrm>
            <a:off x="2513291" y="551445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73CB53F-45BF-4775-B4BB-7DB3CE4329B6}"/>
              </a:ext>
            </a:extLst>
          </p:cNvPr>
          <p:cNvCxnSpPr>
            <a:cxnSpLocks/>
          </p:cNvCxnSpPr>
          <p:nvPr/>
        </p:nvCxnSpPr>
        <p:spPr>
          <a:xfrm>
            <a:off x="3996350" y="490321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41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  <a:endParaRPr lang="pt-BR" sz="3600" b="1" dirty="0">
              <a:solidFill>
                <a:srgbClr val="FFC000">
                  <a:lumMod val="40000"/>
                  <a:lumOff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2" cy="488187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4" y="1306703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2" y="2117426"/>
            <a:ext cx="1526101" cy="618059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45">
                  <a:defRPr/>
                </a:pPr>
                <a:r>
                  <a:rPr lang="pt-BR" sz="180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180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2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5">
                <a:defRPr/>
              </a:pPr>
              <a:r>
                <a:rPr lang="pt-BR" sz="1801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5" y="1602719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6" y="108948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7"/>
            <a:ext cx="791072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5" y="457966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62" y="351931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5" y="4454317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5" y="2754091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8" y="3150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6" y="1158277"/>
            <a:ext cx="3138494" cy="828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45">
              <a:defRPr/>
            </a:pPr>
            <a:r>
              <a:rPr lang="pt-BR" sz="2398" b="1" spc="-4" dirty="0" err="1">
                <a:solidFill>
                  <a:srgbClr val="FF0000"/>
                </a:solidFill>
                <a:latin typeface="Bell MT"/>
              </a:rPr>
              <a:t>Fosfenolpiruvato</a:t>
            </a:r>
            <a:r>
              <a:rPr lang="pt-BR" sz="2398" b="1" spc="-4" dirty="0">
                <a:solidFill>
                  <a:srgbClr val="FF0000"/>
                </a:solidFill>
                <a:latin typeface="Bell MT"/>
              </a:rPr>
              <a:t> </a:t>
            </a:r>
            <a:r>
              <a:rPr lang="pt-BR" sz="2398" b="1" spc="-4" dirty="0" err="1">
                <a:solidFill>
                  <a:srgbClr val="FF0000"/>
                </a:solidFill>
                <a:latin typeface="Bell MT"/>
              </a:rPr>
              <a:t>carboxicinase</a:t>
            </a:r>
            <a:endParaRPr lang="pt-BR" sz="2398" b="1" spc="-4" dirty="0">
              <a:solidFill>
                <a:srgbClr val="FF0000"/>
              </a:solidFill>
              <a:latin typeface="Bell MT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9" y="242291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61" y="290337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2"/>
            <a:ext cx="0" cy="488187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9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3" y="4303678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62" y="3519314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5" y="2754091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8" y="3150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7" y="1177041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8" y="98276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92" y="1152764"/>
            <a:ext cx="3138494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1246208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10" y="3994499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3" y="4303676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9" y="3519313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9" y="4333218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7" y="3495784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398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7" y="1152765"/>
            <a:ext cx="341887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4532092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8" y="3994499"/>
            <a:ext cx="453487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201" y="1317082"/>
            <a:ext cx="1194802" cy="39302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AFAC4D-460F-4F5F-8A75-CBF0774A35DE}"/>
              </a:ext>
            </a:extLst>
          </p:cNvPr>
          <p:cNvGrpSpPr/>
          <p:nvPr/>
        </p:nvGrpSpPr>
        <p:grpSpPr>
          <a:xfrm>
            <a:off x="8410199" y="2127804"/>
            <a:ext cx="924737" cy="38000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7D9C0F6A-FE80-4F16-8A42-D48FEAAC1C6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F1487E5C-EBAC-4CD4-BADC-82327B1B376B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0248F4E-B2E5-4A33-BC29-5EB1724B5DD6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180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180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3" y="4303676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83" y="4303676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5" y="452322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8" y="391499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9" y="3519313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3" y="4550273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9" y="4333218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7" y="394050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43" y="4464541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7" y="4571788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6" y="427886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6" y="4303676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3" y="3507076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8" y="474053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6" y="5103804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4" y="2786092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7" y="3182485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7" y="1152765"/>
            <a:ext cx="3418876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</p:spTree>
    <p:extLst>
      <p:ext uri="{BB962C8B-B14F-4D97-AF65-F5344CB8AC3E}">
        <p14:creationId xmlns:p14="http://schemas.microsoft.com/office/powerpoint/2010/main" val="31944073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7" y="4158342"/>
            <a:ext cx="502546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6º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5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6" y="1304235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0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6" y="2076677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0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8" y="4613528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60" y="4393987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70" y="439398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5" y="46135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4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20" y="464058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7" y="4423529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1" y="4030816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30" y="455485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2" y="466209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33" y="4369180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4" y="4393989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90" y="3597387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6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8" y="4369178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4" y="4803530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2" y="1152765"/>
            <a:ext cx="5692112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1306449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4" y="4158342"/>
            <a:ext cx="585561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Didroxiacetona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6" y="108950"/>
            <a:ext cx="226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7º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55104" y="1977389"/>
            <a:ext cx="0" cy="174472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Triose-fosfato-</a:t>
            </a:r>
            <a:r>
              <a:rPr lang="pt-BR" sz="2398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2398" b="1" spc="-4" dirty="0">
              <a:solidFill>
                <a:prstClr val="white"/>
              </a:solidFill>
              <a:latin typeface="Bell MT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27300" y="913174"/>
            <a:ext cx="5855618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3" y="5727514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3" y="5507969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3" y="5507972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8" y="572751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7" y="5754570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12" y="5537515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80" y="5507973"/>
            <a:ext cx="127109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3" y="5927980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101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7" y="593681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9796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602" y="4170246"/>
            <a:ext cx="527720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6" y="-1239773"/>
            <a:ext cx="4" cy="48818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3" y="-1239765"/>
            <a:ext cx="0" cy="488187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6" y="5544493"/>
            <a:ext cx="4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3" y="5544494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82" y="1613102"/>
            <a:ext cx="1209524" cy="683260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5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6" y="1304235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0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8" y="2044970"/>
            <a:ext cx="555413" cy="5214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40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1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pt-BR" sz="1401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6" y="2076677"/>
            <a:ext cx="853049" cy="458000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0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6" y="2060236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8" y="4613528"/>
            <a:ext cx="3109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60" y="4393987"/>
            <a:ext cx="124346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r>
              <a:rPr lang="pt-BR" sz="2398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70" y="4393989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5" y="461353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7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4"/>
            <a:ext cx="670300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20" y="4640584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7" y="4423529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1" y="4030816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30" y="4554852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2" y="4662099"/>
            <a:ext cx="3468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33" y="4369180"/>
            <a:ext cx="47808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4" y="4393989"/>
            <a:ext cx="467716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90" y="3597387"/>
            <a:ext cx="536027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lang="pt-BR" sz="2398" b="1" baseline="30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8"/>
            <a:ext cx="0" cy="3801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6"/>
            <a:ext cx="35604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2398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6" y="3005897"/>
            <a:ext cx="371067" cy="380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180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801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6" y="2550542"/>
            <a:ext cx="1209524" cy="683260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8" y="4369178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4" y="4803530"/>
            <a:ext cx="242870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2" y="1152765"/>
            <a:ext cx="5692112" cy="459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2398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15648878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242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276</cp:revision>
  <dcterms:created xsi:type="dcterms:W3CDTF">2022-10-03T21:49:37Z</dcterms:created>
  <dcterms:modified xsi:type="dcterms:W3CDTF">2023-11-06T01:45:05Z</dcterms:modified>
</cp:coreProperties>
</file>