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2" r:id="rId2"/>
    <p:sldId id="294" r:id="rId3"/>
    <p:sldId id="295" r:id="rId4"/>
    <p:sldId id="293" r:id="rId5"/>
    <p:sldId id="296" r:id="rId6"/>
    <p:sldId id="297" r:id="rId7"/>
  </p:sldIdLst>
  <p:sldSz cx="12192000" cy="3348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32" y="696"/>
      </p:cViewPr>
      <p:guideLst>
        <p:guide orient="horz" pos="10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0800" cy="460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931"/>
            <a:ext cx="9144000" cy="1165614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8495"/>
            <a:ext cx="9144000" cy="80833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36" indent="0" algn="ctr">
              <a:buNone/>
              <a:defRPr sz="945"/>
            </a:lvl2pPr>
            <a:lvl3pPr marL="432071" indent="0" algn="ctr">
              <a:buNone/>
              <a:defRPr sz="851"/>
            </a:lvl3pPr>
            <a:lvl4pPr marL="648107" indent="0" algn="ctr">
              <a:buNone/>
              <a:defRPr sz="756"/>
            </a:lvl4pPr>
            <a:lvl5pPr marL="864142" indent="0" algn="ctr">
              <a:buNone/>
              <a:defRPr sz="756"/>
            </a:lvl5pPr>
            <a:lvl6pPr marL="1080178" indent="0" algn="ctr">
              <a:buNone/>
              <a:defRPr sz="756"/>
            </a:lvl6pPr>
            <a:lvl7pPr marL="1296214" indent="0" algn="ctr">
              <a:buNone/>
              <a:defRPr sz="756"/>
            </a:lvl7pPr>
            <a:lvl8pPr marL="1512249" indent="0" algn="ctr">
              <a:buNone/>
              <a:defRPr sz="756"/>
            </a:lvl8pPr>
            <a:lvl9pPr marL="1728285" indent="0" algn="ctr">
              <a:buNone/>
              <a:defRPr sz="7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2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14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78253"/>
            <a:ext cx="2628900" cy="283730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8253"/>
            <a:ext cx="7734300" cy="283730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6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19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34686"/>
            <a:ext cx="10515600" cy="139269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240555"/>
            <a:ext cx="10515600" cy="732383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71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10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4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7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21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24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8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91264"/>
            <a:ext cx="5181600" cy="21242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91264"/>
            <a:ext cx="5181600" cy="21242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0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8253"/>
            <a:ext cx="10515600" cy="6471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820735"/>
            <a:ext cx="5157787" cy="40222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36" indent="0">
              <a:buNone/>
              <a:defRPr sz="945" b="1"/>
            </a:lvl2pPr>
            <a:lvl3pPr marL="432071" indent="0">
              <a:buNone/>
              <a:defRPr sz="851" b="1"/>
            </a:lvl3pPr>
            <a:lvl4pPr marL="648107" indent="0">
              <a:buNone/>
              <a:defRPr sz="756" b="1"/>
            </a:lvl4pPr>
            <a:lvl5pPr marL="864142" indent="0">
              <a:buNone/>
              <a:defRPr sz="756" b="1"/>
            </a:lvl5pPr>
            <a:lvl6pPr marL="1080178" indent="0">
              <a:buNone/>
              <a:defRPr sz="756" b="1"/>
            </a:lvl6pPr>
            <a:lvl7pPr marL="1296214" indent="0">
              <a:buNone/>
              <a:defRPr sz="756" b="1"/>
            </a:lvl7pPr>
            <a:lvl8pPr marL="1512249" indent="0">
              <a:buNone/>
              <a:defRPr sz="756" b="1"/>
            </a:lvl8pPr>
            <a:lvl9pPr marL="1728285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1222964"/>
            <a:ext cx="5157787" cy="179879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20735"/>
            <a:ext cx="5183188" cy="40222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36" indent="0">
              <a:buNone/>
              <a:defRPr sz="945" b="1"/>
            </a:lvl2pPr>
            <a:lvl3pPr marL="432071" indent="0">
              <a:buNone/>
              <a:defRPr sz="851" b="1"/>
            </a:lvl3pPr>
            <a:lvl4pPr marL="648107" indent="0">
              <a:buNone/>
              <a:defRPr sz="756" b="1"/>
            </a:lvl4pPr>
            <a:lvl5pPr marL="864142" indent="0">
              <a:buNone/>
              <a:defRPr sz="756" b="1"/>
            </a:lvl5pPr>
            <a:lvl6pPr marL="1080178" indent="0">
              <a:buNone/>
              <a:defRPr sz="756" b="1"/>
            </a:lvl6pPr>
            <a:lvl7pPr marL="1296214" indent="0">
              <a:buNone/>
              <a:defRPr sz="756" b="1"/>
            </a:lvl7pPr>
            <a:lvl8pPr marL="1512249" indent="0">
              <a:buNone/>
              <a:defRPr sz="756" b="1"/>
            </a:lvl8pPr>
            <a:lvl9pPr marL="1728285" indent="0">
              <a:buNone/>
              <a:defRPr sz="75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22964"/>
            <a:ext cx="5183188" cy="179879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3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53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95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223207"/>
            <a:ext cx="3932237" cy="78120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82061"/>
            <a:ext cx="6172200" cy="237927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004412"/>
            <a:ext cx="3932237" cy="1860796"/>
          </a:xfrm>
        </p:spPr>
        <p:txBody>
          <a:bodyPr/>
          <a:lstStyle>
            <a:lvl1pPr marL="0" indent="0">
              <a:buNone/>
              <a:defRPr sz="756"/>
            </a:lvl1pPr>
            <a:lvl2pPr marL="216036" indent="0">
              <a:buNone/>
              <a:defRPr sz="662"/>
            </a:lvl2pPr>
            <a:lvl3pPr marL="432071" indent="0">
              <a:buNone/>
              <a:defRPr sz="567"/>
            </a:lvl3pPr>
            <a:lvl4pPr marL="648107" indent="0">
              <a:buNone/>
              <a:defRPr sz="472"/>
            </a:lvl4pPr>
            <a:lvl5pPr marL="864142" indent="0">
              <a:buNone/>
              <a:defRPr sz="472"/>
            </a:lvl5pPr>
            <a:lvl6pPr marL="1080178" indent="0">
              <a:buNone/>
              <a:defRPr sz="472"/>
            </a:lvl6pPr>
            <a:lvl7pPr marL="1296214" indent="0">
              <a:buNone/>
              <a:defRPr sz="472"/>
            </a:lvl7pPr>
            <a:lvl8pPr marL="1512249" indent="0">
              <a:buNone/>
              <a:defRPr sz="472"/>
            </a:lvl8pPr>
            <a:lvl9pPr marL="1728285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49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223207"/>
            <a:ext cx="3932237" cy="78120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82061"/>
            <a:ext cx="6172200" cy="237927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36" indent="0">
              <a:buNone/>
              <a:defRPr sz="1323"/>
            </a:lvl2pPr>
            <a:lvl3pPr marL="432071" indent="0">
              <a:buNone/>
              <a:defRPr sz="1134"/>
            </a:lvl3pPr>
            <a:lvl4pPr marL="648107" indent="0">
              <a:buNone/>
              <a:defRPr sz="945"/>
            </a:lvl4pPr>
            <a:lvl5pPr marL="864142" indent="0">
              <a:buNone/>
              <a:defRPr sz="945"/>
            </a:lvl5pPr>
            <a:lvl6pPr marL="1080178" indent="0">
              <a:buNone/>
              <a:defRPr sz="945"/>
            </a:lvl6pPr>
            <a:lvl7pPr marL="1296214" indent="0">
              <a:buNone/>
              <a:defRPr sz="945"/>
            </a:lvl7pPr>
            <a:lvl8pPr marL="1512249" indent="0">
              <a:buNone/>
              <a:defRPr sz="945"/>
            </a:lvl8pPr>
            <a:lvl9pPr marL="1728285" indent="0">
              <a:buNone/>
              <a:defRPr sz="9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004412"/>
            <a:ext cx="3932237" cy="1860796"/>
          </a:xfrm>
        </p:spPr>
        <p:txBody>
          <a:bodyPr/>
          <a:lstStyle>
            <a:lvl1pPr marL="0" indent="0">
              <a:buNone/>
              <a:defRPr sz="756"/>
            </a:lvl1pPr>
            <a:lvl2pPr marL="216036" indent="0">
              <a:buNone/>
              <a:defRPr sz="662"/>
            </a:lvl2pPr>
            <a:lvl3pPr marL="432071" indent="0">
              <a:buNone/>
              <a:defRPr sz="567"/>
            </a:lvl3pPr>
            <a:lvl4pPr marL="648107" indent="0">
              <a:buNone/>
              <a:defRPr sz="472"/>
            </a:lvl4pPr>
            <a:lvl5pPr marL="864142" indent="0">
              <a:buNone/>
              <a:defRPr sz="472"/>
            </a:lvl5pPr>
            <a:lvl6pPr marL="1080178" indent="0">
              <a:buNone/>
              <a:defRPr sz="472"/>
            </a:lvl6pPr>
            <a:lvl7pPr marL="1296214" indent="0">
              <a:buNone/>
              <a:defRPr sz="472"/>
            </a:lvl7pPr>
            <a:lvl8pPr marL="1512249" indent="0">
              <a:buNone/>
              <a:defRPr sz="472"/>
            </a:lvl8pPr>
            <a:lvl9pPr marL="1728285" indent="0">
              <a:buNone/>
              <a:defRPr sz="4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8253"/>
            <a:ext cx="10515600" cy="647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91264"/>
            <a:ext cx="10515600" cy="212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103136"/>
            <a:ext cx="2743200" cy="178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BE40-ADF6-4A41-B836-711C393FA9D5}" type="datetimeFigureOut">
              <a:rPr lang="pt-BR" smtClean="0"/>
              <a:t>27/09/2022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103136"/>
            <a:ext cx="4114800" cy="178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103136"/>
            <a:ext cx="2743200" cy="178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B719-536C-43A8-AE6A-77E0433DA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83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71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8" indent="-108018" algn="l" defTabSz="432071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54" indent="-108018" algn="l" defTabSz="432071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90" indent="-108018" algn="l" defTabSz="432071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125" indent="-108018" algn="l" defTabSz="432071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61" indent="-108018" algn="l" defTabSz="432071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96" indent="-108018" algn="l" defTabSz="432071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232" indent="-108018" algn="l" defTabSz="432071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67" indent="-108018" algn="l" defTabSz="432071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303" indent="-108018" algn="l" defTabSz="432071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71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36" algn="l" defTabSz="432071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71" algn="l" defTabSz="432071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107" algn="l" defTabSz="432071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42" algn="l" defTabSz="432071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78" algn="l" defTabSz="432071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214" algn="l" defTabSz="432071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249" algn="l" defTabSz="432071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85" algn="l" defTabSz="432071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1650875" y="1499609"/>
            <a:ext cx="500392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184082" y="1191116"/>
            <a:ext cx="146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prstClr val="white"/>
                </a:solidFill>
                <a:latin typeface="Bell MT" panose="02020503060305020303" pitchFamily="18" charset="0"/>
              </a:rPr>
              <a:t>Glicose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501515-D084-4D5E-8034-05A5C64D941F}"/>
              </a:ext>
            </a:extLst>
          </p:cNvPr>
          <p:cNvSpPr txBox="1"/>
          <p:nvPr/>
        </p:nvSpPr>
        <p:spPr>
          <a:xfrm>
            <a:off x="6405466" y="1265099"/>
            <a:ext cx="345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prstClr val="white"/>
                </a:solidFill>
                <a:latin typeface="Bell MT" panose="02020503060305020303" pitchFamily="18" charset="0"/>
              </a:rPr>
              <a:t>Glicose-6-fosfato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9436417" y="1515509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prstClr val="white"/>
                </a:solidFill>
                <a:latin typeface="Bell MT" panose="02020503060305020303" pitchFamily="18" charset="0"/>
              </a:rPr>
              <a:t>Fosfoglicoisomerase</a:t>
            </a:r>
            <a:endParaRPr lang="pt-BR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3294771" y="2406388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prstClr val="white"/>
                </a:solidFill>
                <a:latin typeface="Bell MT" panose="02020503060305020303" pitchFamily="18" charset="0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987006" y="2221722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prstClr val="white"/>
                </a:solidFill>
                <a:latin typeface="Bell MT" panose="02020503060305020303" pitchFamily="18" charset="0"/>
              </a:rPr>
              <a:t>2º Reação</a:t>
            </a:r>
          </a:p>
        </p:txBody>
      </p:sp>
      <p:sp>
        <p:nvSpPr>
          <p:cNvPr id="27" name="Seta: Curva para Cima 26">
            <a:extLst>
              <a:ext uri="{FF2B5EF4-FFF2-40B4-BE49-F238E27FC236}">
                <a16:creationId xmlns:a16="http://schemas.microsoft.com/office/drawing/2014/main" id="{F8E94A2A-628D-4DEE-9131-C62653E9D190}"/>
              </a:ext>
            </a:extLst>
          </p:cNvPr>
          <p:cNvSpPr/>
          <p:nvPr/>
        </p:nvSpPr>
        <p:spPr>
          <a:xfrm>
            <a:off x="3294775" y="1056316"/>
            <a:ext cx="1466793" cy="417907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7D6D8-AA4B-4F21-A763-609D471D3392}"/>
              </a:ext>
            </a:extLst>
          </p:cNvPr>
          <p:cNvSpPr txBox="1"/>
          <p:nvPr/>
        </p:nvSpPr>
        <p:spPr>
          <a:xfrm>
            <a:off x="2377475" y="669582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prstClr val="white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E8410D0-CB7B-4CEE-9D8A-AE3F4FE4EA5D}"/>
              </a:ext>
            </a:extLst>
          </p:cNvPr>
          <p:cNvSpPr txBox="1"/>
          <p:nvPr/>
        </p:nvSpPr>
        <p:spPr>
          <a:xfrm>
            <a:off x="3844268" y="705227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prstClr val="white"/>
                </a:solidFill>
                <a:latin typeface="Bell MT" panose="02020503060305020303" pitchFamily="18" charset="0"/>
              </a:rPr>
              <a:t>ADP + </a:t>
            </a:r>
            <a:r>
              <a:rPr lang="pt-BR" b="1" dirty="0" err="1">
                <a:solidFill>
                  <a:prstClr val="white"/>
                </a:solidFill>
                <a:latin typeface="Bell MT" panose="02020503060305020303" pitchFamily="18" charset="0"/>
              </a:rPr>
              <a:t>Pi</a:t>
            </a:r>
            <a:endParaRPr lang="pt-BR" b="1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EB884A-1BB4-4946-941C-96F8C592AF8F}"/>
              </a:ext>
            </a:extLst>
          </p:cNvPr>
          <p:cNvSpPr txBox="1"/>
          <p:nvPr/>
        </p:nvSpPr>
        <p:spPr>
          <a:xfrm>
            <a:off x="3194055" y="1963819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dirty="0" err="1">
                <a:solidFill>
                  <a:prstClr val="white"/>
                </a:solidFill>
                <a:latin typeface="Bell MT" panose="02020503060305020303" pitchFamily="18" charset="0"/>
              </a:rPr>
              <a:t>Hexoquinase</a:t>
            </a:r>
            <a:endParaRPr lang="pt-BR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3C308F-A65F-4524-B028-37697594AF75}"/>
              </a:ext>
            </a:extLst>
          </p:cNvPr>
          <p:cNvSpPr txBox="1"/>
          <p:nvPr/>
        </p:nvSpPr>
        <p:spPr>
          <a:xfrm>
            <a:off x="3233136" y="1584326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prstClr val="white"/>
                </a:solidFill>
                <a:latin typeface="Bell MT" panose="02020503060305020303" pitchFamily="18" charset="0"/>
              </a:rPr>
              <a:t>Mg</a:t>
            </a:r>
            <a:r>
              <a:rPr lang="pt-BR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2+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45499EE-7C0E-4EFC-9B23-8D839A09BB3F}"/>
              </a:ext>
            </a:extLst>
          </p:cNvPr>
          <p:cNvCxnSpPr>
            <a:cxnSpLocks/>
          </p:cNvCxnSpPr>
          <p:nvPr/>
        </p:nvCxnSpPr>
        <p:spPr>
          <a:xfrm>
            <a:off x="9608796" y="1532209"/>
            <a:ext cx="3240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7719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501515-D084-4D5E-8034-05A5C64D941F}"/>
              </a:ext>
            </a:extLst>
          </p:cNvPr>
          <p:cNvSpPr txBox="1"/>
          <p:nvPr/>
        </p:nvSpPr>
        <p:spPr>
          <a:xfrm>
            <a:off x="144366" y="1265099"/>
            <a:ext cx="345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Glicose-6-fosfato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3175317" y="1515509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Fosfoglicoisomerase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3725906" y="2221722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Reação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45499EE-7C0E-4EFC-9B23-8D839A09BB3F}"/>
              </a:ext>
            </a:extLst>
          </p:cNvPr>
          <p:cNvCxnSpPr>
            <a:cxnSpLocks/>
          </p:cNvCxnSpPr>
          <p:nvPr/>
        </p:nvCxnSpPr>
        <p:spPr>
          <a:xfrm>
            <a:off x="3347696" y="1532209"/>
            <a:ext cx="3240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727CC7-E995-45D1-8C52-2D97F82D2A18}"/>
              </a:ext>
            </a:extLst>
          </p:cNvPr>
          <p:cNvSpPr txBox="1"/>
          <p:nvPr/>
        </p:nvSpPr>
        <p:spPr>
          <a:xfrm>
            <a:off x="6373353" y="1241600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Frutose-6-Fosfato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A1B24D-5FAA-4E00-9E64-8B778ABDBC85}"/>
              </a:ext>
            </a:extLst>
          </p:cNvPr>
          <p:cNvSpPr txBox="1"/>
          <p:nvPr/>
        </p:nvSpPr>
        <p:spPr>
          <a:xfrm>
            <a:off x="9949486" y="1734300"/>
            <a:ext cx="17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Bell MT" panose="02020503060305020303" pitchFamily="18" charset="0"/>
              </a:rPr>
              <a:t>Fosfofrutocinase</a:t>
            </a:r>
            <a:endParaRPr lang="pt-BR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E4BBCCF-2260-41B5-87B6-6ADA856DAF94}"/>
              </a:ext>
            </a:extLst>
          </p:cNvPr>
          <p:cNvSpPr txBox="1"/>
          <p:nvPr/>
        </p:nvSpPr>
        <p:spPr>
          <a:xfrm>
            <a:off x="9893942" y="2312191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3º Reação</a:t>
            </a:r>
          </a:p>
        </p:txBody>
      </p:sp>
      <p:sp>
        <p:nvSpPr>
          <p:cNvPr id="23" name="Seta: Curva para Cima 22">
            <a:extLst>
              <a:ext uri="{FF2B5EF4-FFF2-40B4-BE49-F238E27FC236}">
                <a16:creationId xmlns:a16="http://schemas.microsoft.com/office/drawing/2014/main" id="{BF50CDA9-64AB-411C-8569-3C3F252A5721}"/>
              </a:ext>
            </a:extLst>
          </p:cNvPr>
          <p:cNvSpPr/>
          <p:nvPr/>
        </p:nvSpPr>
        <p:spPr>
          <a:xfrm>
            <a:off x="9949489" y="985349"/>
            <a:ext cx="1466793" cy="417907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8D6981A-B7C9-4E2C-8082-81D04B49E6D5}"/>
              </a:ext>
            </a:extLst>
          </p:cNvPr>
          <p:cNvSpPr txBox="1"/>
          <p:nvPr/>
        </p:nvSpPr>
        <p:spPr>
          <a:xfrm>
            <a:off x="9185989" y="600136"/>
            <a:ext cx="1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4AFE5E0-726C-4E27-8F6F-CAF21A8C2386}"/>
              </a:ext>
            </a:extLst>
          </p:cNvPr>
          <p:cNvSpPr txBox="1"/>
          <p:nvPr/>
        </p:nvSpPr>
        <p:spPr>
          <a:xfrm>
            <a:off x="10440525" y="615506"/>
            <a:ext cx="187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ADP + </a:t>
            </a:r>
            <a:r>
              <a:rPr lang="pt-BR" b="1" dirty="0" err="1">
                <a:solidFill>
                  <a:schemeClr val="bg1"/>
                </a:solidFill>
                <a:latin typeface="Bell MT" panose="02020503060305020303" pitchFamily="18" charset="0"/>
              </a:rPr>
              <a:t>Pi</a:t>
            </a:r>
            <a:endParaRPr lang="pt-BR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9B010271-14A3-4F51-B426-7B08388AEB83}"/>
              </a:ext>
            </a:extLst>
          </p:cNvPr>
          <p:cNvCxnSpPr>
            <a:cxnSpLocks/>
          </p:cNvCxnSpPr>
          <p:nvPr/>
        </p:nvCxnSpPr>
        <p:spPr>
          <a:xfrm>
            <a:off x="9766842" y="1532209"/>
            <a:ext cx="3240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7889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45499EE-7C0E-4EFC-9B23-8D839A09BB3F}"/>
              </a:ext>
            </a:extLst>
          </p:cNvPr>
          <p:cNvCxnSpPr>
            <a:cxnSpLocks/>
          </p:cNvCxnSpPr>
          <p:nvPr/>
        </p:nvCxnSpPr>
        <p:spPr>
          <a:xfrm>
            <a:off x="3347696" y="1532209"/>
            <a:ext cx="241977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9B010271-14A3-4F51-B426-7B08388AEB83}"/>
              </a:ext>
            </a:extLst>
          </p:cNvPr>
          <p:cNvCxnSpPr>
            <a:cxnSpLocks/>
          </p:cNvCxnSpPr>
          <p:nvPr/>
        </p:nvCxnSpPr>
        <p:spPr>
          <a:xfrm>
            <a:off x="9766842" y="1532209"/>
            <a:ext cx="3240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07B6EC-8197-45E4-BE56-49967E5A4EED}"/>
              </a:ext>
            </a:extLst>
          </p:cNvPr>
          <p:cNvSpPr txBox="1"/>
          <p:nvPr/>
        </p:nvSpPr>
        <p:spPr>
          <a:xfrm>
            <a:off x="863600" y="1228139"/>
            <a:ext cx="2684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Frutose-1,6-Fosfato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BC83C44-7A40-4EE7-928B-26A541EC3716}"/>
              </a:ext>
            </a:extLst>
          </p:cNvPr>
          <p:cNvCxnSpPr>
            <a:cxnSpLocks/>
          </p:cNvCxnSpPr>
          <p:nvPr/>
        </p:nvCxnSpPr>
        <p:spPr>
          <a:xfrm flipV="1">
            <a:off x="5767472" y="605312"/>
            <a:ext cx="654215" cy="88443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3D1AC94-936D-4C60-AEB4-BA7E6023797D}"/>
              </a:ext>
            </a:extLst>
          </p:cNvPr>
          <p:cNvCxnSpPr>
            <a:cxnSpLocks/>
          </p:cNvCxnSpPr>
          <p:nvPr/>
        </p:nvCxnSpPr>
        <p:spPr>
          <a:xfrm>
            <a:off x="5767472" y="1602477"/>
            <a:ext cx="654215" cy="7456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4E61480-0D16-4FDB-8F0A-3088F901C284}"/>
              </a:ext>
            </a:extLst>
          </p:cNvPr>
          <p:cNvSpPr txBox="1"/>
          <p:nvPr/>
        </p:nvSpPr>
        <p:spPr>
          <a:xfrm>
            <a:off x="5978987" y="141721"/>
            <a:ext cx="3649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Gliceraldeído-3-fosfato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8DBB36C-1CBB-4D0A-944A-17E77139AA8E}"/>
              </a:ext>
            </a:extLst>
          </p:cNvPr>
          <p:cNvSpPr txBox="1"/>
          <p:nvPr/>
        </p:nvSpPr>
        <p:spPr>
          <a:xfrm>
            <a:off x="6258133" y="2110037"/>
            <a:ext cx="3649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Di-hidroxiacetona</a:t>
            </a:r>
            <a:endParaRPr lang="pt-BR" sz="28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Fosfato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F65C232-A62A-4A84-8816-6889650BD3E1}"/>
              </a:ext>
            </a:extLst>
          </p:cNvPr>
          <p:cNvCxnSpPr>
            <a:cxnSpLocks/>
          </p:cNvCxnSpPr>
          <p:nvPr/>
        </p:nvCxnSpPr>
        <p:spPr>
          <a:xfrm flipV="1">
            <a:off x="9744281" y="1515931"/>
            <a:ext cx="0" cy="91446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2C8D214-B0AA-449B-8386-DE3455C2321B}"/>
              </a:ext>
            </a:extLst>
          </p:cNvPr>
          <p:cNvCxnSpPr>
            <a:cxnSpLocks/>
          </p:cNvCxnSpPr>
          <p:nvPr/>
        </p:nvCxnSpPr>
        <p:spPr>
          <a:xfrm flipV="1">
            <a:off x="-20192" y="1503231"/>
            <a:ext cx="107429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DFC2899-713D-4897-A7FB-3A98A974B530}"/>
              </a:ext>
            </a:extLst>
          </p:cNvPr>
          <p:cNvSpPr txBox="1"/>
          <p:nvPr/>
        </p:nvSpPr>
        <p:spPr>
          <a:xfrm>
            <a:off x="3146140" y="1602477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632F3A4-8DE1-4755-975A-C7A007A91588}"/>
              </a:ext>
            </a:extLst>
          </p:cNvPr>
          <p:cNvSpPr txBox="1"/>
          <p:nvPr/>
        </p:nvSpPr>
        <p:spPr>
          <a:xfrm>
            <a:off x="10126320" y="1613766"/>
            <a:ext cx="206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Triose-fosfato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55811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2B346EA5-D986-4546-B121-822CA040A1AA}"/>
              </a:ext>
            </a:extLst>
          </p:cNvPr>
          <p:cNvCxnSpPr>
            <a:cxnSpLocks/>
          </p:cNvCxnSpPr>
          <p:nvPr/>
        </p:nvCxnSpPr>
        <p:spPr>
          <a:xfrm>
            <a:off x="-278858" y="1532209"/>
            <a:ext cx="972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AB071F2-AA3A-4F49-B1E8-E912CF8BE3C1}"/>
              </a:ext>
            </a:extLst>
          </p:cNvPr>
          <p:cNvCxnSpPr>
            <a:cxnSpLocks/>
          </p:cNvCxnSpPr>
          <p:nvPr/>
        </p:nvCxnSpPr>
        <p:spPr>
          <a:xfrm>
            <a:off x="3347696" y="1532209"/>
            <a:ext cx="3240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0535DBF-9C70-4389-BB8B-2B984AA9C727}"/>
              </a:ext>
            </a:extLst>
          </p:cNvPr>
          <p:cNvCxnSpPr>
            <a:cxnSpLocks/>
          </p:cNvCxnSpPr>
          <p:nvPr/>
        </p:nvCxnSpPr>
        <p:spPr>
          <a:xfrm>
            <a:off x="9766842" y="1532209"/>
            <a:ext cx="3240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CD6DE8-9B74-49C5-93D0-98174F4ED3E8}"/>
              </a:ext>
            </a:extLst>
          </p:cNvPr>
          <p:cNvSpPr txBox="1"/>
          <p:nvPr/>
        </p:nvSpPr>
        <p:spPr>
          <a:xfrm>
            <a:off x="743942" y="1182320"/>
            <a:ext cx="258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Gliceraldeído-3-fosfato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5404C3-24D1-40DC-A438-EFF8C97120B2}"/>
              </a:ext>
            </a:extLst>
          </p:cNvPr>
          <p:cNvSpPr txBox="1"/>
          <p:nvPr/>
        </p:nvSpPr>
        <p:spPr>
          <a:xfrm>
            <a:off x="6335253" y="1254300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1,3-Bifosfoglicerato</a:t>
            </a:r>
          </a:p>
        </p:txBody>
      </p:sp>
    </p:spTree>
    <p:extLst>
      <p:ext uri="{BB962C8B-B14F-4D97-AF65-F5344CB8AC3E}">
        <p14:creationId xmlns:p14="http://schemas.microsoft.com/office/powerpoint/2010/main" val="39191689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2B346EA5-D986-4546-B121-822CA040A1AA}"/>
              </a:ext>
            </a:extLst>
          </p:cNvPr>
          <p:cNvCxnSpPr>
            <a:cxnSpLocks/>
          </p:cNvCxnSpPr>
          <p:nvPr/>
        </p:nvCxnSpPr>
        <p:spPr>
          <a:xfrm>
            <a:off x="-278858" y="1532209"/>
            <a:ext cx="972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AB071F2-AA3A-4F49-B1E8-E912CF8BE3C1}"/>
              </a:ext>
            </a:extLst>
          </p:cNvPr>
          <p:cNvCxnSpPr>
            <a:cxnSpLocks/>
          </p:cNvCxnSpPr>
          <p:nvPr/>
        </p:nvCxnSpPr>
        <p:spPr>
          <a:xfrm>
            <a:off x="3347696" y="1532209"/>
            <a:ext cx="3240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0535DBF-9C70-4389-BB8B-2B984AA9C727}"/>
              </a:ext>
            </a:extLst>
          </p:cNvPr>
          <p:cNvCxnSpPr>
            <a:cxnSpLocks/>
          </p:cNvCxnSpPr>
          <p:nvPr/>
        </p:nvCxnSpPr>
        <p:spPr>
          <a:xfrm>
            <a:off x="9766842" y="1532209"/>
            <a:ext cx="3240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062FD-E4D3-4219-895A-33E14CB11987}"/>
              </a:ext>
            </a:extLst>
          </p:cNvPr>
          <p:cNvSpPr txBox="1"/>
          <p:nvPr/>
        </p:nvSpPr>
        <p:spPr>
          <a:xfrm>
            <a:off x="195569" y="1254300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0F490C-2BEE-4171-AD93-EB5A9594F019}"/>
              </a:ext>
            </a:extLst>
          </p:cNvPr>
          <p:cNvSpPr txBox="1"/>
          <p:nvPr/>
        </p:nvSpPr>
        <p:spPr>
          <a:xfrm>
            <a:off x="6352419" y="1270599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2-fosfoglicerato</a:t>
            </a:r>
          </a:p>
        </p:txBody>
      </p:sp>
    </p:spTree>
    <p:extLst>
      <p:ext uri="{BB962C8B-B14F-4D97-AF65-F5344CB8AC3E}">
        <p14:creationId xmlns:p14="http://schemas.microsoft.com/office/powerpoint/2010/main" val="411972350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2B346EA5-D986-4546-B121-822CA040A1AA}"/>
              </a:ext>
            </a:extLst>
          </p:cNvPr>
          <p:cNvCxnSpPr>
            <a:cxnSpLocks/>
          </p:cNvCxnSpPr>
          <p:nvPr/>
        </p:nvCxnSpPr>
        <p:spPr>
          <a:xfrm>
            <a:off x="-278858" y="1532209"/>
            <a:ext cx="972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AB071F2-AA3A-4F49-B1E8-E912CF8BE3C1}"/>
              </a:ext>
            </a:extLst>
          </p:cNvPr>
          <p:cNvCxnSpPr>
            <a:cxnSpLocks/>
          </p:cNvCxnSpPr>
          <p:nvPr/>
        </p:nvCxnSpPr>
        <p:spPr>
          <a:xfrm>
            <a:off x="3347696" y="1532209"/>
            <a:ext cx="3240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062FD-E4D3-4219-895A-33E14CB11987}"/>
              </a:ext>
            </a:extLst>
          </p:cNvPr>
          <p:cNvSpPr txBox="1"/>
          <p:nvPr/>
        </p:nvSpPr>
        <p:spPr>
          <a:xfrm>
            <a:off x="207142" y="1301376"/>
            <a:ext cx="364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Fosfenolpiruvato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E16CA8-5BA0-46C3-A35F-C48860900984}"/>
              </a:ext>
            </a:extLst>
          </p:cNvPr>
          <p:cNvSpPr txBox="1"/>
          <p:nvPr/>
        </p:nvSpPr>
        <p:spPr>
          <a:xfrm>
            <a:off x="6352419" y="1254300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prstClr val="white"/>
                </a:solidFill>
                <a:latin typeface="Bell MT" panose="02020503060305020303" pitchFamily="18" charset="0"/>
              </a:rPr>
              <a:t>Ácido </a:t>
            </a:r>
            <a:r>
              <a:rPr lang="pt-BR" sz="28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Piruvico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75171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40</Words>
  <Application>Microsoft Office PowerPoint</Application>
  <PresentationFormat>Personalizar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5</cp:revision>
  <dcterms:created xsi:type="dcterms:W3CDTF">2022-09-25T16:30:41Z</dcterms:created>
  <dcterms:modified xsi:type="dcterms:W3CDTF">2022-09-27T21:04:50Z</dcterms:modified>
</cp:coreProperties>
</file>