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301" r:id="rId3"/>
    <p:sldId id="289" r:id="rId4"/>
    <p:sldId id="308" r:id="rId5"/>
    <p:sldId id="291" r:id="rId6"/>
    <p:sldId id="309" r:id="rId7"/>
    <p:sldId id="302" r:id="rId8"/>
    <p:sldId id="311" r:id="rId9"/>
    <p:sldId id="334" r:id="rId10"/>
    <p:sldId id="346" r:id="rId11"/>
    <p:sldId id="345" r:id="rId12"/>
    <p:sldId id="338" r:id="rId13"/>
    <p:sldId id="341" r:id="rId14"/>
    <p:sldId id="342" r:id="rId15"/>
    <p:sldId id="339" r:id="rId16"/>
    <p:sldId id="340" r:id="rId17"/>
    <p:sldId id="337" r:id="rId18"/>
    <p:sldId id="335" r:id="rId19"/>
    <p:sldId id="307" r:id="rId20"/>
    <p:sldId id="306" r:id="rId21"/>
    <p:sldId id="305" r:id="rId22"/>
    <p:sldId id="303" r:id="rId23"/>
    <p:sldId id="290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44" r:id="rId33"/>
    <p:sldId id="265" r:id="rId34"/>
    <p:sldId id="267" r:id="rId35"/>
    <p:sldId id="266" r:id="rId36"/>
    <p:sldId id="273" r:id="rId37"/>
    <p:sldId id="274" r:id="rId38"/>
    <p:sldId id="268" r:id="rId39"/>
    <p:sldId id="269" r:id="rId40"/>
    <p:sldId id="270" r:id="rId41"/>
    <p:sldId id="271" r:id="rId42"/>
    <p:sldId id="272" r:id="rId43"/>
    <p:sldId id="275" r:id="rId44"/>
    <p:sldId id="276" r:id="rId45"/>
    <p:sldId id="277" r:id="rId46"/>
    <p:sldId id="278" r:id="rId47"/>
    <p:sldId id="281" r:id="rId48"/>
    <p:sldId id="280" r:id="rId49"/>
    <p:sldId id="282" r:id="rId50"/>
    <p:sldId id="283" r:id="rId51"/>
    <p:sldId id="284" r:id="rId52"/>
    <p:sldId id="285" r:id="rId53"/>
    <p:sldId id="286" r:id="rId54"/>
    <p:sldId id="304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E1C6A-EDD4-4486-BFED-B3F27007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1E0479-900E-4E11-B54D-1F74C3516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6A10F-9581-4F77-A44D-D0C14487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F3FE6-B5B7-4FB3-82CA-766A45F3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11B81-9D0F-43ED-9509-64EB08DA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9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C0DF-2618-4C87-B70A-2B4F897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10C098-32D4-4EBE-9252-7873E23C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C3C17-AC02-4205-85EE-FAFC5C6D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C3B93-B6EE-48C8-8DD5-A5E6C2CB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D0204-8786-429D-B3C9-0FC484D4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5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70592-6F1D-4481-A106-DB84EB7F9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72000A-BB77-4158-9764-A1F3C0EE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C653E-C30B-443A-A611-C4E672B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54D95-A1F4-455B-AE0D-868BD8A8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D79F2-F2CB-4575-AE63-A9A93ECE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18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9624-98EF-486A-82E0-F42DDF03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BAC0C-6BFB-4061-85EE-2A94979C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80525-9F8E-4C37-9FB7-296AEF0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A76B5-3B4B-42F5-9B9B-C36611C5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16AA2-E235-40B8-BF14-CF7A8015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0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EEAF-B965-4BFB-A67A-51867FCC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ADA17-2756-4123-AB06-64DE16D2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2F8B5-654F-4481-9A9A-2D9BAEF2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10FA9-FE0F-4D8B-992C-4511E2B1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F96E8-F6F1-456E-995F-9A4E798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E05B-9B74-4AA3-BED5-7628262C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9C0C1-BEC9-442C-9470-BBF0AD70E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F6FBA5-43E7-4A42-A087-1573FEE5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107FB0-E457-4B97-8541-46B6D1DE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A8B2D6-298B-458A-84BF-076DFCFD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F76FB2-0A6A-4325-8A90-8BAC5071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4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33C50-B210-4CD6-9F6F-CC1242B7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B5AE5-5E36-4BFD-9537-001708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244307-0DD5-4FA8-A699-029887F5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9259D4-50D6-49CC-A900-6C215FD7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3A6DEE-DA13-45C8-8581-48BBC5B45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10ECF3-87CB-40B7-8230-34BC02B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2725A9-FD70-42A3-8125-4D7E5EB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D90A6B-BBAD-416B-98BA-5FD2850A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7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8FDF-749F-44C4-B132-B6570DD2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974223-C544-42C8-B696-0D5567F4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CA2C-4997-4950-92DC-ED5AF033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9724B6-AA76-436C-8E21-86A90D0F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E42A1E-7CD3-4D3F-AC67-FD3A2D8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B89066-E257-4219-828A-3552E602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2B3C4-E5AF-4ACF-8209-77F0A97D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B6386-1C3C-4092-AD90-49D154B1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6BDAB-A1E7-49DC-AD9E-5D31B29B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EA6BE-16C8-47EF-B199-B7C09957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CD9DEE-B1C6-4878-9DF5-4BBF8AD2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21D93-0D13-432C-A799-1EAA261B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BAC4C-6BB6-4F4D-9A17-2D8FD52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2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4974-918A-408F-97D9-8FFECE49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D7D616-6E7F-4889-B064-DBEED1E0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B9D224-A187-4393-A978-5413012D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94A68-4D04-4B21-B06F-89D7E45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B31C41-886A-41E1-9080-C88CDA3A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41C46-76E0-43A0-9E0B-DBAC18B8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9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D4A7FA-EBF0-4645-BC68-E69A858A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D63C9-BF62-4F5B-91D5-075BB0C2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CDD1E-6C53-486E-B629-ED40AAB5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7EC1E-7B74-4BA4-A98E-D246BC9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18455-1845-4CD5-AA76-1CE634855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65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6C0550F1-9FC6-4284-AAC3-9791ED266E05}"/>
              </a:ext>
            </a:extLst>
          </p:cNvPr>
          <p:cNvSpPr/>
          <p:nvPr/>
        </p:nvSpPr>
        <p:spPr>
          <a:xfrm>
            <a:off x="5918490" y="2612469"/>
            <a:ext cx="5904655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E307C20F-69B2-4868-B20C-F3A3E4478724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@daniloas.com_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daniloas.com</a:t>
            </a:r>
          </a:p>
        </p:txBody>
      </p:sp>
      <p:pic>
        <p:nvPicPr>
          <p:cNvPr id="4" name="Picture 2" descr="Logo Ig PNG, Logo Instagram Icon Free DOWNLOAD - Free ...">
            <a:extLst>
              <a:ext uri="{FF2B5EF4-FFF2-40B4-BE49-F238E27FC236}">
                <a16:creationId xmlns:a16="http://schemas.microsoft.com/office/drawing/2014/main" id="{1A11B11D-4BF0-46B6-A56D-DA1AC0E5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4884A-6849-4E48-8F4F-33DA94FC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B26EEA-5F9C-44AB-B679-79E07081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mail Icon Black Simple transparent PNG - StickPNG">
            <a:extLst>
              <a:ext uri="{FF2B5EF4-FFF2-40B4-BE49-F238E27FC236}">
                <a16:creationId xmlns:a16="http://schemas.microsoft.com/office/drawing/2014/main" id="{EAE4698C-C203-47FA-B2AD-DBCA6CC36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mail Icon Black Simple transparent PNG - StickPNG">
            <a:extLst>
              <a:ext uri="{FF2B5EF4-FFF2-40B4-BE49-F238E27FC236}">
                <a16:creationId xmlns:a16="http://schemas.microsoft.com/office/drawing/2014/main" id="{F076AAEF-1A06-426D-8C81-AEE76B7D5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8B346E5-DF95-4939-9F9E-C93CB0DBA1E9}"/>
              </a:ext>
            </a:extLst>
          </p:cNvPr>
          <p:cNvCxnSpPr>
            <a:cxnSpLocks/>
          </p:cNvCxnSpPr>
          <p:nvPr/>
        </p:nvCxnSpPr>
        <p:spPr>
          <a:xfrm flipH="1">
            <a:off x="6948057" y="4243654"/>
            <a:ext cx="48750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32FDB40-4A3F-4912-8C1F-2A724A10E9FF}"/>
              </a:ext>
            </a:extLst>
          </p:cNvPr>
          <p:cNvSpPr/>
          <p:nvPr/>
        </p:nvSpPr>
        <p:spPr>
          <a:xfrm>
            <a:off x="897471" y="1583140"/>
            <a:ext cx="5517933" cy="1941879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 panose="02020603050405020304" pitchFamily="18" charset="0"/>
              </a:rPr>
              <a:t>O Método Científico</a:t>
            </a:r>
          </a:p>
        </p:txBody>
      </p:sp>
    </p:spTree>
    <p:extLst>
      <p:ext uri="{BB962C8B-B14F-4D97-AF65-F5344CB8AC3E}">
        <p14:creationId xmlns:p14="http://schemas.microsoft.com/office/powerpoint/2010/main" val="106768224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02FA6-1BB7-484B-97A1-16963DA3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A7E46-A2BC-49EB-9A13-F5AD9A6D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09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301C0B-B820-4232-94AB-02760DA9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53" y="619003"/>
            <a:ext cx="4201111" cy="5811061"/>
          </a:xfrm>
          <a:prstGeom prst="roundRect">
            <a:avLst>
              <a:gd name="adj" fmla="val 4972"/>
            </a:avLst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3A2E50-E9D8-48B5-AA8C-4BC47C2B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58" y="566865"/>
            <a:ext cx="4201110" cy="5863199"/>
          </a:xfrm>
          <a:prstGeom prst="roundRect">
            <a:avLst>
              <a:gd name="adj" fmla="val 4647"/>
            </a:avLst>
          </a:prstGeom>
        </p:spPr>
      </p:pic>
    </p:spTree>
    <p:extLst>
      <p:ext uri="{BB962C8B-B14F-4D97-AF65-F5344CB8AC3E}">
        <p14:creationId xmlns:p14="http://schemas.microsoft.com/office/powerpoint/2010/main" val="361660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49556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834704C-7555-4206-8DE1-304FEB5245B2}"/>
              </a:ext>
            </a:extLst>
          </p:cNvPr>
          <p:cNvSpPr/>
          <p:nvPr/>
        </p:nvSpPr>
        <p:spPr>
          <a:xfrm>
            <a:off x="2162628" y="1305342"/>
            <a:ext cx="78667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Qualidade de Periódicos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70B7734-C887-40C0-BFAE-48C3022BCCEF}"/>
              </a:ext>
            </a:extLst>
          </p:cNvPr>
          <p:cNvSpPr/>
          <p:nvPr/>
        </p:nvSpPr>
        <p:spPr>
          <a:xfrm>
            <a:off x="2162628" y="4009873"/>
            <a:ext cx="78667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Reputação do periódico</a:t>
            </a:r>
          </a:p>
        </p:txBody>
      </p:sp>
    </p:spTree>
    <p:extLst>
      <p:ext uri="{BB962C8B-B14F-4D97-AF65-F5344CB8AC3E}">
        <p14:creationId xmlns:p14="http://schemas.microsoft.com/office/powerpoint/2010/main" val="341785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05150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0D2B6A0-92C8-413C-878D-4E754D93A8E2}"/>
              </a:ext>
            </a:extLst>
          </p:cNvPr>
          <p:cNvSpPr/>
          <p:nvPr/>
        </p:nvSpPr>
        <p:spPr>
          <a:xfrm>
            <a:off x="702317" y="880600"/>
            <a:ext cx="7866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QUALIS CAPES - Atual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1E8950-7044-4145-9120-2032208561F9}"/>
              </a:ext>
            </a:extLst>
          </p:cNvPr>
          <p:cNvSpPr txBox="1"/>
          <p:nvPr/>
        </p:nvSpPr>
        <p:spPr>
          <a:xfrm>
            <a:off x="10006738" y="3105834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0C9B8C-55DD-4AC3-AD3D-7F444F7F7C32}"/>
              </a:ext>
            </a:extLst>
          </p:cNvPr>
          <p:cNvSpPr txBox="1"/>
          <p:nvPr/>
        </p:nvSpPr>
        <p:spPr>
          <a:xfrm>
            <a:off x="8795560" y="3105834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F6C66C-0770-4E00-9082-3A0A4501424F}"/>
              </a:ext>
            </a:extLst>
          </p:cNvPr>
          <p:cNvSpPr txBox="1"/>
          <p:nvPr/>
        </p:nvSpPr>
        <p:spPr>
          <a:xfrm>
            <a:off x="7558407" y="3105834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46AA26-F313-4B6F-9EC2-8B931CC66544}"/>
              </a:ext>
            </a:extLst>
          </p:cNvPr>
          <p:cNvSpPr txBox="1"/>
          <p:nvPr/>
        </p:nvSpPr>
        <p:spPr>
          <a:xfrm>
            <a:off x="6434504" y="3105834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B33518-CAF8-42B7-A2D0-F1337A5409C1}"/>
              </a:ext>
            </a:extLst>
          </p:cNvPr>
          <p:cNvSpPr txBox="1"/>
          <p:nvPr/>
        </p:nvSpPr>
        <p:spPr>
          <a:xfrm>
            <a:off x="5085347" y="3105834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3E8AA2-7E31-4B56-BDF9-DB66044E874C}"/>
              </a:ext>
            </a:extLst>
          </p:cNvPr>
          <p:cNvSpPr txBox="1"/>
          <p:nvPr/>
        </p:nvSpPr>
        <p:spPr>
          <a:xfrm>
            <a:off x="3874169" y="3105834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1EF064-053D-4157-B1DD-506FC51DE877}"/>
              </a:ext>
            </a:extLst>
          </p:cNvPr>
          <p:cNvSpPr txBox="1"/>
          <p:nvPr/>
        </p:nvSpPr>
        <p:spPr>
          <a:xfrm>
            <a:off x="2637016" y="3105834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D4BD75-E161-41A8-AD0D-FFAE41BAE2FC}"/>
              </a:ext>
            </a:extLst>
          </p:cNvPr>
          <p:cNvSpPr txBox="1"/>
          <p:nvPr/>
        </p:nvSpPr>
        <p:spPr>
          <a:xfrm>
            <a:off x="1513113" y="3105834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B4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DE6C944-FC09-4416-90F3-813D08604806}"/>
              </a:ext>
            </a:extLst>
          </p:cNvPr>
          <p:cNvCxnSpPr>
            <a:cxnSpLocks/>
          </p:cNvCxnSpPr>
          <p:nvPr/>
        </p:nvCxnSpPr>
        <p:spPr>
          <a:xfrm flipV="1">
            <a:off x="1513113" y="3890091"/>
            <a:ext cx="9504278" cy="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D20383-1ABC-4B49-9D68-00A6DC6AACC3}"/>
              </a:ext>
            </a:extLst>
          </p:cNvPr>
          <p:cNvSpPr txBox="1"/>
          <p:nvPr/>
        </p:nvSpPr>
        <p:spPr>
          <a:xfrm>
            <a:off x="1097451" y="4653961"/>
            <a:ext cx="9997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Sentido de Melhoria de Qualidade dos Periódicos Científicos</a:t>
            </a:r>
          </a:p>
        </p:txBody>
      </p:sp>
    </p:spTree>
    <p:extLst>
      <p:ext uri="{BB962C8B-B14F-4D97-AF65-F5344CB8AC3E}">
        <p14:creationId xmlns:p14="http://schemas.microsoft.com/office/powerpoint/2010/main" val="2334762295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7428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0D2B6A0-92C8-413C-878D-4E754D93A8E2}"/>
              </a:ext>
            </a:extLst>
          </p:cNvPr>
          <p:cNvSpPr/>
          <p:nvPr/>
        </p:nvSpPr>
        <p:spPr>
          <a:xfrm>
            <a:off x="702317" y="880600"/>
            <a:ext cx="7866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QUALIS CAPES - Antigo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1E8950-7044-4145-9120-2032208561F9}"/>
              </a:ext>
            </a:extLst>
          </p:cNvPr>
          <p:cNvSpPr txBox="1"/>
          <p:nvPr/>
        </p:nvSpPr>
        <p:spPr>
          <a:xfrm>
            <a:off x="10006738" y="2959768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0C9B8C-55DD-4AC3-AD3D-7F444F7F7C32}"/>
              </a:ext>
            </a:extLst>
          </p:cNvPr>
          <p:cNvSpPr txBox="1"/>
          <p:nvPr/>
        </p:nvSpPr>
        <p:spPr>
          <a:xfrm>
            <a:off x="8795560" y="2959768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F6C66C-0770-4E00-9082-3A0A4501424F}"/>
              </a:ext>
            </a:extLst>
          </p:cNvPr>
          <p:cNvSpPr txBox="1"/>
          <p:nvPr/>
        </p:nvSpPr>
        <p:spPr>
          <a:xfrm>
            <a:off x="7558407" y="2959768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46AA26-F313-4B6F-9EC2-8B931CC66544}"/>
              </a:ext>
            </a:extLst>
          </p:cNvPr>
          <p:cNvSpPr txBox="1"/>
          <p:nvPr/>
        </p:nvSpPr>
        <p:spPr>
          <a:xfrm>
            <a:off x="6434504" y="2959768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B33518-CAF8-42B7-A2D0-F1337A5409C1}"/>
              </a:ext>
            </a:extLst>
          </p:cNvPr>
          <p:cNvSpPr txBox="1"/>
          <p:nvPr/>
        </p:nvSpPr>
        <p:spPr>
          <a:xfrm>
            <a:off x="5085347" y="2959768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3E8AA2-7E31-4B56-BDF9-DB66044E874C}"/>
              </a:ext>
            </a:extLst>
          </p:cNvPr>
          <p:cNvSpPr txBox="1"/>
          <p:nvPr/>
        </p:nvSpPr>
        <p:spPr>
          <a:xfrm>
            <a:off x="3874169" y="2959768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1EF064-053D-4157-B1DD-506FC51DE877}"/>
              </a:ext>
            </a:extLst>
          </p:cNvPr>
          <p:cNvSpPr txBox="1"/>
          <p:nvPr/>
        </p:nvSpPr>
        <p:spPr>
          <a:xfrm>
            <a:off x="2637016" y="2959768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D4BD75-E161-41A8-AD0D-FFAE41BAE2FC}"/>
              </a:ext>
            </a:extLst>
          </p:cNvPr>
          <p:cNvSpPr txBox="1"/>
          <p:nvPr/>
        </p:nvSpPr>
        <p:spPr>
          <a:xfrm>
            <a:off x="1513113" y="2959768"/>
            <a:ext cx="10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DE6C944-FC09-4416-90F3-813D08604806}"/>
              </a:ext>
            </a:extLst>
          </p:cNvPr>
          <p:cNvCxnSpPr>
            <a:cxnSpLocks/>
          </p:cNvCxnSpPr>
          <p:nvPr/>
        </p:nvCxnSpPr>
        <p:spPr>
          <a:xfrm flipV="1">
            <a:off x="1513113" y="3835499"/>
            <a:ext cx="9504278" cy="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698629-CA99-4643-A776-0DEFB2AD9E93}"/>
              </a:ext>
            </a:extLst>
          </p:cNvPr>
          <p:cNvSpPr txBox="1"/>
          <p:nvPr/>
        </p:nvSpPr>
        <p:spPr>
          <a:xfrm>
            <a:off x="1097451" y="4653961"/>
            <a:ext cx="9997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Sentido de Melhoria de Qualidade dos Periódicos Científicos</a:t>
            </a:r>
          </a:p>
        </p:txBody>
      </p:sp>
    </p:spTree>
    <p:extLst>
      <p:ext uri="{BB962C8B-B14F-4D97-AF65-F5344CB8AC3E}">
        <p14:creationId xmlns:p14="http://schemas.microsoft.com/office/powerpoint/2010/main" val="373554445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5164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4A0E7E-0CE4-4210-9EB4-99B45026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8" y="427435"/>
            <a:ext cx="11711764" cy="60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881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33996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701411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8141C2-2600-4640-BD38-7CAA7B748810}"/>
              </a:ext>
            </a:extLst>
          </p:cNvPr>
          <p:cNvSpPr/>
          <p:nvPr/>
        </p:nvSpPr>
        <p:spPr>
          <a:xfrm>
            <a:off x="2162628" y="2397330"/>
            <a:ext cx="786674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5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054174890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37628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C666F5A-09E2-490A-A911-506D74F80B24}"/>
              </a:ext>
            </a:extLst>
          </p:cNvPr>
          <p:cNvSpPr/>
          <p:nvPr/>
        </p:nvSpPr>
        <p:spPr>
          <a:xfrm>
            <a:off x="1956178" y="1015704"/>
            <a:ext cx="8770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Sobre método científico, é correto afirmar que: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06AEE3-B4A6-4FA0-B3DE-CC13F5496EA3}"/>
              </a:ext>
            </a:extLst>
          </p:cNvPr>
          <p:cNvSpPr/>
          <p:nvPr/>
        </p:nvSpPr>
        <p:spPr>
          <a:xfrm>
            <a:off x="700584" y="2669358"/>
            <a:ext cx="10940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hipótese deve ser formulada logo após a metodologia, evitando-se testes falsos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21D392-243B-40F1-91D6-F83A23712F95}"/>
              </a:ext>
            </a:extLst>
          </p:cNvPr>
          <p:cNvSpPr/>
          <p:nvPr/>
        </p:nvSpPr>
        <p:spPr>
          <a:xfrm>
            <a:off x="1692321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Certo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D71220-524B-4786-95F5-300C1B97A00F}"/>
              </a:ext>
            </a:extLst>
          </p:cNvPr>
          <p:cNvSpPr/>
          <p:nvPr/>
        </p:nvSpPr>
        <p:spPr>
          <a:xfrm>
            <a:off x="7533562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F7084BC-9144-4BDF-9801-4426608C2050}"/>
              </a:ext>
            </a:extLst>
          </p:cNvPr>
          <p:cNvSpPr/>
          <p:nvPr/>
        </p:nvSpPr>
        <p:spPr>
          <a:xfrm>
            <a:off x="327546" y="259307"/>
            <a:ext cx="1173708" cy="107721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3928228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25295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C666F5A-09E2-490A-A911-506D74F80B24}"/>
              </a:ext>
            </a:extLst>
          </p:cNvPr>
          <p:cNvSpPr/>
          <p:nvPr/>
        </p:nvSpPr>
        <p:spPr>
          <a:xfrm>
            <a:off x="1956178" y="1015704"/>
            <a:ext cx="8770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Sobre método científico, é correto afirmar que: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06AEE3-B4A6-4FA0-B3DE-CC13F5496EA3}"/>
              </a:ext>
            </a:extLst>
          </p:cNvPr>
          <p:cNvSpPr/>
          <p:nvPr/>
        </p:nvSpPr>
        <p:spPr>
          <a:xfrm>
            <a:off x="700584" y="2669358"/>
            <a:ext cx="10940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conclusões que forem tiradas nunca poderão servir de base para novas hipóteses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21D392-243B-40F1-91D6-F83A23712F95}"/>
              </a:ext>
            </a:extLst>
          </p:cNvPr>
          <p:cNvSpPr/>
          <p:nvPr/>
        </p:nvSpPr>
        <p:spPr>
          <a:xfrm>
            <a:off x="1692321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Certo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D71220-524B-4786-95F5-300C1B97A00F}"/>
              </a:ext>
            </a:extLst>
          </p:cNvPr>
          <p:cNvSpPr/>
          <p:nvPr/>
        </p:nvSpPr>
        <p:spPr>
          <a:xfrm>
            <a:off x="7533562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FB8B693-8D73-4347-86BD-7AE9208D166F}"/>
              </a:ext>
            </a:extLst>
          </p:cNvPr>
          <p:cNvSpPr/>
          <p:nvPr/>
        </p:nvSpPr>
        <p:spPr>
          <a:xfrm>
            <a:off x="327546" y="259307"/>
            <a:ext cx="1173708" cy="107721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709112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6930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C666F5A-09E2-490A-A911-506D74F80B24}"/>
              </a:ext>
            </a:extLst>
          </p:cNvPr>
          <p:cNvSpPr/>
          <p:nvPr/>
        </p:nvSpPr>
        <p:spPr>
          <a:xfrm>
            <a:off x="1785581" y="1015704"/>
            <a:ext cx="8770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Sobre método científico, é correto afirmar que: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06AEE3-B4A6-4FA0-B3DE-CC13F5496EA3}"/>
              </a:ext>
            </a:extLst>
          </p:cNvPr>
          <p:cNvSpPr/>
          <p:nvPr/>
        </p:nvSpPr>
        <p:spPr>
          <a:xfrm>
            <a:off x="700584" y="2669358"/>
            <a:ext cx="10940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Os cientistas devem compartilhar suas informações exclusivamente por meio de congressos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21D392-243B-40F1-91D6-F83A23712F95}"/>
              </a:ext>
            </a:extLst>
          </p:cNvPr>
          <p:cNvSpPr/>
          <p:nvPr/>
        </p:nvSpPr>
        <p:spPr>
          <a:xfrm>
            <a:off x="1692321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Certo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D71220-524B-4786-95F5-300C1B97A00F}"/>
              </a:ext>
            </a:extLst>
          </p:cNvPr>
          <p:cNvSpPr/>
          <p:nvPr/>
        </p:nvSpPr>
        <p:spPr>
          <a:xfrm>
            <a:off x="7533562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AA4C09-A932-45ED-BEDC-3CB60E0EA19D}"/>
              </a:ext>
            </a:extLst>
          </p:cNvPr>
          <p:cNvSpPr/>
          <p:nvPr/>
        </p:nvSpPr>
        <p:spPr>
          <a:xfrm>
            <a:off x="327546" y="259307"/>
            <a:ext cx="1173708" cy="107721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7981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096085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C666F5A-09E2-490A-A911-506D74F80B24}"/>
              </a:ext>
            </a:extLst>
          </p:cNvPr>
          <p:cNvSpPr/>
          <p:nvPr/>
        </p:nvSpPr>
        <p:spPr>
          <a:xfrm>
            <a:off x="1785581" y="1015704"/>
            <a:ext cx="8770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Sobre método científico, é correto afirmar que: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06AEE3-B4A6-4FA0-B3DE-CC13F5496EA3}"/>
              </a:ext>
            </a:extLst>
          </p:cNvPr>
          <p:cNvSpPr/>
          <p:nvPr/>
        </p:nvSpPr>
        <p:spPr>
          <a:xfrm>
            <a:off x="700584" y="2669358"/>
            <a:ext cx="10940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pesquisa científica inicia-se a partir da observação de determinado fenômeno, seguido de questionamentos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21D392-243B-40F1-91D6-F83A23712F95}"/>
              </a:ext>
            </a:extLst>
          </p:cNvPr>
          <p:cNvSpPr/>
          <p:nvPr/>
        </p:nvSpPr>
        <p:spPr>
          <a:xfrm>
            <a:off x="1692321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Certo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D71220-524B-4786-95F5-300C1B97A00F}"/>
              </a:ext>
            </a:extLst>
          </p:cNvPr>
          <p:cNvSpPr/>
          <p:nvPr/>
        </p:nvSpPr>
        <p:spPr>
          <a:xfrm>
            <a:off x="7533562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2DFEC78-142D-4B2B-85AC-5580F231C377}"/>
              </a:ext>
            </a:extLst>
          </p:cNvPr>
          <p:cNvSpPr/>
          <p:nvPr/>
        </p:nvSpPr>
        <p:spPr>
          <a:xfrm>
            <a:off x="327546" y="259307"/>
            <a:ext cx="1173708" cy="107721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149745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EF9B19-252B-49F6-839A-5657875F1056}"/>
              </a:ext>
            </a:extLst>
          </p:cNvPr>
          <p:cNvSpPr/>
          <p:nvPr/>
        </p:nvSpPr>
        <p:spPr>
          <a:xfrm>
            <a:off x="2162627" y="2855771"/>
            <a:ext cx="786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o conhecimento construído </a:t>
            </a:r>
            <a:r>
              <a:rPr kumimoji="0" lang="pt-B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baseado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 um conjunto sistemático de etapas, normas e técnicas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D2B6A0-92C8-413C-878D-4E754D93A8E2}"/>
              </a:ext>
            </a:extLst>
          </p:cNvPr>
          <p:cNvSpPr/>
          <p:nvPr/>
        </p:nvSpPr>
        <p:spPr>
          <a:xfrm>
            <a:off x="559882" y="785067"/>
            <a:ext cx="3205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264BA1-B099-4CA0-953A-3F05732591D2}"/>
              </a:ext>
            </a:extLst>
          </p:cNvPr>
          <p:cNvSpPr/>
          <p:nvPr/>
        </p:nvSpPr>
        <p:spPr>
          <a:xfrm>
            <a:off x="4954138" y="5295806"/>
            <a:ext cx="6500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Método Científico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60D88F8-03EA-49C2-9A91-1E826F59BD9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204580" y="4610097"/>
            <a:ext cx="0" cy="6857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6273860-A6AD-4B59-8F8C-09962AE8FB26}"/>
              </a:ext>
            </a:extLst>
          </p:cNvPr>
          <p:cNvCxnSpPr>
            <a:cxnSpLocks/>
          </p:cNvCxnSpPr>
          <p:nvPr/>
        </p:nvCxnSpPr>
        <p:spPr>
          <a:xfrm flipV="1">
            <a:off x="2356514" y="4610096"/>
            <a:ext cx="7478972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207E60B-A1E0-4270-A9EF-1C381066615B}"/>
              </a:ext>
            </a:extLst>
          </p:cNvPr>
          <p:cNvCxnSpPr>
            <a:cxnSpLocks/>
          </p:cNvCxnSpPr>
          <p:nvPr/>
        </p:nvCxnSpPr>
        <p:spPr>
          <a:xfrm flipV="1">
            <a:off x="4161708" y="1708397"/>
            <a:ext cx="0" cy="11473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D3AC3DE-144A-44CB-BC21-A8D1801D3764}"/>
              </a:ext>
            </a:extLst>
          </p:cNvPr>
          <p:cNvCxnSpPr>
            <a:cxnSpLocks/>
          </p:cNvCxnSpPr>
          <p:nvPr/>
        </p:nvCxnSpPr>
        <p:spPr>
          <a:xfrm flipV="1">
            <a:off x="947658" y="1697357"/>
            <a:ext cx="3487864" cy="110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20122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849520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C666F5A-09E2-490A-A911-506D74F80B24}"/>
              </a:ext>
            </a:extLst>
          </p:cNvPr>
          <p:cNvSpPr/>
          <p:nvPr/>
        </p:nvSpPr>
        <p:spPr>
          <a:xfrm>
            <a:off x="1785581" y="1015704"/>
            <a:ext cx="8770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Sobre método científico, é correto afirmar que: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06AEE3-B4A6-4FA0-B3DE-CC13F5496EA3}"/>
              </a:ext>
            </a:extLst>
          </p:cNvPr>
          <p:cNvSpPr/>
          <p:nvPr/>
        </p:nvSpPr>
        <p:spPr>
          <a:xfrm>
            <a:off x="700584" y="2669358"/>
            <a:ext cx="10940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 início de uma pesquisa científica é marcado a partir de seus primeiros experimentos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21D392-243B-40F1-91D6-F83A23712F95}"/>
              </a:ext>
            </a:extLst>
          </p:cNvPr>
          <p:cNvSpPr/>
          <p:nvPr/>
        </p:nvSpPr>
        <p:spPr>
          <a:xfrm>
            <a:off x="1692321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Certo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D71220-524B-4786-95F5-300C1B97A00F}"/>
              </a:ext>
            </a:extLst>
          </p:cNvPr>
          <p:cNvSpPr/>
          <p:nvPr/>
        </p:nvSpPr>
        <p:spPr>
          <a:xfrm>
            <a:off x="7533562" y="4815455"/>
            <a:ext cx="3193577" cy="778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88005B7-75D3-4C71-9096-747FDD1F6068}"/>
              </a:ext>
            </a:extLst>
          </p:cNvPr>
          <p:cNvSpPr/>
          <p:nvPr/>
        </p:nvSpPr>
        <p:spPr>
          <a:xfrm>
            <a:off x="327546" y="259307"/>
            <a:ext cx="1173708" cy="107721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063040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93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34" y="1005669"/>
            <a:ext cx="5852331" cy="585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559558" y="866953"/>
            <a:ext cx="10986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Um pó branco foi encontrado em um laboratório de geologia</a:t>
            </a:r>
          </a:p>
        </p:txBody>
      </p:sp>
    </p:spTree>
    <p:extLst>
      <p:ext uri="{BB962C8B-B14F-4D97-AF65-F5344CB8AC3E}">
        <p14:creationId xmlns:p14="http://schemas.microsoft.com/office/powerpoint/2010/main" val="3417653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954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34" y="1005669"/>
            <a:ext cx="5852331" cy="585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559558" y="866953"/>
            <a:ext cx="10986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Será que é açúcar ou pó de pedra?</a:t>
            </a:r>
          </a:p>
        </p:txBody>
      </p:sp>
    </p:spTree>
    <p:extLst>
      <p:ext uri="{BB962C8B-B14F-4D97-AF65-F5344CB8AC3E}">
        <p14:creationId xmlns:p14="http://schemas.microsoft.com/office/powerpoint/2010/main" val="4208851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156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 BRANCO - Phlab">
            <a:extLst>
              <a:ext uri="{FF2B5EF4-FFF2-40B4-BE49-F238E27FC236}">
                <a16:creationId xmlns:a16="http://schemas.microsoft.com/office/drawing/2014/main" id="{50E39C83-380C-4A59-9056-38BB2424E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8C83389-0806-47B5-ABCE-11AFF2135946}"/>
              </a:ext>
            </a:extLst>
          </p:cNvPr>
          <p:cNvSpPr/>
          <p:nvPr/>
        </p:nvSpPr>
        <p:spPr>
          <a:xfrm>
            <a:off x="1064524" y="898792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01 -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FF2C3A-65F5-4182-AACF-3146334A6D1B}"/>
              </a:ext>
            </a:extLst>
          </p:cNvPr>
          <p:cNvSpPr/>
          <p:nvPr/>
        </p:nvSpPr>
        <p:spPr>
          <a:xfrm>
            <a:off x="1064524" y="3013502"/>
            <a:ext cx="4981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Hipótese 02 -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60A9420-8D37-4147-92F7-0F0C978F0670}"/>
              </a:ext>
            </a:extLst>
          </p:cNvPr>
          <p:cNvSpPr/>
          <p:nvPr/>
        </p:nvSpPr>
        <p:spPr>
          <a:xfrm>
            <a:off x="5539994" y="991124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açúcar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C63B21-4D8A-4069-86A7-5F40DBB5CF09}"/>
              </a:ext>
            </a:extLst>
          </p:cNvPr>
          <p:cNvSpPr/>
          <p:nvPr/>
        </p:nvSpPr>
        <p:spPr>
          <a:xfrm>
            <a:off x="5539994" y="3105834"/>
            <a:ext cx="281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É pó de pedra</a:t>
            </a:r>
          </a:p>
        </p:txBody>
      </p:sp>
    </p:spTree>
    <p:extLst>
      <p:ext uri="{BB962C8B-B14F-4D97-AF65-F5344CB8AC3E}">
        <p14:creationId xmlns:p14="http://schemas.microsoft.com/office/powerpoint/2010/main" val="9870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615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34" y="1005669"/>
            <a:ext cx="5852331" cy="585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559558" y="866953"/>
            <a:ext cx="10986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Qual primeiro teste que vocês fariam?</a:t>
            </a:r>
          </a:p>
        </p:txBody>
      </p:sp>
    </p:spTree>
    <p:extLst>
      <p:ext uri="{BB962C8B-B14F-4D97-AF65-F5344CB8AC3E}">
        <p14:creationId xmlns:p14="http://schemas.microsoft.com/office/powerpoint/2010/main" val="42936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726704"/>
      </p:ext>
    </p:extLst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264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177420" y="898791"/>
            <a:ext cx="3115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Operação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A75B16-01F4-40A5-A3F8-E05C23051B2A}"/>
              </a:ext>
            </a:extLst>
          </p:cNvPr>
          <p:cNvSpPr/>
          <p:nvPr/>
        </p:nvSpPr>
        <p:spPr>
          <a:xfrm>
            <a:off x="2913254" y="1051343"/>
            <a:ext cx="7866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Adicionar água a uma parte do pó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7D8F0C-10AB-4EFC-8944-1F2542F99D8F}"/>
              </a:ext>
            </a:extLst>
          </p:cNvPr>
          <p:cNvSpPr/>
          <p:nvPr/>
        </p:nvSpPr>
        <p:spPr>
          <a:xfrm>
            <a:off x="741528" y="2590421"/>
            <a:ext cx="3263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Critério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A9559C-A67B-4DC3-A3CB-CAF220E32C50}"/>
              </a:ext>
            </a:extLst>
          </p:cNvPr>
          <p:cNvSpPr/>
          <p:nvPr/>
        </p:nvSpPr>
        <p:spPr>
          <a:xfrm>
            <a:off x="3611024" y="2682753"/>
            <a:ext cx="786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o pó dissolver-se, poderá ser açúcar, mas NÃO PEDRA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0CA871-E11E-4628-A9D8-862102FDE201}"/>
              </a:ext>
            </a:extLst>
          </p:cNvPr>
          <p:cNvSpPr/>
          <p:nvPr/>
        </p:nvSpPr>
        <p:spPr>
          <a:xfrm>
            <a:off x="3607123" y="4182972"/>
            <a:ext cx="786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o pó NÃO dissolver-se, poderá ser pedra, mas NÃO AÇÚCAR</a:t>
            </a:r>
          </a:p>
        </p:txBody>
      </p:sp>
    </p:spTree>
    <p:extLst>
      <p:ext uri="{BB962C8B-B14F-4D97-AF65-F5344CB8AC3E}">
        <p14:creationId xmlns:p14="http://schemas.microsoft.com/office/powerpoint/2010/main" val="3474705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322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741528" y="414117"/>
            <a:ext cx="10176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Vamos supor que o pó dissolve em água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A55E14-871E-4B45-9704-5E0F55A79928}"/>
              </a:ext>
            </a:extLst>
          </p:cNvPr>
          <p:cNvSpPr/>
          <p:nvPr/>
        </p:nvSpPr>
        <p:spPr>
          <a:xfrm>
            <a:off x="741528" y="2723696"/>
            <a:ext cx="8757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Rejeitamos a Hipótese 02, mas Não rejeitamos a Hipótese 01</a:t>
            </a:r>
          </a:p>
        </p:txBody>
      </p:sp>
    </p:spTree>
    <p:extLst>
      <p:ext uri="{BB962C8B-B14F-4D97-AF65-F5344CB8AC3E}">
        <p14:creationId xmlns:p14="http://schemas.microsoft.com/office/powerpoint/2010/main" val="452196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996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741528" y="414117"/>
            <a:ext cx="10176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Vamos supor que o pó dissolve em água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A55E14-871E-4B45-9704-5E0F55A79928}"/>
              </a:ext>
            </a:extLst>
          </p:cNvPr>
          <p:cNvSpPr/>
          <p:nvPr/>
        </p:nvSpPr>
        <p:spPr>
          <a:xfrm>
            <a:off x="741528" y="2723696"/>
            <a:ext cx="8757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Rejeitamos a Hipótese 02, mas Não rejeitamos a Hipótese 01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4B2CFD9-A95A-4CD9-B77D-6C29C02F0A07}"/>
              </a:ext>
            </a:extLst>
          </p:cNvPr>
          <p:cNvSpPr/>
          <p:nvPr/>
        </p:nvSpPr>
        <p:spPr>
          <a:xfrm>
            <a:off x="741527" y="4911705"/>
            <a:ext cx="7542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o pó dissolver-se, 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poderá ser açúcar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mas NÃO PEDRA</a:t>
            </a:r>
          </a:p>
        </p:txBody>
      </p:sp>
    </p:spTree>
    <p:extLst>
      <p:ext uri="{BB962C8B-B14F-4D97-AF65-F5344CB8AC3E}">
        <p14:creationId xmlns:p14="http://schemas.microsoft.com/office/powerpoint/2010/main" val="1427335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28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177420" y="898791"/>
            <a:ext cx="3115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Operação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A75B16-01F4-40A5-A3F8-E05C23051B2A}"/>
              </a:ext>
            </a:extLst>
          </p:cNvPr>
          <p:cNvSpPr/>
          <p:nvPr/>
        </p:nvSpPr>
        <p:spPr>
          <a:xfrm>
            <a:off x="3607123" y="1051343"/>
            <a:ext cx="7172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Deixa a mistura secar ao ar livre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7D8F0C-10AB-4EFC-8944-1F2542F99D8F}"/>
              </a:ext>
            </a:extLst>
          </p:cNvPr>
          <p:cNvSpPr/>
          <p:nvPr/>
        </p:nvSpPr>
        <p:spPr>
          <a:xfrm>
            <a:off x="741528" y="2590421"/>
            <a:ext cx="3263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Critério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A9559C-A67B-4DC3-A3CB-CAF220E32C50}"/>
              </a:ext>
            </a:extLst>
          </p:cNvPr>
          <p:cNvSpPr/>
          <p:nvPr/>
        </p:nvSpPr>
        <p:spPr>
          <a:xfrm>
            <a:off x="3611024" y="2682753"/>
            <a:ext cx="786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for açúcar a quantidade de moscas sobre a mistura será grande</a:t>
            </a:r>
          </a:p>
        </p:txBody>
      </p:sp>
    </p:spTree>
    <p:extLst>
      <p:ext uri="{BB962C8B-B14F-4D97-AF65-F5344CB8AC3E}">
        <p14:creationId xmlns:p14="http://schemas.microsoft.com/office/powerpoint/2010/main" val="93895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635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85760" y="509637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741528" y="414117"/>
            <a:ext cx="10176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Vamos supor houve uma grande quantidade de moscas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A55E14-871E-4B45-9704-5E0F55A79928}"/>
              </a:ext>
            </a:extLst>
          </p:cNvPr>
          <p:cNvSpPr/>
          <p:nvPr/>
        </p:nvSpPr>
        <p:spPr>
          <a:xfrm>
            <a:off x="741528" y="2723696"/>
            <a:ext cx="8757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Rejeitamos a Hipótese 02, mas Não rejeitamos a Hipótese 01</a:t>
            </a:r>
          </a:p>
        </p:txBody>
      </p:sp>
    </p:spTree>
    <p:extLst>
      <p:ext uri="{BB962C8B-B14F-4D97-AF65-F5344CB8AC3E}">
        <p14:creationId xmlns:p14="http://schemas.microsoft.com/office/powerpoint/2010/main" val="239656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8141C2-2600-4640-BD38-7CAA7B748810}"/>
              </a:ext>
            </a:extLst>
          </p:cNvPr>
          <p:cNvSpPr/>
          <p:nvPr/>
        </p:nvSpPr>
        <p:spPr>
          <a:xfrm>
            <a:off x="2162628" y="460404"/>
            <a:ext cx="7866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Método Científico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A01D20-C41D-4D8B-A594-0A594BBE8BFF}"/>
              </a:ext>
            </a:extLst>
          </p:cNvPr>
          <p:cNvSpPr/>
          <p:nvPr/>
        </p:nvSpPr>
        <p:spPr>
          <a:xfrm>
            <a:off x="809765" y="1645930"/>
            <a:ext cx="9219606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Observe e identifique problemas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4C183F-3804-4024-853F-D1BBD3633F74}"/>
              </a:ext>
            </a:extLst>
          </p:cNvPr>
          <p:cNvSpPr/>
          <p:nvPr/>
        </p:nvSpPr>
        <p:spPr>
          <a:xfrm>
            <a:off x="809765" y="2363056"/>
            <a:ext cx="9219606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Formule uma pergunta </a:t>
            </a: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 respondida/pesquisada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F83545-FDC5-481C-B775-A300888B1668}"/>
              </a:ext>
            </a:extLst>
          </p:cNvPr>
          <p:cNvSpPr/>
          <p:nvPr/>
        </p:nvSpPr>
        <p:spPr>
          <a:xfrm>
            <a:off x="809765" y="3080182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Elabore de hipóteses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6F72C8-1815-4D77-9995-DC4F2A9E21A6}"/>
              </a:ext>
            </a:extLst>
          </p:cNvPr>
          <p:cNvSpPr/>
          <p:nvPr/>
        </p:nvSpPr>
        <p:spPr>
          <a:xfrm>
            <a:off x="809765" y="3797308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Colete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E7C6700-9BCA-48C1-A222-4B5A74A904B2}"/>
              </a:ext>
            </a:extLst>
          </p:cNvPr>
          <p:cNvSpPr/>
          <p:nvPr/>
        </p:nvSpPr>
        <p:spPr>
          <a:xfrm>
            <a:off x="789374" y="4514434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Análise os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33BD9F-509A-4253-A651-43E116021765}"/>
              </a:ext>
            </a:extLst>
          </p:cNvPr>
          <p:cNvSpPr/>
          <p:nvPr/>
        </p:nvSpPr>
        <p:spPr>
          <a:xfrm>
            <a:off x="809765" y="5948686"/>
            <a:ext cx="572464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Conclua e comunique os resultados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93FFE4-F39B-4E99-BB96-AE156DCE7B08}"/>
              </a:ext>
            </a:extLst>
          </p:cNvPr>
          <p:cNvSpPr/>
          <p:nvPr/>
        </p:nvSpPr>
        <p:spPr>
          <a:xfrm>
            <a:off x="809765" y="5231560"/>
            <a:ext cx="8682172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Compare seus resultados com suas hipóteses</a:t>
            </a:r>
          </a:p>
        </p:txBody>
      </p:sp>
    </p:spTree>
    <p:extLst>
      <p:ext uri="{BB962C8B-B14F-4D97-AF65-F5344CB8AC3E}">
        <p14:creationId xmlns:p14="http://schemas.microsoft.com/office/powerpoint/2010/main" val="2806324890"/>
      </p:ext>
    </p:extLst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2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7944817" y="5110019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0BBEF-EE68-45E8-A1CF-F2F3ED0CAC43}"/>
              </a:ext>
            </a:extLst>
          </p:cNvPr>
          <p:cNvSpPr/>
          <p:nvPr/>
        </p:nvSpPr>
        <p:spPr>
          <a:xfrm>
            <a:off x="741528" y="414117"/>
            <a:ext cx="10176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Vamos supor houve uma grande quantidade de moscas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A55E14-871E-4B45-9704-5E0F55A79928}"/>
              </a:ext>
            </a:extLst>
          </p:cNvPr>
          <p:cNvSpPr/>
          <p:nvPr/>
        </p:nvSpPr>
        <p:spPr>
          <a:xfrm>
            <a:off x="1451211" y="2955708"/>
            <a:ext cx="8757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Como a hipótese 01 foi a que resistiu por mais tempo o cientista admite que o pó 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 boa probabilidade de ser açúcar</a:t>
            </a:r>
          </a:p>
        </p:txBody>
      </p:sp>
    </p:spTree>
    <p:extLst>
      <p:ext uri="{BB962C8B-B14F-4D97-AF65-F5344CB8AC3E}">
        <p14:creationId xmlns:p14="http://schemas.microsoft.com/office/powerpoint/2010/main" val="3934859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61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 BRANCO - Phlab">
            <a:extLst>
              <a:ext uri="{FF2B5EF4-FFF2-40B4-BE49-F238E27FC236}">
                <a16:creationId xmlns:a16="http://schemas.microsoft.com/office/drawing/2014/main" id="{E6006BEF-930C-420E-97E2-2D84A9CD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2" r="3048" b="21105"/>
          <a:stretch/>
        </p:blipFill>
        <p:spPr bwMode="auto">
          <a:xfrm>
            <a:off x="4466870" y="4918951"/>
            <a:ext cx="3790523" cy="16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EA55E14-871E-4B45-9704-5E0F55A79928}"/>
              </a:ext>
            </a:extLst>
          </p:cNvPr>
          <p:cNvSpPr/>
          <p:nvPr/>
        </p:nvSpPr>
        <p:spPr>
          <a:xfrm>
            <a:off x="1064526" y="1584700"/>
            <a:ext cx="3998794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pedra não se dissolve em água então o pó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realmente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não é de pedra.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9DF883-E11A-461E-A143-16684B0EE421}"/>
              </a:ext>
            </a:extLst>
          </p:cNvPr>
          <p:cNvSpPr/>
          <p:nvPr/>
        </p:nvSpPr>
        <p:spPr>
          <a:xfrm>
            <a:off x="6937612" y="1584699"/>
            <a:ext cx="4442345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 moscas de fato gostam de açúcar, então é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bem provável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 o pó seja açúcar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9BE903-49AC-46FC-AB2E-A0813F988536}"/>
              </a:ext>
            </a:extLst>
          </p:cNvPr>
          <p:cNvSpPr/>
          <p:nvPr/>
        </p:nvSpPr>
        <p:spPr>
          <a:xfrm>
            <a:off x="1506021" y="3429000"/>
            <a:ext cx="3115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Certeza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70103F-50AC-4F09-8205-75628F5188EC}"/>
              </a:ext>
            </a:extLst>
          </p:cNvPr>
          <p:cNvSpPr/>
          <p:nvPr/>
        </p:nvSpPr>
        <p:spPr>
          <a:xfrm>
            <a:off x="7269246" y="3428999"/>
            <a:ext cx="3779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Probabilidade</a:t>
            </a:r>
          </a:p>
        </p:txBody>
      </p:sp>
    </p:spTree>
    <p:extLst>
      <p:ext uri="{BB962C8B-B14F-4D97-AF65-F5344CB8AC3E}">
        <p14:creationId xmlns:p14="http://schemas.microsoft.com/office/powerpoint/2010/main" val="773572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99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1562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D35B67F-5963-44FA-8C8F-49E51FBCE4A9}"/>
              </a:ext>
            </a:extLst>
          </p:cNvPr>
          <p:cNvSpPr/>
          <p:nvPr/>
        </p:nvSpPr>
        <p:spPr>
          <a:xfrm>
            <a:off x="448689" y="413159"/>
            <a:ext cx="3102289" cy="1605261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Identifica um problema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8596431-F215-4CD3-A426-963E47DB2476}"/>
              </a:ext>
            </a:extLst>
          </p:cNvPr>
          <p:cNvSpPr/>
          <p:nvPr/>
        </p:nvSpPr>
        <p:spPr>
          <a:xfrm>
            <a:off x="4478917" y="413158"/>
            <a:ext cx="3102289" cy="1605261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Verifica se o problema já tem solução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ABF9B2-1739-4BF3-91B4-8AFD981A5E2D}"/>
              </a:ext>
            </a:extLst>
          </p:cNvPr>
          <p:cNvSpPr/>
          <p:nvPr/>
        </p:nvSpPr>
        <p:spPr>
          <a:xfrm>
            <a:off x="8509146" y="491885"/>
            <a:ext cx="3102289" cy="1605261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Elaboração do plano de trabalho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6119A33-A866-4EF2-8B72-2CA94744C8D2}"/>
              </a:ext>
            </a:extLst>
          </p:cNvPr>
          <p:cNvSpPr/>
          <p:nvPr/>
        </p:nvSpPr>
        <p:spPr>
          <a:xfrm>
            <a:off x="8509146" y="2687130"/>
            <a:ext cx="3102289" cy="1605261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Execução do plano de trabalho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81D7B25-3629-4C50-90A3-66F9D97B670F}"/>
              </a:ext>
            </a:extLst>
          </p:cNvPr>
          <p:cNvSpPr/>
          <p:nvPr/>
        </p:nvSpPr>
        <p:spPr>
          <a:xfrm>
            <a:off x="4478917" y="2687130"/>
            <a:ext cx="3102289" cy="1605261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Coleta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C14A5DE-A0E9-4785-AFA8-36E86C0AF8CC}"/>
              </a:ext>
            </a:extLst>
          </p:cNvPr>
          <p:cNvSpPr/>
          <p:nvPr/>
        </p:nvSpPr>
        <p:spPr>
          <a:xfrm>
            <a:off x="448689" y="2687129"/>
            <a:ext cx="3102289" cy="1605261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Processamento e interpretação dos dados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46A65E4-6ABE-489A-BE10-E344B604D997}"/>
              </a:ext>
            </a:extLst>
          </p:cNvPr>
          <p:cNvSpPr/>
          <p:nvPr/>
        </p:nvSpPr>
        <p:spPr>
          <a:xfrm>
            <a:off x="448689" y="4864408"/>
            <a:ext cx="3102289" cy="1605261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do material de divulgação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E042DC-3FF6-40BB-BDA0-16158361D95D}"/>
              </a:ext>
            </a:extLst>
          </p:cNvPr>
          <p:cNvSpPr/>
          <p:nvPr/>
        </p:nvSpPr>
        <p:spPr>
          <a:xfrm>
            <a:off x="4478917" y="4864408"/>
            <a:ext cx="3102289" cy="1605261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Submissão do material a um meio de divulgação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D932223F-4F20-4105-A4A9-3303E3BA913B}"/>
              </a:ext>
            </a:extLst>
          </p:cNvPr>
          <p:cNvSpPr/>
          <p:nvPr/>
        </p:nvSpPr>
        <p:spPr>
          <a:xfrm>
            <a:off x="3463493" y="859809"/>
            <a:ext cx="1102909" cy="668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239579B-EF0F-4483-A8DC-DD02FD127148}"/>
              </a:ext>
            </a:extLst>
          </p:cNvPr>
          <p:cNvSpPr/>
          <p:nvPr/>
        </p:nvSpPr>
        <p:spPr>
          <a:xfrm>
            <a:off x="7526614" y="881418"/>
            <a:ext cx="1102909" cy="668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E0A720C-A06A-4461-8FE8-F8357B103D78}"/>
              </a:ext>
            </a:extLst>
          </p:cNvPr>
          <p:cNvSpPr/>
          <p:nvPr/>
        </p:nvSpPr>
        <p:spPr>
          <a:xfrm rot="5400000">
            <a:off x="9636485" y="2107856"/>
            <a:ext cx="847609" cy="668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37379381-71EA-488C-A342-0ED78327ADA9}"/>
              </a:ext>
            </a:extLst>
          </p:cNvPr>
          <p:cNvSpPr/>
          <p:nvPr/>
        </p:nvSpPr>
        <p:spPr>
          <a:xfrm rot="10800000">
            <a:off x="7493722" y="3155390"/>
            <a:ext cx="1102909" cy="668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C02EF46-2C74-4A86-AC57-87FA07113F7A}"/>
              </a:ext>
            </a:extLst>
          </p:cNvPr>
          <p:cNvSpPr/>
          <p:nvPr/>
        </p:nvSpPr>
        <p:spPr>
          <a:xfrm rot="10800000">
            <a:off x="3425055" y="3155390"/>
            <a:ext cx="1102909" cy="668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2C0E298-84EF-4A61-BCF4-523547B24E46}"/>
              </a:ext>
            </a:extLst>
          </p:cNvPr>
          <p:cNvSpPr/>
          <p:nvPr/>
        </p:nvSpPr>
        <p:spPr>
          <a:xfrm rot="5400000">
            <a:off x="1576028" y="4244030"/>
            <a:ext cx="847609" cy="668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8466F6E-D98F-47C3-B5F9-DA212D27A313}"/>
              </a:ext>
            </a:extLst>
          </p:cNvPr>
          <p:cNvSpPr/>
          <p:nvPr/>
        </p:nvSpPr>
        <p:spPr>
          <a:xfrm>
            <a:off x="3463493" y="5329451"/>
            <a:ext cx="1102909" cy="668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439009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47441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EF9B19-252B-49F6-839A-5657875F1056}"/>
              </a:ext>
            </a:extLst>
          </p:cNvPr>
          <p:cNvSpPr/>
          <p:nvPr/>
        </p:nvSpPr>
        <p:spPr>
          <a:xfrm>
            <a:off x="816915" y="4451486"/>
            <a:ext cx="3583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Resumo em congressos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5C348A-4BE5-48A0-A986-054578234E5A}"/>
              </a:ext>
            </a:extLst>
          </p:cNvPr>
          <p:cNvSpPr/>
          <p:nvPr/>
        </p:nvSpPr>
        <p:spPr>
          <a:xfrm>
            <a:off x="8270542" y="4451486"/>
            <a:ext cx="2673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Capítulos de Livros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45AE19-8880-406F-9060-A338A300A9BD}"/>
              </a:ext>
            </a:extLst>
          </p:cNvPr>
          <p:cNvSpPr/>
          <p:nvPr/>
        </p:nvSpPr>
        <p:spPr>
          <a:xfrm>
            <a:off x="4399994" y="4174488"/>
            <a:ext cx="35830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Artigos em Revistas Científicas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34704C-7555-4206-8DE1-304FEB5245B2}"/>
              </a:ext>
            </a:extLst>
          </p:cNvPr>
          <p:cNvSpPr/>
          <p:nvPr/>
        </p:nvSpPr>
        <p:spPr>
          <a:xfrm>
            <a:off x="532262" y="470131"/>
            <a:ext cx="109182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Formas de divulgação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67DA1C6-D030-4FA2-8B74-FE2BFB8CF78F}"/>
              </a:ext>
            </a:extLst>
          </p:cNvPr>
          <p:cNvCxnSpPr/>
          <p:nvPr/>
        </p:nvCxnSpPr>
        <p:spPr>
          <a:xfrm>
            <a:off x="1277797" y="6045959"/>
            <a:ext cx="266131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1E70AE9-7F98-40A7-9AA3-ACB21CABB405}"/>
              </a:ext>
            </a:extLst>
          </p:cNvPr>
          <p:cNvCxnSpPr/>
          <p:nvPr/>
        </p:nvCxnSpPr>
        <p:spPr>
          <a:xfrm>
            <a:off x="4860876" y="6048234"/>
            <a:ext cx="266131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DDFD74-DDE2-4D3F-83BB-2C127C2887EC}"/>
              </a:ext>
            </a:extLst>
          </p:cNvPr>
          <p:cNvCxnSpPr/>
          <p:nvPr/>
        </p:nvCxnSpPr>
        <p:spPr>
          <a:xfrm>
            <a:off x="8282456" y="6045959"/>
            <a:ext cx="266131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52FF7614-A646-4289-9884-B36D9E43658F}"/>
              </a:ext>
            </a:extLst>
          </p:cNvPr>
          <p:cNvSpPr/>
          <p:nvPr/>
        </p:nvSpPr>
        <p:spPr>
          <a:xfrm>
            <a:off x="805001" y="2426942"/>
            <a:ext cx="3583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E66E7D-887B-45D1-8020-805A96081D81}"/>
              </a:ext>
            </a:extLst>
          </p:cNvPr>
          <p:cNvSpPr/>
          <p:nvPr/>
        </p:nvSpPr>
        <p:spPr>
          <a:xfrm>
            <a:off x="8258628" y="2426942"/>
            <a:ext cx="2673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9EDF14B-E4C6-44AF-A3E4-1316739531B9}"/>
              </a:ext>
            </a:extLst>
          </p:cNvPr>
          <p:cNvSpPr/>
          <p:nvPr/>
        </p:nvSpPr>
        <p:spPr>
          <a:xfrm>
            <a:off x="4304460" y="2402344"/>
            <a:ext cx="3583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Dissertação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6774540-F828-42D4-B21F-94559BF937C7}"/>
              </a:ext>
            </a:extLst>
          </p:cNvPr>
          <p:cNvCxnSpPr/>
          <p:nvPr/>
        </p:nvCxnSpPr>
        <p:spPr>
          <a:xfrm>
            <a:off x="1277797" y="3218473"/>
            <a:ext cx="266131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E088F38-AC96-4525-950F-27D12E189E07}"/>
              </a:ext>
            </a:extLst>
          </p:cNvPr>
          <p:cNvCxnSpPr/>
          <p:nvPr/>
        </p:nvCxnSpPr>
        <p:spPr>
          <a:xfrm>
            <a:off x="4860875" y="3218473"/>
            <a:ext cx="266131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595FE9E-87DE-496C-B7FE-50E5C824B055}"/>
              </a:ext>
            </a:extLst>
          </p:cNvPr>
          <p:cNvCxnSpPr/>
          <p:nvPr/>
        </p:nvCxnSpPr>
        <p:spPr>
          <a:xfrm>
            <a:off x="8282456" y="3218473"/>
            <a:ext cx="266131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6565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549</Words>
  <Application>Microsoft Office PowerPoint</Application>
  <PresentationFormat>Widescreen</PresentationFormat>
  <Paragraphs>113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1" baseType="lpstr">
      <vt:lpstr>Arial</vt:lpstr>
      <vt:lpstr>Bell MT</vt:lpstr>
      <vt:lpstr>Calibri</vt:lpstr>
      <vt:lpstr>Calibri Light</vt:lpstr>
      <vt:lpstr>Times New Roman</vt:lpstr>
      <vt:lpstr>Verdana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4</cp:revision>
  <dcterms:created xsi:type="dcterms:W3CDTF">2023-09-14T23:22:04Z</dcterms:created>
  <dcterms:modified xsi:type="dcterms:W3CDTF">2023-10-08T11:32:25Z</dcterms:modified>
</cp:coreProperties>
</file>