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405" r:id="rId3"/>
    <p:sldId id="383" r:id="rId4"/>
    <p:sldId id="265" r:id="rId5"/>
    <p:sldId id="274" r:id="rId6"/>
    <p:sldId id="291" r:id="rId7"/>
    <p:sldId id="376" r:id="rId8"/>
    <p:sldId id="377" r:id="rId9"/>
    <p:sldId id="378" r:id="rId10"/>
    <p:sldId id="379" r:id="rId11"/>
    <p:sldId id="344" r:id="rId12"/>
    <p:sldId id="359" r:id="rId13"/>
    <p:sldId id="381" r:id="rId14"/>
    <p:sldId id="404" r:id="rId15"/>
    <p:sldId id="385" r:id="rId16"/>
    <p:sldId id="403" r:id="rId17"/>
    <p:sldId id="401" r:id="rId18"/>
    <p:sldId id="402" r:id="rId19"/>
    <p:sldId id="368" r:id="rId20"/>
    <p:sldId id="369" r:id="rId21"/>
    <p:sldId id="370" r:id="rId22"/>
    <p:sldId id="358" r:id="rId23"/>
    <p:sldId id="351" r:id="rId24"/>
    <p:sldId id="353" r:id="rId25"/>
    <p:sldId id="355" r:id="rId26"/>
    <p:sldId id="356" r:id="rId27"/>
    <p:sldId id="357" r:id="rId28"/>
    <p:sldId id="361" r:id="rId29"/>
    <p:sldId id="362" r:id="rId30"/>
    <p:sldId id="366" r:id="rId31"/>
    <p:sldId id="36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65823" autoAdjust="0"/>
  </p:normalViewPr>
  <p:slideViewPr>
    <p:cSldViewPr snapToGrid="0">
      <p:cViewPr varScale="1">
        <p:scale>
          <a:sx n="45" d="100"/>
          <a:sy n="45" d="100"/>
        </p:scale>
        <p:origin x="13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955-2599-4154-81F0-C91D2AABCD35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FF2C7-918D-4376-9CD3-087D84551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2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FF2C7-918D-4376-9CD3-087D84551C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54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FF2C7-918D-4376-9CD3-087D84551CF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10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FF2C7-918D-4376-9CD3-087D84551C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46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FF2C7-918D-4376-9CD3-087D84551CF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5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FF2C7-918D-4376-9CD3-087D84551CF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47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E1C6A-EDD4-4486-BFED-B3F27007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E0479-900E-4E11-B54D-1F74C351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6A10F-9581-4F77-A44D-D0C14487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F3FE6-B5B7-4FB3-82CA-766A45F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11B81-9D0F-43ED-9509-64EB08DA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7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C0DF-2618-4C87-B70A-2B4F89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10C098-32D4-4EBE-9252-7873E23C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C3C17-AC02-4205-85EE-FAFC5C6D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C3B93-B6EE-48C8-8DD5-A5E6C2CB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D0204-8786-429D-B3C9-0FC484D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70592-6F1D-4481-A106-DB84EB7F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72000A-BB77-4158-9764-A1F3C0EE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C653E-C30B-443A-A611-C4E672B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4D95-A1F4-455B-AE0D-868BD8A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9F2-F2CB-4575-AE63-A9A93EC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9624-98EF-486A-82E0-F42DDF03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BAC0C-6BFB-4061-85EE-2A94979C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80525-9F8E-4C37-9FB7-296AEF0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A76B5-3B4B-42F5-9B9B-C36611C5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16AA2-E235-40B8-BF14-CF7A801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EEAF-B965-4BFB-A67A-51867FC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ADA17-2756-4123-AB06-64DE16D2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2F8B5-654F-4481-9A9A-2D9BAEF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10FA9-FE0F-4D8B-992C-4511E2B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F96E8-F6F1-456E-995F-9A4E798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E05B-9B74-4AA3-BED5-7628262C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9C0C1-BEC9-442C-9470-BBF0AD70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6FBA5-43E7-4A42-A087-1573FEE5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107FB0-E457-4B97-8541-46B6D1D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8B2D6-298B-458A-84BF-076DFCF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76FB2-0A6A-4325-8A90-8BAC507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2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C50-B210-4CD6-9F6F-CC1242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B5AE5-5E36-4BFD-9537-001708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244307-0DD5-4FA8-A699-029887F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9259D4-50D6-49CC-A900-6C215FD7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A6DEE-DA13-45C8-8581-48BBC5B45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10ECF3-87CB-40B7-8230-34BC02B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2725A9-FD70-42A3-8125-4D7E5EB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90A6B-BBAD-416B-98BA-5FD2850A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8FDF-749F-44C4-B132-B6570DD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4223-C544-42C8-B696-0D5567F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CA2C-4997-4950-92DC-ED5AF033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724B6-AA76-436C-8E21-86A90D0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E42A1E-7CD3-4D3F-AC67-FD3A2D8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89066-E257-4219-828A-3552E60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B3C4-E5AF-4ACF-8209-77F0A97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6386-1C3C-4092-AD90-49D154B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6BDAB-A1E7-49DC-AD9E-5D31B29B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EA6BE-16C8-47EF-B199-B7C09957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D9DEE-B1C6-4878-9DF5-4BBF8AD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21D93-0D13-432C-A799-1EAA261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BAC4C-6BB6-4F4D-9A17-2D8FD52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974-918A-408F-97D9-8FFECE4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D7D616-6E7F-4889-B064-DBEED1E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9D224-A187-4393-A978-5413012D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4A68-4D04-4B21-B06F-89D7E45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31C41-886A-41E1-9080-C88CDA3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41C46-76E0-43A0-9E0B-DBAC18B8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4A7FA-EBF0-4645-BC68-E69A858A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D63C9-BF62-4F5B-91D5-075BB0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CDD1E-6C53-486E-B629-ED40AAB5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7EC1E-7B74-4BA4-A98E-D246BC9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18455-1845-4CD5-AA76-1CE63485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6C0550F1-9FC6-4284-AAC3-9791ED266E05}"/>
              </a:ext>
            </a:extLst>
          </p:cNvPr>
          <p:cNvSpPr/>
          <p:nvPr/>
        </p:nvSpPr>
        <p:spPr>
          <a:xfrm>
            <a:off x="5918490" y="2612469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E307C20F-69B2-4868-B20C-F3A3E447872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@daniloas.com_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daniloas.com</a:t>
            </a:r>
          </a:p>
        </p:txBody>
      </p:sp>
      <p:pic>
        <p:nvPicPr>
          <p:cNvPr id="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A11B11D-4BF0-46B6-A56D-DA1AC0E5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4884A-6849-4E48-8F4F-33DA94F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B26EEA-5F9C-44AB-B679-79E07081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ail Icon Black Simple transparent PNG - StickPNG">
            <a:extLst>
              <a:ext uri="{FF2B5EF4-FFF2-40B4-BE49-F238E27FC236}">
                <a16:creationId xmlns:a16="http://schemas.microsoft.com/office/drawing/2014/main" id="{EAE4698C-C203-47FA-B2AD-DBCA6CC36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mail Icon Black Simple transparent PNG - StickPNG">
            <a:extLst>
              <a:ext uri="{FF2B5EF4-FFF2-40B4-BE49-F238E27FC236}">
                <a16:creationId xmlns:a16="http://schemas.microsoft.com/office/drawing/2014/main" id="{F076AAEF-1A06-426D-8C81-AEE76B7D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8B346E5-DF95-4939-9F9E-C93CB0DBA1E9}"/>
              </a:ext>
            </a:extLst>
          </p:cNvPr>
          <p:cNvCxnSpPr>
            <a:cxnSpLocks/>
          </p:cNvCxnSpPr>
          <p:nvPr/>
        </p:nvCxnSpPr>
        <p:spPr>
          <a:xfrm flipH="1">
            <a:off x="6948057" y="4243654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2FDB40-4A3F-4912-8C1F-2A724A10E9FF}"/>
              </a:ext>
            </a:extLst>
          </p:cNvPr>
          <p:cNvSpPr/>
          <p:nvPr/>
        </p:nvSpPr>
        <p:spPr>
          <a:xfrm>
            <a:off x="880665" y="3429000"/>
            <a:ext cx="5517933" cy="2604428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 panose="02020603050405020304" pitchFamily="18" charset="0"/>
              </a:rPr>
              <a:t>Falácia e Pseudociência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3F57087-B2E5-456A-8A9F-9E58C8121039}"/>
              </a:ext>
            </a:extLst>
          </p:cNvPr>
          <p:cNvSpPr/>
          <p:nvPr/>
        </p:nvSpPr>
        <p:spPr>
          <a:xfrm>
            <a:off x="880665" y="824572"/>
            <a:ext cx="5517933" cy="194187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4400" b="1" dirty="0">
                <a:solidFill>
                  <a:srgbClr val="FFC000">
                    <a:lumMod val="40000"/>
                    <a:lumOff val="60000"/>
                  </a:srgb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Lógica e Ciência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8224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7E76B-D465-44EB-AB51-71EEDBE4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B3F4F3-229B-4709-B8AF-4FEAF7E40CF7}"/>
              </a:ext>
            </a:extLst>
          </p:cNvPr>
          <p:cNvSpPr/>
          <p:nvPr/>
        </p:nvSpPr>
        <p:spPr>
          <a:xfrm>
            <a:off x="411707" y="1211085"/>
            <a:ext cx="11368586" cy="443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pt-BR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fato notável é que muitos dos grandes cientistas e matemáticos da história tiveram um profundo interesse pela música.</a:t>
            </a:r>
            <a:r>
              <a:rPr lang="pt-B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Einstein, por exemplo, era um dedicado violinista amador, e dizem que Newton ficou fascinado pela estrutura matemática das composições musicais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2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deseja que seu filho siga uma carreira na ciência, ele deve desenvolver interesse pela música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0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834704C-7555-4206-8DE1-304FEB5245B2}"/>
              </a:ext>
            </a:extLst>
          </p:cNvPr>
          <p:cNvSpPr/>
          <p:nvPr/>
        </p:nvSpPr>
        <p:spPr>
          <a:xfrm>
            <a:off x="2162629" y="336351"/>
            <a:ext cx="7866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Falácias Lógicas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E14A1B-6B0C-4FB0-8D59-6B7F45D1E02B}"/>
              </a:ext>
            </a:extLst>
          </p:cNvPr>
          <p:cNvSpPr/>
          <p:nvPr/>
        </p:nvSpPr>
        <p:spPr>
          <a:xfrm>
            <a:off x="2162628" y="1886780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erros de argumentação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878D29-5D78-4149-988C-4D9358D374D7}"/>
              </a:ext>
            </a:extLst>
          </p:cNvPr>
          <p:cNvSpPr/>
          <p:nvPr/>
        </p:nvSpPr>
        <p:spPr>
          <a:xfrm>
            <a:off x="2162627" y="3678559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argumento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62EF36-458D-4153-A171-84A6F856ED90}"/>
              </a:ext>
            </a:extLst>
          </p:cNvPr>
          <p:cNvSpPr/>
          <p:nvPr/>
        </p:nvSpPr>
        <p:spPr>
          <a:xfrm>
            <a:off x="2162627" y="4540643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Aparenta ser válido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F6013E-AD84-4E6D-89F2-9751C363EBD5}"/>
              </a:ext>
            </a:extLst>
          </p:cNvPr>
          <p:cNvSpPr/>
          <p:nvPr/>
        </p:nvSpPr>
        <p:spPr>
          <a:xfrm>
            <a:off x="2162626" y="5470338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está errado</a:t>
            </a:r>
          </a:p>
        </p:txBody>
      </p:sp>
    </p:spTree>
    <p:extLst>
      <p:ext uri="{BB962C8B-B14F-4D97-AF65-F5344CB8AC3E}">
        <p14:creationId xmlns:p14="http://schemas.microsoft.com/office/powerpoint/2010/main" val="68901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43E43A-3D0E-4FE9-B16F-3CC482579CEB}"/>
              </a:ext>
            </a:extLst>
          </p:cNvPr>
          <p:cNvSpPr/>
          <p:nvPr/>
        </p:nvSpPr>
        <p:spPr>
          <a:xfrm>
            <a:off x="1480241" y="2421122"/>
            <a:ext cx="3323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Falácia Lógica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DAD064-3475-420E-B446-47C2FDF54C5A}"/>
              </a:ext>
            </a:extLst>
          </p:cNvPr>
          <p:cNvSpPr/>
          <p:nvPr/>
        </p:nvSpPr>
        <p:spPr>
          <a:xfrm>
            <a:off x="6691954" y="2421122"/>
            <a:ext cx="4399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Crença equivocada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2162628" y="923205"/>
            <a:ext cx="7866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Não confunda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6656D4-FEBF-4FEF-8298-C1DB58E1D146}"/>
              </a:ext>
            </a:extLst>
          </p:cNvPr>
          <p:cNvSpPr/>
          <p:nvPr/>
        </p:nvSpPr>
        <p:spPr>
          <a:xfrm>
            <a:off x="634080" y="3674659"/>
            <a:ext cx="5016093" cy="216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erro de raciocínio ou argumentação que ocorre quando alguém apresenta um argumento que parece ser válido, mas, na verdade, é defeituoso de alguma forma.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64416E-F2E1-4660-84F6-CDCE749B0251}"/>
              </a:ext>
            </a:extLst>
          </p:cNvPr>
          <p:cNvSpPr/>
          <p:nvPr/>
        </p:nvSpPr>
        <p:spPr>
          <a:xfrm>
            <a:off x="6383741" y="3674659"/>
            <a:ext cx="5016093" cy="216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o resultado de má informação, desinformação, preconceito, falta de acesso a informações precisas ou simplesmente um erro de julgamento.</a:t>
            </a:r>
          </a:p>
        </p:txBody>
      </p:sp>
    </p:spTree>
    <p:extLst>
      <p:ext uri="{BB962C8B-B14F-4D97-AF65-F5344CB8AC3E}">
        <p14:creationId xmlns:p14="http://schemas.microsoft.com/office/powerpoint/2010/main" val="62688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2162627" y="606443"/>
            <a:ext cx="78667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Como melhorar sua a lógica de argumentação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790CDB-46DE-4BB5-80FD-4634CF050027}"/>
              </a:ext>
            </a:extLst>
          </p:cNvPr>
          <p:cNvSpPr/>
          <p:nvPr/>
        </p:nvSpPr>
        <p:spPr>
          <a:xfrm>
            <a:off x="643139" y="2374310"/>
            <a:ext cx="8978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Escrevendo o seu raciocínio e a analisando o que você escreveu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B66B50-27CA-46E2-A9C7-83BD9E73D469}"/>
              </a:ext>
            </a:extLst>
          </p:cNvPr>
          <p:cNvSpPr/>
          <p:nvPr/>
        </p:nvSpPr>
        <p:spPr>
          <a:xfrm>
            <a:off x="643139" y="5928391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Divirta-se com desafios de lógica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00DF9B-FD78-4D0E-8013-E7A80C67B3C1}"/>
              </a:ext>
            </a:extLst>
          </p:cNvPr>
          <p:cNvSpPr/>
          <p:nvPr/>
        </p:nvSpPr>
        <p:spPr>
          <a:xfrm>
            <a:off x="643139" y="3928336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Aprendendo sobre falácias lógicas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634E7D-8018-4519-AA9E-7B4F74372A0A}"/>
              </a:ext>
            </a:extLst>
          </p:cNvPr>
          <p:cNvSpPr/>
          <p:nvPr/>
        </p:nvSpPr>
        <p:spPr>
          <a:xfrm>
            <a:off x="643139" y="4928363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Aprendendo sobre vieses de decisão</a:t>
            </a:r>
          </a:p>
        </p:txBody>
      </p:sp>
    </p:spTree>
    <p:extLst>
      <p:ext uri="{BB962C8B-B14F-4D97-AF65-F5344CB8AC3E}">
        <p14:creationId xmlns:p14="http://schemas.microsoft.com/office/powerpoint/2010/main" val="283796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1476167" y="2598003"/>
            <a:ext cx="9239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Escreva seus pensamentos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AA71285-47B0-447F-BCCE-F9BE09E0CA59}"/>
              </a:ext>
            </a:extLst>
          </p:cNvPr>
          <p:cNvSpPr/>
          <p:nvPr/>
        </p:nvSpPr>
        <p:spPr>
          <a:xfrm>
            <a:off x="1796963" y="3959569"/>
            <a:ext cx="8918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Colocando seu raciocínio no papel você tem a oportunidade de analisar seus erros de raciocínio e então melhorar sua capacidade intelectual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D859C6-AF78-4B8C-A0A2-6BE10A36B97B}"/>
              </a:ext>
            </a:extLst>
          </p:cNvPr>
          <p:cNvSpPr/>
          <p:nvPr/>
        </p:nvSpPr>
        <p:spPr>
          <a:xfrm>
            <a:off x="2162627" y="867105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Escrevendo o seu raciocínio e a analise o que você escreveu</a:t>
            </a:r>
          </a:p>
        </p:txBody>
      </p:sp>
    </p:spTree>
    <p:extLst>
      <p:ext uri="{BB962C8B-B14F-4D97-AF65-F5344CB8AC3E}">
        <p14:creationId xmlns:p14="http://schemas.microsoft.com/office/powerpoint/2010/main" val="133993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9790CDB-46DE-4BB5-80FD-4634CF050027}"/>
              </a:ext>
            </a:extLst>
          </p:cNvPr>
          <p:cNvSpPr/>
          <p:nvPr/>
        </p:nvSpPr>
        <p:spPr>
          <a:xfrm>
            <a:off x="643139" y="1605114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Apelo à Autoridade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B66B50-27CA-46E2-A9C7-83BD9E73D469}"/>
              </a:ext>
            </a:extLst>
          </p:cNvPr>
          <p:cNvSpPr/>
          <p:nvPr/>
        </p:nvSpPr>
        <p:spPr>
          <a:xfrm>
            <a:off x="643139" y="4605198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 Causa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00DF9B-FD78-4D0E-8013-E7A80C67B3C1}"/>
              </a:ext>
            </a:extLst>
          </p:cNvPr>
          <p:cNvSpPr/>
          <p:nvPr/>
        </p:nvSpPr>
        <p:spPr>
          <a:xfrm>
            <a:off x="643139" y="2605142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Distorção de Estatísticas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634E7D-8018-4519-AA9E-7B4F74372A0A}"/>
              </a:ext>
            </a:extLst>
          </p:cNvPr>
          <p:cNvSpPr/>
          <p:nvPr/>
        </p:nvSpPr>
        <p:spPr>
          <a:xfrm>
            <a:off x="643139" y="3605170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 Dicotomia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01B3AB3-A503-46BD-9B24-A1E57E5D1AA6}"/>
              </a:ext>
            </a:extLst>
          </p:cNvPr>
          <p:cNvSpPr/>
          <p:nvPr/>
        </p:nvSpPr>
        <p:spPr>
          <a:xfrm>
            <a:off x="643139" y="5605226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Apelo à Emoção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9D2B64-CDEA-4B25-9F92-434743A60ED5}"/>
              </a:ext>
            </a:extLst>
          </p:cNvPr>
          <p:cNvSpPr/>
          <p:nvPr/>
        </p:nvSpPr>
        <p:spPr>
          <a:xfrm>
            <a:off x="643139" y="420420"/>
            <a:ext cx="11989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4800" dirty="0">
                <a:solidFill>
                  <a:srgbClr val="FFC000">
                    <a:lumMod val="60000"/>
                    <a:lumOff val="4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Aprenda sobre falácias lógicas</a:t>
            </a:r>
          </a:p>
        </p:txBody>
      </p:sp>
    </p:spTree>
    <p:extLst>
      <p:ext uri="{BB962C8B-B14F-4D97-AF65-F5344CB8AC3E}">
        <p14:creationId xmlns:p14="http://schemas.microsoft.com/office/powerpoint/2010/main" val="75187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2162628" y="2944597"/>
            <a:ext cx="786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Nós somos enviesados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AA71285-47B0-447F-BCCE-F9BE09E0CA59}"/>
              </a:ext>
            </a:extLst>
          </p:cNvPr>
          <p:cNvSpPr/>
          <p:nvPr/>
        </p:nvSpPr>
        <p:spPr>
          <a:xfrm>
            <a:off x="2162628" y="4329592"/>
            <a:ext cx="7866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Nós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somos tendenciosos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0E10BA-E27C-4844-97A1-925E1CDC256B}"/>
              </a:ext>
            </a:extLst>
          </p:cNvPr>
          <p:cNvSpPr/>
          <p:nvPr/>
        </p:nvSpPr>
        <p:spPr>
          <a:xfrm>
            <a:off x="3095394" y="1051080"/>
            <a:ext cx="1090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Aprenda sobre vieses de decisão</a:t>
            </a:r>
          </a:p>
        </p:txBody>
      </p:sp>
    </p:spTree>
    <p:extLst>
      <p:ext uri="{BB962C8B-B14F-4D97-AF65-F5344CB8AC3E}">
        <p14:creationId xmlns:p14="http://schemas.microsoft.com/office/powerpoint/2010/main" val="263161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oeda Brasil 50 Centavos 2000 MBC - Completei">
            <a:extLst>
              <a:ext uri="{FF2B5EF4-FFF2-40B4-BE49-F238E27FC236}">
                <a16:creationId xmlns:a16="http://schemas.microsoft.com/office/drawing/2014/main" id="{4573294E-71D7-4EF6-B324-2F2CC46C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60" y="4062122"/>
            <a:ext cx="1374351" cy="137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édula de vinte reais – Wikipédia, a enciclopédia livre">
            <a:extLst>
              <a:ext uri="{FF2B5EF4-FFF2-40B4-BE49-F238E27FC236}">
                <a16:creationId xmlns:a16="http://schemas.microsoft.com/office/drawing/2014/main" id="{D1C48BB0-AD45-41C0-832A-4EBE4D81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4263013"/>
            <a:ext cx="2563600" cy="11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rimido Branco Redondo Naturalista Em Fundo Transparente PNG , Comprimido,  Socorro, Terapia Imagem PNG e Vetor Para Download Gratuito">
            <a:extLst>
              <a:ext uri="{FF2B5EF4-FFF2-40B4-BE49-F238E27FC236}">
                <a16:creationId xmlns:a16="http://schemas.microsoft.com/office/drawing/2014/main" id="{64054B17-DFE6-431F-9182-BDDF3F983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9" t="24685" r="28131" b="14961"/>
          <a:stretch/>
        </p:blipFill>
        <p:spPr bwMode="auto">
          <a:xfrm>
            <a:off x="2526598" y="1196230"/>
            <a:ext cx="1678676" cy="17039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rimido Branco Redondo Naturalista Em Fundo Transparente PNG , Comprimido,  Socorro, Terapia Imagem PNG e Vetor Para Download Gratuito">
            <a:extLst>
              <a:ext uri="{FF2B5EF4-FFF2-40B4-BE49-F238E27FC236}">
                <a16:creationId xmlns:a16="http://schemas.microsoft.com/office/drawing/2014/main" id="{5A2CE0CA-DB9D-487F-994A-B21CB2728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9" t="24685" r="28131" b="14961"/>
          <a:stretch/>
        </p:blipFill>
        <p:spPr bwMode="auto">
          <a:xfrm>
            <a:off x="7900582" y="1132452"/>
            <a:ext cx="1678676" cy="17039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3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2162628" y="1905506"/>
            <a:ext cx="7866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Divirta-se com jogos lógicos e então desenvolva seu pensamento</a:t>
            </a:r>
          </a:p>
        </p:txBody>
      </p:sp>
    </p:spTree>
    <p:extLst>
      <p:ext uri="{BB962C8B-B14F-4D97-AF65-F5344CB8AC3E}">
        <p14:creationId xmlns:p14="http://schemas.microsoft.com/office/powerpoint/2010/main" val="249204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o 7">
            <a:extLst>
              <a:ext uri="{FF2B5EF4-FFF2-40B4-BE49-F238E27FC236}">
                <a16:creationId xmlns:a16="http://schemas.microsoft.com/office/drawing/2014/main" id="{D116E120-5484-4878-BE9F-EE813993E8FF}"/>
              </a:ext>
            </a:extLst>
          </p:cNvPr>
          <p:cNvSpPr/>
          <p:nvPr/>
        </p:nvSpPr>
        <p:spPr>
          <a:xfrm>
            <a:off x="7613177" y="155241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O=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458B1805-50AA-4591-8220-E0B3E5B53666}"/>
              </a:ext>
            </a:extLst>
          </p:cNvPr>
          <p:cNvSpPr/>
          <p:nvPr/>
        </p:nvSpPr>
        <p:spPr>
          <a:xfrm>
            <a:off x="6509983" y="1539352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M= 522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071EFBCC-BD66-4FA8-8E68-3E4CDB80DA1F}"/>
              </a:ext>
            </a:extLst>
          </p:cNvPr>
          <p:cNvSpPr/>
          <p:nvPr/>
        </p:nvSpPr>
        <p:spPr>
          <a:xfrm>
            <a:off x="8320586" y="1539352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N=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B9CD43F5-7AE5-4054-B0FC-18D9E0908F97}"/>
              </a:ext>
            </a:extLst>
          </p:cNvPr>
          <p:cNvSpPr/>
          <p:nvPr/>
        </p:nvSpPr>
        <p:spPr>
          <a:xfrm>
            <a:off x="5215720" y="2860911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J=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E6B3ACB0-90D4-4AE9-95FB-2B11086071B9}"/>
              </a:ext>
            </a:extLst>
          </p:cNvPr>
          <p:cNvSpPr/>
          <p:nvPr/>
        </p:nvSpPr>
        <p:spPr>
          <a:xfrm>
            <a:off x="7026323" y="2860911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K=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B98F89D2-8D5C-4C40-B456-DCFB3A338FCB}"/>
              </a:ext>
            </a:extLst>
          </p:cNvPr>
          <p:cNvSpPr/>
          <p:nvPr/>
        </p:nvSpPr>
        <p:spPr>
          <a:xfrm>
            <a:off x="8886967" y="2860911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L= 252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405DE902-02EA-4E2A-BBC9-217EC50CAB5B}"/>
              </a:ext>
            </a:extLst>
          </p:cNvPr>
          <p:cNvSpPr/>
          <p:nvPr/>
        </p:nvSpPr>
        <p:spPr>
          <a:xfrm>
            <a:off x="4385481" y="4182470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F=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C9DA23E3-DFA9-49CD-8B30-174E2E761282}"/>
              </a:ext>
            </a:extLst>
          </p:cNvPr>
          <p:cNvSpPr/>
          <p:nvPr/>
        </p:nvSpPr>
        <p:spPr>
          <a:xfrm>
            <a:off x="6045958" y="4182470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G= 132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7C36DCB-74C5-4634-B2FB-A48FBC9ACDA4}"/>
              </a:ext>
            </a:extLst>
          </p:cNvPr>
          <p:cNvSpPr/>
          <p:nvPr/>
        </p:nvSpPr>
        <p:spPr>
          <a:xfrm>
            <a:off x="7856561" y="4182470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H=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BDD77FC9-F744-4024-8DDB-2281EA734736}"/>
              </a:ext>
            </a:extLst>
          </p:cNvPr>
          <p:cNvSpPr/>
          <p:nvPr/>
        </p:nvSpPr>
        <p:spPr>
          <a:xfrm>
            <a:off x="9717205" y="4182470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I=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00C5A3E-0CDE-48BF-AED8-98E94AC8A888}"/>
              </a:ext>
            </a:extLst>
          </p:cNvPr>
          <p:cNvSpPr/>
          <p:nvPr/>
        </p:nvSpPr>
        <p:spPr>
          <a:xfrm>
            <a:off x="3111691" y="5504029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A= 104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B276A5F4-A471-4A9A-B229-485E66E0F6E5}"/>
              </a:ext>
            </a:extLst>
          </p:cNvPr>
          <p:cNvSpPr/>
          <p:nvPr/>
        </p:nvSpPr>
        <p:spPr>
          <a:xfrm>
            <a:off x="4847231" y="5504029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B=</a:t>
            </a:r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87A13105-CCBC-4AB7-AB3D-EEB96CF33376}"/>
              </a:ext>
            </a:extLst>
          </p:cNvPr>
          <p:cNvSpPr/>
          <p:nvPr/>
        </p:nvSpPr>
        <p:spPr>
          <a:xfrm>
            <a:off x="6582771" y="5504029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C= 91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9992AFA3-158B-4211-AE84-016CFFEC4287}"/>
              </a:ext>
            </a:extLst>
          </p:cNvPr>
          <p:cNvSpPr/>
          <p:nvPr/>
        </p:nvSpPr>
        <p:spPr>
          <a:xfrm>
            <a:off x="8443415" y="5504029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D= 22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F4B3EC7B-2C2C-4534-A33F-3796CD6AAEDE}"/>
              </a:ext>
            </a:extLst>
          </p:cNvPr>
          <p:cNvSpPr/>
          <p:nvPr/>
        </p:nvSpPr>
        <p:spPr>
          <a:xfrm>
            <a:off x="10304059" y="5504029"/>
            <a:ext cx="1660477" cy="1173708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E=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087F16-A60C-4F61-B7AB-F08A6ED46254}"/>
              </a:ext>
            </a:extLst>
          </p:cNvPr>
          <p:cNvSpPr/>
          <p:nvPr/>
        </p:nvSpPr>
        <p:spPr>
          <a:xfrm>
            <a:off x="805545" y="979353"/>
            <a:ext cx="3966623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tijolo contém um número que é a soma dos dois número abaixo dele</a:t>
            </a:r>
          </a:p>
        </p:txBody>
      </p:sp>
    </p:spTree>
    <p:extLst>
      <p:ext uri="{BB962C8B-B14F-4D97-AF65-F5344CB8AC3E}">
        <p14:creationId xmlns:p14="http://schemas.microsoft.com/office/powerpoint/2010/main" val="235267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7E76B-D465-44EB-AB51-71EEDBE4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B3F4F3-229B-4709-B8AF-4FEAF7E40CF7}"/>
              </a:ext>
            </a:extLst>
          </p:cNvPr>
          <p:cNvSpPr/>
          <p:nvPr/>
        </p:nvSpPr>
        <p:spPr>
          <a:xfrm>
            <a:off x="411707" y="1211085"/>
            <a:ext cx="11368586" cy="443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pt-BR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fato notável é que muitos dos grandes cientistas e matemáticos da história tiveram um profundo interesse pela música.</a:t>
            </a:r>
            <a:r>
              <a:rPr lang="pt-B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Einstein, por exemplo, era um dedicado violinista amador, e dizem que Newton ficou fascinado pela estrutura matemática das composições musicais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2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deseja que seu filho siga uma carreira na ciência, ele deve desenvolver interesse pela música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0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F9D947B-9082-4537-9EC5-B4207E23C600}"/>
              </a:ext>
            </a:extLst>
          </p:cNvPr>
          <p:cNvSpPr/>
          <p:nvPr/>
        </p:nvSpPr>
        <p:spPr>
          <a:xfrm>
            <a:off x="809768" y="1154082"/>
            <a:ext cx="9043916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Bell MT" panose="02020503060305020303" pitchFamily="18" charset="0"/>
              </a:rPr>
              <a:t>Berta diz que Greta conta mentiras.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Bell MT" panose="02020503060305020303" pitchFamily="18" charset="0"/>
              </a:rPr>
              <a:t>Greta diz que Rosa conta mentiras.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Bell MT" panose="02020503060305020303" pitchFamily="18" charset="0"/>
              </a:rPr>
              <a:t>Rosa diz que tanto Berta quanto Greta contam mentiras.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4C5956-63D9-4C94-AEA4-B2289AAB5E3C}"/>
              </a:ext>
            </a:extLst>
          </p:cNvPr>
          <p:cNvSpPr/>
          <p:nvPr/>
        </p:nvSpPr>
        <p:spPr>
          <a:xfrm>
            <a:off x="5659188" y="424062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Quem está dizendo a verdade?</a:t>
            </a:r>
          </a:p>
        </p:txBody>
      </p:sp>
    </p:spTree>
    <p:extLst>
      <p:ext uri="{BB962C8B-B14F-4D97-AF65-F5344CB8AC3E}">
        <p14:creationId xmlns:p14="http://schemas.microsoft.com/office/powerpoint/2010/main" val="223202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7D75821-3C30-4B90-9530-10046ADA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26" y="690956"/>
            <a:ext cx="7195748" cy="5476087"/>
          </a:xfrm>
          <a:prstGeom prst="roundRect">
            <a:avLst>
              <a:gd name="adj" fmla="val 8941"/>
            </a:avLst>
          </a:prstGeom>
        </p:spPr>
      </p:pic>
    </p:spTree>
    <p:extLst>
      <p:ext uri="{BB962C8B-B14F-4D97-AF65-F5344CB8AC3E}">
        <p14:creationId xmlns:p14="http://schemas.microsoft.com/office/powerpoint/2010/main" val="389345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4889039" y="1075769"/>
            <a:ext cx="24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Exemplos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E24E8E-8879-4FC5-9952-61E30E938240}"/>
              </a:ext>
            </a:extLst>
          </p:cNvPr>
          <p:cNvSpPr/>
          <p:nvPr/>
        </p:nvSpPr>
        <p:spPr>
          <a:xfrm>
            <a:off x="1793271" y="2319081"/>
            <a:ext cx="8605457" cy="74251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“Se uma substância vem da natureza ela é boa”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2E0E9B1-84A8-4BAF-AE0F-227462AFCBA2}"/>
              </a:ext>
            </a:extLst>
          </p:cNvPr>
          <p:cNvSpPr/>
          <p:nvPr/>
        </p:nvSpPr>
        <p:spPr>
          <a:xfrm>
            <a:off x="1793271" y="3658573"/>
            <a:ext cx="8605457" cy="74251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“Todo alimento orgânico é saudáveis”</a:t>
            </a:r>
          </a:p>
        </p:txBody>
      </p:sp>
    </p:spTree>
    <p:extLst>
      <p:ext uri="{BB962C8B-B14F-4D97-AF65-F5344CB8AC3E}">
        <p14:creationId xmlns:p14="http://schemas.microsoft.com/office/powerpoint/2010/main" val="359347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DED3BC-6E9A-47CC-8B9C-22AB2EE06E7C}"/>
              </a:ext>
            </a:extLst>
          </p:cNvPr>
          <p:cNvSpPr/>
          <p:nvPr/>
        </p:nvSpPr>
        <p:spPr>
          <a:xfrm>
            <a:off x="679486" y="310417"/>
            <a:ext cx="5134459" cy="87693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C3A0C7-E687-4A03-967E-CEF1AAC1989D}"/>
              </a:ext>
            </a:extLst>
          </p:cNvPr>
          <p:cNvSpPr/>
          <p:nvPr/>
        </p:nvSpPr>
        <p:spPr>
          <a:xfrm>
            <a:off x="559743" y="228277"/>
            <a:ext cx="5134459" cy="8769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Falácia do Apelo a Natureza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D0EE82-536D-457F-9DB1-AF711163D4B5}"/>
              </a:ext>
            </a:extLst>
          </p:cNvPr>
          <p:cNvSpPr/>
          <p:nvPr/>
        </p:nvSpPr>
        <p:spPr>
          <a:xfrm>
            <a:off x="2162627" y="1781360"/>
            <a:ext cx="7866743" cy="255454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Ocorre quando argumentamos que algo é</a:t>
            </a:r>
            <a:b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 porque é natural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Ruim porque não é natural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2162627" y="4929911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o erro lógico neste tipo de argumento?</a:t>
            </a:r>
          </a:p>
        </p:txBody>
      </p:sp>
    </p:spTree>
    <p:extLst>
      <p:ext uri="{BB962C8B-B14F-4D97-AF65-F5344CB8AC3E}">
        <p14:creationId xmlns:p14="http://schemas.microsoft.com/office/powerpoint/2010/main" val="153803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D0EE82-536D-457F-9DB1-AF711163D4B5}"/>
              </a:ext>
            </a:extLst>
          </p:cNvPr>
          <p:cNvSpPr/>
          <p:nvPr/>
        </p:nvSpPr>
        <p:spPr>
          <a:xfrm>
            <a:off x="1793271" y="2844225"/>
            <a:ext cx="8605457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algo é natural, isso não significa que seja bom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1944262" y="789166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 o erro lógico neste tipo de argumento?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E24E8E-8879-4FC5-9952-61E30E938240}"/>
              </a:ext>
            </a:extLst>
          </p:cNvPr>
          <p:cNvSpPr/>
          <p:nvPr/>
        </p:nvSpPr>
        <p:spPr>
          <a:xfrm>
            <a:off x="1793270" y="3991342"/>
            <a:ext cx="8605457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algo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artificial,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isso não significa que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seja ruim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01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DED3BC-6E9A-47CC-8B9C-22AB2EE06E7C}"/>
              </a:ext>
            </a:extLst>
          </p:cNvPr>
          <p:cNvSpPr/>
          <p:nvPr/>
        </p:nvSpPr>
        <p:spPr>
          <a:xfrm>
            <a:off x="679486" y="310417"/>
            <a:ext cx="6608418" cy="87693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C3A0C7-E687-4A03-967E-CEF1AAC1989D}"/>
              </a:ext>
            </a:extLst>
          </p:cNvPr>
          <p:cNvSpPr/>
          <p:nvPr/>
        </p:nvSpPr>
        <p:spPr>
          <a:xfrm>
            <a:off x="559743" y="228277"/>
            <a:ext cx="6608418" cy="8769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Falácia da amostra não representativa: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D0EE82-536D-457F-9DB1-AF711163D4B5}"/>
              </a:ext>
            </a:extLst>
          </p:cNvPr>
          <p:cNvSpPr/>
          <p:nvPr/>
        </p:nvSpPr>
        <p:spPr>
          <a:xfrm>
            <a:off x="2162627" y="1497242"/>
            <a:ext cx="7866743" cy="295850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Ocorre quando os cientistas fazem generalizações a partir de uma amostra não representativa, o que pode levar a conclusões incorretas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2162627" y="4929911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 o erro lógico neste tipo de argumento?</a:t>
            </a:r>
          </a:p>
        </p:txBody>
      </p:sp>
    </p:spTree>
    <p:extLst>
      <p:ext uri="{BB962C8B-B14F-4D97-AF65-F5344CB8AC3E}">
        <p14:creationId xmlns:p14="http://schemas.microsoft.com/office/powerpoint/2010/main" val="356836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4889039" y="1075769"/>
            <a:ext cx="24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Exemplo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E24E8E-8879-4FC5-9952-61E30E938240}"/>
              </a:ext>
            </a:extLst>
          </p:cNvPr>
          <p:cNvSpPr/>
          <p:nvPr/>
        </p:nvSpPr>
        <p:spPr>
          <a:xfrm>
            <a:off x="1793271" y="2319081"/>
            <a:ext cx="8605457" cy="22198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estudo sobre os efeitos de um medicamento foi conduzido apenas em um grupo de jovens saudáveis apresentou resultados positivos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8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57C10C-9CA4-4B13-AF41-FB5B3240E667}"/>
              </a:ext>
            </a:extLst>
          </p:cNvPr>
          <p:cNvSpPr/>
          <p:nvPr/>
        </p:nvSpPr>
        <p:spPr>
          <a:xfrm>
            <a:off x="1944262" y="789166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 o erro lógico neste tipo de argumento?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E24E8E-8879-4FC5-9952-61E30E938240}"/>
              </a:ext>
            </a:extLst>
          </p:cNvPr>
          <p:cNvSpPr/>
          <p:nvPr/>
        </p:nvSpPr>
        <p:spPr>
          <a:xfrm>
            <a:off x="1793271" y="3429000"/>
            <a:ext cx="8605457" cy="295850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um estudo sobre os efeitos de um medicamento é conduzido apenas em um grupo de jovens saudáveis, não é apropriado generalizar os resultados para a população em geral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459D44-B6F5-4FD4-A145-DC4894AF5BDD}"/>
              </a:ext>
            </a:extLst>
          </p:cNvPr>
          <p:cNvSpPr/>
          <p:nvPr/>
        </p:nvSpPr>
        <p:spPr>
          <a:xfrm>
            <a:off x="1793271" y="2337992"/>
            <a:ext cx="8605457" cy="74251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amostragem não é representativa da população</a:t>
            </a:r>
          </a:p>
        </p:txBody>
      </p:sp>
    </p:spTree>
    <p:extLst>
      <p:ext uri="{BB962C8B-B14F-4D97-AF65-F5344CB8AC3E}">
        <p14:creationId xmlns:p14="http://schemas.microsoft.com/office/powerpoint/2010/main" val="411420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436729" y="705920"/>
            <a:ext cx="11532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600" dirty="0">
                <a:solidFill>
                  <a:srgbClr val="FFC000">
                    <a:lumMod val="60000"/>
                    <a:lumOff val="4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Ciência e Pseudociência</a:t>
            </a:r>
            <a:endParaRPr kumimoji="0" lang="pt-BR" sz="66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6656D4-FEBF-4FEF-8298-C1DB58E1D146}"/>
              </a:ext>
            </a:extLst>
          </p:cNvPr>
          <p:cNvSpPr/>
          <p:nvPr/>
        </p:nvSpPr>
        <p:spPr>
          <a:xfrm>
            <a:off x="618155" y="2461684"/>
            <a:ext cx="5477845" cy="1170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Envolve uma rigorosa testagem de ideias e hipóteses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64416E-F2E1-4660-84F6-CDCE749B0251}"/>
              </a:ext>
            </a:extLst>
          </p:cNvPr>
          <p:cNvSpPr/>
          <p:nvPr/>
        </p:nvSpPr>
        <p:spPr>
          <a:xfrm>
            <a:off x="6941126" y="2761007"/>
            <a:ext cx="4194023" cy="285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Conclusões pseudocientíficas serão sustentadas por argumentos que contém falácias lógicas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369217-17DF-4FE0-85DD-090D093C3D29}"/>
              </a:ext>
            </a:extLst>
          </p:cNvPr>
          <p:cNvSpPr/>
          <p:nvPr/>
        </p:nvSpPr>
        <p:spPr>
          <a:xfrm>
            <a:off x="735921" y="4280414"/>
            <a:ext cx="5016093" cy="173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isso envolve a testagem das hipóteses usando o Método Científico</a:t>
            </a:r>
          </a:p>
        </p:txBody>
      </p:sp>
    </p:spTree>
    <p:extLst>
      <p:ext uri="{BB962C8B-B14F-4D97-AF65-F5344CB8AC3E}">
        <p14:creationId xmlns:p14="http://schemas.microsoft.com/office/powerpoint/2010/main" val="1936540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71849B8-EED6-42E8-B82F-8CC4805C4F61}"/>
              </a:ext>
            </a:extLst>
          </p:cNvPr>
          <p:cNvSpPr/>
          <p:nvPr/>
        </p:nvSpPr>
        <p:spPr>
          <a:xfrm>
            <a:off x="382138" y="856314"/>
            <a:ext cx="109864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 conhecimento científico </a:t>
            </a:r>
            <a:r>
              <a:rPr kumimoji="0" lang="pt-BR" sz="4400" b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é desenvolvido de forma criteriosa e em busca de explicações lógicas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EBEE2C-8B41-4590-8A96-B038876E51F6}"/>
              </a:ext>
            </a:extLst>
          </p:cNvPr>
          <p:cNvSpPr/>
          <p:nvPr/>
        </p:nvSpPr>
        <p:spPr>
          <a:xfrm>
            <a:off x="382138" y="4220403"/>
            <a:ext cx="109864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 conhecimento pseudocientífico </a:t>
            </a:r>
            <a:r>
              <a:rPr lang="pt-BR" sz="4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falta robustez lógica</a:t>
            </a:r>
            <a:endParaRPr kumimoji="0" lang="pt-BR" sz="4400" b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602776" y="2274838"/>
            <a:ext cx="10986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Comunicar os fatos de forma clara e com lógica é fundamental para evitar desinformação </a:t>
            </a:r>
          </a:p>
        </p:txBody>
      </p:sp>
    </p:spTree>
    <p:extLst>
      <p:ext uri="{BB962C8B-B14F-4D97-AF65-F5344CB8AC3E}">
        <p14:creationId xmlns:p14="http://schemas.microsoft.com/office/powerpoint/2010/main" val="414138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71849B8-EED6-42E8-B82F-8CC4805C4F61}"/>
              </a:ext>
            </a:extLst>
          </p:cNvPr>
          <p:cNvSpPr/>
          <p:nvPr/>
        </p:nvSpPr>
        <p:spPr>
          <a:xfrm>
            <a:off x="382138" y="856314"/>
            <a:ext cx="109864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 conhecimento científico </a:t>
            </a:r>
            <a:r>
              <a:rPr lang="pt-BR" sz="4400" dirty="0">
                <a:solidFill>
                  <a:srgbClr val="FFC000">
                    <a:lumMod val="60000"/>
                    <a:lumOff val="4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está sempre aberto a ser revisado, testado e renovado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EBEE2C-8B41-4590-8A96-B038876E51F6}"/>
              </a:ext>
            </a:extLst>
          </p:cNvPr>
          <p:cNvSpPr/>
          <p:nvPr/>
        </p:nvSpPr>
        <p:spPr>
          <a:xfrm>
            <a:off x="382138" y="4220403"/>
            <a:ext cx="109864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 </a:t>
            </a:r>
            <a:r>
              <a:rPr lang="pt-BR" sz="4400" i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alegações </a:t>
            </a: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pseudocientíficas </a:t>
            </a:r>
            <a:r>
              <a:rPr kumimoji="0" lang="pt-BR" sz="44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raramente mudam ao longo do tempo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3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B1BBD4-545D-4F25-B8C9-923CA56AA544}"/>
              </a:ext>
            </a:extLst>
          </p:cNvPr>
          <p:cNvSpPr/>
          <p:nvPr/>
        </p:nvSpPr>
        <p:spPr>
          <a:xfrm>
            <a:off x="476806" y="888544"/>
            <a:ext cx="10986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Ciência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amadurece suas descobertas, explicações e teorias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984C45-2620-44FB-8118-A7B3CD17BE11}"/>
              </a:ext>
            </a:extLst>
          </p:cNvPr>
          <p:cNvSpPr/>
          <p:nvPr/>
        </p:nvSpPr>
        <p:spPr>
          <a:xfrm>
            <a:off x="491319" y="3825953"/>
            <a:ext cx="10986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4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Pseudociência</a:t>
            </a:r>
            <a:r>
              <a:rPr lang="pt-BR" sz="4800" dirty="0">
                <a:solidFill>
                  <a:srgbClr val="FFC000">
                    <a:lumMod val="60000"/>
                    <a:lumOff val="4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produz muito pouca teoria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2" b="22196"/>
          <a:stretch/>
        </p:blipFill>
        <p:spPr bwMode="auto">
          <a:xfrm>
            <a:off x="3169833" y="3164114"/>
            <a:ext cx="5852331" cy="23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602774" y="1594454"/>
            <a:ext cx="10986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rgbClr val="FFC000">
                    <a:lumMod val="60000"/>
                    <a:lumOff val="4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 que será o pó branco da nossa última aula?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 BRANCO - Phlab">
            <a:extLst>
              <a:ext uri="{FF2B5EF4-FFF2-40B4-BE49-F238E27FC236}">
                <a16:creationId xmlns:a16="http://schemas.microsoft.com/office/drawing/2014/main" id="{50E39C83-380C-4A59-9056-38BB242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8C83389-0806-47B5-ABCE-11AFF2135946}"/>
              </a:ext>
            </a:extLst>
          </p:cNvPr>
          <p:cNvSpPr/>
          <p:nvPr/>
        </p:nvSpPr>
        <p:spPr>
          <a:xfrm>
            <a:off x="1064524" y="89879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01 -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FF2C3A-65F5-4182-AACF-3146334A6D1B}"/>
              </a:ext>
            </a:extLst>
          </p:cNvPr>
          <p:cNvSpPr/>
          <p:nvPr/>
        </p:nvSpPr>
        <p:spPr>
          <a:xfrm>
            <a:off x="1064524" y="2039008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02 -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0A9420-8D37-4147-92F7-0F0C978F0670}"/>
              </a:ext>
            </a:extLst>
          </p:cNvPr>
          <p:cNvSpPr/>
          <p:nvPr/>
        </p:nvSpPr>
        <p:spPr>
          <a:xfrm>
            <a:off x="5539994" y="99112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açúcar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C63B21-4D8A-4069-86A7-5F40DBB5CF09}"/>
              </a:ext>
            </a:extLst>
          </p:cNvPr>
          <p:cNvSpPr/>
          <p:nvPr/>
        </p:nvSpPr>
        <p:spPr>
          <a:xfrm>
            <a:off x="5539994" y="2131340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pó de pedra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2E0F58-D2DE-4C93-9A1B-BA432EF4FCA6}"/>
              </a:ext>
            </a:extLst>
          </p:cNvPr>
          <p:cNvSpPr/>
          <p:nvPr/>
        </p:nvSpPr>
        <p:spPr>
          <a:xfrm>
            <a:off x="1064524" y="317922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03 -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97F19B-684F-41DD-B007-DA9B900D1AB9}"/>
              </a:ext>
            </a:extLst>
          </p:cNvPr>
          <p:cNvSpPr/>
          <p:nvPr/>
        </p:nvSpPr>
        <p:spPr>
          <a:xfrm>
            <a:off x="1064524" y="4319436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04 -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44B720-BE93-4D0D-8386-49644B31AFC8}"/>
              </a:ext>
            </a:extLst>
          </p:cNvPr>
          <p:cNvSpPr/>
          <p:nvPr/>
        </p:nvSpPr>
        <p:spPr>
          <a:xfrm>
            <a:off x="5539994" y="327155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sal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B7B714C-A986-4321-98FD-F2C0C40C7A5E}"/>
              </a:ext>
            </a:extLst>
          </p:cNvPr>
          <p:cNvSpPr/>
          <p:nvPr/>
        </p:nvSpPr>
        <p:spPr>
          <a:xfrm>
            <a:off x="5539993" y="4411768"/>
            <a:ext cx="3549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aspirina em pó</a:t>
            </a:r>
          </a:p>
        </p:txBody>
      </p:sp>
    </p:spTree>
    <p:extLst>
      <p:ext uri="{BB962C8B-B14F-4D97-AF65-F5344CB8AC3E}">
        <p14:creationId xmlns:p14="http://schemas.microsoft.com/office/powerpoint/2010/main" val="37075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7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8141C2-2600-4640-BD38-7CAA7B748810}"/>
              </a:ext>
            </a:extLst>
          </p:cNvPr>
          <p:cNvSpPr/>
          <p:nvPr/>
        </p:nvSpPr>
        <p:spPr>
          <a:xfrm>
            <a:off x="2162628" y="460404"/>
            <a:ext cx="7866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Método Científico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A01D20-C41D-4D8B-A594-0A594BBE8BFF}"/>
              </a:ext>
            </a:extLst>
          </p:cNvPr>
          <p:cNvSpPr/>
          <p:nvPr/>
        </p:nvSpPr>
        <p:spPr>
          <a:xfrm>
            <a:off x="809765" y="1469259"/>
            <a:ext cx="921960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Observação e identificação do problema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4C183F-3804-4024-853F-D1BBD3633F74}"/>
              </a:ext>
            </a:extLst>
          </p:cNvPr>
          <p:cNvSpPr/>
          <p:nvPr/>
        </p:nvSpPr>
        <p:spPr>
          <a:xfrm>
            <a:off x="809765" y="2186385"/>
            <a:ext cx="921960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Formulação de uma pergunta de pesquisa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83545-FDC5-481C-B775-A300888B1668}"/>
              </a:ext>
            </a:extLst>
          </p:cNvPr>
          <p:cNvSpPr/>
          <p:nvPr/>
        </p:nvSpPr>
        <p:spPr>
          <a:xfrm>
            <a:off x="809765" y="2903511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Elaboração de hipóteses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6F72C8-1815-4D77-9995-DC4F2A9E21A6}"/>
              </a:ext>
            </a:extLst>
          </p:cNvPr>
          <p:cNvSpPr/>
          <p:nvPr/>
        </p:nvSpPr>
        <p:spPr>
          <a:xfrm>
            <a:off x="809765" y="3620637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Coleta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7C6700-9BCA-48C1-A222-4B5A74A904B2}"/>
              </a:ext>
            </a:extLst>
          </p:cNvPr>
          <p:cNvSpPr/>
          <p:nvPr/>
        </p:nvSpPr>
        <p:spPr>
          <a:xfrm>
            <a:off x="784916" y="4337763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Análise dos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33BD9F-509A-4253-A651-43E116021765}"/>
              </a:ext>
            </a:extLst>
          </p:cNvPr>
          <p:cNvSpPr/>
          <p:nvPr/>
        </p:nvSpPr>
        <p:spPr>
          <a:xfrm>
            <a:off x="784916" y="5772015"/>
            <a:ext cx="665919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Conclusões e comunicação dos resultados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93FFE4-F39B-4E99-BB96-AE156DCE7B08}"/>
              </a:ext>
            </a:extLst>
          </p:cNvPr>
          <p:cNvSpPr/>
          <p:nvPr/>
        </p:nvSpPr>
        <p:spPr>
          <a:xfrm>
            <a:off x="784916" y="5061235"/>
            <a:ext cx="8682172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seus resultados com suas hipóteses</a:t>
            </a:r>
          </a:p>
        </p:txBody>
      </p:sp>
    </p:spTree>
    <p:extLst>
      <p:ext uri="{BB962C8B-B14F-4D97-AF65-F5344CB8AC3E}">
        <p14:creationId xmlns:p14="http://schemas.microsoft.com/office/powerpoint/2010/main" val="5946083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 BRANCO - Phlab">
            <a:extLst>
              <a:ext uri="{FF2B5EF4-FFF2-40B4-BE49-F238E27FC236}">
                <a16:creationId xmlns:a16="http://schemas.microsoft.com/office/drawing/2014/main" id="{50E39C83-380C-4A59-9056-38BB242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8C83389-0806-47B5-ABCE-11AFF2135946}"/>
              </a:ext>
            </a:extLst>
          </p:cNvPr>
          <p:cNvSpPr/>
          <p:nvPr/>
        </p:nvSpPr>
        <p:spPr>
          <a:xfrm>
            <a:off x="1064524" y="89879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01 -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FF2C3A-65F5-4182-AACF-3146334A6D1B}"/>
              </a:ext>
            </a:extLst>
          </p:cNvPr>
          <p:cNvSpPr/>
          <p:nvPr/>
        </p:nvSpPr>
        <p:spPr>
          <a:xfrm>
            <a:off x="1064524" y="2039008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02 -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0A9420-8D37-4147-92F7-0F0C978F0670}"/>
              </a:ext>
            </a:extLst>
          </p:cNvPr>
          <p:cNvSpPr/>
          <p:nvPr/>
        </p:nvSpPr>
        <p:spPr>
          <a:xfrm>
            <a:off x="5539994" y="99112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açúcar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C63B21-4D8A-4069-86A7-5F40DBB5CF09}"/>
              </a:ext>
            </a:extLst>
          </p:cNvPr>
          <p:cNvSpPr/>
          <p:nvPr/>
        </p:nvSpPr>
        <p:spPr>
          <a:xfrm>
            <a:off x="5539994" y="2131340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pó de pedra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2E0F58-D2DE-4C93-9A1B-BA432EF4FCA6}"/>
              </a:ext>
            </a:extLst>
          </p:cNvPr>
          <p:cNvSpPr/>
          <p:nvPr/>
        </p:nvSpPr>
        <p:spPr>
          <a:xfrm>
            <a:off x="1064524" y="317922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03 -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97F19B-684F-41DD-B007-DA9B900D1AB9}"/>
              </a:ext>
            </a:extLst>
          </p:cNvPr>
          <p:cNvSpPr/>
          <p:nvPr/>
        </p:nvSpPr>
        <p:spPr>
          <a:xfrm>
            <a:off x="1064524" y="4319436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04 -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44B720-BE93-4D0D-8386-49644B31AFC8}"/>
              </a:ext>
            </a:extLst>
          </p:cNvPr>
          <p:cNvSpPr/>
          <p:nvPr/>
        </p:nvSpPr>
        <p:spPr>
          <a:xfrm>
            <a:off x="5539994" y="327155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sal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B7B714C-A986-4321-98FD-F2C0C40C7A5E}"/>
              </a:ext>
            </a:extLst>
          </p:cNvPr>
          <p:cNvSpPr/>
          <p:nvPr/>
        </p:nvSpPr>
        <p:spPr>
          <a:xfrm>
            <a:off x="5539993" y="4411768"/>
            <a:ext cx="3549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aspirina em pó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2F3F910-D88B-47DF-B527-B2187F15934A}"/>
              </a:ext>
            </a:extLst>
          </p:cNvPr>
          <p:cNvCxnSpPr/>
          <p:nvPr/>
        </p:nvCxnSpPr>
        <p:spPr>
          <a:xfrm>
            <a:off x="614425" y="1353312"/>
            <a:ext cx="83027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824FA19-506E-4790-BA3E-CDE0A9E4E08E}"/>
              </a:ext>
            </a:extLst>
          </p:cNvPr>
          <p:cNvCxnSpPr/>
          <p:nvPr/>
        </p:nvCxnSpPr>
        <p:spPr>
          <a:xfrm>
            <a:off x="603504" y="2456688"/>
            <a:ext cx="83027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57A41C-C229-4148-87F4-24004A4D6298}"/>
              </a:ext>
            </a:extLst>
          </p:cNvPr>
          <p:cNvCxnSpPr/>
          <p:nvPr/>
        </p:nvCxnSpPr>
        <p:spPr>
          <a:xfrm>
            <a:off x="603504" y="4815840"/>
            <a:ext cx="83027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 BRANCO - Phlab">
            <a:extLst>
              <a:ext uri="{FF2B5EF4-FFF2-40B4-BE49-F238E27FC236}">
                <a16:creationId xmlns:a16="http://schemas.microsoft.com/office/drawing/2014/main" id="{50E39C83-380C-4A59-9056-38BB242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C2E0F58-D2DE-4C93-9A1B-BA432EF4FCA6}"/>
              </a:ext>
            </a:extLst>
          </p:cNvPr>
          <p:cNvSpPr/>
          <p:nvPr/>
        </p:nvSpPr>
        <p:spPr>
          <a:xfrm>
            <a:off x="826780" y="93063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03 -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44B720-BE93-4D0D-8386-49644B31AFC8}"/>
              </a:ext>
            </a:extLst>
          </p:cNvPr>
          <p:cNvSpPr/>
          <p:nvPr/>
        </p:nvSpPr>
        <p:spPr>
          <a:xfrm>
            <a:off x="5302250" y="102296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sal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A1AF41-447E-45DC-8F2B-B69512993D53}"/>
              </a:ext>
            </a:extLst>
          </p:cNvPr>
          <p:cNvSpPr/>
          <p:nvPr/>
        </p:nvSpPr>
        <p:spPr>
          <a:xfrm>
            <a:off x="2289820" y="2361793"/>
            <a:ext cx="800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Quando há apenas uma única explicação então alcançamos 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76AAB1-FCF4-47DA-A92A-D6F8EF9365F6}"/>
              </a:ext>
            </a:extLst>
          </p:cNvPr>
          <p:cNvSpPr/>
          <p:nvPr/>
        </p:nvSpPr>
        <p:spPr>
          <a:xfrm>
            <a:off x="2289820" y="3896042"/>
            <a:ext cx="8000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Consenso científico </a:t>
            </a:r>
          </a:p>
        </p:txBody>
      </p:sp>
    </p:spTree>
    <p:extLst>
      <p:ext uri="{BB962C8B-B14F-4D97-AF65-F5344CB8AC3E}">
        <p14:creationId xmlns:p14="http://schemas.microsoft.com/office/powerpoint/2010/main" val="7983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 BRANCO - Phlab">
            <a:extLst>
              <a:ext uri="{FF2B5EF4-FFF2-40B4-BE49-F238E27FC236}">
                <a16:creationId xmlns:a16="http://schemas.microsoft.com/office/drawing/2014/main" id="{50E39C83-380C-4A59-9056-38BB242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2A1AF41-447E-45DC-8F2B-B69512993D53}"/>
              </a:ext>
            </a:extLst>
          </p:cNvPr>
          <p:cNvSpPr/>
          <p:nvPr/>
        </p:nvSpPr>
        <p:spPr>
          <a:xfrm>
            <a:off x="936508" y="953617"/>
            <a:ext cx="10109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haver consenso científico o resultados e a única explicação para os resultados deve apresentar lógica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F3B379-91E4-44E0-8BA4-EA118444A130}"/>
              </a:ext>
            </a:extLst>
          </p:cNvPr>
          <p:cNvSpPr/>
          <p:nvPr/>
        </p:nvSpPr>
        <p:spPr>
          <a:xfrm>
            <a:off x="936508" y="3272895"/>
            <a:ext cx="10109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Porém se não houver lógica então o argumento é apenas falácia lógica</a:t>
            </a:r>
          </a:p>
        </p:txBody>
      </p:sp>
    </p:spTree>
    <p:extLst>
      <p:ext uri="{BB962C8B-B14F-4D97-AF65-F5344CB8AC3E}">
        <p14:creationId xmlns:p14="http://schemas.microsoft.com/office/powerpoint/2010/main" val="227761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858</Words>
  <Application>Microsoft Office PowerPoint</Application>
  <PresentationFormat>Widescreen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Bell MT</vt:lpstr>
      <vt:lpstr>Calibri</vt:lpstr>
      <vt:lpstr>Calibri Light</vt:lpstr>
      <vt:lpstr>Times New Roman</vt:lpstr>
      <vt:lpstr>Verdana</vt:lpstr>
      <vt:lpstr>Tema do Office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96</cp:revision>
  <dcterms:created xsi:type="dcterms:W3CDTF">2023-09-01T00:20:30Z</dcterms:created>
  <dcterms:modified xsi:type="dcterms:W3CDTF">2023-10-08T11:45:45Z</dcterms:modified>
</cp:coreProperties>
</file>