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439" r:id="rId2"/>
    <p:sldId id="472" r:id="rId3"/>
    <p:sldId id="459" r:id="rId4"/>
    <p:sldId id="463" r:id="rId5"/>
    <p:sldId id="464" r:id="rId6"/>
    <p:sldId id="462" r:id="rId7"/>
    <p:sldId id="445" r:id="rId8"/>
    <p:sldId id="475" r:id="rId9"/>
    <p:sldId id="476" r:id="rId10"/>
    <p:sldId id="488" r:id="rId11"/>
    <p:sldId id="478" r:id="rId12"/>
    <p:sldId id="466" r:id="rId13"/>
    <p:sldId id="461" r:id="rId14"/>
    <p:sldId id="480" r:id="rId15"/>
    <p:sldId id="481" r:id="rId16"/>
    <p:sldId id="460" r:id="rId17"/>
    <p:sldId id="489" r:id="rId18"/>
    <p:sldId id="485" r:id="rId19"/>
    <p:sldId id="486" r:id="rId20"/>
    <p:sldId id="491" r:id="rId21"/>
    <p:sldId id="471" r:id="rId22"/>
    <p:sldId id="482" r:id="rId23"/>
    <p:sldId id="483" r:id="rId24"/>
    <p:sldId id="467" r:id="rId25"/>
    <p:sldId id="479" r:id="rId26"/>
    <p:sldId id="257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2570" autoAdjust="0"/>
  </p:normalViewPr>
  <p:slideViewPr>
    <p:cSldViewPr snapToGrid="0">
      <p:cViewPr varScale="1">
        <p:scale>
          <a:sx n="65" d="100"/>
          <a:sy n="65" d="100"/>
        </p:scale>
        <p:origin x="77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2CC55-A33F-4323-9CA8-65041B993A72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6988F-82E2-41D4-B11A-EAF4A9670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03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988F-82E2-41D4-B11A-EAF4A967003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502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988F-82E2-41D4-B11A-EAF4A967003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731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988F-82E2-41D4-B11A-EAF4A967003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720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16988F-82E2-41D4-B11A-EAF4A967003C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45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988F-82E2-41D4-B11A-EAF4A967003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023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988F-82E2-41D4-B11A-EAF4A967003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5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89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68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84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73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26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36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28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71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72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94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98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.santos@ufes.br" TargetMode="External"/><Relationship Id="rId2" Type="http://schemas.openxmlformats.org/officeDocument/2006/relationships/hyperlink" Target="mailto:danilo_as@live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3AB0E804-64D7-4DB3-89E4-764241977BF4}"/>
              </a:ext>
            </a:extLst>
          </p:cNvPr>
          <p:cNvSpPr/>
          <p:nvPr/>
        </p:nvSpPr>
        <p:spPr>
          <a:xfrm>
            <a:off x="8410074" y="5289794"/>
            <a:ext cx="3427288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Contato:</a:t>
            </a:r>
            <a:endParaRPr kumimoji="0" lang="pt-BR" sz="2400" b="1" i="0" u="sng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danilo_as@live.com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danilo.santos@ufes.br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EB32945B-974A-4F7B-A208-DD998150F071}"/>
              </a:ext>
            </a:extLst>
          </p:cNvPr>
          <p:cNvSpPr/>
          <p:nvPr/>
        </p:nvSpPr>
        <p:spPr>
          <a:xfrm>
            <a:off x="6096000" y="254884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C3AEC9-8199-4830-B962-CE3FB9116530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58D24A-A259-44EA-9969-282C967E9816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76B4D4A-4C38-4D41-94E6-5FF9668E5C9E}"/>
              </a:ext>
            </a:extLst>
          </p:cNvPr>
          <p:cNvSpPr/>
          <p:nvPr/>
        </p:nvSpPr>
        <p:spPr>
          <a:xfrm>
            <a:off x="1178392" y="2099256"/>
            <a:ext cx="5517933" cy="1568205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cs typeface="Times New Roman" panose="02020603050405020304" pitchFamily="18" charset="0"/>
              </a:rPr>
              <a:t>A </a:t>
            </a:r>
            <a:r>
              <a:rPr lang="pt-BR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V</a:t>
            </a: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cs typeface="Times New Roman" panose="02020603050405020304" pitchFamily="18" charset="0"/>
              </a:rPr>
              <a:t>ia das Pentoses</a:t>
            </a:r>
            <a:r>
              <a:rPr kumimoji="0" lang="pt-BR" sz="4400" b="1" i="0" u="none" strike="noStrike" kern="1200" cap="none" spc="0" normalizeH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cs typeface="Times New Roman" panose="02020603050405020304" pitchFamily="18" charset="0"/>
              </a:rPr>
              <a:t> Fosfatos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86483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DDDAA79-39CC-4327-BE46-4B6E083A7C41}"/>
              </a:ext>
            </a:extLst>
          </p:cNvPr>
          <p:cNvSpPr txBox="1"/>
          <p:nvPr/>
        </p:nvSpPr>
        <p:spPr>
          <a:xfrm>
            <a:off x="4452515" y="5021419"/>
            <a:ext cx="130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*</a:t>
            </a: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OH</a:t>
            </a:r>
            <a:r>
              <a:rPr lang="pt-BR" sz="36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-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548331F-09CD-4A78-929D-85F2B97221A5}"/>
              </a:ext>
            </a:extLst>
          </p:cNvPr>
          <p:cNvCxnSpPr>
            <a:cxnSpLocks/>
          </p:cNvCxnSpPr>
          <p:nvPr/>
        </p:nvCxnSpPr>
        <p:spPr>
          <a:xfrm>
            <a:off x="5158416" y="3744514"/>
            <a:ext cx="0" cy="11922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4F4DAC-6ED6-477E-8B9B-0A7252905C7D}"/>
              </a:ext>
            </a:extLst>
          </p:cNvPr>
          <p:cNvSpPr txBox="1"/>
          <p:nvPr/>
        </p:nvSpPr>
        <p:spPr>
          <a:xfrm>
            <a:off x="710233" y="2962350"/>
            <a:ext cx="108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*</a:t>
            </a: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r>
              <a:rPr lang="pt-BR" sz="36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6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-</a:t>
            </a:r>
            <a:endParaRPr lang="pt-BR" sz="36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1108A54-6952-4692-8B95-BEA61C0097BC}"/>
              </a:ext>
            </a:extLst>
          </p:cNvPr>
          <p:cNvCxnSpPr>
            <a:cxnSpLocks/>
          </p:cNvCxnSpPr>
          <p:nvPr/>
        </p:nvCxnSpPr>
        <p:spPr>
          <a:xfrm>
            <a:off x="1933777" y="3207911"/>
            <a:ext cx="252687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A54EA70-698C-455A-809E-50FFFCA071C1}"/>
              </a:ext>
            </a:extLst>
          </p:cNvPr>
          <p:cNvSpPr txBox="1"/>
          <p:nvPr/>
        </p:nvSpPr>
        <p:spPr>
          <a:xfrm>
            <a:off x="4515580" y="2884746"/>
            <a:ext cx="129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r>
              <a:rPr lang="pt-BR" sz="36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r>
              <a:rPr lang="pt-BR" sz="36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15" name="Arco 14">
            <a:extLst>
              <a:ext uri="{FF2B5EF4-FFF2-40B4-BE49-F238E27FC236}">
                <a16:creationId xmlns:a16="http://schemas.microsoft.com/office/drawing/2014/main" id="{865B7800-70C8-4FAB-8473-1A33659F0192}"/>
              </a:ext>
            </a:extLst>
          </p:cNvPr>
          <p:cNvSpPr/>
          <p:nvPr/>
        </p:nvSpPr>
        <p:spPr>
          <a:xfrm rot="15449142">
            <a:off x="1842196" y="1471708"/>
            <a:ext cx="2059473" cy="1435798"/>
          </a:xfrm>
          <a:prstGeom prst="arc">
            <a:avLst>
              <a:gd name="adj1" fmla="val 10879120"/>
              <a:gd name="adj2" fmla="val 17487283"/>
            </a:avLst>
          </a:prstGeom>
          <a:ln w="571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433E1FB-B6EC-41BD-A3F2-D0E3B2284342}"/>
              </a:ext>
            </a:extLst>
          </p:cNvPr>
          <p:cNvSpPr txBox="1"/>
          <p:nvPr/>
        </p:nvSpPr>
        <p:spPr>
          <a:xfrm>
            <a:off x="1124087" y="1502078"/>
            <a:ext cx="200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2 H</a:t>
            </a:r>
            <a:r>
              <a:rPr lang="pt-BR" sz="36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+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6ABEE9E-6ABD-41F4-9A11-C20EF644AE8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809198" y="3207912"/>
            <a:ext cx="4080759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05BAC76-FC7B-4A3F-9AC7-CB1CDAE24C17}"/>
              </a:ext>
            </a:extLst>
          </p:cNvPr>
          <p:cNvSpPr txBox="1"/>
          <p:nvPr/>
        </p:nvSpPr>
        <p:spPr>
          <a:xfrm>
            <a:off x="9889957" y="2884745"/>
            <a:ext cx="158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2 H</a:t>
            </a:r>
            <a:r>
              <a:rPr lang="pt-BR" sz="36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endParaRPr lang="pt-BR" sz="36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3B65BF60-56BF-43E7-9E1B-83DFC031C92C}"/>
              </a:ext>
            </a:extLst>
          </p:cNvPr>
          <p:cNvSpPr/>
          <p:nvPr/>
        </p:nvSpPr>
        <p:spPr>
          <a:xfrm>
            <a:off x="6478197" y="2936857"/>
            <a:ext cx="2615971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Glutationa Peroxidase</a:t>
            </a:r>
          </a:p>
        </p:txBody>
      </p:sp>
    </p:spTree>
    <p:extLst>
      <p:ext uri="{BB962C8B-B14F-4D97-AF65-F5344CB8AC3E}">
        <p14:creationId xmlns:p14="http://schemas.microsoft.com/office/powerpoint/2010/main" val="197709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co 28">
            <a:extLst>
              <a:ext uri="{FF2B5EF4-FFF2-40B4-BE49-F238E27FC236}">
                <a16:creationId xmlns:a16="http://schemas.microsoft.com/office/drawing/2014/main" id="{A26876EB-E515-4BFA-9491-366DB5A661F3}"/>
              </a:ext>
            </a:extLst>
          </p:cNvPr>
          <p:cNvSpPr/>
          <p:nvPr/>
        </p:nvSpPr>
        <p:spPr>
          <a:xfrm rot="10800000">
            <a:off x="4090275" y="1851565"/>
            <a:ext cx="3688521" cy="1493908"/>
          </a:xfrm>
          <a:prstGeom prst="arc">
            <a:avLst>
              <a:gd name="adj1" fmla="val 10842084"/>
              <a:gd name="adj2" fmla="val 16611903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FE952E3-E235-436D-AD46-79C3D22C91E2}"/>
              </a:ext>
            </a:extLst>
          </p:cNvPr>
          <p:cNvCxnSpPr>
            <a:cxnSpLocks/>
          </p:cNvCxnSpPr>
          <p:nvPr/>
        </p:nvCxnSpPr>
        <p:spPr>
          <a:xfrm>
            <a:off x="1925633" y="1343237"/>
            <a:ext cx="7928734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A8EC994-0558-4120-9024-DD6E9F7ED5FF}"/>
              </a:ext>
            </a:extLst>
          </p:cNvPr>
          <p:cNvSpPr txBox="1"/>
          <p:nvPr/>
        </p:nvSpPr>
        <p:spPr>
          <a:xfrm>
            <a:off x="621468" y="1112405"/>
            <a:ext cx="1304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B05C93-C683-4199-8810-E45BA466DF89}"/>
              </a:ext>
            </a:extLst>
          </p:cNvPr>
          <p:cNvSpPr txBox="1"/>
          <p:nvPr/>
        </p:nvSpPr>
        <p:spPr>
          <a:xfrm>
            <a:off x="9740066" y="1112405"/>
            <a:ext cx="1304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endParaRPr lang="pt-BR" sz="32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70650D1-3D9C-4CBB-B108-C1040455A641}"/>
              </a:ext>
            </a:extLst>
          </p:cNvPr>
          <p:cNvSpPr txBox="1"/>
          <p:nvPr/>
        </p:nvSpPr>
        <p:spPr>
          <a:xfrm>
            <a:off x="2856667" y="2158138"/>
            <a:ext cx="226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  <a:latin typeface="Bell MT" panose="02020503060305020303" pitchFamily="18" charset="0"/>
              </a:rPr>
              <a:t>Glutationa-SH</a:t>
            </a:r>
            <a:endParaRPr lang="pt-BR" sz="24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DABE136-73F9-4351-A702-8CA93CE2DE33}"/>
              </a:ext>
            </a:extLst>
          </p:cNvPr>
          <p:cNvSpPr txBox="1"/>
          <p:nvPr/>
        </p:nvSpPr>
        <p:spPr>
          <a:xfrm>
            <a:off x="6032500" y="2180639"/>
            <a:ext cx="3608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Glutationa-S-S-Glutationa</a:t>
            </a:r>
            <a:endParaRPr lang="pt-BR" sz="24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8966A1C0-9354-44F1-B0AF-A581D7BA43EC}"/>
              </a:ext>
            </a:extLst>
          </p:cNvPr>
          <p:cNvSpPr/>
          <p:nvPr/>
        </p:nvSpPr>
        <p:spPr>
          <a:xfrm rot="10800000" flipV="1">
            <a:off x="4083875" y="1349562"/>
            <a:ext cx="3688523" cy="1706305"/>
          </a:xfrm>
          <a:prstGeom prst="arc">
            <a:avLst>
              <a:gd name="adj1" fmla="val 10767566"/>
              <a:gd name="adj2" fmla="val 16055548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6BADCFA3-FD59-400E-A0EE-3E64C40B6CCD}"/>
              </a:ext>
            </a:extLst>
          </p:cNvPr>
          <p:cNvSpPr/>
          <p:nvPr/>
        </p:nvSpPr>
        <p:spPr>
          <a:xfrm rot="10800000">
            <a:off x="4083877" y="1858614"/>
            <a:ext cx="3688521" cy="1493908"/>
          </a:xfrm>
          <a:prstGeom prst="arc">
            <a:avLst>
              <a:gd name="adj1" fmla="val 16567621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9518B303-B4FC-4B35-B8E6-FA3C50576166}"/>
              </a:ext>
            </a:extLst>
          </p:cNvPr>
          <p:cNvSpPr/>
          <p:nvPr/>
        </p:nvSpPr>
        <p:spPr>
          <a:xfrm rot="10800000" flipV="1">
            <a:off x="4796021" y="3535966"/>
            <a:ext cx="2397602" cy="1697199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o 22">
            <a:extLst>
              <a:ext uri="{FF2B5EF4-FFF2-40B4-BE49-F238E27FC236}">
                <a16:creationId xmlns:a16="http://schemas.microsoft.com/office/drawing/2014/main" id="{A3AC6A8B-4813-4AA1-BB03-438039958974}"/>
              </a:ext>
            </a:extLst>
          </p:cNvPr>
          <p:cNvSpPr/>
          <p:nvPr/>
        </p:nvSpPr>
        <p:spPr>
          <a:xfrm rot="10800000">
            <a:off x="4771388" y="3985077"/>
            <a:ext cx="2397602" cy="1705696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CA50168-11F4-4DB7-9AE2-6148F298CE95}"/>
              </a:ext>
            </a:extLst>
          </p:cNvPr>
          <p:cNvSpPr/>
          <p:nvPr/>
        </p:nvSpPr>
        <p:spPr>
          <a:xfrm>
            <a:off x="4794113" y="3186407"/>
            <a:ext cx="2264229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Glutationa Redutase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76279D8-AD80-46F5-9E2F-5E3512FA6E65}"/>
              </a:ext>
            </a:extLst>
          </p:cNvPr>
          <p:cNvSpPr txBox="1"/>
          <p:nvPr/>
        </p:nvSpPr>
        <p:spPr>
          <a:xfrm>
            <a:off x="3625771" y="4359166"/>
            <a:ext cx="226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NADP+</a:t>
            </a:r>
            <a:endParaRPr lang="pt-BR" sz="24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8DFC89C-CEBF-42D5-854C-DB7D6E9C437C}"/>
              </a:ext>
            </a:extLst>
          </p:cNvPr>
          <p:cNvSpPr txBox="1"/>
          <p:nvPr/>
        </p:nvSpPr>
        <p:spPr>
          <a:xfrm>
            <a:off x="6099643" y="4359165"/>
            <a:ext cx="226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NADPH</a:t>
            </a:r>
            <a:endParaRPr lang="pt-BR" sz="24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6429EB6-9304-4BC2-A6E1-8AE2B05130AE}"/>
              </a:ext>
            </a:extLst>
          </p:cNvPr>
          <p:cNvCxnSpPr>
            <a:cxnSpLocks/>
          </p:cNvCxnSpPr>
          <p:nvPr/>
        </p:nvCxnSpPr>
        <p:spPr>
          <a:xfrm>
            <a:off x="3505200" y="5668273"/>
            <a:ext cx="4858672" cy="2977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5B8516C2-4AC0-47CA-A5C6-A55387175787}"/>
              </a:ext>
            </a:extLst>
          </p:cNvPr>
          <p:cNvSpPr/>
          <p:nvPr/>
        </p:nvSpPr>
        <p:spPr>
          <a:xfrm>
            <a:off x="4057323" y="5806040"/>
            <a:ext cx="37378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LTStd-Bold"/>
                <a:ea typeface="+mn-ea"/>
                <a:cs typeface="+mn-cs"/>
              </a:rPr>
              <a:t>Glicose-6-fosfato desidrogenase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8929970-2194-4741-91DB-02A5E712E4C7}"/>
              </a:ext>
            </a:extLst>
          </p:cNvPr>
          <p:cNvSpPr/>
          <p:nvPr/>
        </p:nvSpPr>
        <p:spPr>
          <a:xfrm>
            <a:off x="951741" y="5443976"/>
            <a:ext cx="26706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Glicose-6-Fosfato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0864B73-92C6-4C7B-B5A8-F5DC3CCFD9C5}"/>
              </a:ext>
            </a:extLst>
          </p:cNvPr>
          <p:cNvSpPr/>
          <p:nvPr/>
        </p:nvSpPr>
        <p:spPr>
          <a:xfrm>
            <a:off x="8299539" y="5464679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6-Fosfogliconato-</a:t>
            </a:r>
            <a:r>
              <a:rPr lang="el-GR" sz="2000" b="1" dirty="0">
                <a:solidFill>
                  <a:schemeClr val="bg1"/>
                </a:solidFill>
                <a:latin typeface="PalatinoLTStd-Bold"/>
              </a:rPr>
              <a:t>α</a:t>
            </a:r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-</a:t>
            </a:r>
            <a:r>
              <a:rPr lang="pt-BR" sz="2000" b="1" dirty="0" err="1">
                <a:solidFill>
                  <a:schemeClr val="bg1"/>
                </a:solidFill>
                <a:latin typeface="PalatinoLTStd-Bold"/>
              </a:rPr>
              <a:t>Lactona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0" name="Arco 29">
            <a:extLst>
              <a:ext uri="{FF2B5EF4-FFF2-40B4-BE49-F238E27FC236}">
                <a16:creationId xmlns:a16="http://schemas.microsoft.com/office/drawing/2014/main" id="{6845CFAC-29FA-4D11-BE08-0BB26CFB5EB9}"/>
              </a:ext>
            </a:extLst>
          </p:cNvPr>
          <p:cNvSpPr/>
          <p:nvPr/>
        </p:nvSpPr>
        <p:spPr>
          <a:xfrm rot="10800000" flipV="1">
            <a:off x="4074527" y="1353484"/>
            <a:ext cx="3688523" cy="1706305"/>
          </a:xfrm>
          <a:prstGeom prst="arc">
            <a:avLst>
              <a:gd name="adj1" fmla="val 15917962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F36C3F9-D4D5-403A-86F5-A379A9438D98}"/>
              </a:ext>
            </a:extLst>
          </p:cNvPr>
          <p:cNvSpPr/>
          <p:nvPr/>
        </p:nvSpPr>
        <p:spPr>
          <a:xfrm>
            <a:off x="4169817" y="1023604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Glutationa Peroxidase</a:t>
            </a:r>
          </a:p>
        </p:txBody>
      </p:sp>
    </p:spTree>
    <p:extLst>
      <p:ext uri="{BB962C8B-B14F-4D97-AF65-F5344CB8AC3E}">
        <p14:creationId xmlns:p14="http://schemas.microsoft.com/office/powerpoint/2010/main" val="11876001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2" grpId="0"/>
      <p:bldP spid="13" grpId="0"/>
      <p:bldP spid="16" grpId="0"/>
      <p:bldP spid="17" grpId="0"/>
      <p:bldP spid="20" grpId="0" animBg="1"/>
      <p:bldP spid="21" grpId="0" animBg="1"/>
      <p:bldP spid="22" grpId="0" animBg="1"/>
      <p:bldP spid="23" grpId="0" animBg="1"/>
      <p:bldP spid="19" grpId="0" animBg="1"/>
      <p:bldP spid="25" grpId="0"/>
      <p:bldP spid="26" grpId="0"/>
      <p:bldP spid="28" grpId="0"/>
      <p:bldP spid="24" grpId="0"/>
      <p:bldP spid="30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4C55947-E538-4599-AF6F-69AD2519F71E}"/>
              </a:ext>
            </a:extLst>
          </p:cNvPr>
          <p:cNvSpPr txBox="1">
            <a:spLocks/>
          </p:cNvSpPr>
          <p:nvPr/>
        </p:nvSpPr>
        <p:spPr>
          <a:xfrm>
            <a:off x="725311" y="256646"/>
            <a:ext cx="10628489" cy="1077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  <a:latin typeface="Eras Bold ITC" panose="020B0907030504020204" pitchFamily="34" charset="0"/>
              </a:rPr>
              <a:t>NADPH age na regulação dessa via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0A587B4-779E-46B7-8A9E-E7CA3BED2B62}"/>
                  </a:ext>
                </a:extLst>
              </p:cNvPr>
              <p:cNvSpPr txBox="1"/>
              <p:nvPr/>
            </p:nvSpPr>
            <p:spPr>
              <a:xfrm>
                <a:off x="6096000" y="2549720"/>
                <a:ext cx="5709512" cy="1284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4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𝑅𝑒𝑙𝑎</m:t>
                      </m:r>
                      <m:r>
                        <a:rPr lang="pt-BR" sz="4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4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4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4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𝑒𝑛𝑡𝑟𝑒</m:t>
                      </m:r>
                      <m:r>
                        <a:rPr lang="pt-BR" sz="4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400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4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𝑁𝐴𝐷𝑃𝐻</m:t>
                          </m:r>
                          <m:r>
                            <a:rPr lang="pt-BR" sz="4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pt-BR" sz="4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pt-BR" sz="4000" i="1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0" i="1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𝑁𝐴𝐷𝑃</m:t>
                              </m:r>
                            </m:e>
                            <m:sup>
                              <m:r>
                                <a:rPr lang="pt-BR" sz="4000" b="0" i="1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pt-BR" sz="4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pt-BR" sz="4000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0A587B4-779E-46B7-8A9E-E7CA3BED2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49720"/>
                <a:ext cx="5709512" cy="1284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376F9A1D-043D-45FD-8A51-53746CCD7483}"/>
              </a:ext>
            </a:extLst>
          </p:cNvPr>
          <p:cNvSpPr txBox="1"/>
          <p:nvPr/>
        </p:nvSpPr>
        <p:spPr>
          <a:xfrm>
            <a:off x="220694" y="2406988"/>
            <a:ext cx="3486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Atividade</a:t>
            </a:r>
            <a:r>
              <a:rPr kumimoji="0" lang="pt-BR" sz="32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da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Glicose-6-Fosfato</a:t>
            </a:r>
            <a:r>
              <a:rPr kumimoji="0" lang="pt-BR" sz="32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Desidrogenase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435F4D-0394-4BA1-8E0E-3B5716DCE499}"/>
              </a:ext>
            </a:extLst>
          </p:cNvPr>
          <p:cNvSpPr txBox="1"/>
          <p:nvPr/>
        </p:nvSpPr>
        <p:spPr>
          <a:xfrm>
            <a:off x="3847510" y="2991763"/>
            <a:ext cx="2192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Controlada pela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DDE1D1-B453-49CE-AEF1-DEDAE11EC58D}"/>
              </a:ext>
            </a:extLst>
          </p:cNvPr>
          <p:cNvSpPr txBox="1"/>
          <p:nvPr/>
        </p:nvSpPr>
        <p:spPr>
          <a:xfrm>
            <a:off x="1990221" y="4953208"/>
            <a:ext cx="8098668" cy="107721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Aumento</a:t>
            </a:r>
            <a:r>
              <a:rPr kumimoji="0" lang="pt-BR" sz="32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da concentração de NADPH inibe a atividade da enzima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87858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A1B618E-3945-45F2-839A-1BA495A97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299" y="2635697"/>
            <a:ext cx="3823934" cy="282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F5C9697-704F-45F4-A0A9-B917901CC8D8}"/>
              </a:ext>
            </a:extLst>
          </p:cNvPr>
          <p:cNvSpPr txBox="1">
            <a:spLocks/>
          </p:cNvSpPr>
          <p:nvPr/>
        </p:nvSpPr>
        <p:spPr>
          <a:xfrm>
            <a:off x="601133" y="702733"/>
            <a:ext cx="8712199" cy="849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Ribose-5-fosfato</a:t>
            </a:r>
          </a:p>
        </p:txBody>
      </p:sp>
      <p:pic>
        <p:nvPicPr>
          <p:cNvPr id="7" name="Picture 4" descr="リボース-5-リン酸 - 健康用語WEB事典">
            <a:extLst>
              <a:ext uri="{FF2B5EF4-FFF2-40B4-BE49-F238E27FC236}">
                <a16:creationId xmlns:a16="http://schemas.microsoft.com/office/drawing/2014/main" id="{8995D07A-E802-45A8-A692-978EF00E1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229" y="2292796"/>
            <a:ext cx="3597371" cy="367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563322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B0A09BD-4C9A-4557-9BE0-E07D33104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22666"/>
            <a:ext cx="4660900" cy="642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17885A4-775F-4C9D-995C-C2A3997E1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12416" y="322667"/>
            <a:ext cx="4234984" cy="592209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148C6422-6BEC-4F85-9F03-E5DFD40ADB6C}"/>
              </a:ext>
            </a:extLst>
          </p:cNvPr>
          <p:cNvSpPr txBox="1">
            <a:spLocks/>
          </p:cNvSpPr>
          <p:nvPr/>
        </p:nvSpPr>
        <p:spPr>
          <a:xfrm>
            <a:off x="4013187" y="5868521"/>
            <a:ext cx="23452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FADH</a:t>
            </a:r>
            <a:r>
              <a:rPr lang="pt-BR" baseline="-250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2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03B7DEB-03D3-46F9-9DF8-28D52C9D7801}"/>
              </a:ext>
            </a:extLst>
          </p:cNvPr>
          <p:cNvSpPr txBox="1">
            <a:spLocks/>
          </p:cNvSpPr>
          <p:nvPr/>
        </p:nvSpPr>
        <p:spPr>
          <a:xfrm>
            <a:off x="9487829" y="5842389"/>
            <a:ext cx="23452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NADH</a:t>
            </a:r>
          </a:p>
        </p:txBody>
      </p:sp>
    </p:spTree>
    <p:extLst>
      <p:ext uri="{BB962C8B-B14F-4D97-AF65-F5344CB8AC3E}">
        <p14:creationId xmlns:p14="http://schemas.microsoft.com/office/powerpoint/2010/main" val="2019395579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>
            <a:extLst>
              <a:ext uri="{FF2B5EF4-FFF2-40B4-BE49-F238E27FC236}">
                <a16:creationId xmlns:a16="http://schemas.microsoft.com/office/drawing/2014/main" id="{F093B3B1-0DFF-4F93-828F-CFE8FD061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63" y="2225133"/>
            <a:ext cx="7116649" cy="3586791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Fundo transparente de DNA | PNG Mart">
            <a:extLst>
              <a:ext uri="{FF2B5EF4-FFF2-40B4-BE49-F238E27FC236}">
                <a16:creationId xmlns:a16="http://schemas.microsoft.com/office/drawing/2014/main" id="{77973D83-2459-4580-888E-5AF87E470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811" r="-1595"/>
          <a:stretch/>
        </p:blipFill>
        <p:spPr bwMode="auto">
          <a:xfrm>
            <a:off x="5600703" y="0"/>
            <a:ext cx="6677025" cy="383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062915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62BF1D6-D203-4AFB-A8AE-749B38372D81}"/>
              </a:ext>
            </a:extLst>
          </p:cNvPr>
          <p:cNvCxnSpPr/>
          <p:nvPr/>
        </p:nvCxnSpPr>
        <p:spPr>
          <a:xfrm>
            <a:off x="620889" y="2266097"/>
            <a:ext cx="11221155" cy="0"/>
          </a:xfrm>
          <a:prstGeom prst="straightConnector1">
            <a:avLst/>
          </a:prstGeom>
          <a:ln w="762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BB6D6D-1F51-459A-9F2E-704B88AC3CBE}"/>
              </a:ext>
            </a:extLst>
          </p:cNvPr>
          <p:cNvSpPr txBox="1"/>
          <p:nvPr/>
        </p:nvSpPr>
        <p:spPr>
          <a:xfrm>
            <a:off x="1822711" y="2567776"/>
            <a:ext cx="1730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Fase oxidativa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EA6141A-C738-4B63-8AFA-6A17337E8C18}"/>
              </a:ext>
            </a:extLst>
          </p:cNvPr>
          <p:cNvSpPr txBox="1"/>
          <p:nvPr/>
        </p:nvSpPr>
        <p:spPr>
          <a:xfrm>
            <a:off x="8351567" y="2660958"/>
            <a:ext cx="1730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Fase não oxidativa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4004F5A-9DF8-40FD-8B1D-911269805DA1}"/>
              </a:ext>
            </a:extLst>
          </p:cNvPr>
          <p:cNvSpPr/>
          <p:nvPr/>
        </p:nvSpPr>
        <p:spPr>
          <a:xfrm>
            <a:off x="3075981" y="457819"/>
            <a:ext cx="5765334" cy="110311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cs typeface="Times New Roman" panose="02020603050405020304" pitchFamily="18" charset="0"/>
              </a:rPr>
              <a:t>A </a:t>
            </a:r>
            <a:r>
              <a:rPr lang="pt-BR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V</a:t>
            </a: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cs typeface="Times New Roman" panose="02020603050405020304" pitchFamily="18" charset="0"/>
              </a:rPr>
              <a:t>ia das Pentoses</a:t>
            </a:r>
            <a:r>
              <a:rPr kumimoji="0" lang="pt-BR" sz="3200" b="1" i="0" u="none" strike="noStrike" kern="1200" cap="none" spc="0" normalizeH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cs typeface="Times New Roman" panose="02020603050405020304" pitchFamily="18" charset="0"/>
              </a:rPr>
              <a:t> Fosfatos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b="1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Possui 2 fases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295AD4F-4E36-4A8C-99C1-F28DB5E13741}"/>
              </a:ext>
            </a:extLst>
          </p:cNvPr>
          <p:cNvSpPr txBox="1"/>
          <p:nvPr/>
        </p:nvSpPr>
        <p:spPr>
          <a:xfrm>
            <a:off x="850796" y="3847119"/>
            <a:ext cx="36743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Oxidação dos substratos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Enquanto as moléculas de NADP+ são reduzidas à </a:t>
            </a:r>
            <a:r>
              <a: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NADPH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E ao final são produzidas moléculas de </a:t>
            </a:r>
            <a:r>
              <a: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ribulose-5-fosfato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AE774B7-259F-44CD-AF3D-867F8B32FCD4}"/>
              </a:ext>
            </a:extLst>
          </p:cNvPr>
          <p:cNvSpPr/>
          <p:nvPr/>
        </p:nvSpPr>
        <p:spPr>
          <a:xfrm>
            <a:off x="7926302" y="3896092"/>
            <a:ext cx="25810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O primeiro produto é a </a:t>
            </a:r>
            <a:r>
              <a: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ribose-5-fosfato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397D05B-F490-4EE4-B8D7-EFFB062F2332}"/>
              </a:ext>
            </a:extLst>
          </p:cNvPr>
          <p:cNvSpPr/>
          <p:nvPr/>
        </p:nvSpPr>
        <p:spPr>
          <a:xfrm>
            <a:off x="6883510" y="4957804"/>
            <a:ext cx="4501346" cy="1227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b="1" dirty="0">
                <a:solidFill>
                  <a:prstClr val="white"/>
                </a:solidFill>
                <a:latin typeface="Bell MT" panose="02020503060305020303" pitchFamily="18" charset="0"/>
              </a:rPr>
              <a:t>Os demais produtos são diferentes intermediários que se interligam com outras vias metabólicas, inclusive reciclando </a:t>
            </a:r>
            <a:r>
              <a:rPr lang="pt-B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glicose-6-fosfato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B84C4B5-7A52-4224-AF3B-702264320E82}"/>
              </a:ext>
            </a:extLst>
          </p:cNvPr>
          <p:cNvCxnSpPr>
            <a:cxnSpLocks/>
          </p:cNvCxnSpPr>
          <p:nvPr/>
        </p:nvCxnSpPr>
        <p:spPr>
          <a:xfrm>
            <a:off x="6117120" y="2266097"/>
            <a:ext cx="0" cy="5122845"/>
          </a:xfrm>
          <a:prstGeom prst="straightConnector1">
            <a:avLst/>
          </a:prstGeom>
          <a:ln w="762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519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8" grpId="0"/>
      <p:bldP spid="2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8919843-A23E-489B-8FD5-078FF4B1D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5" t="1409" r="1393" b="899"/>
          <a:stretch/>
        </p:blipFill>
        <p:spPr>
          <a:xfrm>
            <a:off x="584719" y="152557"/>
            <a:ext cx="11022562" cy="5861631"/>
          </a:xfrm>
          <a:prstGeom prst="roundRect">
            <a:avLst>
              <a:gd name="adj" fmla="val 11069"/>
            </a:avLst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17C26B5-F4F9-463F-A1F7-AA63883C5006}"/>
              </a:ext>
            </a:extLst>
          </p:cNvPr>
          <p:cNvSpPr/>
          <p:nvPr/>
        </p:nvSpPr>
        <p:spPr>
          <a:xfrm>
            <a:off x="1148156" y="6014188"/>
            <a:ext cx="9895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i="1" dirty="0">
                <a:solidFill>
                  <a:schemeClr val="bg1"/>
                </a:solidFill>
                <a:latin typeface="PalatinoLTStd-Bold"/>
              </a:rPr>
              <a:t>Fonte: </a:t>
            </a:r>
            <a:r>
              <a:rPr lang="en-US" sz="1600" i="1" dirty="0">
                <a:solidFill>
                  <a:schemeClr val="bg1"/>
                </a:solidFill>
                <a:latin typeface="PalatinoLTStd-Bold"/>
              </a:rPr>
              <a:t>TONGXIN, G. E. et al. The Role of the Pentose Phosphate Pathway in Diabetes and Cancer. Frontiers in Endocrinology</a:t>
            </a:r>
            <a:endParaRPr lang="pt-BR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93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BF00AFA-0581-449E-9165-51468FC1F3ED}"/>
              </a:ext>
            </a:extLst>
          </p:cNvPr>
          <p:cNvSpPr/>
          <p:nvPr/>
        </p:nvSpPr>
        <p:spPr>
          <a:xfrm>
            <a:off x="3830052" y="416641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Glicose-6-Fosfato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4E52A762-A696-4466-8D43-F46BA8843474}"/>
              </a:ext>
            </a:extLst>
          </p:cNvPr>
          <p:cNvCxnSpPr>
            <a:cxnSpLocks/>
          </p:cNvCxnSpPr>
          <p:nvPr/>
        </p:nvCxnSpPr>
        <p:spPr>
          <a:xfrm>
            <a:off x="5698366" y="816751"/>
            <a:ext cx="0" cy="106017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3F2D0064-E317-4DEF-BB6A-836AE8166290}"/>
              </a:ext>
            </a:extLst>
          </p:cNvPr>
          <p:cNvSpPr/>
          <p:nvPr/>
        </p:nvSpPr>
        <p:spPr>
          <a:xfrm>
            <a:off x="3830052" y="2076981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6-Fosfogliconato-</a:t>
            </a:r>
            <a:r>
              <a:rPr lang="el-GR" sz="2000" b="1" dirty="0">
                <a:solidFill>
                  <a:schemeClr val="bg1"/>
                </a:solidFill>
                <a:latin typeface="PalatinoLTStd-Bold"/>
              </a:rPr>
              <a:t>α</a:t>
            </a:r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-</a:t>
            </a:r>
            <a:r>
              <a:rPr lang="pt-BR" sz="2000" b="1" dirty="0" err="1">
                <a:solidFill>
                  <a:schemeClr val="bg1"/>
                </a:solidFill>
                <a:latin typeface="PalatinoLTStd-Bold"/>
              </a:rPr>
              <a:t>Lactona</a:t>
            </a:r>
            <a:endParaRPr lang="pt-BR" sz="2000" dirty="0">
              <a:solidFill>
                <a:schemeClr val="bg1"/>
              </a:solidFill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F538794-6E7A-4FDA-B340-7C858FEFD405}"/>
              </a:ext>
            </a:extLst>
          </p:cNvPr>
          <p:cNvCxnSpPr>
            <a:cxnSpLocks/>
          </p:cNvCxnSpPr>
          <p:nvPr/>
        </p:nvCxnSpPr>
        <p:spPr>
          <a:xfrm>
            <a:off x="5698366" y="2569351"/>
            <a:ext cx="0" cy="106017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A69882A0-A639-4A2E-A577-BB618FB688F8}"/>
              </a:ext>
            </a:extLst>
          </p:cNvPr>
          <p:cNvSpPr/>
          <p:nvPr/>
        </p:nvSpPr>
        <p:spPr>
          <a:xfrm>
            <a:off x="3830052" y="3829581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6-Fosfogliconato</a:t>
            </a:r>
            <a:endParaRPr lang="pt-BR" sz="2000" dirty="0">
              <a:solidFill>
                <a:schemeClr val="bg1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FE60F18-ED4B-4F4C-88C1-3D8700007284}"/>
              </a:ext>
            </a:extLst>
          </p:cNvPr>
          <p:cNvCxnSpPr>
            <a:cxnSpLocks/>
          </p:cNvCxnSpPr>
          <p:nvPr/>
        </p:nvCxnSpPr>
        <p:spPr>
          <a:xfrm>
            <a:off x="5697774" y="4346230"/>
            <a:ext cx="0" cy="106017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85C09DC7-D02B-4794-82E2-2BCAA2562E87}"/>
              </a:ext>
            </a:extLst>
          </p:cNvPr>
          <p:cNvSpPr/>
          <p:nvPr/>
        </p:nvSpPr>
        <p:spPr>
          <a:xfrm>
            <a:off x="3829460" y="5606460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Ribulose-5-Fosfato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09E43A0-D755-4BAD-9609-13DFA3914A00}"/>
              </a:ext>
            </a:extLst>
          </p:cNvPr>
          <p:cNvCxnSpPr>
            <a:cxnSpLocks/>
          </p:cNvCxnSpPr>
          <p:nvPr/>
        </p:nvCxnSpPr>
        <p:spPr>
          <a:xfrm flipH="1">
            <a:off x="4078705" y="6006570"/>
            <a:ext cx="1106907" cy="1376769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50742AF-C665-4324-B732-C695A7DA4B58}"/>
              </a:ext>
            </a:extLst>
          </p:cNvPr>
          <p:cNvCxnSpPr>
            <a:cxnSpLocks/>
          </p:cNvCxnSpPr>
          <p:nvPr/>
        </p:nvCxnSpPr>
        <p:spPr>
          <a:xfrm>
            <a:off x="6096000" y="5964537"/>
            <a:ext cx="1122947" cy="14188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99D4FC1-22D4-4130-A58F-7107E3DB4ECB}"/>
              </a:ext>
            </a:extLst>
          </p:cNvPr>
          <p:cNvCxnSpPr>
            <a:cxnSpLocks/>
          </p:cNvCxnSpPr>
          <p:nvPr/>
        </p:nvCxnSpPr>
        <p:spPr>
          <a:xfrm flipV="1">
            <a:off x="3829460" y="5964537"/>
            <a:ext cx="1118343" cy="130226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3AD2AF4-F9BC-43CD-BAC8-B99CF7756861}"/>
              </a:ext>
            </a:extLst>
          </p:cNvPr>
          <p:cNvCxnSpPr>
            <a:cxnSpLocks/>
          </p:cNvCxnSpPr>
          <p:nvPr/>
        </p:nvCxnSpPr>
        <p:spPr>
          <a:xfrm flipH="1" flipV="1">
            <a:off x="6487323" y="5987903"/>
            <a:ext cx="1079948" cy="1278897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ítulo 1">
            <a:extLst>
              <a:ext uri="{FF2B5EF4-FFF2-40B4-BE49-F238E27FC236}">
                <a16:creationId xmlns:a16="http://schemas.microsoft.com/office/drawing/2014/main" id="{18031A78-D705-4001-8774-45BEECD9F8C3}"/>
              </a:ext>
            </a:extLst>
          </p:cNvPr>
          <p:cNvSpPr txBox="1">
            <a:spLocks/>
          </p:cNvSpPr>
          <p:nvPr/>
        </p:nvSpPr>
        <p:spPr>
          <a:xfrm>
            <a:off x="194032" y="313003"/>
            <a:ext cx="2534653" cy="594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Fase oxidativa</a:t>
            </a:r>
          </a:p>
        </p:txBody>
      </p:sp>
      <p:sp>
        <p:nvSpPr>
          <p:cNvPr id="27" name="Arco 26">
            <a:extLst>
              <a:ext uri="{FF2B5EF4-FFF2-40B4-BE49-F238E27FC236}">
                <a16:creationId xmlns:a16="http://schemas.microsoft.com/office/drawing/2014/main" id="{728AFDC3-393B-4872-B71D-C185A7E15FFB}"/>
              </a:ext>
            </a:extLst>
          </p:cNvPr>
          <p:cNvSpPr/>
          <p:nvPr/>
        </p:nvSpPr>
        <p:spPr>
          <a:xfrm rot="10800000">
            <a:off x="5742278" y="1026077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DC4AE60-3B5C-4490-A411-44878DDDF306}"/>
              </a:ext>
            </a:extLst>
          </p:cNvPr>
          <p:cNvSpPr txBox="1"/>
          <p:nvPr/>
        </p:nvSpPr>
        <p:spPr>
          <a:xfrm>
            <a:off x="6346591" y="814338"/>
            <a:ext cx="1153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NADP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C559C6F-8E69-4022-8DBE-EF175F72300E}"/>
              </a:ext>
            </a:extLst>
          </p:cNvPr>
          <p:cNvSpPr txBox="1"/>
          <p:nvPr/>
        </p:nvSpPr>
        <p:spPr>
          <a:xfrm>
            <a:off x="6346591" y="1346838"/>
            <a:ext cx="1153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NADPH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0" name="Arco 29">
            <a:extLst>
              <a:ext uri="{FF2B5EF4-FFF2-40B4-BE49-F238E27FC236}">
                <a16:creationId xmlns:a16="http://schemas.microsoft.com/office/drawing/2014/main" id="{1D412A70-9621-4BC8-9C40-9588D02110A9}"/>
              </a:ext>
            </a:extLst>
          </p:cNvPr>
          <p:cNvSpPr/>
          <p:nvPr/>
        </p:nvSpPr>
        <p:spPr>
          <a:xfrm rot="10800000">
            <a:off x="5742278" y="4351531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5BE4EBF-9896-4413-846C-D607DA384292}"/>
              </a:ext>
            </a:extLst>
          </p:cNvPr>
          <p:cNvSpPr txBox="1"/>
          <p:nvPr/>
        </p:nvSpPr>
        <p:spPr>
          <a:xfrm>
            <a:off x="6346591" y="4139792"/>
            <a:ext cx="1153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NADP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3467AF5-D419-4849-8B56-1B362ACF47FF}"/>
              </a:ext>
            </a:extLst>
          </p:cNvPr>
          <p:cNvSpPr txBox="1"/>
          <p:nvPr/>
        </p:nvSpPr>
        <p:spPr>
          <a:xfrm>
            <a:off x="6346591" y="4672292"/>
            <a:ext cx="1153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NADPH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E3E9BF3-3B22-4B3B-9605-7B93C988AA1D}"/>
              </a:ext>
            </a:extLst>
          </p:cNvPr>
          <p:cNvSpPr/>
          <p:nvPr/>
        </p:nvSpPr>
        <p:spPr>
          <a:xfrm>
            <a:off x="2327366" y="4582386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6-fosfogliconato desidrogenase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6FAFC7E-D89D-4CA8-A55E-F7B7BD99C328}"/>
              </a:ext>
            </a:extLst>
          </p:cNvPr>
          <p:cNvSpPr/>
          <p:nvPr/>
        </p:nvSpPr>
        <p:spPr>
          <a:xfrm>
            <a:off x="1687670" y="6235665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Fosfopentoseisomerase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9DF36D55-C853-4584-88F9-D154ECFD08CD}"/>
              </a:ext>
            </a:extLst>
          </p:cNvPr>
          <p:cNvSpPr/>
          <p:nvPr/>
        </p:nvSpPr>
        <p:spPr>
          <a:xfrm>
            <a:off x="6199142" y="6235665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Fosforiboisomerase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25" name="Arco 24">
            <a:extLst>
              <a:ext uri="{FF2B5EF4-FFF2-40B4-BE49-F238E27FC236}">
                <a16:creationId xmlns:a16="http://schemas.microsoft.com/office/drawing/2014/main" id="{3472765D-EEC1-4D48-98D0-0C738F0480B2}"/>
              </a:ext>
            </a:extLst>
          </p:cNvPr>
          <p:cNvSpPr/>
          <p:nvPr/>
        </p:nvSpPr>
        <p:spPr>
          <a:xfrm rot="12091804">
            <a:off x="5543830" y="4777996"/>
            <a:ext cx="1285019" cy="515352"/>
          </a:xfrm>
          <a:prstGeom prst="arc">
            <a:avLst>
              <a:gd name="adj1" fmla="val 11700149"/>
              <a:gd name="adj2" fmla="val 200736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121E6AF-0108-4233-8D09-303CBA28F382}"/>
              </a:ext>
            </a:extLst>
          </p:cNvPr>
          <p:cNvSpPr txBox="1"/>
          <p:nvPr/>
        </p:nvSpPr>
        <p:spPr>
          <a:xfrm>
            <a:off x="6466939" y="5120422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39" name="Arco 38">
            <a:extLst>
              <a:ext uri="{FF2B5EF4-FFF2-40B4-BE49-F238E27FC236}">
                <a16:creationId xmlns:a16="http://schemas.microsoft.com/office/drawing/2014/main" id="{E1FCDF1A-5FEE-4A98-959E-62411968697B}"/>
              </a:ext>
            </a:extLst>
          </p:cNvPr>
          <p:cNvSpPr/>
          <p:nvPr/>
        </p:nvSpPr>
        <p:spPr>
          <a:xfrm rot="10800000">
            <a:off x="5742278" y="2784127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EF0F414-7A17-4238-BE55-E470252E655B}"/>
              </a:ext>
            </a:extLst>
          </p:cNvPr>
          <p:cNvSpPr txBox="1"/>
          <p:nvPr/>
        </p:nvSpPr>
        <p:spPr>
          <a:xfrm>
            <a:off x="6186339" y="2586284"/>
            <a:ext cx="1153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89A4066-7EA8-4DC7-B65E-41036C7450B1}"/>
              </a:ext>
            </a:extLst>
          </p:cNvPr>
          <p:cNvSpPr txBox="1"/>
          <p:nvPr/>
        </p:nvSpPr>
        <p:spPr>
          <a:xfrm>
            <a:off x="6080807" y="3102933"/>
            <a:ext cx="1153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H+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2" name="Arco 41">
            <a:extLst>
              <a:ext uri="{FF2B5EF4-FFF2-40B4-BE49-F238E27FC236}">
                <a16:creationId xmlns:a16="http://schemas.microsoft.com/office/drawing/2014/main" id="{2264878B-E2A5-45CB-B9F9-7C465F8971C3}"/>
              </a:ext>
            </a:extLst>
          </p:cNvPr>
          <p:cNvSpPr/>
          <p:nvPr/>
        </p:nvSpPr>
        <p:spPr>
          <a:xfrm>
            <a:off x="6891385" y="4342202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Arco 42">
            <a:extLst>
              <a:ext uri="{FF2B5EF4-FFF2-40B4-BE49-F238E27FC236}">
                <a16:creationId xmlns:a16="http://schemas.microsoft.com/office/drawing/2014/main" id="{D4AE32B1-9073-4E18-932A-CB29F196F6D6}"/>
              </a:ext>
            </a:extLst>
          </p:cNvPr>
          <p:cNvSpPr/>
          <p:nvPr/>
        </p:nvSpPr>
        <p:spPr>
          <a:xfrm rot="10549780">
            <a:off x="8199538" y="4302869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0270F7C-66D7-4651-91EA-6D7DBDA9325B}"/>
              </a:ext>
            </a:extLst>
          </p:cNvPr>
          <p:cNvSpPr txBox="1"/>
          <p:nvPr/>
        </p:nvSpPr>
        <p:spPr>
          <a:xfrm>
            <a:off x="8759494" y="4049112"/>
            <a:ext cx="1596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Precursores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73463184-55FD-410F-8BC9-ECB60FC1A042}"/>
              </a:ext>
            </a:extLst>
          </p:cNvPr>
          <p:cNvSpPr txBox="1"/>
          <p:nvPr/>
        </p:nvSpPr>
        <p:spPr>
          <a:xfrm>
            <a:off x="8402919" y="4629015"/>
            <a:ext cx="2048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>
                <a:solidFill>
                  <a:prstClr val="white"/>
                </a:solidFill>
                <a:latin typeface="Bell MT" panose="02020503060305020303" pitchFamily="18" charset="0"/>
              </a:rPr>
              <a:t>Lipideos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6" name="Arco 45">
            <a:extLst>
              <a:ext uri="{FF2B5EF4-FFF2-40B4-BE49-F238E27FC236}">
                <a16:creationId xmlns:a16="http://schemas.microsoft.com/office/drawing/2014/main" id="{3102B5EB-471C-4160-BA9D-E5A5D09117B1}"/>
              </a:ext>
            </a:extLst>
          </p:cNvPr>
          <p:cNvSpPr/>
          <p:nvPr/>
        </p:nvSpPr>
        <p:spPr>
          <a:xfrm>
            <a:off x="7061974" y="1029494"/>
            <a:ext cx="875895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Arco 46">
            <a:extLst>
              <a:ext uri="{FF2B5EF4-FFF2-40B4-BE49-F238E27FC236}">
                <a16:creationId xmlns:a16="http://schemas.microsoft.com/office/drawing/2014/main" id="{C68B2206-3474-40EA-ADB7-998289F96809}"/>
              </a:ext>
            </a:extLst>
          </p:cNvPr>
          <p:cNvSpPr/>
          <p:nvPr/>
        </p:nvSpPr>
        <p:spPr>
          <a:xfrm rot="10549780">
            <a:off x="7964972" y="1003295"/>
            <a:ext cx="875895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72C65FE-1832-4B16-8FFC-5852DDEA240D}"/>
              </a:ext>
            </a:extLst>
          </p:cNvPr>
          <p:cNvSpPr txBox="1"/>
          <p:nvPr/>
        </p:nvSpPr>
        <p:spPr>
          <a:xfrm>
            <a:off x="8386056" y="1214448"/>
            <a:ext cx="892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GSH</a:t>
            </a:r>
            <a:endParaRPr lang="pt-BR" sz="24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58460CC-1E69-4C57-A3D0-03BCD6FAB296}"/>
              </a:ext>
            </a:extLst>
          </p:cNvPr>
          <p:cNvSpPr txBox="1"/>
          <p:nvPr/>
        </p:nvSpPr>
        <p:spPr>
          <a:xfrm>
            <a:off x="8307084" y="757248"/>
            <a:ext cx="110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GSSG</a:t>
            </a:r>
            <a:endParaRPr lang="pt-BR" sz="24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52" name="Arco 51">
            <a:extLst>
              <a:ext uri="{FF2B5EF4-FFF2-40B4-BE49-F238E27FC236}">
                <a16:creationId xmlns:a16="http://schemas.microsoft.com/office/drawing/2014/main" id="{2C892139-6981-4BA6-BDF8-23795E987216}"/>
              </a:ext>
            </a:extLst>
          </p:cNvPr>
          <p:cNvSpPr/>
          <p:nvPr/>
        </p:nvSpPr>
        <p:spPr>
          <a:xfrm>
            <a:off x="8919586" y="965735"/>
            <a:ext cx="875895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Arco 52">
            <a:extLst>
              <a:ext uri="{FF2B5EF4-FFF2-40B4-BE49-F238E27FC236}">
                <a16:creationId xmlns:a16="http://schemas.microsoft.com/office/drawing/2014/main" id="{F947BA87-499A-4E3E-BD14-550F6F70CF7E}"/>
              </a:ext>
            </a:extLst>
          </p:cNvPr>
          <p:cNvSpPr/>
          <p:nvPr/>
        </p:nvSpPr>
        <p:spPr>
          <a:xfrm rot="10549780">
            <a:off x="9840369" y="938979"/>
            <a:ext cx="875895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EEE2FB4-1CCC-4AAB-8F49-B4DEB9A22B53}"/>
              </a:ext>
            </a:extLst>
          </p:cNvPr>
          <p:cNvSpPr txBox="1"/>
          <p:nvPr/>
        </p:nvSpPr>
        <p:spPr>
          <a:xfrm>
            <a:off x="10016465" y="666836"/>
            <a:ext cx="1304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r>
              <a:rPr lang="pt-BR" sz="24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r>
              <a:rPr lang="pt-BR" sz="24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9234D684-FEE2-4392-87AF-8B07BFBEA6E9}"/>
              </a:ext>
            </a:extLst>
          </p:cNvPr>
          <p:cNvSpPr txBox="1"/>
          <p:nvPr/>
        </p:nvSpPr>
        <p:spPr>
          <a:xfrm>
            <a:off x="10127879" y="1212767"/>
            <a:ext cx="985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r>
              <a:rPr lang="pt-BR" sz="24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endParaRPr lang="pt-BR" sz="24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D31AB573-AED9-4DDD-B22D-C4A28EAC3588}"/>
              </a:ext>
            </a:extLst>
          </p:cNvPr>
          <p:cNvSpPr/>
          <p:nvPr/>
        </p:nvSpPr>
        <p:spPr>
          <a:xfrm>
            <a:off x="2391645" y="2774758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Lactonase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51106558-C88E-4CBC-9B69-530BF300B337}"/>
              </a:ext>
            </a:extLst>
          </p:cNvPr>
          <p:cNvSpPr/>
          <p:nvPr/>
        </p:nvSpPr>
        <p:spPr>
          <a:xfrm>
            <a:off x="2382370" y="1012301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Glicose-6-fosfato desidrogenase</a:t>
            </a:r>
          </a:p>
        </p:txBody>
      </p:sp>
    </p:spTree>
    <p:extLst>
      <p:ext uri="{BB962C8B-B14F-4D97-AF65-F5344CB8AC3E}">
        <p14:creationId xmlns:p14="http://schemas.microsoft.com/office/powerpoint/2010/main" val="42240562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/>
      <p:bldP spid="30" grpId="0" animBg="1"/>
      <p:bldP spid="31" grpId="0"/>
      <p:bldP spid="32" grpId="0"/>
      <p:bldP spid="25" grpId="0" animBg="1"/>
      <p:bldP spid="38" grpId="0"/>
      <p:bldP spid="39" grpId="0" animBg="1"/>
      <p:bldP spid="40" grpId="0"/>
      <p:bldP spid="41" grpId="0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52" grpId="0" animBg="1"/>
      <p:bldP spid="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09E43A0-D755-4BAD-9609-13DFA3914A00}"/>
              </a:ext>
            </a:extLst>
          </p:cNvPr>
          <p:cNvCxnSpPr>
            <a:cxnSpLocks/>
          </p:cNvCxnSpPr>
          <p:nvPr/>
        </p:nvCxnSpPr>
        <p:spPr>
          <a:xfrm flipH="1">
            <a:off x="4078705" y="-860498"/>
            <a:ext cx="1106907" cy="1376769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50742AF-C665-4324-B732-C695A7DA4B58}"/>
              </a:ext>
            </a:extLst>
          </p:cNvPr>
          <p:cNvCxnSpPr>
            <a:cxnSpLocks/>
          </p:cNvCxnSpPr>
          <p:nvPr/>
        </p:nvCxnSpPr>
        <p:spPr>
          <a:xfrm>
            <a:off x="6096000" y="-902531"/>
            <a:ext cx="1122947" cy="14188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99D4FC1-22D4-4130-A58F-7107E3DB4ECB}"/>
              </a:ext>
            </a:extLst>
          </p:cNvPr>
          <p:cNvCxnSpPr>
            <a:cxnSpLocks/>
          </p:cNvCxnSpPr>
          <p:nvPr/>
        </p:nvCxnSpPr>
        <p:spPr>
          <a:xfrm flipV="1">
            <a:off x="3829460" y="-902531"/>
            <a:ext cx="1118343" cy="130226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3AD2AF4-F9BC-43CD-BAC8-B99CF7756861}"/>
              </a:ext>
            </a:extLst>
          </p:cNvPr>
          <p:cNvCxnSpPr>
            <a:cxnSpLocks/>
          </p:cNvCxnSpPr>
          <p:nvPr/>
        </p:nvCxnSpPr>
        <p:spPr>
          <a:xfrm flipH="1" flipV="1">
            <a:off x="6487323" y="-879165"/>
            <a:ext cx="1079948" cy="1278897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93E305CD-8A09-4978-A63C-3FCD178EE718}"/>
              </a:ext>
            </a:extLst>
          </p:cNvPr>
          <p:cNvSpPr/>
          <p:nvPr/>
        </p:nvSpPr>
        <p:spPr>
          <a:xfrm>
            <a:off x="1960554" y="715145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Ribose-5-Fosfato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25AB82D-E139-4D4D-B35F-6B676AEC08D8}"/>
              </a:ext>
            </a:extLst>
          </p:cNvPr>
          <p:cNvSpPr/>
          <p:nvPr/>
        </p:nvSpPr>
        <p:spPr>
          <a:xfrm>
            <a:off x="5538326" y="766531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Xilulose-5-Fosfato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88E91921-53E6-4117-9D93-DDF533201CC7}"/>
              </a:ext>
            </a:extLst>
          </p:cNvPr>
          <p:cNvSpPr/>
          <p:nvPr/>
        </p:nvSpPr>
        <p:spPr>
          <a:xfrm rot="5400000" flipV="1">
            <a:off x="5547815" y="1332141"/>
            <a:ext cx="1589358" cy="1679917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647244E-6C17-4141-B96F-8871A5D7A1F9}"/>
              </a:ext>
            </a:extLst>
          </p:cNvPr>
          <p:cNvSpPr/>
          <p:nvPr/>
        </p:nvSpPr>
        <p:spPr>
          <a:xfrm>
            <a:off x="1510086" y="3190672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Gliceraldeído-3-fosfato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DC38963-09BE-4561-BF46-584741E7E36F}"/>
              </a:ext>
            </a:extLst>
          </p:cNvPr>
          <p:cNvSpPr/>
          <p:nvPr/>
        </p:nvSpPr>
        <p:spPr>
          <a:xfrm>
            <a:off x="5737617" y="3238488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Sedoheptulose-7-fosfato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A034431-B3E9-466A-93A2-EE0D3A4B9E15}"/>
              </a:ext>
            </a:extLst>
          </p:cNvPr>
          <p:cNvSpPr/>
          <p:nvPr/>
        </p:nvSpPr>
        <p:spPr>
          <a:xfrm>
            <a:off x="2115948" y="5444167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Frutose-6-fosfato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099A25B0-2B81-456F-BEC9-822D619703A7}"/>
              </a:ext>
            </a:extLst>
          </p:cNvPr>
          <p:cNvSpPr/>
          <p:nvPr/>
        </p:nvSpPr>
        <p:spPr>
          <a:xfrm rot="5400000">
            <a:off x="4052720" y="3828052"/>
            <a:ext cx="1589358" cy="1537389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o 23">
            <a:extLst>
              <a:ext uri="{FF2B5EF4-FFF2-40B4-BE49-F238E27FC236}">
                <a16:creationId xmlns:a16="http://schemas.microsoft.com/office/drawing/2014/main" id="{2F5D0491-4F35-4925-BA1E-5FF3ECE5400B}"/>
              </a:ext>
            </a:extLst>
          </p:cNvPr>
          <p:cNvSpPr/>
          <p:nvPr/>
        </p:nvSpPr>
        <p:spPr>
          <a:xfrm rot="5400000" flipV="1">
            <a:off x="5670058" y="3749761"/>
            <a:ext cx="1589358" cy="1679917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114A48E-6682-4786-942E-16419AA27346}"/>
              </a:ext>
            </a:extLst>
          </p:cNvPr>
          <p:cNvSpPr/>
          <p:nvPr/>
        </p:nvSpPr>
        <p:spPr>
          <a:xfrm>
            <a:off x="5435790" y="5490217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Eritrose-4-fosfato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DEBE8130-F234-4BA1-82D8-C7B75D8CBDF6}"/>
              </a:ext>
            </a:extLst>
          </p:cNvPr>
          <p:cNvSpPr txBox="1">
            <a:spLocks/>
          </p:cNvSpPr>
          <p:nvPr/>
        </p:nvSpPr>
        <p:spPr>
          <a:xfrm>
            <a:off x="10490978" y="120360"/>
            <a:ext cx="2534653" cy="594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Fase não oxidativa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25E7FE01-12DD-4676-A06B-E9F7F7FA5A36}"/>
              </a:ext>
            </a:extLst>
          </p:cNvPr>
          <p:cNvSpPr/>
          <p:nvPr/>
        </p:nvSpPr>
        <p:spPr>
          <a:xfrm>
            <a:off x="3949394" y="4341956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Transaldolase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D124859-6F87-4891-9DC7-73D85174E28D}"/>
              </a:ext>
            </a:extLst>
          </p:cNvPr>
          <p:cNvCxnSpPr>
            <a:cxnSpLocks/>
          </p:cNvCxnSpPr>
          <p:nvPr/>
        </p:nvCxnSpPr>
        <p:spPr>
          <a:xfrm>
            <a:off x="5163446" y="1101013"/>
            <a:ext cx="749759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60A6F7B7-332A-44AD-B4EB-39B7632D02AC}"/>
              </a:ext>
            </a:extLst>
          </p:cNvPr>
          <p:cNvCxnSpPr>
            <a:cxnSpLocks/>
          </p:cNvCxnSpPr>
          <p:nvPr/>
        </p:nvCxnSpPr>
        <p:spPr>
          <a:xfrm flipH="1" flipV="1">
            <a:off x="5085307" y="797248"/>
            <a:ext cx="790123" cy="1496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FEF61B10-788A-45FD-BFE1-5201A32610F4}"/>
              </a:ext>
            </a:extLst>
          </p:cNvPr>
          <p:cNvCxnSpPr>
            <a:cxnSpLocks/>
            <a:endCxn id="18" idx="1"/>
          </p:cNvCxnSpPr>
          <p:nvPr/>
        </p:nvCxnSpPr>
        <p:spPr>
          <a:xfrm flipH="1">
            <a:off x="1510086" y="3383040"/>
            <a:ext cx="395062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3570487-6F5D-432D-BDFD-08845CA6AC99}"/>
              </a:ext>
            </a:extLst>
          </p:cNvPr>
          <p:cNvCxnSpPr>
            <a:cxnSpLocks/>
          </p:cNvCxnSpPr>
          <p:nvPr/>
        </p:nvCxnSpPr>
        <p:spPr>
          <a:xfrm flipH="1" flipV="1">
            <a:off x="1510087" y="5630671"/>
            <a:ext cx="1403801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2671321-F739-4ADF-8D5F-C505C6534681}"/>
              </a:ext>
            </a:extLst>
          </p:cNvPr>
          <p:cNvSpPr/>
          <p:nvPr/>
        </p:nvSpPr>
        <p:spPr>
          <a:xfrm>
            <a:off x="128605" y="3218142"/>
            <a:ext cx="1318808" cy="262613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Via glicolítica</a:t>
            </a:r>
          </a:p>
        </p:txBody>
      </p:sp>
      <p:sp>
        <p:nvSpPr>
          <p:cNvPr id="31" name="Arco 30">
            <a:extLst>
              <a:ext uri="{FF2B5EF4-FFF2-40B4-BE49-F238E27FC236}">
                <a16:creationId xmlns:a16="http://schemas.microsoft.com/office/drawing/2014/main" id="{472447C1-E15E-4421-8094-06018E31F8CB}"/>
              </a:ext>
            </a:extLst>
          </p:cNvPr>
          <p:cNvSpPr/>
          <p:nvPr/>
        </p:nvSpPr>
        <p:spPr>
          <a:xfrm rot="5400000">
            <a:off x="3916994" y="1415804"/>
            <a:ext cx="1589358" cy="1537389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57B299F-F0F7-41FD-87D1-0235A1D1CD6C}"/>
              </a:ext>
            </a:extLst>
          </p:cNvPr>
          <p:cNvCxnSpPr>
            <a:cxnSpLocks/>
          </p:cNvCxnSpPr>
          <p:nvPr/>
        </p:nvCxnSpPr>
        <p:spPr>
          <a:xfrm flipH="1" flipV="1">
            <a:off x="1905148" y="915200"/>
            <a:ext cx="790123" cy="1496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5D15792C-43CB-42D0-BA4E-D88ED3E83E5F}"/>
              </a:ext>
            </a:extLst>
          </p:cNvPr>
          <p:cNvSpPr/>
          <p:nvPr/>
        </p:nvSpPr>
        <p:spPr>
          <a:xfrm>
            <a:off x="477322" y="434635"/>
            <a:ext cx="1318808" cy="99105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Ácido nucleicos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587257A1-A1D0-4531-A35E-78C6A814B578}"/>
              </a:ext>
            </a:extLst>
          </p:cNvPr>
          <p:cNvSpPr/>
          <p:nvPr/>
        </p:nvSpPr>
        <p:spPr>
          <a:xfrm>
            <a:off x="3867123" y="1844688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Transcetolase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675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EEC8B40-7161-4EA9-8168-9711F8F25CDB}"/>
              </a:ext>
            </a:extLst>
          </p:cNvPr>
          <p:cNvSpPr txBox="1"/>
          <p:nvPr/>
        </p:nvSpPr>
        <p:spPr>
          <a:xfrm>
            <a:off x="5390456" y="3535528"/>
            <a:ext cx="2048809" cy="58477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DF8521-CED4-4B03-BB4B-82B89A34D319}"/>
              </a:ext>
            </a:extLst>
          </p:cNvPr>
          <p:cNvSpPr txBox="1"/>
          <p:nvPr/>
        </p:nvSpPr>
        <p:spPr>
          <a:xfrm>
            <a:off x="8005068" y="5479489"/>
            <a:ext cx="2048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8B816ED-476B-4CE7-A9E7-0684DD825E6E}"/>
              </a:ext>
            </a:extLst>
          </p:cNvPr>
          <p:cNvSpPr txBox="1"/>
          <p:nvPr/>
        </p:nvSpPr>
        <p:spPr>
          <a:xfrm>
            <a:off x="1576162" y="5504315"/>
            <a:ext cx="3623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</a:rPr>
              <a:t>Ribulose</a:t>
            </a:r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-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</a:rPr>
              <a:t>5-fosfato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BE83294-E26F-48E5-82FD-8F98443DE6A6}"/>
              </a:ext>
            </a:extLst>
          </p:cNvPr>
          <p:cNvSpPr txBox="1"/>
          <p:nvPr/>
        </p:nvSpPr>
        <p:spPr>
          <a:xfrm>
            <a:off x="7279254" y="1294072"/>
            <a:ext cx="3500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Glicogênio,</a:t>
            </a: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Amido e Sacarose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9746C13-CAE0-4D28-9F33-FE6DD6528FFE}"/>
              </a:ext>
            </a:extLst>
          </p:cNvPr>
          <p:cNvSpPr txBox="1"/>
          <p:nvPr/>
        </p:nvSpPr>
        <p:spPr>
          <a:xfrm>
            <a:off x="1699052" y="1078629"/>
            <a:ext cx="35004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Matriz Extracelular e polissacarídeos</a:t>
            </a: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da parece celular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9445648-5850-42C5-AB83-5D322033D605}"/>
              </a:ext>
            </a:extLst>
          </p:cNvPr>
          <p:cNvCxnSpPr>
            <a:endCxn id="5" idx="0"/>
          </p:cNvCxnSpPr>
          <p:nvPr/>
        </p:nvCxnSpPr>
        <p:spPr>
          <a:xfrm>
            <a:off x="7439265" y="4120303"/>
            <a:ext cx="1590208" cy="135918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C7D518BF-BCB7-414A-8F33-F0CE96CB20CA}"/>
              </a:ext>
            </a:extLst>
          </p:cNvPr>
          <p:cNvCxnSpPr>
            <a:cxnSpLocks/>
          </p:cNvCxnSpPr>
          <p:nvPr/>
        </p:nvCxnSpPr>
        <p:spPr>
          <a:xfrm flipV="1">
            <a:off x="7439265" y="2345091"/>
            <a:ext cx="1590207" cy="1212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DCD193C-38BC-491E-BF91-7CA86AF80DC1}"/>
              </a:ext>
            </a:extLst>
          </p:cNvPr>
          <p:cNvCxnSpPr>
            <a:cxnSpLocks/>
          </p:cNvCxnSpPr>
          <p:nvPr/>
        </p:nvCxnSpPr>
        <p:spPr>
          <a:xfrm flipH="1">
            <a:off x="3387827" y="4120303"/>
            <a:ext cx="2002629" cy="129848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E340FCA1-AD5D-49CC-9133-97DF7327D7AA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3449271" y="2463624"/>
            <a:ext cx="1941186" cy="107190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6224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2246572-1359-4224-A21B-C6472CCED5E0}"/>
              </a:ext>
            </a:extLst>
          </p:cNvPr>
          <p:cNvSpPr/>
          <p:nvPr/>
        </p:nvSpPr>
        <p:spPr>
          <a:xfrm>
            <a:off x="7049720" y="2079681"/>
            <a:ext cx="25077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Xilulose-5-Fosfato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5" name="Arco 4">
            <a:extLst>
              <a:ext uri="{FF2B5EF4-FFF2-40B4-BE49-F238E27FC236}">
                <a16:creationId xmlns:a16="http://schemas.microsoft.com/office/drawing/2014/main" id="{D7D7B72A-1B97-4156-81ED-6928C0EBB762}"/>
              </a:ext>
            </a:extLst>
          </p:cNvPr>
          <p:cNvSpPr/>
          <p:nvPr/>
        </p:nvSpPr>
        <p:spPr>
          <a:xfrm rot="5400000" flipV="1">
            <a:off x="6307702" y="2218836"/>
            <a:ext cx="1589358" cy="1679917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B3D0190-423E-454F-9C8B-DBAE332DD50D}"/>
              </a:ext>
            </a:extLst>
          </p:cNvPr>
          <p:cNvSpPr/>
          <p:nvPr/>
        </p:nvSpPr>
        <p:spPr>
          <a:xfrm>
            <a:off x="3192599" y="2064058"/>
            <a:ext cx="2349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Eritrose-4-fosfato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43A371F9-2A9E-4681-8AB5-79E1707ED13F}"/>
              </a:ext>
            </a:extLst>
          </p:cNvPr>
          <p:cNvSpPr/>
          <p:nvPr/>
        </p:nvSpPr>
        <p:spPr>
          <a:xfrm rot="5400000">
            <a:off x="4699048" y="2290099"/>
            <a:ext cx="1589358" cy="1537389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A672415-8A09-40D2-AD9D-E0BF71CAFF3B}"/>
              </a:ext>
            </a:extLst>
          </p:cNvPr>
          <p:cNvSpPr/>
          <p:nvPr/>
        </p:nvSpPr>
        <p:spPr>
          <a:xfrm>
            <a:off x="2607776" y="3653415"/>
            <a:ext cx="3043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Gliceraldeído-3-fosfato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AC19AC4-9597-4384-B65E-0BECFCAE4FB7}"/>
              </a:ext>
            </a:extLst>
          </p:cNvPr>
          <p:cNvSpPr/>
          <p:nvPr/>
        </p:nvSpPr>
        <p:spPr>
          <a:xfrm>
            <a:off x="7018144" y="3653415"/>
            <a:ext cx="2370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Frutose-6-fosfato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376AFE1-8019-4373-838F-6FF815B8366C}"/>
              </a:ext>
            </a:extLst>
          </p:cNvPr>
          <p:cNvSpPr/>
          <p:nvPr/>
        </p:nvSpPr>
        <p:spPr>
          <a:xfrm>
            <a:off x="4513451" y="2803120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Transcetolase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8AF931B-578B-497E-A44B-0A79B965B867}"/>
              </a:ext>
            </a:extLst>
          </p:cNvPr>
          <p:cNvSpPr/>
          <p:nvPr/>
        </p:nvSpPr>
        <p:spPr>
          <a:xfrm>
            <a:off x="1059733" y="1603318"/>
            <a:ext cx="1720350" cy="147463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Lignina</a:t>
            </a:r>
          </a:p>
          <a:p>
            <a:pPr algn="ctr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Polifenóis</a:t>
            </a:r>
          </a:p>
          <a:p>
            <a:pPr algn="ctr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Aminoácidos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9C9EC75-2548-44A5-8E80-C75F59648D5D}"/>
              </a:ext>
            </a:extLst>
          </p:cNvPr>
          <p:cNvSpPr/>
          <p:nvPr/>
        </p:nvSpPr>
        <p:spPr>
          <a:xfrm>
            <a:off x="4417450" y="4720344"/>
            <a:ext cx="4065628" cy="74697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Via glicolítica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4A1FEA1-DC32-4597-B271-807FCCE7EE8B}"/>
              </a:ext>
            </a:extLst>
          </p:cNvPr>
          <p:cNvCxnSpPr>
            <a:cxnSpLocks/>
          </p:cNvCxnSpPr>
          <p:nvPr/>
        </p:nvCxnSpPr>
        <p:spPr>
          <a:xfrm>
            <a:off x="4998530" y="4117025"/>
            <a:ext cx="0" cy="48179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75D2A73-D3A5-4E9E-809D-FAB960EA6CEA}"/>
              </a:ext>
            </a:extLst>
          </p:cNvPr>
          <p:cNvCxnSpPr>
            <a:cxnSpLocks/>
          </p:cNvCxnSpPr>
          <p:nvPr/>
        </p:nvCxnSpPr>
        <p:spPr>
          <a:xfrm>
            <a:off x="7963806" y="4117025"/>
            <a:ext cx="0" cy="48179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825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4DF1543-5DC9-4DA6-A0EF-E24946794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88" y="177594"/>
            <a:ext cx="3662364" cy="6502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6E6F3179-0D8A-4FC7-A9AE-6BF55FD11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582" y="177594"/>
            <a:ext cx="3177630" cy="652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2FB21AE-20FF-4C1E-844B-2E5AA2CD8E29}"/>
              </a:ext>
            </a:extLst>
          </p:cNvPr>
          <p:cNvSpPr/>
          <p:nvPr/>
        </p:nvSpPr>
        <p:spPr>
          <a:xfrm>
            <a:off x="8664840" y="5874446"/>
            <a:ext cx="33965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i="1" dirty="0">
                <a:solidFill>
                  <a:schemeClr val="bg1"/>
                </a:solidFill>
                <a:latin typeface="PalatinoLTStd-Bold"/>
              </a:rPr>
              <a:t>Fonte: 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NELSON, D. L., COX, M. M. Princípios de Bioquímica de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Lehninger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. 5ª. Ed. Artmed </a:t>
            </a:r>
            <a:endParaRPr lang="pt-BR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95605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6A2A4C8-45BD-4A51-A17D-D7E716A7D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731" y="827733"/>
            <a:ext cx="8872538" cy="520253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7746AD3-7D4A-411D-B418-4FCA25C8AEDB}"/>
              </a:ext>
            </a:extLst>
          </p:cNvPr>
          <p:cNvSpPr/>
          <p:nvPr/>
        </p:nvSpPr>
        <p:spPr>
          <a:xfrm>
            <a:off x="1659732" y="6030267"/>
            <a:ext cx="88725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i="1" dirty="0">
                <a:solidFill>
                  <a:schemeClr val="bg1"/>
                </a:solidFill>
                <a:latin typeface="PalatinoLTStd-Bold"/>
              </a:rPr>
              <a:t>Fonte: Buchanan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, B. B., Wilhelm, G., Jones, R.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L.Biochemistr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&amp; Molecular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Biology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of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Plants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. 2ª. Ed.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Wiley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Blackwell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</a:t>
            </a:r>
            <a:endParaRPr lang="pt-BR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453286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68E243C-8EFB-4F3D-A38F-6D7BA7FA4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30" y="504540"/>
            <a:ext cx="6143940" cy="5559421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0D77D62-1C5C-4FDE-907E-D39F5EF0A41E}"/>
              </a:ext>
            </a:extLst>
          </p:cNvPr>
          <p:cNvSpPr/>
          <p:nvPr/>
        </p:nvSpPr>
        <p:spPr>
          <a:xfrm>
            <a:off x="3024030" y="6063961"/>
            <a:ext cx="53887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i="1" dirty="0">
                <a:solidFill>
                  <a:schemeClr val="bg1"/>
                </a:solidFill>
                <a:latin typeface="PalatinoLTStd-Bold"/>
              </a:rPr>
              <a:t>Fonte: Buchanan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, B. B., Wilhelm, G., Jones, R.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L.Biochemistr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&amp; Molecular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Biology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of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Plants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. 2ª. Ed.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Wiley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Blackwell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</a:t>
            </a:r>
            <a:endParaRPr lang="pt-BR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983056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7921917-EBD6-4064-8475-DC92AE8629AC}"/>
              </a:ext>
            </a:extLst>
          </p:cNvPr>
          <p:cNvSpPr txBox="1">
            <a:spLocks/>
          </p:cNvSpPr>
          <p:nvPr/>
        </p:nvSpPr>
        <p:spPr>
          <a:xfrm>
            <a:off x="725311" y="256645"/>
            <a:ext cx="11116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chemeClr val="bg1"/>
                </a:solidFill>
                <a:latin typeface="Eras Bold ITC" panose="020B0907030504020204" pitchFamily="34" charset="0"/>
              </a:rPr>
              <a:t>Órgãos e células em que há </a:t>
            </a:r>
            <a:r>
              <a:rPr lang="pt-BR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alta atividade metabólica pela via das pentoses fosfatos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FE5806B-812C-40B0-87FC-105E1542E5AC}"/>
              </a:ext>
            </a:extLst>
          </p:cNvPr>
          <p:cNvSpPr txBox="1"/>
          <p:nvPr/>
        </p:nvSpPr>
        <p:spPr>
          <a:xfrm>
            <a:off x="725311" y="1948702"/>
            <a:ext cx="9104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Células</a:t>
            </a:r>
            <a:r>
              <a:rPr kumimoji="0" lang="pt-BR" sz="3600" b="1" i="0" u="none" strike="noStrike" kern="1200" cap="none" spc="0" normalizeH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sob rápido processo de divisão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EFE93E-2B02-4DBE-AEC8-F23CB4BE6457}"/>
              </a:ext>
            </a:extLst>
          </p:cNvPr>
          <p:cNvSpPr txBox="1"/>
          <p:nvPr/>
        </p:nvSpPr>
        <p:spPr>
          <a:xfrm>
            <a:off x="1042958" y="2795852"/>
            <a:ext cx="484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Medula óssea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C10B753-7869-4D12-AE52-D714D5AC5BD0}"/>
              </a:ext>
            </a:extLst>
          </p:cNvPr>
          <p:cNvSpPr txBox="1"/>
          <p:nvPr/>
        </p:nvSpPr>
        <p:spPr>
          <a:xfrm>
            <a:off x="1042958" y="3351879"/>
            <a:ext cx="484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Células</a:t>
            </a: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da pele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A5EEEC-E951-4C94-8DCC-475A677B04F5}"/>
              </a:ext>
            </a:extLst>
          </p:cNvPr>
          <p:cNvSpPr txBox="1"/>
          <p:nvPr/>
        </p:nvSpPr>
        <p:spPr>
          <a:xfrm>
            <a:off x="1042958" y="4468350"/>
            <a:ext cx="484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Células de tumores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78A274-2F49-48EB-8A4B-431797EEA452}"/>
              </a:ext>
            </a:extLst>
          </p:cNvPr>
          <p:cNvSpPr txBox="1"/>
          <p:nvPr/>
        </p:nvSpPr>
        <p:spPr>
          <a:xfrm>
            <a:off x="1042958" y="3911510"/>
            <a:ext cx="484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Mucosa intestinal</a:t>
            </a:r>
          </a:p>
        </p:txBody>
      </p:sp>
      <p:sp>
        <p:nvSpPr>
          <p:cNvPr id="12" name="Chave Esquerda 11">
            <a:extLst>
              <a:ext uri="{FF2B5EF4-FFF2-40B4-BE49-F238E27FC236}">
                <a16:creationId xmlns:a16="http://schemas.microsoft.com/office/drawing/2014/main" id="{1E3CD117-597A-4545-8271-7214141A9114}"/>
              </a:ext>
            </a:extLst>
          </p:cNvPr>
          <p:cNvSpPr/>
          <p:nvPr/>
        </p:nvSpPr>
        <p:spPr>
          <a:xfrm>
            <a:off x="5819774" y="2810128"/>
            <a:ext cx="631826" cy="3309805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C661AAA-2E55-47C6-A0F1-31C31552EAF2}"/>
              </a:ext>
            </a:extLst>
          </p:cNvPr>
          <p:cNvSpPr txBox="1"/>
          <p:nvPr/>
        </p:nvSpPr>
        <p:spPr>
          <a:xfrm>
            <a:off x="6495344" y="3742232"/>
            <a:ext cx="5346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Usam a ribose-5-fosfato para produzir RNA, DNA,</a:t>
            </a: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ATP, NADH, FADH2 e </a:t>
            </a:r>
            <a:r>
              <a:rPr kumimoji="0" lang="pt-BR" sz="28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Coezima</a:t>
            </a: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3BA6DA5-AC11-4747-BDE4-BB78B2492BCE}"/>
              </a:ext>
            </a:extLst>
          </p:cNvPr>
          <p:cNvSpPr txBox="1"/>
          <p:nvPr/>
        </p:nvSpPr>
        <p:spPr>
          <a:xfrm>
            <a:off x="1042958" y="5025190"/>
            <a:ext cx="484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Células meristemáticas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292B47A-93F9-432D-A4EF-92053F68FDDF}"/>
              </a:ext>
            </a:extLst>
          </p:cNvPr>
          <p:cNvSpPr txBox="1"/>
          <p:nvPr/>
        </p:nvSpPr>
        <p:spPr>
          <a:xfrm>
            <a:off x="1042958" y="5596713"/>
            <a:ext cx="484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Tecidos que sofreram injúrias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4666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 animBg="1"/>
      <p:bldP spid="13" grpId="0"/>
      <p:bldP spid="23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7921917-EBD6-4064-8475-DC92AE8629AC}"/>
              </a:ext>
            </a:extLst>
          </p:cNvPr>
          <p:cNvSpPr txBox="1">
            <a:spLocks/>
          </p:cNvSpPr>
          <p:nvPr/>
        </p:nvSpPr>
        <p:spPr>
          <a:xfrm>
            <a:off x="725312" y="256645"/>
            <a:ext cx="111038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j-ea"/>
                <a:cs typeface="+mj-cs"/>
              </a:rPr>
              <a:t>Órgãos e células em que há alta atividade metabólica pela via das pentoses fosfatos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FE5806B-812C-40B0-87FC-105E1542E5AC}"/>
              </a:ext>
            </a:extLst>
          </p:cNvPr>
          <p:cNvSpPr txBox="1"/>
          <p:nvPr/>
        </p:nvSpPr>
        <p:spPr>
          <a:xfrm>
            <a:off x="725310" y="1829440"/>
            <a:ext cx="8126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Tecidos em que ocorre a síntese de grande quantidade ácidos graxos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EFE93E-2B02-4DBE-AEC8-F23CB4BE6457}"/>
              </a:ext>
            </a:extLst>
          </p:cNvPr>
          <p:cNvSpPr txBox="1"/>
          <p:nvPr/>
        </p:nvSpPr>
        <p:spPr>
          <a:xfrm>
            <a:off x="1972734" y="2224072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Fígado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C10B753-7869-4D12-AE52-D714D5AC5BD0}"/>
              </a:ext>
            </a:extLst>
          </p:cNvPr>
          <p:cNvSpPr txBox="1"/>
          <p:nvPr/>
        </p:nvSpPr>
        <p:spPr>
          <a:xfrm>
            <a:off x="1972734" y="2624182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Tecido adiposo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78A274-2F49-48EB-8A4B-431797EEA452}"/>
              </a:ext>
            </a:extLst>
          </p:cNvPr>
          <p:cNvSpPr txBox="1"/>
          <p:nvPr/>
        </p:nvSpPr>
        <p:spPr>
          <a:xfrm>
            <a:off x="1972734" y="3018814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Glândulas mamárias durante a lactação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45C9856-DDCD-4B24-888F-E08980255369}"/>
              </a:ext>
            </a:extLst>
          </p:cNvPr>
          <p:cNvSpPr txBox="1"/>
          <p:nvPr/>
        </p:nvSpPr>
        <p:spPr>
          <a:xfrm>
            <a:off x="725310" y="3691259"/>
            <a:ext cx="9802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Tecidos em que ocorre a síntese de muito ativa de colesterol e hormônios esteroides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A69CB30-B0FC-4303-90B8-5412EA4CB82C}"/>
              </a:ext>
            </a:extLst>
          </p:cNvPr>
          <p:cNvSpPr txBox="1"/>
          <p:nvPr/>
        </p:nvSpPr>
        <p:spPr>
          <a:xfrm>
            <a:off x="1972734" y="4171809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Fígado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1922B1C-92AF-409D-84FB-2BF6325B3F88}"/>
              </a:ext>
            </a:extLst>
          </p:cNvPr>
          <p:cNvSpPr txBox="1"/>
          <p:nvPr/>
        </p:nvSpPr>
        <p:spPr>
          <a:xfrm>
            <a:off x="1972734" y="4571919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Glândulas suprarrenais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19ED886-4BCA-42C6-8F0B-8034C927F102}"/>
              </a:ext>
            </a:extLst>
          </p:cNvPr>
          <p:cNvSpPr txBox="1"/>
          <p:nvPr/>
        </p:nvSpPr>
        <p:spPr>
          <a:xfrm>
            <a:off x="1972734" y="4966551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Gônadas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13393FD-215C-4046-8013-B36AF5FC2DB4}"/>
              </a:ext>
            </a:extLst>
          </p:cNvPr>
          <p:cNvSpPr txBox="1"/>
          <p:nvPr/>
        </p:nvSpPr>
        <p:spPr>
          <a:xfrm>
            <a:off x="725310" y="5541275"/>
            <a:ext cx="9736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Células</a:t>
            </a:r>
            <a:r>
              <a:rPr kumimoji="0" lang="pt-BR" sz="2000" b="1" i="0" u="none" strike="noStrike" kern="1200" cap="none" spc="0" normalizeH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constantemente expostas a espécies reativas de oxigênio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7C09563-BA7E-4CCC-931D-C873666614A2}"/>
              </a:ext>
            </a:extLst>
          </p:cNvPr>
          <p:cNvSpPr txBox="1"/>
          <p:nvPr/>
        </p:nvSpPr>
        <p:spPr>
          <a:xfrm>
            <a:off x="1972734" y="5946614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Eritrócitos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2EB3E3C-40D0-4CDF-901D-27C9460EDE02}"/>
              </a:ext>
            </a:extLst>
          </p:cNvPr>
          <p:cNvSpPr txBox="1"/>
          <p:nvPr/>
        </p:nvSpPr>
        <p:spPr>
          <a:xfrm>
            <a:off x="1972734" y="6346724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Células</a:t>
            </a:r>
            <a:r>
              <a:rPr kumimoji="0" lang="pt-BR" sz="20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da córnea e do cristalino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2390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4" grpId="0"/>
      <p:bldP spid="15" grpId="0"/>
      <p:bldP spid="16" grpId="0"/>
      <p:bldP spid="17" grpId="0"/>
      <p:bldP spid="20" grpId="0"/>
      <p:bldP spid="21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uticultura Brasileira autor Pimentel Gomes | Shopee Brasil">
            <a:extLst>
              <a:ext uri="{FF2B5EF4-FFF2-40B4-BE49-F238E27FC236}">
                <a16:creationId xmlns:a16="http://schemas.microsoft.com/office/drawing/2014/main" id="{DD58ABEF-D2BA-4DD2-88D2-3DCA501D9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99" y="1383061"/>
            <a:ext cx="4091877" cy="4091877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LD Livros Técnicos">
            <a:extLst>
              <a:ext uri="{FF2B5EF4-FFF2-40B4-BE49-F238E27FC236}">
                <a16:creationId xmlns:a16="http://schemas.microsoft.com/office/drawing/2014/main" id="{DFA19104-D12F-406E-A390-EB57942A6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226" y="1296435"/>
            <a:ext cx="2955168" cy="426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rincípios de Bioquímica de Lehninger | Amazon.com.br">
            <a:extLst>
              <a:ext uri="{FF2B5EF4-FFF2-40B4-BE49-F238E27FC236}">
                <a16:creationId xmlns:a16="http://schemas.microsoft.com/office/drawing/2014/main" id="{A8BEDFF2-3C1D-482B-A995-42ABB364A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652" y="1339725"/>
            <a:ext cx="3179082" cy="422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50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9AA4576-9570-4AD1-9B00-0246E5B75903}"/>
              </a:ext>
            </a:extLst>
          </p:cNvPr>
          <p:cNvSpPr txBox="1"/>
          <p:nvPr/>
        </p:nvSpPr>
        <p:spPr>
          <a:xfrm>
            <a:off x="9994902" y="4032295"/>
            <a:ext cx="203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 Piruvato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A0835E-80E4-485C-A2FD-81309BEF4EEC}"/>
              </a:ext>
            </a:extLst>
          </p:cNvPr>
          <p:cNvSpPr txBox="1"/>
          <p:nvPr/>
        </p:nvSpPr>
        <p:spPr>
          <a:xfrm>
            <a:off x="299893" y="4032295"/>
            <a:ext cx="1539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CBCA5077-D22F-4884-964A-9E791ED27D96}"/>
              </a:ext>
            </a:extLst>
          </p:cNvPr>
          <p:cNvCxnSpPr>
            <a:cxnSpLocks/>
          </p:cNvCxnSpPr>
          <p:nvPr/>
        </p:nvCxnSpPr>
        <p:spPr>
          <a:xfrm>
            <a:off x="1801594" y="4323109"/>
            <a:ext cx="121030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6073DA8-047F-4FCF-9E42-5D843154E9AB}"/>
              </a:ext>
            </a:extLst>
          </p:cNvPr>
          <p:cNvSpPr txBox="1"/>
          <p:nvPr/>
        </p:nvSpPr>
        <p:spPr>
          <a:xfrm>
            <a:off x="2789598" y="4046854"/>
            <a:ext cx="3502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Glicose-6-fosfato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F777013-A582-4582-8FF8-818CA63FF738}"/>
              </a:ext>
            </a:extLst>
          </p:cNvPr>
          <p:cNvCxnSpPr>
            <a:cxnSpLocks/>
          </p:cNvCxnSpPr>
          <p:nvPr/>
        </p:nvCxnSpPr>
        <p:spPr>
          <a:xfrm>
            <a:off x="6063603" y="4315518"/>
            <a:ext cx="402640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B9C2CD6-B4A8-4A0E-9AF8-DCD19ED97C8B}"/>
              </a:ext>
            </a:extLst>
          </p:cNvPr>
          <p:cNvSpPr/>
          <p:nvPr/>
        </p:nvSpPr>
        <p:spPr>
          <a:xfrm>
            <a:off x="1543772" y="3483332"/>
            <a:ext cx="163122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FFC9556-3C64-4A4C-B78F-5AB2852B3B4F}"/>
              </a:ext>
            </a:extLst>
          </p:cNvPr>
          <p:cNvSpPr/>
          <p:nvPr/>
        </p:nvSpPr>
        <p:spPr>
          <a:xfrm>
            <a:off x="4102494" y="3205593"/>
            <a:ext cx="4026401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Glicose-6-fosfato desidrogenase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98B5089D-A629-491F-B690-2DEEBF59060D}"/>
              </a:ext>
            </a:extLst>
          </p:cNvPr>
          <p:cNvCxnSpPr>
            <a:cxnSpLocks/>
          </p:cNvCxnSpPr>
          <p:nvPr/>
        </p:nvCxnSpPr>
        <p:spPr>
          <a:xfrm flipV="1">
            <a:off x="3859894" y="2514600"/>
            <a:ext cx="0" cy="144400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9DAE423-5967-412F-B845-EFCCFD6C98AD}"/>
              </a:ext>
            </a:extLst>
          </p:cNvPr>
          <p:cNvCxnSpPr>
            <a:cxnSpLocks/>
          </p:cNvCxnSpPr>
          <p:nvPr/>
        </p:nvCxnSpPr>
        <p:spPr>
          <a:xfrm>
            <a:off x="3859894" y="4555505"/>
            <a:ext cx="0" cy="84199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CD30145-BD6B-4311-8DE8-093B33C8D9BE}"/>
              </a:ext>
            </a:extLst>
          </p:cNvPr>
          <p:cNvSpPr txBox="1"/>
          <p:nvPr/>
        </p:nvSpPr>
        <p:spPr>
          <a:xfrm>
            <a:off x="2394080" y="5397500"/>
            <a:ext cx="3260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Glicose-1-fosfato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4C8CDA5-0F90-46F1-9021-335116569525}"/>
              </a:ext>
            </a:extLst>
          </p:cNvPr>
          <p:cNvSpPr/>
          <p:nvPr/>
        </p:nvSpPr>
        <p:spPr>
          <a:xfrm>
            <a:off x="4311399" y="4736388"/>
            <a:ext cx="2399903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Fosfoglicomultase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2F03AB-924A-4A9C-ACF7-656B65730D1D}"/>
              </a:ext>
            </a:extLst>
          </p:cNvPr>
          <p:cNvSpPr/>
          <p:nvPr/>
        </p:nvSpPr>
        <p:spPr>
          <a:xfrm>
            <a:off x="1839695" y="2054394"/>
            <a:ext cx="4019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PalatinoLTStd-Bold"/>
              </a:rPr>
              <a:t>6-Fosfogliconato-</a:t>
            </a:r>
            <a:r>
              <a:rPr lang="el-GR" sz="2400" b="1" dirty="0">
                <a:solidFill>
                  <a:schemeClr val="bg1"/>
                </a:solidFill>
                <a:latin typeface="PalatinoLTStd-Bold"/>
              </a:rPr>
              <a:t>α</a:t>
            </a:r>
            <a:r>
              <a:rPr lang="pt-BR" sz="2400" b="1" dirty="0">
                <a:solidFill>
                  <a:schemeClr val="bg1"/>
                </a:solidFill>
                <a:latin typeface="PalatinoLTStd-Bold"/>
              </a:rPr>
              <a:t>-</a:t>
            </a:r>
            <a:r>
              <a:rPr lang="pt-BR" sz="2400" b="1" dirty="0" err="1">
                <a:solidFill>
                  <a:schemeClr val="bg1"/>
                </a:solidFill>
                <a:latin typeface="PalatinoLTStd-Bold"/>
              </a:rPr>
              <a:t>Lactona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DF064EE-750D-4C37-A3D0-C55530D84877}"/>
              </a:ext>
            </a:extLst>
          </p:cNvPr>
          <p:cNvCxnSpPr>
            <a:cxnSpLocks/>
          </p:cNvCxnSpPr>
          <p:nvPr/>
        </p:nvCxnSpPr>
        <p:spPr>
          <a:xfrm>
            <a:off x="3859894" y="5906151"/>
            <a:ext cx="0" cy="1276314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49AC3221-8753-4693-8D2D-C5216B77CEF5}"/>
              </a:ext>
            </a:extLst>
          </p:cNvPr>
          <p:cNvCxnSpPr>
            <a:cxnSpLocks/>
          </p:cNvCxnSpPr>
          <p:nvPr/>
        </p:nvCxnSpPr>
        <p:spPr>
          <a:xfrm>
            <a:off x="3849219" y="778080"/>
            <a:ext cx="0" cy="1276314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459031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8DC736A-AA01-40D7-9276-A0F2A7E6F642}"/>
              </a:ext>
            </a:extLst>
          </p:cNvPr>
          <p:cNvSpPr txBox="1">
            <a:spLocks/>
          </p:cNvSpPr>
          <p:nvPr/>
        </p:nvSpPr>
        <p:spPr>
          <a:xfrm>
            <a:off x="1069621" y="473779"/>
            <a:ext cx="76849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Via das Pentoses Fosfato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CACEAA4-B61E-4582-B578-B95DCF07A65A}"/>
              </a:ext>
            </a:extLst>
          </p:cNvPr>
          <p:cNvCxnSpPr>
            <a:cxnSpLocks/>
          </p:cNvCxnSpPr>
          <p:nvPr/>
        </p:nvCxnSpPr>
        <p:spPr>
          <a:xfrm>
            <a:off x="1868311" y="1540756"/>
            <a:ext cx="0" cy="1656645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00E65AB-551B-46F9-B268-B3417993F689}"/>
              </a:ext>
            </a:extLst>
          </p:cNvPr>
          <p:cNvSpPr txBox="1"/>
          <p:nvPr/>
        </p:nvSpPr>
        <p:spPr>
          <a:xfrm>
            <a:off x="836770" y="3418694"/>
            <a:ext cx="2063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Rota Bioquímica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5DF2FAD-583F-44A4-8B64-B370FCC7FFBC}"/>
              </a:ext>
            </a:extLst>
          </p:cNvPr>
          <p:cNvCxnSpPr>
            <a:cxnSpLocks/>
          </p:cNvCxnSpPr>
          <p:nvPr/>
        </p:nvCxnSpPr>
        <p:spPr>
          <a:xfrm>
            <a:off x="6096000" y="1540756"/>
            <a:ext cx="0" cy="1656645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FB5BADF-9347-485D-977E-0E7EF5015096}"/>
              </a:ext>
            </a:extLst>
          </p:cNvPr>
          <p:cNvSpPr txBox="1"/>
          <p:nvPr/>
        </p:nvSpPr>
        <p:spPr>
          <a:xfrm>
            <a:off x="4384402" y="3197401"/>
            <a:ext cx="34231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Moléculas de 5</a:t>
            </a:r>
            <a:r>
              <a:rPr kumimoji="0" lang="pt-BR" sz="2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Carbonos com um grupo fosfato ligado a elas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2052" name="Picture 4" descr="リボース-5-リン酸 - 健康用語WEB事典">
            <a:extLst>
              <a:ext uri="{FF2B5EF4-FFF2-40B4-BE49-F238E27FC236}">
                <a16:creationId xmlns:a16="http://schemas.microsoft.com/office/drawing/2014/main" id="{04D9BC63-0518-45FA-AF4F-3C5408D1D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941" y="2630088"/>
            <a:ext cx="3493189" cy="356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0016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2D9FC427-B8EF-4A84-8D3C-03B37BBCDFB2}"/>
              </a:ext>
            </a:extLst>
          </p:cNvPr>
          <p:cNvSpPr txBox="1">
            <a:spLocks/>
          </p:cNvSpPr>
          <p:nvPr/>
        </p:nvSpPr>
        <p:spPr>
          <a:xfrm>
            <a:off x="725311" y="256645"/>
            <a:ext cx="11116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  <a:latin typeface="Eras Bold ITC" panose="020B0907030504020204" pitchFamily="34" charset="0"/>
              </a:rPr>
              <a:t>Importância da Via das Pentoses Fosfato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75608E-113A-433F-B09C-83989695EA63}"/>
              </a:ext>
            </a:extLst>
          </p:cNvPr>
          <p:cNvSpPr txBox="1"/>
          <p:nvPr/>
        </p:nvSpPr>
        <p:spPr>
          <a:xfrm>
            <a:off x="725310" y="2015520"/>
            <a:ext cx="364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Produção de NADPH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01E5126-A427-41D7-882E-6D39E2E40EB5}"/>
              </a:ext>
            </a:extLst>
          </p:cNvPr>
          <p:cNvSpPr txBox="1"/>
          <p:nvPr/>
        </p:nvSpPr>
        <p:spPr>
          <a:xfrm>
            <a:off x="2893682" y="3740937"/>
            <a:ext cx="481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Produção de Ribose-5-fosfato</a:t>
            </a:r>
          </a:p>
        </p:txBody>
      </p:sp>
      <p:sp>
        <p:nvSpPr>
          <p:cNvPr id="10" name="Chave Esquerda 9">
            <a:extLst>
              <a:ext uri="{FF2B5EF4-FFF2-40B4-BE49-F238E27FC236}">
                <a16:creationId xmlns:a16="http://schemas.microsoft.com/office/drawing/2014/main" id="{C95A9C48-022F-4080-BD7F-B32EB1B2C4D3}"/>
              </a:ext>
            </a:extLst>
          </p:cNvPr>
          <p:cNvSpPr/>
          <p:nvPr/>
        </p:nvSpPr>
        <p:spPr>
          <a:xfrm>
            <a:off x="7529534" y="3944845"/>
            <a:ext cx="552452" cy="2271713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D2CE314-2902-4E94-A97A-52E93D5CC630}"/>
              </a:ext>
            </a:extLst>
          </p:cNvPr>
          <p:cNvSpPr txBox="1"/>
          <p:nvPr/>
        </p:nvSpPr>
        <p:spPr>
          <a:xfrm>
            <a:off x="7884912" y="4491033"/>
            <a:ext cx="2434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Nucleotídeos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AA2BE8-3420-40C5-A0C3-9649D48F3F28}"/>
              </a:ext>
            </a:extLst>
          </p:cNvPr>
          <p:cNvSpPr txBox="1"/>
          <p:nvPr/>
        </p:nvSpPr>
        <p:spPr>
          <a:xfrm>
            <a:off x="7884912" y="5084021"/>
            <a:ext cx="2434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DNA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9D68675-AF13-4C97-BA4B-F5944D7E66C5}"/>
              </a:ext>
            </a:extLst>
          </p:cNvPr>
          <p:cNvSpPr txBox="1"/>
          <p:nvPr/>
        </p:nvSpPr>
        <p:spPr>
          <a:xfrm>
            <a:off x="7903707" y="5607241"/>
            <a:ext cx="2434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RNA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AB071B-2A59-4C03-94CD-472342F0A6B8}"/>
              </a:ext>
            </a:extLst>
          </p:cNvPr>
          <p:cNvSpPr txBox="1"/>
          <p:nvPr/>
        </p:nvSpPr>
        <p:spPr>
          <a:xfrm>
            <a:off x="7894309" y="3951484"/>
            <a:ext cx="2434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ATP, GTP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D04B90D-A261-4553-BE16-9C82209AC64A}"/>
              </a:ext>
            </a:extLst>
          </p:cNvPr>
          <p:cNvSpPr/>
          <p:nvPr/>
        </p:nvSpPr>
        <p:spPr>
          <a:xfrm>
            <a:off x="4623397" y="1874810"/>
            <a:ext cx="6980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Molécula fonte de elétrons e hidrogênio em:</a:t>
            </a:r>
          </a:p>
          <a:p>
            <a:pPr marL="514350" indent="-514350">
              <a:buAutoNum type="romanUcParenBoth"/>
            </a:pPr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sínteses redutoras e</a:t>
            </a:r>
          </a:p>
          <a:p>
            <a:pPr marL="514350" indent="-514350">
              <a:buAutoNum type="romanUcParenBoth"/>
            </a:pPr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reações de proteção contra compostos oxidantes</a:t>
            </a:r>
          </a:p>
        </p:txBody>
      </p:sp>
      <p:pic>
        <p:nvPicPr>
          <p:cNvPr id="16" name="Picture 4" descr="リボース-5-リン酸 - 健康用語WEB事典">
            <a:extLst>
              <a:ext uri="{FF2B5EF4-FFF2-40B4-BE49-F238E27FC236}">
                <a16:creationId xmlns:a16="http://schemas.microsoft.com/office/drawing/2014/main" id="{014C0F02-49E3-401B-942D-B48A7A5DD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77" y="4264431"/>
            <a:ext cx="2276199" cy="232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7958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92A5F84-1F91-4F0B-A0AE-BAC47FF3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0789" y="4666340"/>
            <a:ext cx="2390422" cy="67568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NADPH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8DC736A-AA01-40D7-9276-A0F2A7E6F642}"/>
              </a:ext>
            </a:extLst>
          </p:cNvPr>
          <p:cNvSpPr txBox="1">
            <a:spLocks/>
          </p:cNvSpPr>
          <p:nvPr/>
        </p:nvSpPr>
        <p:spPr>
          <a:xfrm>
            <a:off x="1252325" y="636980"/>
            <a:ext cx="2390422" cy="804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NADH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4EE6EF8-003C-4AED-A418-CFF35D75B538}"/>
              </a:ext>
            </a:extLst>
          </p:cNvPr>
          <p:cNvSpPr txBox="1">
            <a:spLocks/>
          </p:cNvSpPr>
          <p:nvPr/>
        </p:nvSpPr>
        <p:spPr>
          <a:xfrm>
            <a:off x="8717697" y="767608"/>
            <a:ext cx="2390422" cy="674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FADH</a:t>
            </a:r>
            <a:r>
              <a:rPr lang="pt-BR" baseline="-25000" dirty="0">
                <a:solidFill>
                  <a:schemeClr val="bg1"/>
                </a:solidFill>
                <a:latin typeface="Eras Bold ITC" panose="020B0907030504020204" pitchFamily="34" charset="0"/>
              </a:rPr>
              <a:t>2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0B9EEA0-BD9C-4E78-A15E-BA74445FF307}"/>
              </a:ext>
            </a:extLst>
          </p:cNvPr>
          <p:cNvCxnSpPr/>
          <p:nvPr/>
        </p:nvCxnSpPr>
        <p:spPr>
          <a:xfrm>
            <a:off x="1419726" y="1502050"/>
            <a:ext cx="954104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B1CCCE5-9A3B-4BEB-826B-238956EE3139}"/>
              </a:ext>
            </a:extLst>
          </p:cNvPr>
          <p:cNvCxnSpPr>
            <a:cxnSpLocks/>
          </p:cNvCxnSpPr>
          <p:nvPr/>
        </p:nvCxnSpPr>
        <p:spPr>
          <a:xfrm flipV="1">
            <a:off x="5139489" y="5342021"/>
            <a:ext cx="191302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0580124-580D-42E2-B494-737C673E59A2}"/>
              </a:ext>
            </a:extLst>
          </p:cNvPr>
          <p:cNvSpPr txBox="1"/>
          <p:nvPr/>
        </p:nvSpPr>
        <p:spPr>
          <a:xfrm>
            <a:off x="2170697" y="1714606"/>
            <a:ext cx="8039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São reduzidos</a:t>
            </a: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na via glicolítica e no ciclo de Krebs e então oxidados na fosforilação oxidativa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389D2FE-D396-4204-9904-E0009C0C4421}"/>
              </a:ext>
            </a:extLst>
          </p:cNvPr>
          <p:cNvSpPr txBox="1"/>
          <p:nvPr/>
        </p:nvSpPr>
        <p:spPr>
          <a:xfrm>
            <a:off x="2767785" y="5556037"/>
            <a:ext cx="6844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Reduzido pela</a:t>
            </a: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via das pentoses fosfatos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5398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550" y="488713"/>
            <a:ext cx="4317502" cy="752475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Eras Bold ITC" panose="020B0907030504020204" pitchFamily="34" charset="0"/>
              </a:rPr>
              <a:t>NADP+</a:t>
            </a:r>
          </a:p>
        </p:txBody>
      </p:sp>
      <p:pic>
        <p:nvPicPr>
          <p:cNvPr id="1026" name="Picture 2" descr="Fosfato de dinucleótido de nicotinamida e adenina – Wikipédia, a  enciclopédia livre">
            <a:extLst>
              <a:ext uri="{FF2B5EF4-FFF2-40B4-BE49-F238E27FC236}">
                <a16:creationId xmlns:a16="http://schemas.microsoft.com/office/drawing/2014/main" id="{FCEFE6C6-02F7-46C7-B492-AC909530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547" y="692313"/>
            <a:ext cx="3475508" cy="582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nucleótido de nicotinamida e adenina – Wikipédia, a enciclopédia livre">
            <a:extLst>
              <a:ext uri="{FF2B5EF4-FFF2-40B4-BE49-F238E27FC236}">
                <a16:creationId xmlns:a16="http://schemas.microsoft.com/office/drawing/2014/main" id="{C57BCD82-6501-46B9-9576-EF862EC3E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45" y="902208"/>
            <a:ext cx="3475510" cy="505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EBE9AE7-30CD-44EE-A090-26B5691F9F45}"/>
              </a:ext>
            </a:extLst>
          </p:cNvPr>
          <p:cNvSpPr txBox="1">
            <a:spLocks/>
          </p:cNvSpPr>
          <p:nvPr/>
        </p:nvSpPr>
        <p:spPr>
          <a:xfrm>
            <a:off x="1470945" y="593224"/>
            <a:ext cx="2226900" cy="543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chemeClr val="bg1"/>
                </a:solidFill>
                <a:latin typeface="Eras Bold ITC" panose="020B0907030504020204" pitchFamily="34" charset="0"/>
              </a:rPr>
              <a:t>NAD+</a:t>
            </a:r>
          </a:p>
        </p:txBody>
      </p:sp>
    </p:spTree>
    <p:extLst>
      <p:ext uri="{BB962C8B-B14F-4D97-AF65-F5344CB8AC3E}">
        <p14:creationId xmlns:p14="http://schemas.microsoft.com/office/powerpoint/2010/main" val="58572852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341" y="493476"/>
            <a:ext cx="2345267" cy="752475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NADPH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EBE9AE7-30CD-44EE-A090-26B5691F9F45}"/>
              </a:ext>
            </a:extLst>
          </p:cNvPr>
          <p:cNvSpPr txBox="1">
            <a:spLocks/>
          </p:cNvSpPr>
          <p:nvPr/>
        </p:nvSpPr>
        <p:spPr>
          <a:xfrm>
            <a:off x="1813987" y="563420"/>
            <a:ext cx="23452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j-ea"/>
                <a:cs typeface="+mj-cs"/>
              </a:rPr>
              <a:t>NADH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2657A80-5483-4487-A451-6697AB996B0B}"/>
              </a:ext>
            </a:extLst>
          </p:cNvPr>
          <p:cNvSpPr txBox="1"/>
          <p:nvPr/>
        </p:nvSpPr>
        <p:spPr>
          <a:xfrm>
            <a:off x="1275020" y="3692397"/>
            <a:ext cx="3423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É reoxidado na cadeia transportadora de</a:t>
            </a:r>
          </a:p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elétrons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45B140-327C-4219-B944-E298B268A845}"/>
              </a:ext>
            </a:extLst>
          </p:cNvPr>
          <p:cNvSpPr txBox="1"/>
          <p:nvPr/>
        </p:nvSpPr>
        <p:spPr>
          <a:xfrm>
            <a:off x="1275022" y="5100651"/>
            <a:ext cx="3423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NAD+ é então reduzido quando um substrato está sendo oxidado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C7F8F5-EE52-4E3F-90D6-CBEF3C89BF82}"/>
              </a:ext>
            </a:extLst>
          </p:cNvPr>
          <p:cNvSpPr txBox="1"/>
          <p:nvPr/>
        </p:nvSpPr>
        <p:spPr>
          <a:xfrm>
            <a:off x="6897607" y="3279598"/>
            <a:ext cx="4436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é reoxidado em vias de sínteses redutoras, como síntese de ácidos graxos e esteroides, e regeneração de substâncias antioxidantes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B7CDEAD-3F57-4669-BDF8-7A5E3EED6D95}"/>
              </a:ext>
            </a:extLst>
          </p:cNvPr>
          <p:cNvSpPr txBox="1"/>
          <p:nvPr/>
        </p:nvSpPr>
        <p:spPr>
          <a:xfrm>
            <a:off x="6897607" y="4946762"/>
            <a:ext cx="45943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Na </a:t>
            </a:r>
            <a:r>
              <a: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via das pentoses fosfato</a:t>
            </a: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,</a:t>
            </a:r>
          </a:p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a </a:t>
            </a:r>
            <a:r>
              <a: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energia</a:t>
            </a: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 obtida com a oxidação da glicose </a:t>
            </a:r>
            <a:r>
              <a: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é armazenada </a:t>
            </a: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unicamente</a:t>
            </a:r>
          </a:p>
          <a:p>
            <a:pPr lvl="0" algn="ctr">
              <a:defRPr/>
            </a:pPr>
            <a:r>
              <a: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sob a forma de NADPH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4793839-3FB3-4658-9399-54FEAB5050E4}"/>
              </a:ext>
            </a:extLst>
          </p:cNvPr>
          <p:cNvCxnSpPr/>
          <p:nvPr/>
        </p:nvCxnSpPr>
        <p:spPr>
          <a:xfrm>
            <a:off x="1275024" y="1708485"/>
            <a:ext cx="9593138" cy="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A3C32BE-8453-47F5-B6DA-AF9061DAA74B}"/>
              </a:ext>
            </a:extLst>
          </p:cNvPr>
          <p:cNvSpPr txBox="1"/>
          <p:nvPr/>
        </p:nvSpPr>
        <p:spPr>
          <a:xfrm>
            <a:off x="1275020" y="2081129"/>
            <a:ext cx="34231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Fonte de elétrons e prótons  na cadeia transportadora de elétrons. Fundamental para a produção de ATP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BEFBA73-83E1-4B4F-9587-B7E946C9E3BE}"/>
              </a:ext>
            </a:extLst>
          </p:cNvPr>
          <p:cNvSpPr txBox="1"/>
          <p:nvPr/>
        </p:nvSpPr>
        <p:spPr>
          <a:xfrm>
            <a:off x="7404078" y="2186865"/>
            <a:ext cx="3423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Fonte de elétrons e prótons em reações anabólicas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0499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7EC11B8-2E63-4591-AAD1-F42A06B57F92}"/>
              </a:ext>
            </a:extLst>
          </p:cNvPr>
          <p:cNvSpPr txBox="1">
            <a:spLocks/>
          </p:cNvSpPr>
          <p:nvPr/>
        </p:nvSpPr>
        <p:spPr>
          <a:xfrm>
            <a:off x="781755" y="473213"/>
            <a:ext cx="107324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chemeClr val="bg1"/>
                </a:solidFill>
                <a:latin typeface="Eras Bold ITC" panose="020B0907030504020204" pitchFamily="34" charset="0"/>
              </a:rPr>
              <a:t>NADPH doa seus elétrons para compostos que combatem moléculas perigosas 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74509A4A-31E4-4903-9145-7A4717A8494B}"/>
              </a:ext>
            </a:extLst>
          </p:cNvPr>
          <p:cNvCxnSpPr>
            <a:cxnSpLocks/>
          </p:cNvCxnSpPr>
          <p:nvPr/>
        </p:nvCxnSpPr>
        <p:spPr>
          <a:xfrm>
            <a:off x="6509084" y="1299411"/>
            <a:ext cx="4572000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41F7774-2A0D-42D3-849D-30919FAADDDF}"/>
              </a:ext>
            </a:extLst>
          </p:cNvPr>
          <p:cNvCxnSpPr>
            <a:cxnSpLocks/>
          </p:cNvCxnSpPr>
          <p:nvPr/>
        </p:nvCxnSpPr>
        <p:spPr>
          <a:xfrm>
            <a:off x="8834595" y="1299411"/>
            <a:ext cx="0" cy="165664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6E376F-E143-4996-B791-488F736BD89E}"/>
              </a:ext>
            </a:extLst>
          </p:cNvPr>
          <p:cNvSpPr txBox="1"/>
          <p:nvPr/>
        </p:nvSpPr>
        <p:spPr>
          <a:xfrm>
            <a:off x="6785810" y="2956056"/>
            <a:ext cx="4018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Antioxidantes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A9049B1-7021-47BE-BE07-ADC3727F7F09}"/>
              </a:ext>
            </a:extLst>
          </p:cNvPr>
          <p:cNvCxnSpPr>
            <a:cxnSpLocks/>
          </p:cNvCxnSpPr>
          <p:nvPr/>
        </p:nvCxnSpPr>
        <p:spPr>
          <a:xfrm>
            <a:off x="798097" y="1622576"/>
            <a:ext cx="3713745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9540FF5-1FB4-45FE-B74F-E20897BD346B}"/>
              </a:ext>
            </a:extLst>
          </p:cNvPr>
          <p:cNvCxnSpPr>
            <a:cxnSpLocks/>
          </p:cNvCxnSpPr>
          <p:nvPr/>
        </p:nvCxnSpPr>
        <p:spPr>
          <a:xfrm>
            <a:off x="2606250" y="1622576"/>
            <a:ext cx="0" cy="165664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B6EA337-E148-470A-B2FC-0AF6862F0B7D}"/>
              </a:ext>
            </a:extLst>
          </p:cNvPr>
          <p:cNvSpPr txBox="1"/>
          <p:nvPr/>
        </p:nvSpPr>
        <p:spPr>
          <a:xfrm>
            <a:off x="596976" y="3279221"/>
            <a:ext cx="4018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Radicais de oxigênio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8098960-86D7-4A72-8231-97074708D227}"/>
              </a:ext>
            </a:extLst>
          </p:cNvPr>
          <p:cNvSpPr txBox="1"/>
          <p:nvPr/>
        </p:nvSpPr>
        <p:spPr>
          <a:xfrm>
            <a:off x="5204246" y="3939165"/>
            <a:ext cx="6697027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Depois de neutralizarem os radicais de oxigênio os antioxidantes precisam recarregar rapidamente para estarem prontos para ação caso seja necessário</a:t>
            </a:r>
          </a:p>
          <a:p>
            <a:pPr algn="just"/>
            <a:endParaRPr lang="pt-BR" sz="24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just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O NADPH realiza então o papel de doador constante de elétrons e hidrogênio aos antioxidantes para combater os radicais de oxigênio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4019200-3BF3-4AC4-A756-E15085038BE7}"/>
              </a:ext>
            </a:extLst>
          </p:cNvPr>
          <p:cNvSpPr txBox="1"/>
          <p:nvPr/>
        </p:nvSpPr>
        <p:spPr>
          <a:xfrm>
            <a:off x="1330828" y="4075497"/>
            <a:ext cx="774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*</a:t>
            </a:r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6ECA612-878A-4296-B062-AA89D083AEB9}"/>
              </a:ext>
            </a:extLst>
          </p:cNvPr>
          <p:cNvSpPr txBox="1"/>
          <p:nvPr/>
        </p:nvSpPr>
        <p:spPr>
          <a:xfrm>
            <a:off x="2750628" y="4074454"/>
            <a:ext cx="123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*</a:t>
            </a:r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OH</a:t>
            </a:r>
            <a:endParaRPr lang="pt-BR" sz="3200" baseline="30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4133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8" grpId="0" animBg="1"/>
      <p:bldP spid="19" grpId="0"/>
      <p:bldP spid="21" grpId="0"/>
    </p:bldLst>
  </p:timing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696</Words>
  <Application>Microsoft Office PowerPoint</Application>
  <PresentationFormat>Widescreen</PresentationFormat>
  <Paragraphs>169</Paragraphs>
  <Slides>26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4" baseType="lpstr">
      <vt:lpstr>Arial</vt:lpstr>
      <vt:lpstr>Bell MT</vt:lpstr>
      <vt:lpstr>Calibri</vt:lpstr>
      <vt:lpstr>Calibri Light</vt:lpstr>
      <vt:lpstr>Cambria Math</vt:lpstr>
      <vt:lpstr>Eras Bold ITC</vt:lpstr>
      <vt:lpstr>PalatinoLTStd-Bold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NADPH</vt:lpstr>
      <vt:lpstr>NADP+</vt:lpstr>
      <vt:lpstr>NADPH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163</cp:revision>
  <dcterms:created xsi:type="dcterms:W3CDTF">2022-11-05T21:43:47Z</dcterms:created>
  <dcterms:modified xsi:type="dcterms:W3CDTF">2023-06-19T18:41:55Z</dcterms:modified>
</cp:coreProperties>
</file>