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439" r:id="rId2"/>
    <p:sldId id="477" r:id="rId3"/>
    <p:sldId id="476" r:id="rId4"/>
    <p:sldId id="445" r:id="rId5"/>
    <p:sldId id="290" r:id="rId6"/>
    <p:sldId id="444" r:id="rId7"/>
    <p:sldId id="417" r:id="rId8"/>
    <p:sldId id="419" r:id="rId9"/>
    <p:sldId id="457" r:id="rId10"/>
    <p:sldId id="472" r:id="rId11"/>
    <p:sldId id="458" r:id="rId12"/>
    <p:sldId id="293" r:id="rId13"/>
    <p:sldId id="471" r:id="rId14"/>
    <p:sldId id="470" r:id="rId15"/>
    <p:sldId id="435" r:id="rId16"/>
    <p:sldId id="294" r:id="rId17"/>
    <p:sldId id="456" r:id="rId18"/>
    <p:sldId id="295" r:id="rId19"/>
    <p:sldId id="422" r:id="rId20"/>
    <p:sldId id="474" r:id="rId21"/>
    <p:sldId id="424" r:id="rId22"/>
    <p:sldId id="475" r:id="rId23"/>
    <p:sldId id="448" r:id="rId24"/>
    <p:sldId id="297" r:id="rId25"/>
    <p:sldId id="473" r:id="rId26"/>
    <p:sldId id="453" r:id="rId27"/>
    <p:sldId id="449" r:id="rId28"/>
    <p:sldId id="425" r:id="rId29"/>
    <p:sldId id="459" r:id="rId30"/>
    <p:sldId id="442" r:id="rId31"/>
    <p:sldId id="469" r:id="rId32"/>
    <p:sldId id="450" r:id="rId33"/>
    <p:sldId id="460" r:id="rId34"/>
    <p:sldId id="468" r:id="rId35"/>
    <p:sldId id="467" r:id="rId36"/>
    <p:sldId id="466" r:id="rId37"/>
    <p:sldId id="465" r:id="rId38"/>
    <p:sldId id="464" r:id="rId39"/>
    <p:sldId id="463" r:id="rId4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lo Andrade" initials="DA" lastIdx="1" clrIdx="0">
    <p:extLst>
      <p:ext uri="{19B8F6BF-5375-455C-9EA6-DF929625EA0E}">
        <p15:presenceInfo xmlns:p15="http://schemas.microsoft.com/office/powerpoint/2012/main" userId="2c32fe529b303d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95" autoAdjust="0"/>
    <p:restoredTop sz="90778" autoAdjust="0"/>
  </p:normalViewPr>
  <p:slideViewPr>
    <p:cSldViewPr snapToGrid="0">
      <p:cViewPr varScale="1">
        <p:scale>
          <a:sx n="67" d="100"/>
          <a:sy n="67" d="100"/>
        </p:scale>
        <p:origin x="60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1800000" cy="180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C0FB44-8894-4CD8-8AB5-F8468EFABE6F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19C3F3A-1188-4224-98E9-2C7375E0A3C7}">
      <dgm:prSet phldrT="[Texto]" custT="1"/>
      <dgm:spPr>
        <a:noFill/>
        <a:ln>
          <a:noFill/>
        </a:ln>
      </dgm:spPr>
      <dgm:t>
        <a:bodyPr/>
        <a:lstStyle/>
        <a:p>
          <a:r>
            <a:rPr lang="pt-BR" sz="1600" dirty="0">
              <a:latin typeface="Eras Bold ITC" panose="020B0907030504020204" pitchFamily="34" charset="0"/>
            </a:rPr>
            <a:t>Citrato</a:t>
          </a:r>
        </a:p>
      </dgm:t>
    </dgm:pt>
    <dgm:pt modelId="{CF2238B2-DDB5-45DD-8F97-E97151C1D24C}" type="parTrans" cxnId="{F145F9DD-A05B-4B1D-8D97-CA2C73C3CDA0}">
      <dgm:prSet/>
      <dgm:spPr/>
      <dgm:t>
        <a:bodyPr/>
        <a:lstStyle/>
        <a:p>
          <a:endParaRPr lang="pt-BR"/>
        </a:p>
      </dgm:t>
    </dgm:pt>
    <dgm:pt modelId="{87A08E5B-3D09-4A1D-A73B-15FE039D6A58}" type="sibTrans" cxnId="{F145F9DD-A05B-4B1D-8D97-CA2C73C3CDA0}">
      <dgm:prSet/>
      <dgm:spPr>
        <a:ln w="57150"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A3870E94-F690-4113-9C8A-88704B895342}">
      <dgm:prSet phldrT="[Texto]" custT="1"/>
      <dgm:spPr>
        <a:noFill/>
        <a:ln>
          <a:noFill/>
        </a:ln>
      </dgm:spPr>
      <dgm:t>
        <a:bodyPr/>
        <a:lstStyle/>
        <a:p>
          <a:r>
            <a:rPr lang="pt-BR" sz="1600" dirty="0" err="1">
              <a:latin typeface="Eras Bold ITC" panose="020B0907030504020204" pitchFamily="34" charset="0"/>
            </a:rPr>
            <a:t>Fumarato</a:t>
          </a:r>
          <a:endParaRPr lang="pt-BR" sz="1600" dirty="0">
            <a:latin typeface="Eras Bold ITC" panose="020B0907030504020204" pitchFamily="34" charset="0"/>
          </a:endParaRPr>
        </a:p>
      </dgm:t>
    </dgm:pt>
    <dgm:pt modelId="{7A2C62D0-6FC7-40AB-A1ED-241A8A647980}" type="parTrans" cxnId="{0795B9FE-A7C0-4F1C-9CB9-D96EFF6AD04B}">
      <dgm:prSet/>
      <dgm:spPr/>
      <dgm:t>
        <a:bodyPr/>
        <a:lstStyle/>
        <a:p>
          <a:endParaRPr lang="pt-BR"/>
        </a:p>
      </dgm:t>
    </dgm:pt>
    <dgm:pt modelId="{A8498831-CAE9-4189-B576-9016579CE5F3}" type="sibTrans" cxnId="{0795B9FE-A7C0-4F1C-9CB9-D96EFF6AD04B}">
      <dgm:prSet/>
      <dgm:spPr>
        <a:ln w="57150"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915DA287-10D7-4A01-8A03-AF83A2E20144}">
      <dgm:prSet phldrT="[Texto]" custT="1"/>
      <dgm:spPr>
        <a:noFill/>
        <a:ln>
          <a:noFill/>
        </a:ln>
      </dgm:spPr>
      <dgm:t>
        <a:bodyPr/>
        <a:lstStyle/>
        <a:p>
          <a:r>
            <a:rPr lang="pt-BR" sz="1600" dirty="0" err="1">
              <a:latin typeface="Eras Bold ITC" panose="020B0907030504020204" pitchFamily="34" charset="0"/>
            </a:rPr>
            <a:t>Malato</a:t>
          </a:r>
          <a:endParaRPr lang="pt-BR" sz="1600" dirty="0">
            <a:latin typeface="Eras Bold ITC" panose="020B0907030504020204" pitchFamily="34" charset="0"/>
          </a:endParaRPr>
        </a:p>
      </dgm:t>
    </dgm:pt>
    <dgm:pt modelId="{58842943-73E2-417D-892D-BBC65A3A82AF}" type="parTrans" cxnId="{1CAC063A-FE83-4469-A0F2-595C03E5AC84}">
      <dgm:prSet/>
      <dgm:spPr/>
      <dgm:t>
        <a:bodyPr/>
        <a:lstStyle/>
        <a:p>
          <a:endParaRPr lang="pt-BR"/>
        </a:p>
      </dgm:t>
    </dgm:pt>
    <dgm:pt modelId="{37DA3DC6-106E-4DE2-B380-43587D85C64D}" type="sibTrans" cxnId="{1CAC063A-FE83-4469-A0F2-595C03E5AC84}">
      <dgm:prSet/>
      <dgm:spPr>
        <a:ln w="57150"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E7B39980-3E62-4AF7-8BD3-AA78B9B1C69A}">
      <dgm:prSet phldrT="[Texto]" custT="1"/>
      <dgm:spPr>
        <a:noFill/>
        <a:ln>
          <a:noFill/>
        </a:ln>
      </dgm:spPr>
      <dgm:t>
        <a:bodyPr/>
        <a:lstStyle/>
        <a:p>
          <a:r>
            <a:rPr lang="pt-BR" sz="1600" dirty="0">
              <a:latin typeface="Eras Bold ITC" panose="020B0907030504020204" pitchFamily="34" charset="0"/>
            </a:rPr>
            <a:t>Oxalacetato</a:t>
          </a:r>
        </a:p>
      </dgm:t>
    </dgm:pt>
    <dgm:pt modelId="{6EB39D12-6006-4AB8-9CA7-61EBBECA74E8}" type="parTrans" cxnId="{5A563B04-45AE-4F21-B879-3D30DE2E25AA}">
      <dgm:prSet/>
      <dgm:spPr/>
      <dgm:t>
        <a:bodyPr/>
        <a:lstStyle/>
        <a:p>
          <a:endParaRPr lang="pt-BR"/>
        </a:p>
      </dgm:t>
    </dgm:pt>
    <dgm:pt modelId="{660EEEC0-FEC9-4ADC-BD5C-20EB921A8923}" type="sibTrans" cxnId="{5A563B04-45AE-4F21-B879-3D30DE2E25AA}">
      <dgm:prSet/>
      <dgm:spPr>
        <a:ln w="57150"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0B849B80-4084-417C-9CF7-377CDDE71116}">
      <dgm:prSet custT="1"/>
      <dgm:spPr>
        <a:noFill/>
        <a:ln>
          <a:noFill/>
        </a:ln>
      </dgm:spPr>
      <dgm:t>
        <a:bodyPr/>
        <a:lstStyle/>
        <a:p>
          <a:r>
            <a:rPr lang="pt-BR" sz="1600" dirty="0">
              <a:latin typeface="Eras Bold ITC" panose="020B0907030504020204" pitchFamily="34" charset="0"/>
            </a:rPr>
            <a:t>Succinato</a:t>
          </a:r>
        </a:p>
      </dgm:t>
    </dgm:pt>
    <dgm:pt modelId="{23D17FA5-1B8A-4EAF-8F62-5523794277A7}" type="parTrans" cxnId="{01D93943-8711-4097-AF66-1DB661F9605B}">
      <dgm:prSet/>
      <dgm:spPr/>
      <dgm:t>
        <a:bodyPr/>
        <a:lstStyle/>
        <a:p>
          <a:endParaRPr lang="pt-BR"/>
        </a:p>
      </dgm:t>
    </dgm:pt>
    <dgm:pt modelId="{D88DCFAA-B7EC-4F2C-9987-53189B934735}" type="sibTrans" cxnId="{01D93943-8711-4097-AF66-1DB661F9605B}">
      <dgm:prSet/>
      <dgm:spPr>
        <a:ln w="57150"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D6949BE8-FAD4-4644-8BD8-497B07DA7BBB}">
      <dgm:prSet custT="1"/>
      <dgm:spPr>
        <a:noFill/>
        <a:ln>
          <a:noFill/>
        </a:ln>
      </dgm:spPr>
      <dgm:t>
        <a:bodyPr/>
        <a:lstStyle/>
        <a:p>
          <a:r>
            <a:rPr lang="pt-BR" sz="1600" dirty="0" err="1">
              <a:latin typeface="Eras Bold ITC" panose="020B0907030504020204" pitchFamily="34" charset="0"/>
            </a:rPr>
            <a:t>Iso</a:t>
          </a:r>
          <a:r>
            <a:rPr lang="pt-BR" sz="1600" dirty="0">
              <a:latin typeface="Eras Bold ITC" panose="020B0907030504020204" pitchFamily="34" charset="0"/>
            </a:rPr>
            <a:t>-citrato</a:t>
          </a:r>
        </a:p>
      </dgm:t>
    </dgm:pt>
    <dgm:pt modelId="{E01A0593-0195-41FD-8A3F-21A5AEC0CD90}" type="parTrans" cxnId="{9563D16C-A143-4650-AC5D-D62DA535A2B8}">
      <dgm:prSet/>
      <dgm:spPr/>
      <dgm:t>
        <a:bodyPr/>
        <a:lstStyle/>
        <a:p>
          <a:endParaRPr lang="pt-BR"/>
        </a:p>
      </dgm:t>
    </dgm:pt>
    <dgm:pt modelId="{31B8F3B4-7256-412B-9A39-866D9C417A04}" type="sibTrans" cxnId="{9563D16C-A143-4650-AC5D-D62DA535A2B8}">
      <dgm:prSet/>
      <dgm:spPr>
        <a:ln w="57150"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EF7D50E0-0A09-4C39-AE4B-0951D5043E0E}">
      <dgm:prSet custT="1"/>
      <dgm:spPr>
        <a:noFill/>
        <a:ln>
          <a:noFill/>
        </a:ln>
      </dgm:spPr>
      <dgm:t>
        <a:bodyPr/>
        <a:lstStyle/>
        <a:p>
          <a:r>
            <a:rPr lang="pt-BR" sz="1600" dirty="0" err="1">
              <a:latin typeface="Eras Bold ITC" panose="020B0907030504020204" pitchFamily="34" charset="0"/>
            </a:rPr>
            <a:t>Succinil-CoA</a:t>
          </a:r>
          <a:endParaRPr lang="pt-BR" sz="1600" dirty="0">
            <a:latin typeface="Eras Bold ITC" panose="020B0907030504020204" pitchFamily="34" charset="0"/>
          </a:endParaRPr>
        </a:p>
      </dgm:t>
    </dgm:pt>
    <dgm:pt modelId="{4B4E1FF0-ACB2-4EAF-8CF9-E25947ED8FFC}" type="parTrans" cxnId="{EE0470C7-E51D-4F14-8CD5-D6CA95DDD0E6}">
      <dgm:prSet/>
      <dgm:spPr/>
      <dgm:t>
        <a:bodyPr/>
        <a:lstStyle/>
        <a:p>
          <a:endParaRPr lang="pt-BR"/>
        </a:p>
      </dgm:t>
    </dgm:pt>
    <dgm:pt modelId="{1BCAD3C1-5C41-45E7-A071-F0EA75DDB992}" type="sibTrans" cxnId="{EE0470C7-E51D-4F14-8CD5-D6CA95DDD0E6}">
      <dgm:prSet/>
      <dgm:spPr>
        <a:ln w="57150"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678A600C-B803-4F08-993D-54DA9A9B18EC}">
      <dgm:prSet custT="1"/>
      <dgm:spPr>
        <a:noFill/>
        <a:ln>
          <a:noFill/>
        </a:ln>
      </dgm:spPr>
      <dgm:t>
        <a:bodyPr/>
        <a:lstStyle/>
        <a:p>
          <a:r>
            <a:rPr kumimoji="0" lang="el-GR" sz="1600" b="0" i="0" u="none" strike="noStrike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rPr>
            <a:t>α</a:t>
          </a:r>
          <a:r>
            <a:rPr kumimoji="0" lang="pt-BR" sz="1600" b="1" i="0" u="none" strike="noStrike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rPr>
            <a:t>-</a:t>
          </a:r>
          <a:r>
            <a:rPr lang="pt-BR" sz="1600" dirty="0" err="1">
              <a:latin typeface="Eras Bold ITC" panose="020B0907030504020204" pitchFamily="34" charset="0"/>
            </a:rPr>
            <a:t>cetoglutarato</a:t>
          </a:r>
          <a:endParaRPr lang="pt-BR" sz="1600" dirty="0">
            <a:latin typeface="Eras Bold ITC" panose="020B0907030504020204" pitchFamily="34" charset="0"/>
          </a:endParaRPr>
        </a:p>
      </dgm:t>
    </dgm:pt>
    <dgm:pt modelId="{702340E7-1F24-4F9C-AECE-5070E0FABAEB}" type="parTrans" cxnId="{4948C2F3-D84B-4BF0-8044-8435D6FB2812}">
      <dgm:prSet/>
      <dgm:spPr/>
      <dgm:t>
        <a:bodyPr/>
        <a:lstStyle/>
        <a:p>
          <a:endParaRPr lang="pt-BR"/>
        </a:p>
      </dgm:t>
    </dgm:pt>
    <dgm:pt modelId="{01473BF8-6867-4829-87E2-DBDA4B420E17}" type="sibTrans" cxnId="{4948C2F3-D84B-4BF0-8044-8435D6FB2812}">
      <dgm:prSet/>
      <dgm:spPr>
        <a:ln w="57150"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43125058-E039-4DB5-A89A-D5C406BE73D8}" type="pres">
      <dgm:prSet presAssocID="{F6C0FB44-8894-4CD8-8AB5-F8468EFABE6F}" presName="cycle" presStyleCnt="0">
        <dgm:presLayoutVars>
          <dgm:dir/>
          <dgm:resizeHandles val="exact"/>
        </dgm:presLayoutVars>
      </dgm:prSet>
      <dgm:spPr/>
    </dgm:pt>
    <dgm:pt modelId="{D1926291-0904-499E-AD48-272AFD73A94E}" type="pres">
      <dgm:prSet presAssocID="{219C3F3A-1188-4224-98E9-2C7375E0A3C7}" presName="node" presStyleLbl="node1" presStyleIdx="0" presStyleCnt="8">
        <dgm:presLayoutVars>
          <dgm:bulletEnabled val="1"/>
        </dgm:presLayoutVars>
      </dgm:prSet>
      <dgm:spPr/>
    </dgm:pt>
    <dgm:pt modelId="{718B8CB0-B308-48C8-8F81-408F7CD3C153}" type="pres">
      <dgm:prSet presAssocID="{219C3F3A-1188-4224-98E9-2C7375E0A3C7}" presName="spNode" presStyleCnt="0"/>
      <dgm:spPr/>
    </dgm:pt>
    <dgm:pt modelId="{15B5B46C-88BD-4460-B04E-4778D0D37F9E}" type="pres">
      <dgm:prSet presAssocID="{87A08E5B-3D09-4A1D-A73B-15FE039D6A58}" presName="sibTrans" presStyleLbl="sibTrans1D1" presStyleIdx="0" presStyleCnt="8"/>
      <dgm:spPr/>
    </dgm:pt>
    <dgm:pt modelId="{9DB551E2-4D94-4068-BAE2-1FE004CEBDAD}" type="pres">
      <dgm:prSet presAssocID="{D6949BE8-FAD4-4644-8BD8-497B07DA7BBB}" presName="node" presStyleLbl="node1" presStyleIdx="1" presStyleCnt="8" custScaleX="130853">
        <dgm:presLayoutVars>
          <dgm:bulletEnabled val="1"/>
        </dgm:presLayoutVars>
      </dgm:prSet>
      <dgm:spPr/>
    </dgm:pt>
    <dgm:pt modelId="{020771EB-D4A8-44C4-81B6-8665D7B3C86D}" type="pres">
      <dgm:prSet presAssocID="{D6949BE8-FAD4-4644-8BD8-497B07DA7BBB}" presName="spNode" presStyleCnt="0"/>
      <dgm:spPr/>
    </dgm:pt>
    <dgm:pt modelId="{711D6297-1255-4EE5-99A0-DDE0E3F3C08B}" type="pres">
      <dgm:prSet presAssocID="{31B8F3B4-7256-412B-9A39-866D9C417A04}" presName="sibTrans" presStyleLbl="sibTrans1D1" presStyleIdx="1" presStyleCnt="8"/>
      <dgm:spPr/>
    </dgm:pt>
    <dgm:pt modelId="{B425380C-BD1F-4D7C-90C3-76C8E62458D2}" type="pres">
      <dgm:prSet presAssocID="{678A600C-B803-4F08-993D-54DA9A9B18EC}" presName="node" presStyleLbl="node1" presStyleIdx="2" presStyleCnt="8" custScaleX="187456">
        <dgm:presLayoutVars>
          <dgm:bulletEnabled val="1"/>
        </dgm:presLayoutVars>
      </dgm:prSet>
      <dgm:spPr/>
    </dgm:pt>
    <dgm:pt modelId="{086353BE-C0C7-439A-9473-70A7EE16DFA7}" type="pres">
      <dgm:prSet presAssocID="{678A600C-B803-4F08-993D-54DA9A9B18EC}" presName="spNode" presStyleCnt="0"/>
      <dgm:spPr/>
    </dgm:pt>
    <dgm:pt modelId="{68394E54-903C-4972-BBB0-504A6B2773E9}" type="pres">
      <dgm:prSet presAssocID="{01473BF8-6867-4829-87E2-DBDA4B420E17}" presName="sibTrans" presStyleLbl="sibTrans1D1" presStyleIdx="2" presStyleCnt="8"/>
      <dgm:spPr/>
    </dgm:pt>
    <dgm:pt modelId="{66C25E81-9B7A-4220-A87D-1FC8864B9069}" type="pres">
      <dgm:prSet presAssocID="{EF7D50E0-0A09-4C39-AE4B-0951D5043E0E}" presName="node" presStyleLbl="node1" presStyleIdx="3" presStyleCnt="8" custScaleX="192896">
        <dgm:presLayoutVars>
          <dgm:bulletEnabled val="1"/>
        </dgm:presLayoutVars>
      </dgm:prSet>
      <dgm:spPr/>
    </dgm:pt>
    <dgm:pt modelId="{0E95C419-0C41-437A-9B30-5B738DF5EDCB}" type="pres">
      <dgm:prSet presAssocID="{EF7D50E0-0A09-4C39-AE4B-0951D5043E0E}" presName="spNode" presStyleCnt="0"/>
      <dgm:spPr/>
    </dgm:pt>
    <dgm:pt modelId="{C4943B73-AC15-4581-AD90-7415992B855C}" type="pres">
      <dgm:prSet presAssocID="{1BCAD3C1-5C41-45E7-A071-F0EA75DDB992}" presName="sibTrans" presStyleLbl="sibTrans1D1" presStyleIdx="3" presStyleCnt="8"/>
      <dgm:spPr/>
    </dgm:pt>
    <dgm:pt modelId="{5A94F057-B1C9-477C-A9AD-72238A84BEE4}" type="pres">
      <dgm:prSet presAssocID="{0B849B80-4084-417C-9CF7-377CDDE71116}" presName="node" presStyleLbl="node1" presStyleIdx="4" presStyleCnt="8" custScaleX="143746">
        <dgm:presLayoutVars>
          <dgm:bulletEnabled val="1"/>
        </dgm:presLayoutVars>
      </dgm:prSet>
      <dgm:spPr/>
    </dgm:pt>
    <dgm:pt modelId="{875D85B6-2115-4253-9A7A-D3E518C75E02}" type="pres">
      <dgm:prSet presAssocID="{0B849B80-4084-417C-9CF7-377CDDE71116}" presName="spNode" presStyleCnt="0"/>
      <dgm:spPr/>
    </dgm:pt>
    <dgm:pt modelId="{5C17E0B7-DAB0-4533-8D1A-55B836FDA9A8}" type="pres">
      <dgm:prSet presAssocID="{D88DCFAA-B7EC-4F2C-9987-53189B934735}" presName="sibTrans" presStyleLbl="sibTrans1D1" presStyleIdx="4" presStyleCnt="8"/>
      <dgm:spPr/>
    </dgm:pt>
    <dgm:pt modelId="{8B19B22D-9F30-400B-85D7-9B10E7B62528}" type="pres">
      <dgm:prSet presAssocID="{A3870E94-F690-4113-9C8A-88704B895342}" presName="node" presStyleLbl="node1" presStyleIdx="5" presStyleCnt="8" custScaleX="134258">
        <dgm:presLayoutVars>
          <dgm:bulletEnabled val="1"/>
        </dgm:presLayoutVars>
      </dgm:prSet>
      <dgm:spPr/>
    </dgm:pt>
    <dgm:pt modelId="{43795D0D-F060-43CD-803D-C1A3841B4F1A}" type="pres">
      <dgm:prSet presAssocID="{A3870E94-F690-4113-9C8A-88704B895342}" presName="spNode" presStyleCnt="0"/>
      <dgm:spPr/>
    </dgm:pt>
    <dgm:pt modelId="{48998C8C-44B2-4FA5-9356-AEB92ECB6E4C}" type="pres">
      <dgm:prSet presAssocID="{A8498831-CAE9-4189-B576-9016579CE5F3}" presName="sibTrans" presStyleLbl="sibTrans1D1" presStyleIdx="5" presStyleCnt="8"/>
      <dgm:spPr/>
    </dgm:pt>
    <dgm:pt modelId="{3B1C5F75-4FC1-4BB0-9573-ECB15529C543}" type="pres">
      <dgm:prSet presAssocID="{915DA287-10D7-4A01-8A03-AF83A2E20144}" presName="node" presStyleLbl="node1" presStyleIdx="6" presStyleCnt="8">
        <dgm:presLayoutVars>
          <dgm:bulletEnabled val="1"/>
        </dgm:presLayoutVars>
      </dgm:prSet>
      <dgm:spPr/>
    </dgm:pt>
    <dgm:pt modelId="{A524B369-116B-4E13-944F-1BABDA5B564B}" type="pres">
      <dgm:prSet presAssocID="{915DA287-10D7-4A01-8A03-AF83A2E20144}" presName="spNode" presStyleCnt="0"/>
      <dgm:spPr/>
    </dgm:pt>
    <dgm:pt modelId="{E8D975D5-C2D3-4C4E-8305-EC394257F0CD}" type="pres">
      <dgm:prSet presAssocID="{37DA3DC6-106E-4DE2-B380-43587D85C64D}" presName="sibTrans" presStyleLbl="sibTrans1D1" presStyleIdx="6" presStyleCnt="8"/>
      <dgm:spPr/>
    </dgm:pt>
    <dgm:pt modelId="{F8AC98C9-C24F-4ABF-8568-17BD1B0FF814}" type="pres">
      <dgm:prSet presAssocID="{E7B39980-3E62-4AF7-8BD3-AA78B9B1C69A}" presName="node" presStyleLbl="node1" presStyleIdx="7" presStyleCnt="8" custScaleX="150152">
        <dgm:presLayoutVars>
          <dgm:bulletEnabled val="1"/>
        </dgm:presLayoutVars>
      </dgm:prSet>
      <dgm:spPr/>
    </dgm:pt>
    <dgm:pt modelId="{FC171B82-D645-4DA1-A7EA-4A02AFCACD91}" type="pres">
      <dgm:prSet presAssocID="{E7B39980-3E62-4AF7-8BD3-AA78B9B1C69A}" presName="spNode" presStyleCnt="0"/>
      <dgm:spPr/>
    </dgm:pt>
    <dgm:pt modelId="{9B670C63-DE79-473E-9C48-8B9688DEB41C}" type="pres">
      <dgm:prSet presAssocID="{660EEEC0-FEC9-4ADC-BD5C-20EB921A8923}" presName="sibTrans" presStyleLbl="sibTrans1D1" presStyleIdx="7" presStyleCnt="8"/>
      <dgm:spPr/>
    </dgm:pt>
  </dgm:ptLst>
  <dgm:cxnLst>
    <dgm:cxn modelId="{5A563B04-45AE-4F21-B879-3D30DE2E25AA}" srcId="{F6C0FB44-8894-4CD8-8AB5-F8468EFABE6F}" destId="{E7B39980-3E62-4AF7-8BD3-AA78B9B1C69A}" srcOrd="7" destOrd="0" parTransId="{6EB39D12-6006-4AB8-9CA7-61EBBECA74E8}" sibTransId="{660EEEC0-FEC9-4ADC-BD5C-20EB921A8923}"/>
    <dgm:cxn modelId="{C1B3F607-0E50-4653-BEAC-CCDD0969FC46}" type="presOf" srcId="{E7B39980-3E62-4AF7-8BD3-AA78B9B1C69A}" destId="{F8AC98C9-C24F-4ABF-8568-17BD1B0FF814}" srcOrd="0" destOrd="0" presId="urn:microsoft.com/office/officeart/2005/8/layout/cycle5"/>
    <dgm:cxn modelId="{7DD1E216-078D-4520-8AC2-036F579B2772}" type="presOf" srcId="{A3870E94-F690-4113-9C8A-88704B895342}" destId="{8B19B22D-9F30-400B-85D7-9B10E7B62528}" srcOrd="0" destOrd="0" presId="urn:microsoft.com/office/officeart/2005/8/layout/cycle5"/>
    <dgm:cxn modelId="{EA353717-4B10-4216-A08A-13A4B989D89F}" type="presOf" srcId="{915DA287-10D7-4A01-8A03-AF83A2E20144}" destId="{3B1C5F75-4FC1-4BB0-9573-ECB15529C543}" srcOrd="0" destOrd="0" presId="urn:microsoft.com/office/officeart/2005/8/layout/cycle5"/>
    <dgm:cxn modelId="{EBAE9C25-228B-4509-B837-19F6C728FD49}" type="presOf" srcId="{A8498831-CAE9-4189-B576-9016579CE5F3}" destId="{48998C8C-44B2-4FA5-9356-AEB92ECB6E4C}" srcOrd="0" destOrd="0" presId="urn:microsoft.com/office/officeart/2005/8/layout/cycle5"/>
    <dgm:cxn modelId="{A8AAEA25-20AE-48FC-ABDF-47CFB6BF48A8}" type="presOf" srcId="{0B849B80-4084-417C-9CF7-377CDDE71116}" destId="{5A94F057-B1C9-477C-A9AD-72238A84BEE4}" srcOrd="0" destOrd="0" presId="urn:microsoft.com/office/officeart/2005/8/layout/cycle5"/>
    <dgm:cxn modelId="{F441FE2D-BF27-444D-A2D8-57A91ECA7A83}" type="presOf" srcId="{01473BF8-6867-4829-87E2-DBDA4B420E17}" destId="{68394E54-903C-4972-BBB0-504A6B2773E9}" srcOrd="0" destOrd="0" presId="urn:microsoft.com/office/officeart/2005/8/layout/cycle5"/>
    <dgm:cxn modelId="{1CAC063A-FE83-4469-A0F2-595C03E5AC84}" srcId="{F6C0FB44-8894-4CD8-8AB5-F8468EFABE6F}" destId="{915DA287-10D7-4A01-8A03-AF83A2E20144}" srcOrd="6" destOrd="0" parTransId="{58842943-73E2-417D-892D-BBC65A3A82AF}" sibTransId="{37DA3DC6-106E-4DE2-B380-43587D85C64D}"/>
    <dgm:cxn modelId="{01D93943-8711-4097-AF66-1DB661F9605B}" srcId="{F6C0FB44-8894-4CD8-8AB5-F8468EFABE6F}" destId="{0B849B80-4084-417C-9CF7-377CDDE71116}" srcOrd="4" destOrd="0" parTransId="{23D17FA5-1B8A-4EAF-8F62-5523794277A7}" sibTransId="{D88DCFAA-B7EC-4F2C-9987-53189B934735}"/>
    <dgm:cxn modelId="{9563D16C-A143-4650-AC5D-D62DA535A2B8}" srcId="{F6C0FB44-8894-4CD8-8AB5-F8468EFABE6F}" destId="{D6949BE8-FAD4-4644-8BD8-497B07DA7BBB}" srcOrd="1" destOrd="0" parTransId="{E01A0593-0195-41FD-8A3F-21A5AEC0CD90}" sibTransId="{31B8F3B4-7256-412B-9A39-866D9C417A04}"/>
    <dgm:cxn modelId="{242CCA72-A6E2-4F71-8C32-417D92F20EA8}" type="presOf" srcId="{37DA3DC6-106E-4DE2-B380-43587D85C64D}" destId="{E8D975D5-C2D3-4C4E-8305-EC394257F0CD}" srcOrd="0" destOrd="0" presId="urn:microsoft.com/office/officeart/2005/8/layout/cycle5"/>
    <dgm:cxn modelId="{8028B275-D6E3-44B0-A3D1-3D80BB6B36E1}" type="presOf" srcId="{219C3F3A-1188-4224-98E9-2C7375E0A3C7}" destId="{D1926291-0904-499E-AD48-272AFD73A94E}" srcOrd="0" destOrd="0" presId="urn:microsoft.com/office/officeart/2005/8/layout/cycle5"/>
    <dgm:cxn modelId="{CC853F7B-E4E2-4E0D-9B85-A5D28EC1265B}" type="presOf" srcId="{87A08E5B-3D09-4A1D-A73B-15FE039D6A58}" destId="{15B5B46C-88BD-4460-B04E-4778D0D37F9E}" srcOrd="0" destOrd="0" presId="urn:microsoft.com/office/officeart/2005/8/layout/cycle5"/>
    <dgm:cxn modelId="{22FD8EA6-A06F-422A-8BBB-344DD74517CF}" type="presOf" srcId="{31B8F3B4-7256-412B-9A39-866D9C417A04}" destId="{711D6297-1255-4EE5-99A0-DDE0E3F3C08B}" srcOrd="0" destOrd="0" presId="urn:microsoft.com/office/officeart/2005/8/layout/cycle5"/>
    <dgm:cxn modelId="{81FF03BE-AFAF-49C2-A43C-FAC741628C28}" type="presOf" srcId="{EF7D50E0-0A09-4C39-AE4B-0951D5043E0E}" destId="{66C25E81-9B7A-4220-A87D-1FC8864B9069}" srcOrd="0" destOrd="0" presId="urn:microsoft.com/office/officeart/2005/8/layout/cycle5"/>
    <dgm:cxn modelId="{EE0470C7-E51D-4F14-8CD5-D6CA95DDD0E6}" srcId="{F6C0FB44-8894-4CD8-8AB5-F8468EFABE6F}" destId="{EF7D50E0-0A09-4C39-AE4B-0951D5043E0E}" srcOrd="3" destOrd="0" parTransId="{4B4E1FF0-ACB2-4EAF-8CF9-E25947ED8FFC}" sibTransId="{1BCAD3C1-5C41-45E7-A071-F0EA75DDB992}"/>
    <dgm:cxn modelId="{9EA081CF-49F9-4913-B7C7-3EA33D5D7C26}" type="presOf" srcId="{1BCAD3C1-5C41-45E7-A071-F0EA75DDB992}" destId="{C4943B73-AC15-4581-AD90-7415992B855C}" srcOrd="0" destOrd="0" presId="urn:microsoft.com/office/officeart/2005/8/layout/cycle5"/>
    <dgm:cxn modelId="{9454EDD7-3913-40BF-B874-2A045DC0DA3E}" type="presOf" srcId="{D88DCFAA-B7EC-4F2C-9987-53189B934735}" destId="{5C17E0B7-DAB0-4533-8D1A-55B836FDA9A8}" srcOrd="0" destOrd="0" presId="urn:microsoft.com/office/officeart/2005/8/layout/cycle5"/>
    <dgm:cxn modelId="{F145F9DD-A05B-4B1D-8D97-CA2C73C3CDA0}" srcId="{F6C0FB44-8894-4CD8-8AB5-F8468EFABE6F}" destId="{219C3F3A-1188-4224-98E9-2C7375E0A3C7}" srcOrd="0" destOrd="0" parTransId="{CF2238B2-DDB5-45DD-8F97-E97151C1D24C}" sibTransId="{87A08E5B-3D09-4A1D-A73B-15FE039D6A58}"/>
    <dgm:cxn modelId="{BF9A9BE9-86A0-4DC2-A2B9-23D5BCA3CCC1}" type="presOf" srcId="{678A600C-B803-4F08-993D-54DA9A9B18EC}" destId="{B425380C-BD1F-4D7C-90C3-76C8E62458D2}" srcOrd="0" destOrd="0" presId="urn:microsoft.com/office/officeart/2005/8/layout/cycle5"/>
    <dgm:cxn modelId="{4AAA46EA-AFBC-4509-ADDF-1582DB5CD642}" type="presOf" srcId="{660EEEC0-FEC9-4ADC-BD5C-20EB921A8923}" destId="{9B670C63-DE79-473E-9C48-8B9688DEB41C}" srcOrd="0" destOrd="0" presId="urn:microsoft.com/office/officeart/2005/8/layout/cycle5"/>
    <dgm:cxn modelId="{B0B002F0-4964-402B-BBA2-E07C56D03354}" type="presOf" srcId="{D6949BE8-FAD4-4644-8BD8-497B07DA7BBB}" destId="{9DB551E2-4D94-4068-BAE2-1FE004CEBDAD}" srcOrd="0" destOrd="0" presId="urn:microsoft.com/office/officeart/2005/8/layout/cycle5"/>
    <dgm:cxn modelId="{4948C2F3-D84B-4BF0-8044-8435D6FB2812}" srcId="{F6C0FB44-8894-4CD8-8AB5-F8468EFABE6F}" destId="{678A600C-B803-4F08-993D-54DA9A9B18EC}" srcOrd="2" destOrd="0" parTransId="{702340E7-1F24-4F9C-AECE-5070E0FABAEB}" sibTransId="{01473BF8-6867-4829-87E2-DBDA4B420E17}"/>
    <dgm:cxn modelId="{EA20D2FD-4BBA-42BF-8FDF-25128C576E56}" type="presOf" srcId="{F6C0FB44-8894-4CD8-8AB5-F8468EFABE6F}" destId="{43125058-E039-4DB5-A89A-D5C406BE73D8}" srcOrd="0" destOrd="0" presId="urn:microsoft.com/office/officeart/2005/8/layout/cycle5"/>
    <dgm:cxn modelId="{0795B9FE-A7C0-4F1C-9CB9-D96EFF6AD04B}" srcId="{F6C0FB44-8894-4CD8-8AB5-F8468EFABE6F}" destId="{A3870E94-F690-4113-9C8A-88704B895342}" srcOrd="5" destOrd="0" parTransId="{7A2C62D0-6FC7-40AB-A1ED-241A8A647980}" sibTransId="{A8498831-CAE9-4189-B576-9016579CE5F3}"/>
    <dgm:cxn modelId="{442D1067-DDB8-4358-AA47-E1B41E1025CC}" type="presParOf" srcId="{43125058-E039-4DB5-A89A-D5C406BE73D8}" destId="{D1926291-0904-499E-AD48-272AFD73A94E}" srcOrd="0" destOrd="0" presId="urn:microsoft.com/office/officeart/2005/8/layout/cycle5"/>
    <dgm:cxn modelId="{C77F1258-CE4F-4BB7-9F88-B8F2F17B4132}" type="presParOf" srcId="{43125058-E039-4DB5-A89A-D5C406BE73D8}" destId="{718B8CB0-B308-48C8-8F81-408F7CD3C153}" srcOrd="1" destOrd="0" presId="urn:microsoft.com/office/officeart/2005/8/layout/cycle5"/>
    <dgm:cxn modelId="{BD3D7F23-D747-42E7-B4E5-A477541BA864}" type="presParOf" srcId="{43125058-E039-4DB5-A89A-D5C406BE73D8}" destId="{15B5B46C-88BD-4460-B04E-4778D0D37F9E}" srcOrd="2" destOrd="0" presId="urn:microsoft.com/office/officeart/2005/8/layout/cycle5"/>
    <dgm:cxn modelId="{2C70886F-F3A8-46BE-A472-7D89E5579AC8}" type="presParOf" srcId="{43125058-E039-4DB5-A89A-D5C406BE73D8}" destId="{9DB551E2-4D94-4068-BAE2-1FE004CEBDAD}" srcOrd="3" destOrd="0" presId="urn:microsoft.com/office/officeart/2005/8/layout/cycle5"/>
    <dgm:cxn modelId="{AC8A433F-F22D-4B0C-B7B2-E48CEE981101}" type="presParOf" srcId="{43125058-E039-4DB5-A89A-D5C406BE73D8}" destId="{020771EB-D4A8-44C4-81B6-8665D7B3C86D}" srcOrd="4" destOrd="0" presId="urn:microsoft.com/office/officeart/2005/8/layout/cycle5"/>
    <dgm:cxn modelId="{FEE11B07-8DEF-4C34-9096-00CF55D584C9}" type="presParOf" srcId="{43125058-E039-4DB5-A89A-D5C406BE73D8}" destId="{711D6297-1255-4EE5-99A0-DDE0E3F3C08B}" srcOrd="5" destOrd="0" presId="urn:microsoft.com/office/officeart/2005/8/layout/cycle5"/>
    <dgm:cxn modelId="{1C8D8E49-CA42-4DB7-90D6-ADBCB84BFB12}" type="presParOf" srcId="{43125058-E039-4DB5-A89A-D5C406BE73D8}" destId="{B425380C-BD1F-4D7C-90C3-76C8E62458D2}" srcOrd="6" destOrd="0" presId="urn:microsoft.com/office/officeart/2005/8/layout/cycle5"/>
    <dgm:cxn modelId="{25D56F38-A9DA-4E96-8691-E195B0C60417}" type="presParOf" srcId="{43125058-E039-4DB5-A89A-D5C406BE73D8}" destId="{086353BE-C0C7-439A-9473-70A7EE16DFA7}" srcOrd="7" destOrd="0" presId="urn:microsoft.com/office/officeart/2005/8/layout/cycle5"/>
    <dgm:cxn modelId="{1F0C40FC-A159-407E-A103-2072C1E4BC7D}" type="presParOf" srcId="{43125058-E039-4DB5-A89A-D5C406BE73D8}" destId="{68394E54-903C-4972-BBB0-504A6B2773E9}" srcOrd="8" destOrd="0" presId="urn:microsoft.com/office/officeart/2005/8/layout/cycle5"/>
    <dgm:cxn modelId="{763879D2-5F1B-432F-960D-7C37E661960D}" type="presParOf" srcId="{43125058-E039-4DB5-A89A-D5C406BE73D8}" destId="{66C25E81-9B7A-4220-A87D-1FC8864B9069}" srcOrd="9" destOrd="0" presId="urn:microsoft.com/office/officeart/2005/8/layout/cycle5"/>
    <dgm:cxn modelId="{59D2BBAD-281E-41A8-AE53-0B8BF41B7EEE}" type="presParOf" srcId="{43125058-E039-4DB5-A89A-D5C406BE73D8}" destId="{0E95C419-0C41-437A-9B30-5B738DF5EDCB}" srcOrd="10" destOrd="0" presId="urn:microsoft.com/office/officeart/2005/8/layout/cycle5"/>
    <dgm:cxn modelId="{BA9F43D0-9BE9-4785-A17E-D4AA6FA16417}" type="presParOf" srcId="{43125058-E039-4DB5-A89A-D5C406BE73D8}" destId="{C4943B73-AC15-4581-AD90-7415992B855C}" srcOrd="11" destOrd="0" presId="urn:microsoft.com/office/officeart/2005/8/layout/cycle5"/>
    <dgm:cxn modelId="{C60A5EF7-528F-4792-B7C2-15E5C5426D2C}" type="presParOf" srcId="{43125058-E039-4DB5-A89A-D5C406BE73D8}" destId="{5A94F057-B1C9-477C-A9AD-72238A84BEE4}" srcOrd="12" destOrd="0" presId="urn:microsoft.com/office/officeart/2005/8/layout/cycle5"/>
    <dgm:cxn modelId="{D0EA8F11-5B35-4E61-98E7-EFC6EDDCD488}" type="presParOf" srcId="{43125058-E039-4DB5-A89A-D5C406BE73D8}" destId="{875D85B6-2115-4253-9A7A-D3E518C75E02}" srcOrd="13" destOrd="0" presId="urn:microsoft.com/office/officeart/2005/8/layout/cycle5"/>
    <dgm:cxn modelId="{B46C26D5-B8FC-4399-A6B3-A62D0AB6109F}" type="presParOf" srcId="{43125058-E039-4DB5-A89A-D5C406BE73D8}" destId="{5C17E0B7-DAB0-4533-8D1A-55B836FDA9A8}" srcOrd="14" destOrd="0" presId="urn:microsoft.com/office/officeart/2005/8/layout/cycle5"/>
    <dgm:cxn modelId="{52B63C68-5D3A-4325-B8DF-67D337F0E80B}" type="presParOf" srcId="{43125058-E039-4DB5-A89A-D5C406BE73D8}" destId="{8B19B22D-9F30-400B-85D7-9B10E7B62528}" srcOrd="15" destOrd="0" presId="urn:microsoft.com/office/officeart/2005/8/layout/cycle5"/>
    <dgm:cxn modelId="{32934B33-C71B-4651-BEBC-E28F0069EE6D}" type="presParOf" srcId="{43125058-E039-4DB5-A89A-D5C406BE73D8}" destId="{43795D0D-F060-43CD-803D-C1A3841B4F1A}" srcOrd="16" destOrd="0" presId="urn:microsoft.com/office/officeart/2005/8/layout/cycle5"/>
    <dgm:cxn modelId="{D60EF821-8F53-4283-9FDE-F11D7B27B0EE}" type="presParOf" srcId="{43125058-E039-4DB5-A89A-D5C406BE73D8}" destId="{48998C8C-44B2-4FA5-9356-AEB92ECB6E4C}" srcOrd="17" destOrd="0" presId="urn:microsoft.com/office/officeart/2005/8/layout/cycle5"/>
    <dgm:cxn modelId="{73D7F45D-7CE0-4E16-AEEF-CD49E41A9400}" type="presParOf" srcId="{43125058-E039-4DB5-A89A-D5C406BE73D8}" destId="{3B1C5F75-4FC1-4BB0-9573-ECB15529C543}" srcOrd="18" destOrd="0" presId="urn:microsoft.com/office/officeart/2005/8/layout/cycle5"/>
    <dgm:cxn modelId="{F276DDB2-9B4A-4B37-8C0B-CD96596D437A}" type="presParOf" srcId="{43125058-E039-4DB5-A89A-D5C406BE73D8}" destId="{A524B369-116B-4E13-944F-1BABDA5B564B}" srcOrd="19" destOrd="0" presId="urn:microsoft.com/office/officeart/2005/8/layout/cycle5"/>
    <dgm:cxn modelId="{7D5F0A0F-7E1F-40ED-9301-D51E923DB561}" type="presParOf" srcId="{43125058-E039-4DB5-A89A-D5C406BE73D8}" destId="{E8D975D5-C2D3-4C4E-8305-EC394257F0CD}" srcOrd="20" destOrd="0" presId="urn:microsoft.com/office/officeart/2005/8/layout/cycle5"/>
    <dgm:cxn modelId="{AA553BAC-F67F-4A63-B658-B6C5726E6F38}" type="presParOf" srcId="{43125058-E039-4DB5-A89A-D5C406BE73D8}" destId="{F8AC98C9-C24F-4ABF-8568-17BD1B0FF814}" srcOrd="21" destOrd="0" presId="urn:microsoft.com/office/officeart/2005/8/layout/cycle5"/>
    <dgm:cxn modelId="{F15384AF-8F41-408B-9B84-98B585EB5F8F}" type="presParOf" srcId="{43125058-E039-4DB5-A89A-D5C406BE73D8}" destId="{FC171B82-D645-4DA1-A7EA-4A02AFCACD91}" srcOrd="22" destOrd="0" presId="urn:microsoft.com/office/officeart/2005/8/layout/cycle5"/>
    <dgm:cxn modelId="{B2EB26AC-E304-45F0-A095-D95B44F2ECD9}" type="presParOf" srcId="{43125058-E039-4DB5-A89A-D5C406BE73D8}" destId="{9B670C63-DE79-473E-9C48-8B9688DEB41C}" srcOrd="23" destOrd="0" presId="urn:microsoft.com/office/officeart/2005/8/layout/cycle5"/>
  </dgm:cxnLst>
  <dgm:bg/>
  <dgm:whole>
    <a:ln w="5715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C0FB44-8894-4CD8-8AB5-F8468EFABE6F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19C3F3A-1188-4224-98E9-2C7375E0A3C7}">
      <dgm:prSet phldrT="[Texto]" custT="1"/>
      <dgm:spPr>
        <a:noFill/>
        <a:ln>
          <a:noFill/>
        </a:ln>
      </dgm:spPr>
      <dgm:t>
        <a:bodyPr/>
        <a:lstStyle/>
        <a:p>
          <a:r>
            <a:rPr lang="pt-BR" sz="1600" dirty="0">
              <a:latin typeface="Eras Bold ITC" panose="020B0907030504020204" pitchFamily="34" charset="0"/>
            </a:rPr>
            <a:t>Citrato</a:t>
          </a:r>
        </a:p>
      </dgm:t>
    </dgm:pt>
    <dgm:pt modelId="{CF2238B2-DDB5-45DD-8F97-E97151C1D24C}" type="parTrans" cxnId="{F145F9DD-A05B-4B1D-8D97-CA2C73C3CDA0}">
      <dgm:prSet/>
      <dgm:spPr/>
      <dgm:t>
        <a:bodyPr/>
        <a:lstStyle/>
        <a:p>
          <a:endParaRPr lang="pt-BR"/>
        </a:p>
      </dgm:t>
    </dgm:pt>
    <dgm:pt modelId="{87A08E5B-3D09-4A1D-A73B-15FE039D6A58}" type="sibTrans" cxnId="{F145F9DD-A05B-4B1D-8D97-CA2C73C3CDA0}">
      <dgm:prSet/>
      <dgm:spPr>
        <a:ln w="57150"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A3870E94-F690-4113-9C8A-88704B895342}">
      <dgm:prSet phldrT="[Texto]" custT="1"/>
      <dgm:spPr>
        <a:noFill/>
        <a:ln>
          <a:noFill/>
        </a:ln>
      </dgm:spPr>
      <dgm:t>
        <a:bodyPr/>
        <a:lstStyle/>
        <a:p>
          <a:r>
            <a:rPr lang="pt-BR" sz="1600" dirty="0" err="1">
              <a:latin typeface="Eras Bold ITC" panose="020B0907030504020204" pitchFamily="34" charset="0"/>
            </a:rPr>
            <a:t>Fumarato</a:t>
          </a:r>
          <a:endParaRPr lang="pt-BR" sz="1600" dirty="0">
            <a:latin typeface="Eras Bold ITC" panose="020B0907030504020204" pitchFamily="34" charset="0"/>
          </a:endParaRPr>
        </a:p>
      </dgm:t>
    </dgm:pt>
    <dgm:pt modelId="{7A2C62D0-6FC7-40AB-A1ED-241A8A647980}" type="parTrans" cxnId="{0795B9FE-A7C0-4F1C-9CB9-D96EFF6AD04B}">
      <dgm:prSet/>
      <dgm:spPr/>
      <dgm:t>
        <a:bodyPr/>
        <a:lstStyle/>
        <a:p>
          <a:endParaRPr lang="pt-BR"/>
        </a:p>
      </dgm:t>
    </dgm:pt>
    <dgm:pt modelId="{A8498831-CAE9-4189-B576-9016579CE5F3}" type="sibTrans" cxnId="{0795B9FE-A7C0-4F1C-9CB9-D96EFF6AD04B}">
      <dgm:prSet/>
      <dgm:spPr>
        <a:ln w="57150"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915DA287-10D7-4A01-8A03-AF83A2E20144}">
      <dgm:prSet phldrT="[Texto]" custT="1"/>
      <dgm:spPr>
        <a:noFill/>
        <a:ln>
          <a:noFill/>
        </a:ln>
      </dgm:spPr>
      <dgm:t>
        <a:bodyPr/>
        <a:lstStyle/>
        <a:p>
          <a:r>
            <a:rPr lang="pt-BR" sz="1600" dirty="0" err="1">
              <a:latin typeface="Eras Bold ITC" panose="020B0907030504020204" pitchFamily="34" charset="0"/>
            </a:rPr>
            <a:t>Malato</a:t>
          </a:r>
          <a:endParaRPr lang="pt-BR" sz="1600" dirty="0">
            <a:latin typeface="Eras Bold ITC" panose="020B0907030504020204" pitchFamily="34" charset="0"/>
          </a:endParaRPr>
        </a:p>
      </dgm:t>
    </dgm:pt>
    <dgm:pt modelId="{58842943-73E2-417D-892D-BBC65A3A82AF}" type="parTrans" cxnId="{1CAC063A-FE83-4469-A0F2-595C03E5AC84}">
      <dgm:prSet/>
      <dgm:spPr/>
      <dgm:t>
        <a:bodyPr/>
        <a:lstStyle/>
        <a:p>
          <a:endParaRPr lang="pt-BR"/>
        </a:p>
      </dgm:t>
    </dgm:pt>
    <dgm:pt modelId="{37DA3DC6-106E-4DE2-B380-43587D85C64D}" type="sibTrans" cxnId="{1CAC063A-FE83-4469-A0F2-595C03E5AC84}">
      <dgm:prSet/>
      <dgm:spPr>
        <a:ln w="57150"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E7B39980-3E62-4AF7-8BD3-AA78B9B1C69A}">
      <dgm:prSet phldrT="[Texto]" custT="1"/>
      <dgm:spPr>
        <a:noFill/>
        <a:ln>
          <a:noFill/>
        </a:ln>
      </dgm:spPr>
      <dgm:t>
        <a:bodyPr/>
        <a:lstStyle/>
        <a:p>
          <a:r>
            <a:rPr lang="pt-BR" sz="1600" dirty="0">
              <a:latin typeface="Eras Bold ITC" panose="020B0907030504020204" pitchFamily="34" charset="0"/>
            </a:rPr>
            <a:t>Oxalacetato</a:t>
          </a:r>
        </a:p>
      </dgm:t>
    </dgm:pt>
    <dgm:pt modelId="{6EB39D12-6006-4AB8-9CA7-61EBBECA74E8}" type="parTrans" cxnId="{5A563B04-45AE-4F21-B879-3D30DE2E25AA}">
      <dgm:prSet/>
      <dgm:spPr/>
      <dgm:t>
        <a:bodyPr/>
        <a:lstStyle/>
        <a:p>
          <a:endParaRPr lang="pt-BR"/>
        </a:p>
      </dgm:t>
    </dgm:pt>
    <dgm:pt modelId="{660EEEC0-FEC9-4ADC-BD5C-20EB921A8923}" type="sibTrans" cxnId="{5A563B04-45AE-4F21-B879-3D30DE2E25AA}">
      <dgm:prSet/>
      <dgm:spPr>
        <a:ln w="57150"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0B849B80-4084-417C-9CF7-377CDDE71116}">
      <dgm:prSet custT="1"/>
      <dgm:spPr>
        <a:noFill/>
        <a:ln>
          <a:noFill/>
        </a:ln>
      </dgm:spPr>
      <dgm:t>
        <a:bodyPr/>
        <a:lstStyle/>
        <a:p>
          <a:r>
            <a:rPr lang="pt-BR" sz="1600" dirty="0">
              <a:latin typeface="Eras Bold ITC" panose="020B0907030504020204" pitchFamily="34" charset="0"/>
            </a:rPr>
            <a:t>Succinato</a:t>
          </a:r>
        </a:p>
      </dgm:t>
    </dgm:pt>
    <dgm:pt modelId="{23D17FA5-1B8A-4EAF-8F62-5523794277A7}" type="parTrans" cxnId="{01D93943-8711-4097-AF66-1DB661F9605B}">
      <dgm:prSet/>
      <dgm:spPr/>
      <dgm:t>
        <a:bodyPr/>
        <a:lstStyle/>
        <a:p>
          <a:endParaRPr lang="pt-BR"/>
        </a:p>
      </dgm:t>
    </dgm:pt>
    <dgm:pt modelId="{D88DCFAA-B7EC-4F2C-9987-53189B934735}" type="sibTrans" cxnId="{01D93943-8711-4097-AF66-1DB661F9605B}">
      <dgm:prSet/>
      <dgm:spPr>
        <a:ln w="57150"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D6949BE8-FAD4-4644-8BD8-497B07DA7BBB}">
      <dgm:prSet custT="1"/>
      <dgm:spPr>
        <a:noFill/>
        <a:ln>
          <a:noFill/>
        </a:ln>
      </dgm:spPr>
      <dgm:t>
        <a:bodyPr/>
        <a:lstStyle/>
        <a:p>
          <a:r>
            <a:rPr lang="pt-BR" sz="1600" dirty="0" err="1">
              <a:latin typeface="Eras Bold ITC" panose="020B0907030504020204" pitchFamily="34" charset="0"/>
            </a:rPr>
            <a:t>Iso</a:t>
          </a:r>
          <a:r>
            <a:rPr lang="pt-BR" sz="1600" dirty="0">
              <a:latin typeface="Eras Bold ITC" panose="020B0907030504020204" pitchFamily="34" charset="0"/>
            </a:rPr>
            <a:t>-citrato</a:t>
          </a:r>
        </a:p>
      </dgm:t>
    </dgm:pt>
    <dgm:pt modelId="{E01A0593-0195-41FD-8A3F-21A5AEC0CD90}" type="parTrans" cxnId="{9563D16C-A143-4650-AC5D-D62DA535A2B8}">
      <dgm:prSet/>
      <dgm:spPr/>
      <dgm:t>
        <a:bodyPr/>
        <a:lstStyle/>
        <a:p>
          <a:endParaRPr lang="pt-BR"/>
        </a:p>
      </dgm:t>
    </dgm:pt>
    <dgm:pt modelId="{31B8F3B4-7256-412B-9A39-866D9C417A04}" type="sibTrans" cxnId="{9563D16C-A143-4650-AC5D-D62DA535A2B8}">
      <dgm:prSet/>
      <dgm:spPr>
        <a:ln w="57150"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EF7D50E0-0A09-4C39-AE4B-0951D5043E0E}">
      <dgm:prSet custT="1"/>
      <dgm:spPr>
        <a:noFill/>
        <a:ln>
          <a:noFill/>
        </a:ln>
      </dgm:spPr>
      <dgm:t>
        <a:bodyPr/>
        <a:lstStyle/>
        <a:p>
          <a:r>
            <a:rPr lang="pt-BR" sz="1600" dirty="0" err="1">
              <a:latin typeface="Eras Bold ITC" panose="020B0907030504020204" pitchFamily="34" charset="0"/>
            </a:rPr>
            <a:t>Succinil-CoA</a:t>
          </a:r>
          <a:endParaRPr lang="pt-BR" sz="1600" dirty="0">
            <a:latin typeface="Eras Bold ITC" panose="020B0907030504020204" pitchFamily="34" charset="0"/>
          </a:endParaRPr>
        </a:p>
      </dgm:t>
    </dgm:pt>
    <dgm:pt modelId="{4B4E1FF0-ACB2-4EAF-8CF9-E25947ED8FFC}" type="parTrans" cxnId="{EE0470C7-E51D-4F14-8CD5-D6CA95DDD0E6}">
      <dgm:prSet/>
      <dgm:spPr/>
      <dgm:t>
        <a:bodyPr/>
        <a:lstStyle/>
        <a:p>
          <a:endParaRPr lang="pt-BR"/>
        </a:p>
      </dgm:t>
    </dgm:pt>
    <dgm:pt modelId="{1BCAD3C1-5C41-45E7-A071-F0EA75DDB992}" type="sibTrans" cxnId="{EE0470C7-E51D-4F14-8CD5-D6CA95DDD0E6}">
      <dgm:prSet/>
      <dgm:spPr>
        <a:ln w="57150"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678A600C-B803-4F08-993D-54DA9A9B18EC}">
      <dgm:prSet custT="1"/>
      <dgm:spPr>
        <a:noFill/>
        <a:ln>
          <a:noFill/>
        </a:ln>
      </dgm:spPr>
      <dgm:t>
        <a:bodyPr/>
        <a:lstStyle/>
        <a:p>
          <a:r>
            <a:rPr kumimoji="0" lang="el-GR" sz="1600" b="0" i="0" u="none" strike="noStrike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rPr>
            <a:t>α</a:t>
          </a:r>
          <a:r>
            <a:rPr kumimoji="0" lang="pt-BR" sz="1600" b="1" i="0" u="none" strike="noStrike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rPr>
            <a:t>-</a:t>
          </a:r>
          <a:r>
            <a:rPr lang="pt-BR" sz="1600" dirty="0" err="1">
              <a:latin typeface="Eras Bold ITC" panose="020B0907030504020204" pitchFamily="34" charset="0"/>
            </a:rPr>
            <a:t>cetoglutarato</a:t>
          </a:r>
          <a:endParaRPr lang="pt-BR" sz="1600" dirty="0">
            <a:latin typeface="Eras Bold ITC" panose="020B0907030504020204" pitchFamily="34" charset="0"/>
          </a:endParaRPr>
        </a:p>
      </dgm:t>
    </dgm:pt>
    <dgm:pt modelId="{702340E7-1F24-4F9C-AECE-5070E0FABAEB}" type="parTrans" cxnId="{4948C2F3-D84B-4BF0-8044-8435D6FB2812}">
      <dgm:prSet/>
      <dgm:spPr/>
      <dgm:t>
        <a:bodyPr/>
        <a:lstStyle/>
        <a:p>
          <a:endParaRPr lang="pt-BR"/>
        </a:p>
      </dgm:t>
    </dgm:pt>
    <dgm:pt modelId="{01473BF8-6867-4829-87E2-DBDA4B420E17}" type="sibTrans" cxnId="{4948C2F3-D84B-4BF0-8044-8435D6FB2812}">
      <dgm:prSet/>
      <dgm:spPr>
        <a:ln w="57150"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43125058-E039-4DB5-A89A-D5C406BE73D8}" type="pres">
      <dgm:prSet presAssocID="{F6C0FB44-8894-4CD8-8AB5-F8468EFABE6F}" presName="cycle" presStyleCnt="0">
        <dgm:presLayoutVars>
          <dgm:dir/>
          <dgm:resizeHandles val="exact"/>
        </dgm:presLayoutVars>
      </dgm:prSet>
      <dgm:spPr/>
    </dgm:pt>
    <dgm:pt modelId="{D1926291-0904-499E-AD48-272AFD73A94E}" type="pres">
      <dgm:prSet presAssocID="{219C3F3A-1188-4224-98E9-2C7375E0A3C7}" presName="node" presStyleLbl="node1" presStyleIdx="0" presStyleCnt="8">
        <dgm:presLayoutVars>
          <dgm:bulletEnabled val="1"/>
        </dgm:presLayoutVars>
      </dgm:prSet>
      <dgm:spPr/>
    </dgm:pt>
    <dgm:pt modelId="{718B8CB0-B308-48C8-8F81-408F7CD3C153}" type="pres">
      <dgm:prSet presAssocID="{219C3F3A-1188-4224-98E9-2C7375E0A3C7}" presName="spNode" presStyleCnt="0"/>
      <dgm:spPr/>
    </dgm:pt>
    <dgm:pt modelId="{15B5B46C-88BD-4460-B04E-4778D0D37F9E}" type="pres">
      <dgm:prSet presAssocID="{87A08E5B-3D09-4A1D-A73B-15FE039D6A58}" presName="sibTrans" presStyleLbl="sibTrans1D1" presStyleIdx="0" presStyleCnt="8"/>
      <dgm:spPr/>
    </dgm:pt>
    <dgm:pt modelId="{9DB551E2-4D94-4068-BAE2-1FE004CEBDAD}" type="pres">
      <dgm:prSet presAssocID="{D6949BE8-FAD4-4644-8BD8-497B07DA7BBB}" presName="node" presStyleLbl="node1" presStyleIdx="1" presStyleCnt="8" custScaleX="130853">
        <dgm:presLayoutVars>
          <dgm:bulletEnabled val="1"/>
        </dgm:presLayoutVars>
      </dgm:prSet>
      <dgm:spPr/>
    </dgm:pt>
    <dgm:pt modelId="{020771EB-D4A8-44C4-81B6-8665D7B3C86D}" type="pres">
      <dgm:prSet presAssocID="{D6949BE8-FAD4-4644-8BD8-497B07DA7BBB}" presName="spNode" presStyleCnt="0"/>
      <dgm:spPr/>
    </dgm:pt>
    <dgm:pt modelId="{711D6297-1255-4EE5-99A0-DDE0E3F3C08B}" type="pres">
      <dgm:prSet presAssocID="{31B8F3B4-7256-412B-9A39-866D9C417A04}" presName="sibTrans" presStyleLbl="sibTrans1D1" presStyleIdx="1" presStyleCnt="8"/>
      <dgm:spPr/>
    </dgm:pt>
    <dgm:pt modelId="{B425380C-BD1F-4D7C-90C3-76C8E62458D2}" type="pres">
      <dgm:prSet presAssocID="{678A600C-B803-4F08-993D-54DA9A9B18EC}" presName="node" presStyleLbl="node1" presStyleIdx="2" presStyleCnt="8" custScaleX="187456">
        <dgm:presLayoutVars>
          <dgm:bulletEnabled val="1"/>
        </dgm:presLayoutVars>
      </dgm:prSet>
      <dgm:spPr/>
    </dgm:pt>
    <dgm:pt modelId="{086353BE-C0C7-439A-9473-70A7EE16DFA7}" type="pres">
      <dgm:prSet presAssocID="{678A600C-B803-4F08-993D-54DA9A9B18EC}" presName="spNode" presStyleCnt="0"/>
      <dgm:spPr/>
    </dgm:pt>
    <dgm:pt modelId="{68394E54-903C-4972-BBB0-504A6B2773E9}" type="pres">
      <dgm:prSet presAssocID="{01473BF8-6867-4829-87E2-DBDA4B420E17}" presName="sibTrans" presStyleLbl="sibTrans1D1" presStyleIdx="2" presStyleCnt="8"/>
      <dgm:spPr/>
    </dgm:pt>
    <dgm:pt modelId="{66C25E81-9B7A-4220-A87D-1FC8864B9069}" type="pres">
      <dgm:prSet presAssocID="{EF7D50E0-0A09-4C39-AE4B-0951D5043E0E}" presName="node" presStyleLbl="node1" presStyleIdx="3" presStyleCnt="8" custScaleX="192896">
        <dgm:presLayoutVars>
          <dgm:bulletEnabled val="1"/>
        </dgm:presLayoutVars>
      </dgm:prSet>
      <dgm:spPr/>
    </dgm:pt>
    <dgm:pt modelId="{0E95C419-0C41-437A-9B30-5B738DF5EDCB}" type="pres">
      <dgm:prSet presAssocID="{EF7D50E0-0A09-4C39-AE4B-0951D5043E0E}" presName="spNode" presStyleCnt="0"/>
      <dgm:spPr/>
    </dgm:pt>
    <dgm:pt modelId="{C4943B73-AC15-4581-AD90-7415992B855C}" type="pres">
      <dgm:prSet presAssocID="{1BCAD3C1-5C41-45E7-A071-F0EA75DDB992}" presName="sibTrans" presStyleLbl="sibTrans1D1" presStyleIdx="3" presStyleCnt="8"/>
      <dgm:spPr/>
    </dgm:pt>
    <dgm:pt modelId="{5A94F057-B1C9-477C-A9AD-72238A84BEE4}" type="pres">
      <dgm:prSet presAssocID="{0B849B80-4084-417C-9CF7-377CDDE71116}" presName="node" presStyleLbl="node1" presStyleIdx="4" presStyleCnt="8" custScaleX="143746">
        <dgm:presLayoutVars>
          <dgm:bulletEnabled val="1"/>
        </dgm:presLayoutVars>
      </dgm:prSet>
      <dgm:spPr/>
    </dgm:pt>
    <dgm:pt modelId="{875D85B6-2115-4253-9A7A-D3E518C75E02}" type="pres">
      <dgm:prSet presAssocID="{0B849B80-4084-417C-9CF7-377CDDE71116}" presName="spNode" presStyleCnt="0"/>
      <dgm:spPr/>
    </dgm:pt>
    <dgm:pt modelId="{5C17E0B7-DAB0-4533-8D1A-55B836FDA9A8}" type="pres">
      <dgm:prSet presAssocID="{D88DCFAA-B7EC-4F2C-9987-53189B934735}" presName="sibTrans" presStyleLbl="sibTrans1D1" presStyleIdx="4" presStyleCnt="8"/>
      <dgm:spPr/>
    </dgm:pt>
    <dgm:pt modelId="{8B19B22D-9F30-400B-85D7-9B10E7B62528}" type="pres">
      <dgm:prSet presAssocID="{A3870E94-F690-4113-9C8A-88704B895342}" presName="node" presStyleLbl="node1" presStyleIdx="5" presStyleCnt="8" custScaleX="134258">
        <dgm:presLayoutVars>
          <dgm:bulletEnabled val="1"/>
        </dgm:presLayoutVars>
      </dgm:prSet>
      <dgm:spPr/>
    </dgm:pt>
    <dgm:pt modelId="{43795D0D-F060-43CD-803D-C1A3841B4F1A}" type="pres">
      <dgm:prSet presAssocID="{A3870E94-F690-4113-9C8A-88704B895342}" presName="spNode" presStyleCnt="0"/>
      <dgm:spPr/>
    </dgm:pt>
    <dgm:pt modelId="{48998C8C-44B2-4FA5-9356-AEB92ECB6E4C}" type="pres">
      <dgm:prSet presAssocID="{A8498831-CAE9-4189-B576-9016579CE5F3}" presName="sibTrans" presStyleLbl="sibTrans1D1" presStyleIdx="5" presStyleCnt="8"/>
      <dgm:spPr/>
    </dgm:pt>
    <dgm:pt modelId="{3B1C5F75-4FC1-4BB0-9573-ECB15529C543}" type="pres">
      <dgm:prSet presAssocID="{915DA287-10D7-4A01-8A03-AF83A2E20144}" presName="node" presStyleLbl="node1" presStyleIdx="6" presStyleCnt="8">
        <dgm:presLayoutVars>
          <dgm:bulletEnabled val="1"/>
        </dgm:presLayoutVars>
      </dgm:prSet>
      <dgm:spPr/>
    </dgm:pt>
    <dgm:pt modelId="{A524B369-116B-4E13-944F-1BABDA5B564B}" type="pres">
      <dgm:prSet presAssocID="{915DA287-10D7-4A01-8A03-AF83A2E20144}" presName="spNode" presStyleCnt="0"/>
      <dgm:spPr/>
    </dgm:pt>
    <dgm:pt modelId="{E8D975D5-C2D3-4C4E-8305-EC394257F0CD}" type="pres">
      <dgm:prSet presAssocID="{37DA3DC6-106E-4DE2-B380-43587D85C64D}" presName="sibTrans" presStyleLbl="sibTrans1D1" presStyleIdx="6" presStyleCnt="8"/>
      <dgm:spPr/>
    </dgm:pt>
    <dgm:pt modelId="{F8AC98C9-C24F-4ABF-8568-17BD1B0FF814}" type="pres">
      <dgm:prSet presAssocID="{E7B39980-3E62-4AF7-8BD3-AA78B9B1C69A}" presName="node" presStyleLbl="node1" presStyleIdx="7" presStyleCnt="8" custScaleX="150152">
        <dgm:presLayoutVars>
          <dgm:bulletEnabled val="1"/>
        </dgm:presLayoutVars>
      </dgm:prSet>
      <dgm:spPr/>
    </dgm:pt>
    <dgm:pt modelId="{FC171B82-D645-4DA1-A7EA-4A02AFCACD91}" type="pres">
      <dgm:prSet presAssocID="{E7B39980-3E62-4AF7-8BD3-AA78B9B1C69A}" presName="spNode" presStyleCnt="0"/>
      <dgm:spPr/>
    </dgm:pt>
    <dgm:pt modelId="{9B670C63-DE79-473E-9C48-8B9688DEB41C}" type="pres">
      <dgm:prSet presAssocID="{660EEEC0-FEC9-4ADC-BD5C-20EB921A8923}" presName="sibTrans" presStyleLbl="sibTrans1D1" presStyleIdx="7" presStyleCnt="8"/>
      <dgm:spPr/>
    </dgm:pt>
  </dgm:ptLst>
  <dgm:cxnLst>
    <dgm:cxn modelId="{5A563B04-45AE-4F21-B879-3D30DE2E25AA}" srcId="{F6C0FB44-8894-4CD8-8AB5-F8468EFABE6F}" destId="{E7B39980-3E62-4AF7-8BD3-AA78B9B1C69A}" srcOrd="7" destOrd="0" parTransId="{6EB39D12-6006-4AB8-9CA7-61EBBECA74E8}" sibTransId="{660EEEC0-FEC9-4ADC-BD5C-20EB921A8923}"/>
    <dgm:cxn modelId="{C1B3F607-0E50-4653-BEAC-CCDD0969FC46}" type="presOf" srcId="{E7B39980-3E62-4AF7-8BD3-AA78B9B1C69A}" destId="{F8AC98C9-C24F-4ABF-8568-17BD1B0FF814}" srcOrd="0" destOrd="0" presId="urn:microsoft.com/office/officeart/2005/8/layout/cycle5"/>
    <dgm:cxn modelId="{7DD1E216-078D-4520-8AC2-036F579B2772}" type="presOf" srcId="{A3870E94-F690-4113-9C8A-88704B895342}" destId="{8B19B22D-9F30-400B-85D7-9B10E7B62528}" srcOrd="0" destOrd="0" presId="urn:microsoft.com/office/officeart/2005/8/layout/cycle5"/>
    <dgm:cxn modelId="{EA353717-4B10-4216-A08A-13A4B989D89F}" type="presOf" srcId="{915DA287-10D7-4A01-8A03-AF83A2E20144}" destId="{3B1C5F75-4FC1-4BB0-9573-ECB15529C543}" srcOrd="0" destOrd="0" presId="urn:microsoft.com/office/officeart/2005/8/layout/cycle5"/>
    <dgm:cxn modelId="{EBAE9C25-228B-4509-B837-19F6C728FD49}" type="presOf" srcId="{A8498831-CAE9-4189-B576-9016579CE5F3}" destId="{48998C8C-44B2-4FA5-9356-AEB92ECB6E4C}" srcOrd="0" destOrd="0" presId="urn:microsoft.com/office/officeart/2005/8/layout/cycle5"/>
    <dgm:cxn modelId="{A8AAEA25-20AE-48FC-ABDF-47CFB6BF48A8}" type="presOf" srcId="{0B849B80-4084-417C-9CF7-377CDDE71116}" destId="{5A94F057-B1C9-477C-A9AD-72238A84BEE4}" srcOrd="0" destOrd="0" presId="urn:microsoft.com/office/officeart/2005/8/layout/cycle5"/>
    <dgm:cxn modelId="{F441FE2D-BF27-444D-A2D8-57A91ECA7A83}" type="presOf" srcId="{01473BF8-6867-4829-87E2-DBDA4B420E17}" destId="{68394E54-903C-4972-BBB0-504A6B2773E9}" srcOrd="0" destOrd="0" presId="urn:microsoft.com/office/officeart/2005/8/layout/cycle5"/>
    <dgm:cxn modelId="{1CAC063A-FE83-4469-A0F2-595C03E5AC84}" srcId="{F6C0FB44-8894-4CD8-8AB5-F8468EFABE6F}" destId="{915DA287-10D7-4A01-8A03-AF83A2E20144}" srcOrd="6" destOrd="0" parTransId="{58842943-73E2-417D-892D-BBC65A3A82AF}" sibTransId="{37DA3DC6-106E-4DE2-B380-43587D85C64D}"/>
    <dgm:cxn modelId="{01D93943-8711-4097-AF66-1DB661F9605B}" srcId="{F6C0FB44-8894-4CD8-8AB5-F8468EFABE6F}" destId="{0B849B80-4084-417C-9CF7-377CDDE71116}" srcOrd="4" destOrd="0" parTransId="{23D17FA5-1B8A-4EAF-8F62-5523794277A7}" sibTransId="{D88DCFAA-B7EC-4F2C-9987-53189B934735}"/>
    <dgm:cxn modelId="{9563D16C-A143-4650-AC5D-D62DA535A2B8}" srcId="{F6C0FB44-8894-4CD8-8AB5-F8468EFABE6F}" destId="{D6949BE8-FAD4-4644-8BD8-497B07DA7BBB}" srcOrd="1" destOrd="0" parTransId="{E01A0593-0195-41FD-8A3F-21A5AEC0CD90}" sibTransId="{31B8F3B4-7256-412B-9A39-866D9C417A04}"/>
    <dgm:cxn modelId="{242CCA72-A6E2-4F71-8C32-417D92F20EA8}" type="presOf" srcId="{37DA3DC6-106E-4DE2-B380-43587D85C64D}" destId="{E8D975D5-C2D3-4C4E-8305-EC394257F0CD}" srcOrd="0" destOrd="0" presId="urn:microsoft.com/office/officeart/2005/8/layout/cycle5"/>
    <dgm:cxn modelId="{8028B275-D6E3-44B0-A3D1-3D80BB6B36E1}" type="presOf" srcId="{219C3F3A-1188-4224-98E9-2C7375E0A3C7}" destId="{D1926291-0904-499E-AD48-272AFD73A94E}" srcOrd="0" destOrd="0" presId="urn:microsoft.com/office/officeart/2005/8/layout/cycle5"/>
    <dgm:cxn modelId="{CC853F7B-E4E2-4E0D-9B85-A5D28EC1265B}" type="presOf" srcId="{87A08E5B-3D09-4A1D-A73B-15FE039D6A58}" destId="{15B5B46C-88BD-4460-B04E-4778D0D37F9E}" srcOrd="0" destOrd="0" presId="urn:microsoft.com/office/officeart/2005/8/layout/cycle5"/>
    <dgm:cxn modelId="{22FD8EA6-A06F-422A-8BBB-344DD74517CF}" type="presOf" srcId="{31B8F3B4-7256-412B-9A39-866D9C417A04}" destId="{711D6297-1255-4EE5-99A0-DDE0E3F3C08B}" srcOrd="0" destOrd="0" presId="urn:microsoft.com/office/officeart/2005/8/layout/cycle5"/>
    <dgm:cxn modelId="{81FF03BE-AFAF-49C2-A43C-FAC741628C28}" type="presOf" srcId="{EF7D50E0-0A09-4C39-AE4B-0951D5043E0E}" destId="{66C25E81-9B7A-4220-A87D-1FC8864B9069}" srcOrd="0" destOrd="0" presId="urn:microsoft.com/office/officeart/2005/8/layout/cycle5"/>
    <dgm:cxn modelId="{EE0470C7-E51D-4F14-8CD5-D6CA95DDD0E6}" srcId="{F6C0FB44-8894-4CD8-8AB5-F8468EFABE6F}" destId="{EF7D50E0-0A09-4C39-AE4B-0951D5043E0E}" srcOrd="3" destOrd="0" parTransId="{4B4E1FF0-ACB2-4EAF-8CF9-E25947ED8FFC}" sibTransId="{1BCAD3C1-5C41-45E7-A071-F0EA75DDB992}"/>
    <dgm:cxn modelId="{9EA081CF-49F9-4913-B7C7-3EA33D5D7C26}" type="presOf" srcId="{1BCAD3C1-5C41-45E7-A071-F0EA75DDB992}" destId="{C4943B73-AC15-4581-AD90-7415992B855C}" srcOrd="0" destOrd="0" presId="urn:microsoft.com/office/officeart/2005/8/layout/cycle5"/>
    <dgm:cxn modelId="{9454EDD7-3913-40BF-B874-2A045DC0DA3E}" type="presOf" srcId="{D88DCFAA-B7EC-4F2C-9987-53189B934735}" destId="{5C17E0B7-DAB0-4533-8D1A-55B836FDA9A8}" srcOrd="0" destOrd="0" presId="urn:microsoft.com/office/officeart/2005/8/layout/cycle5"/>
    <dgm:cxn modelId="{F145F9DD-A05B-4B1D-8D97-CA2C73C3CDA0}" srcId="{F6C0FB44-8894-4CD8-8AB5-F8468EFABE6F}" destId="{219C3F3A-1188-4224-98E9-2C7375E0A3C7}" srcOrd="0" destOrd="0" parTransId="{CF2238B2-DDB5-45DD-8F97-E97151C1D24C}" sibTransId="{87A08E5B-3D09-4A1D-A73B-15FE039D6A58}"/>
    <dgm:cxn modelId="{BF9A9BE9-86A0-4DC2-A2B9-23D5BCA3CCC1}" type="presOf" srcId="{678A600C-B803-4F08-993D-54DA9A9B18EC}" destId="{B425380C-BD1F-4D7C-90C3-76C8E62458D2}" srcOrd="0" destOrd="0" presId="urn:microsoft.com/office/officeart/2005/8/layout/cycle5"/>
    <dgm:cxn modelId="{4AAA46EA-AFBC-4509-ADDF-1582DB5CD642}" type="presOf" srcId="{660EEEC0-FEC9-4ADC-BD5C-20EB921A8923}" destId="{9B670C63-DE79-473E-9C48-8B9688DEB41C}" srcOrd="0" destOrd="0" presId="urn:microsoft.com/office/officeart/2005/8/layout/cycle5"/>
    <dgm:cxn modelId="{B0B002F0-4964-402B-BBA2-E07C56D03354}" type="presOf" srcId="{D6949BE8-FAD4-4644-8BD8-497B07DA7BBB}" destId="{9DB551E2-4D94-4068-BAE2-1FE004CEBDAD}" srcOrd="0" destOrd="0" presId="urn:microsoft.com/office/officeart/2005/8/layout/cycle5"/>
    <dgm:cxn modelId="{4948C2F3-D84B-4BF0-8044-8435D6FB2812}" srcId="{F6C0FB44-8894-4CD8-8AB5-F8468EFABE6F}" destId="{678A600C-B803-4F08-993D-54DA9A9B18EC}" srcOrd="2" destOrd="0" parTransId="{702340E7-1F24-4F9C-AECE-5070E0FABAEB}" sibTransId="{01473BF8-6867-4829-87E2-DBDA4B420E17}"/>
    <dgm:cxn modelId="{EA20D2FD-4BBA-42BF-8FDF-25128C576E56}" type="presOf" srcId="{F6C0FB44-8894-4CD8-8AB5-F8468EFABE6F}" destId="{43125058-E039-4DB5-A89A-D5C406BE73D8}" srcOrd="0" destOrd="0" presId="urn:microsoft.com/office/officeart/2005/8/layout/cycle5"/>
    <dgm:cxn modelId="{0795B9FE-A7C0-4F1C-9CB9-D96EFF6AD04B}" srcId="{F6C0FB44-8894-4CD8-8AB5-F8468EFABE6F}" destId="{A3870E94-F690-4113-9C8A-88704B895342}" srcOrd="5" destOrd="0" parTransId="{7A2C62D0-6FC7-40AB-A1ED-241A8A647980}" sibTransId="{A8498831-CAE9-4189-B576-9016579CE5F3}"/>
    <dgm:cxn modelId="{442D1067-DDB8-4358-AA47-E1B41E1025CC}" type="presParOf" srcId="{43125058-E039-4DB5-A89A-D5C406BE73D8}" destId="{D1926291-0904-499E-AD48-272AFD73A94E}" srcOrd="0" destOrd="0" presId="urn:microsoft.com/office/officeart/2005/8/layout/cycle5"/>
    <dgm:cxn modelId="{C77F1258-CE4F-4BB7-9F88-B8F2F17B4132}" type="presParOf" srcId="{43125058-E039-4DB5-A89A-D5C406BE73D8}" destId="{718B8CB0-B308-48C8-8F81-408F7CD3C153}" srcOrd="1" destOrd="0" presId="urn:microsoft.com/office/officeart/2005/8/layout/cycle5"/>
    <dgm:cxn modelId="{BD3D7F23-D747-42E7-B4E5-A477541BA864}" type="presParOf" srcId="{43125058-E039-4DB5-A89A-D5C406BE73D8}" destId="{15B5B46C-88BD-4460-B04E-4778D0D37F9E}" srcOrd="2" destOrd="0" presId="urn:microsoft.com/office/officeart/2005/8/layout/cycle5"/>
    <dgm:cxn modelId="{2C70886F-F3A8-46BE-A472-7D89E5579AC8}" type="presParOf" srcId="{43125058-E039-4DB5-A89A-D5C406BE73D8}" destId="{9DB551E2-4D94-4068-BAE2-1FE004CEBDAD}" srcOrd="3" destOrd="0" presId="urn:microsoft.com/office/officeart/2005/8/layout/cycle5"/>
    <dgm:cxn modelId="{AC8A433F-F22D-4B0C-B7B2-E48CEE981101}" type="presParOf" srcId="{43125058-E039-4DB5-A89A-D5C406BE73D8}" destId="{020771EB-D4A8-44C4-81B6-8665D7B3C86D}" srcOrd="4" destOrd="0" presId="urn:microsoft.com/office/officeart/2005/8/layout/cycle5"/>
    <dgm:cxn modelId="{FEE11B07-8DEF-4C34-9096-00CF55D584C9}" type="presParOf" srcId="{43125058-E039-4DB5-A89A-D5C406BE73D8}" destId="{711D6297-1255-4EE5-99A0-DDE0E3F3C08B}" srcOrd="5" destOrd="0" presId="urn:microsoft.com/office/officeart/2005/8/layout/cycle5"/>
    <dgm:cxn modelId="{1C8D8E49-CA42-4DB7-90D6-ADBCB84BFB12}" type="presParOf" srcId="{43125058-E039-4DB5-A89A-D5C406BE73D8}" destId="{B425380C-BD1F-4D7C-90C3-76C8E62458D2}" srcOrd="6" destOrd="0" presId="urn:microsoft.com/office/officeart/2005/8/layout/cycle5"/>
    <dgm:cxn modelId="{25D56F38-A9DA-4E96-8691-E195B0C60417}" type="presParOf" srcId="{43125058-E039-4DB5-A89A-D5C406BE73D8}" destId="{086353BE-C0C7-439A-9473-70A7EE16DFA7}" srcOrd="7" destOrd="0" presId="urn:microsoft.com/office/officeart/2005/8/layout/cycle5"/>
    <dgm:cxn modelId="{1F0C40FC-A159-407E-A103-2072C1E4BC7D}" type="presParOf" srcId="{43125058-E039-4DB5-A89A-D5C406BE73D8}" destId="{68394E54-903C-4972-BBB0-504A6B2773E9}" srcOrd="8" destOrd="0" presId="urn:microsoft.com/office/officeart/2005/8/layout/cycle5"/>
    <dgm:cxn modelId="{763879D2-5F1B-432F-960D-7C37E661960D}" type="presParOf" srcId="{43125058-E039-4DB5-A89A-D5C406BE73D8}" destId="{66C25E81-9B7A-4220-A87D-1FC8864B9069}" srcOrd="9" destOrd="0" presId="urn:microsoft.com/office/officeart/2005/8/layout/cycle5"/>
    <dgm:cxn modelId="{59D2BBAD-281E-41A8-AE53-0B8BF41B7EEE}" type="presParOf" srcId="{43125058-E039-4DB5-A89A-D5C406BE73D8}" destId="{0E95C419-0C41-437A-9B30-5B738DF5EDCB}" srcOrd="10" destOrd="0" presId="urn:microsoft.com/office/officeart/2005/8/layout/cycle5"/>
    <dgm:cxn modelId="{BA9F43D0-9BE9-4785-A17E-D4AA6FA16417}" type="presParOf" srcId="{43125058-E039-4DB5-A89A-D5C406BE73D8}" destId="{C4943B73-AC15-4581-AD90-7415992B855C}" srcOrd="11" destOrd="0" presId="urn:microsoft.com/office/officeart/2005/8/layout/cycle5"/>
    <dgm:cxn modelId="{C60A5EF7-528F-4792-B7C2-15E5C5426D2C}" type="presParOf" srcId="{43125058-E039-4DB5-A89A-D5C406BE73D8}" destId="{5A94F057-B1C9-477C-A9AD-72238A84BEE4}" srcOrd="12" destOrd="0" presId="urn:microsoft.com/office/officeart/2005/8/layout/cycle5"/>
    <dgm:cxn modelId="{D0EA8F11-5B35-4E61-98E7-EFC6EDDCD488}" type="presParOf" srcId="{43125058-E039-4DB5-A89A-D5C406BE73D8}" destId="{875D85B6-2115-4253-9A7A-D3E518C75E02}" srcOrd="13" destOrd="0" presId="urn:microsoft.com/office/officeart/2005/8/layout/cycle5"/>
    <dgm:cxn modelId="{B46C26D5-B8FC-4399-A6B3-A62D0AB6109F}" type="presParOf" srcId="{43125058-E039-4DB5-A89A-D5C406BE73D8}" destId="{5C17E0B7-DAB0-4533-8D1A-55B836FDA9A8}" srcOrd="14" destOrd="0" presId="urn:microsoft.com/office/officeart/2005/8/layout/cycle5"/>
    <dgm:cxn modelId="{52B63C68-5D3A-4325-B8DF-67D337F0E80B}" type="presParOf" srcId="{43125058-E039-4DB5-A89A-D5C406BE73D8}" destId="{8B19B22D-9F30-400B-85D7-9B10E7B62528}" srcOrd="15" destOrd="0" presId="urn:microsoft.com/office/officeart/2005/8/layout/cycle5"/>
    <dgm:cxn modelId="{32934B33-C71B-4651-BEBC-E28F0069EE6D}" type="presParOf" srcId="{43125058-E039-4DB5-A89A-D5C406BE73D8}" destId="{43795D0D-F060-43CD-803D-C1A3841B4F1A}" srcOrd="16" destOrd="0" presId="urn:microsoft.com/office/officeart/2005/8/layout/cycle5"/>
    <dgm:cxn modelId="{D60EF821-8F53-4283-9FDE-F11D7B27B0EE}" type="presParOf" srcId="{43125058-E039-4DB5-A89A-D5C406BE73D8}" destId="{48998C8C-44B2-4FA5-9356-AEB92ECB6E4C}" srcOrd="17" destOrd="0" presId="urn:microsoft.com/office/officeart/2005/8/layout/cycle5"/>
    <dgm:cxn modelId="{73D7F45D-7CE0-4E16-AEEF-CD49E41A9400}" type="presParOf" srcId="{43125058-E039-4DB5-A89A-D5C406BE73D8}" destId="{3B1C5F75-4FC1-4BB0-9573-ECB15529C543}" srcOrd="18" destOrd="0" presId="urn:microsoft.com/office/officeart/2005/8/layout/cycle5"/>
    <dgm:cxn modelId="{F276DDB2-9B4A-4B37-8C0B-CD96596D437A}" type="presParOf" srcId="{43125058-E039-4DB5-A89A-D5C406BE73D8}" destId="{A524B369-116B-4E13-944F-1BABDA5B564B}" srcOrd="19" destOrd="0" presId="urn:microsoft.com/office/officeart/2005/8/layout/cycle5"/>
    <dgm:cxn modelId="{7D5F0A0F-7E1F-40ED-9301-D51E923DB561}" type="presParOf" srcId="{43125058-E039-4DB5-A89A-D5C406BE73D8}" destId="{E8D975D5-C2D3-4C4E-8305-EC394257F0CD}" srcOrd="20" destOrd="0" presId="urn:microsoft.com/office/officeart/2005/8/layout/cycle5"/>
    <dgm:cxn modelId="{AA553BAC-F67F-4A63-B658-B6C5726E6F38}" type="presParOf" srcId="{43125058-E039-4DB5-A89A-D5C406BE73D8}" destId="{F8AC98C9-C24F-4ABF-8568-17BD1B0FF814}" srcOrd="21" destOrd="0" presId="urn:microsoft.com/office/officeart/2005/8/layout/cycle5"/>
    <dgm:cxn modelId="{F15384AF-8F41-408B-9B84-98B585EB5F8F}" type="presParOf" srcId="{43125058-E039-4DB5-A89A-D5C406BE73D8}" destId="{FC171B82-D645-4DA1-A7EA-4A02AFCACD91}" srcOrd="22" destOrd="0" presId="urn:microsoft.com/office/officeart/2005/8/layout/cycle5"/>
    <dgm:cxn modelId="{B2EB26AC-E304-45F0-A095-D95B44F2ECD9}" type="presParOf" srcId="{43125058-E039-4DB5-A89A-D5C406BE73D8}" destId="{9B670C63-DE79-473E-9C48-8B9688DEB41C}" srcOrd="23" destOrd="0" presId="urn:microsoft.com/office/officeart/2005/8/layout/cycle5"/>
  </dgm:cxnLst>
  <dgm:bg/>
  <dgm:whole>
    <a:ln w="57150"/>
  </dgm:whole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26291-0904-499E-AD48-272AFD73A94E}">
      <dsp:nvSpPr>
        <dsp:cNvPr id="0" name=""/>
        <dsp:cNvSpPr/>
      </dsp:nvSpPr>
      <dsp:spPr>
        <a:xfrm>
          <a:off x="2229646" y="3635"/>
          <a:ext cx="966691" cy="628349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Eras Bold ITC" panose="020B0907030504020204" pitchFamily="34" charset="0"/>
            </a:rPr>
            <a:t>Citrato</a:t>
          </a:r>
        </a:p>
      </dsp:txBody>
      <dsp:txXfrm>
        <a:off x="2260319" y="34308"/>
        <a:ext cx="905345" cy="567003"/>
      </dsp:txXfrm>
    </dsp:sp>
    <dsp:sp modelId="{15B5B46C-88BD-4460-B04E-4778D0D37F9E}">
      <dsp:nvSpPr>
        <dsp:cNvPr id="0" name=""/>
        <dsp:cNvSpPr/>
      </dsp:nvSpPr>
      <dsp:spPr>
        <a:xfrm>
          <a:off x="533719" y="317810"/>
          <a:ext cx="4358544" cy="4358544"/>
        </a:xfrm>
        <a:custGeom>
          <a:avLst/>
          <a:gdLst/>
          <a:ahLst/>
          <a:cxnLst/>
          <a:rect l="0" t="0" r="0" b="0"/>
          <a:pathLst>
            <a:path>
              <a:moveTo>
                <a:pt x="2800569" y="90440"/>
              </a:moveTo>
              <a:arcTo wR="2179272" hR="2179272" stAng="17193868" swAng="680107"/>
            </a:path>
          </a:pathLst>
        </a:custGeom>
        <a:noFill/>
        <a:ln w="57150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B551E2-4D94-4068-BAE2-1FE004CEBDAD}">
      <dsp:nvSpPr>
        <dsp:cNvPr id="0" name=""/>
        <dsp:cNvSpPr/>
      </dsp:nvSpPr>
      <dsp:spPr>
        <a:xfrm>
          <a:off x="3621497" y="641929"/>
          <a:ext cx="1264945" cy="628349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>
              <a:latin typeface="Eras Bold ITC" panose="020B0907030504020204" pitchFamily="34" charset="0"/>
            </a:rPr>
            <a:t>Iso</a:t>
          </a:r>
          <a:r>
            <a:rPr lang="pt-BR" sz="1600" kern="1200" dirty="0">
              <a:latin typeface="Eras Bold ITC" panose="020B0907030504020204" pitchFamily="34" charset="0"/>
            </a:rPr>
            <a:t>-citrato</a:t>
          </a:r>
        </a:p>
      </dsp:txBody>
      <dsp:txXfrm>
        <a:off x="3652170" y="672602"/>
        <a:ext cx="1203599" cy="567003"/>
      </dsp:txXfrm>
    </dsp:sp>
    <dsp:sp modelId="{711D6297-1255-4EE5-99A0-DDE0E3F3C08B}">
      <dsp:nvSpPr>
        <dsp:cNvPr id="0" name=""/>
        <dsp:cNvSpPr/>
      </dsp:nvSpPr>
      <dsp:spPr>
        <a:xfrm>
          <a:off x="533719" y="317810"/>
          <a:ext cx="4358544" cy="4358544"/>
        </a:xfrm>
        <a:custGeom>
          <a:avLst/>
          <a:gdLst/>
          <a:ahLst/>
          <a:cxnLst/>
          <a:rect l="0" t="0" r="0" b="0"/>
          <a:pathLst>
            <a:path>
              <a:moveTo>
                <a:pt x="4083279" y="1119091"/>
              </a:moveTo>
              <a:arcTo wR="2179272" hR="2179272" stAng="19853416" swAng="940262"/>
            </a:path>
          </a:pathLst>
        </a:custGeom>
        <a:noFill/>
        <a:ln w="57150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25380C-BD1F-4D7C-90C3-76C8E62458D2}">
      <dsp:nvSpPr>
        <dsp:cNvPr id="0" name=""/>
        <dsp:cNvSpPr/>
      </dsp:nvSpPr>
      <dsp:spPr>
        <a:xfrm>
          <a:off x="3986203" y="2182907"/>
          <a:ext cx="1812121" cy="628349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l-G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rPr>
            <a:t>α</a:t>
          </a:r>
          <a:r>
            <a:rPr kumimoji="0" lang="pt-B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rPr>
            <a:t>-</a:t>
          </a:r>
          <a:r>
            <a:rPr lang="pt-BR" sz="1600" kern="1200" dirty="0" err="1">
              <a:latin typeface="Eras Bold ITC" panose="020B0907030504020204" pitchFamily="34" charset="0"/>
            </a:rPr>
            <a:t>cetoglutarato</a:t>
          </a:r>
          <a:endParaRPr lang="pt-BR" sz="1600" kern="1200" dirty="0">
            <a:latin typeface="Eras Bold ITC" panose="020B0907030504020204" pitchFamily="34" charset="0"/>
          </a:endParaRPr>
        </a:p>
      </dsp:txBody>
      <dsp:txXfrm>
        <a:off x="4016876" y="2213580"/>
        <a:ext cx="1750775" cy="567003"/>
      </dsp:txXfrm>
    </dsp:sp>
    <dsp:sp modelId="{68394E54-903C-4972-BBB0-504A6B2773E9}">
      <dsp:nvSpPr>
        <dsp:cNvPr id="0" name=""/>
        <dsp:cNvSpPr/>
      </dsp:nvSpPr>
      <dsp:spPr>
        <a:xfrm>
          <a:off x="533719" y="317810"/>
          <a:ext cx="4358544" cy="4358544"/>
        </a:xfrm>
        <a:custGeom>
          <a:avLst/>
          <a:gdLst/>
          <a:ahLst/>
          <a:cxnLst/>
          <a:rect l="0" t="0" r="0" b="0"/>
          <a:pathLst>
            <a:path>
              <a:moveTo>
                <a:pt x="4298874" y="2685745"/>
              </a:moveTo>
              <a:arcTo wR="2179272" hR="2179272" stAng="806321" swAng="940262"/>
            </a:path>
          </a:pathLst>
        </a:custGeom>
        <a:noFill/>
        <a:ln w="57150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C25E81-9B7A-4220-A87D-1FC8864B9069}">
      <dsp:nvSpPr>
        <dsp:cNvPr id="0" name=""/>
        <dsp:cNvSpPr/>
      </dsp:nvSpPr>
      <dsp:spPr>
        <a:xfrm>
          <a:off x="3321615" y="3723885"/>
          <a:ext cx="1864709" cy="628349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>
              <a:latin typeface="Eras Bold ITC" panose="020B0907030504020204" pitchFamily="34" charset="0"/>
            </a:rPr>
            <a:t>Succinil-CoA</a:t>
          </a:r>
          <a:endParaRPr lang="pt-BR" sz="1600" kern="1200" dirty="0">
            <a:latin typeface="Eras Bold ITC" panose="020B0907030504020204" pitchFamily="34" charset="0"/>
          </a:endParaRPr>
        </a:p>
      </dsp:txBody>
      <dsp:txXfrm>
        <a:off x="3352288" y="3754558"/>
        <a:ext cx="1803363" cy="567003"/>
      </dsp:txXfrm>
    </dsp:sp>
    <dsp:sp modelId="{C4943B73-AC15-4581-AD90-7415992B855C}">
      <dsp:nvSpPr>
        <dsp:cNvPr id="0" name=""/>
        <dsp:cNvSpPr/>
      </dsp:nvSpPr>
      <dsp:spPr>
        <a:xfrm>
          <a:off x="533719" y="317810"/>
          <a:ext cx="4358544" cy="4358544"/>
        </a:xfrm>
        <a:custGeom>
          <a:avLst/>
          <a:gdLst/>
          <a:ahLst/>
          <a:cxnLst/>
          <a:rect l="0" t="0" r="0" b="0"/>
          <a:pathLst>
            <a:path>
              <a:moveTo>
                <a:pt x="3237258" y="4084499"/>
              </a:moveTo>
              <a:arcTo wR="2179272" hR="2179272" stAng="3657377" swAng="470777"/>
            </a:path>
          </a:pathLst>
        </a:custGeom>
        <a:noFill/>
        <a:ln w="57150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94F057-B1C9-477C-A9AD-72238A84BEE4}">
      <dsp:nvSpPr>
        <dsp:cNvPr id="0" name=""/>
        <dsp:cNvSpPr/>
      </dsp:nvSpPr>
      <dsp:spPr>
        <a:xfrm>
          <a:off x="2018201" y="4362179"/>
          <a:ext cx="1389580" cy="628349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Eras Bold ITC" panose="020B0907030504020204" pitchFamily="34" charset="0"/>
            </a:rPr>
            <a:t>Succinato</a:t>
          </a:r>
        </a:p>
      </dsp:txBody>
      <dsp:txXfrm>
        <a:off x="2048874" y="4392852"/>
        <a:ext cx="1328234" cy="567003"/>
      </dsp:txXfrm>
    </dsp:sp>
    <dsp:sp modelId="{5C17E0B7-DAB0-4533-8D1A-55B836FDA9A8}">
      <dsp:nvSpPr>
        <dsp:cNvPr id="0" name=""/>
        <dsp:cNvSpPr/>
      </dsp:nvSpPr>
      <dsp:spPr>
        <a:xfrm>
          <a:off x="533719" y="317810"/>
          <a:ext cx="4358544" cy="4358544"/>
        </a:xfrm>
        <a:custGeom>
          <a:avLst/>
          <a:gdLst/>
          <a:ahLst/>
          <a:cxnLst/>
          <a:rect l="0" t="0" r="0" b="0"/>
          <a:pathLst>
            <a:path>
              <a:moveTo>
                <a:pt x="1391284" y="4211094"/>
              </a:moveTo>
              <a:arcTo wR="2179272" hR="2179272" stAng="6671847" swAng="470777"/>
            </a:path>
          </a:pathLst>
        </a:custGeom>
        <a:noFill/>
        <a:ln w="57150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19B22D-9F30-400B-85D7-9B10E7B62528}">
      <dsp:nvSpPr>
        <dsp:cNvPr id="0" name=""/>
        <dsp:cNvSpPr/>
      </dsp:nvSpPr>
      <dsp:spPr>
        <a:xfrm>
          <a:off x="523083" y="3723885"/>
          <a:ext cx="1297860" cy="628349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>
              <a:latin typeface="Eras Bold ITC" panose="020B0907030504020204" pitchFamily="34" charset="0"/>
            </a:rPr>
            <a:t>Fumarato</a:t>
          </a:r>
          <a:endParaRPr lang="pt-BR" sz="1600" kern="1200" dirty="0">
            <a:latin typeface="Eras Bold ITC" panose="020B0907030504020204" pitchFamily="34" charset="0"/>
          </a:endParaRPr>
        </a:p>
      </dsp:txBody>
      <dsp:txXfrm>
        <a:off x="553756" y="3754558"/>
        <a:ext cx="1236514" cy="567003"/>
      </dsp:txXfrm>
    </dsp:sp>
    <dsp:sp modelId="{48998C8C-44B2-4FA5-9356-AEB92ECB6E4C}">
      <dsp:nvSpPr>
        <dsp:cNvPr id="0" name=""/>
        <dsp:cNvSpPr/>
      </dsp:nvSpPr>
      <dsp:spPr>
        <a:xfrm>
          <a:off x="533719" y="317810"/>
          <a:ext cx="4358544" cy="4358544"/>
        </a:xfrm>
        <a:custGeom>
          <a:avLst/>
          <a:gdLst/>
          <a:ahLst/>
          <a:cxnLst/>
          <a:rect l="0" t="0" r="0" b="0"/>
          <a:pathLst>
            <a:path>
              <a:moveTo>
                <a:pt x="275264" y="3239452"/>
              </a:moveTo>
              <a:arcTo wR="2179272" hR="2179272" stAng="9053416" swAng="940262"/>
            </a:path>
          </a:pathLst>
        </a:custGeom>
        <a:noFill/>
        <a:ln w="57150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C5F75-4FC1-4BB0-9573-ECB15529C543}">
      <dsp:nvSpPr>
        <dsp:cNvPr id="0" name=""/>
        <dsp:cNvSpPr/>
      </dsp:nvSpPr>
      <dsp:spPr>
        <a:xfrm>
          <a:off x="50374" y="2182907"/>
          <a:ext cx="966691" cy="628349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>
              <a:latin typeface="Eras Bold ITC" panose="020B0907030504020204" pitchFamily="34" charset="0"/>
            </a:rPr>
            <a:t>Malato</a:t>
          </a:r>
          <a:endParaRPr lang="pt-BR" sz="1600" kern="1200" dirty="0">
            <a:latin typeface="Eras Bold ITC" panose="020B0907030504020204" pitchFamily="34" charset="0"/>
          </a:endParaRPr>
        </a:p>
      </dsp:txBody>
      <dsp:txXfrm>
        <a:off x="81047" y="2213580"/>
        <a:ext cx="905345" cy="567003"/>
      </dsp:txXfrm>
    </dsp:sp>
    <dsp:sp modelId="{E8D975D5-C2D3-4C4E-8305-EC394257F0CD}">
      <dsp:nvSpPr>
        <dsp:cNvPr id="0" name=""/>
        <dsp:cNvSpPr/>
      </dsp:nvSpPr>
      <dsp:spPr>
        <a:xfrm>
          <a:off x="533719" y="317810"/>
          <a:ext cx="4358544" cy="4358544"/>
        </a:xfrm>
        <a:custGeom>
          <a:avLst/>
          <a:gdLst/>
          <a:ahLst/>
          <a:cxnLst/>
          <a:rect l="0" t="0" r="0" b="0"/>
          <a:pathLst>
            <a:path>
              <a:moveTo>
                <a:pt x="59670" y="1672798"/>
              </a:moveTo>
              <a:arcTo wR="2179272" hR="2179272" stAng="11606321" swAng="940262"/>
            </a:path>
          </a:pathLst>
        </a:custGeom>
        <a:noFill/>
        <a:ln w="57150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C98C9-C24F-4ABF-8568-17BD1B0FF814}">
      <dsp:nvSpPr>
        <dsp:cNvPr id="0" name=""/>
        <dsp:cNvSpPr/>
      </dsp:nvSpPr>
      <dsp:spPr>
        <a:xfrm>
          <a:off x="446260" y="641929"/>
          <a:ext cx="1451506" cy="628349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Eras Bold ITC" panose="020B0907030504020204" pitchFamily="34" charset="0"/>
            </a:rPr>
            <a:t>Oxalacetato</a:t>
          </a:r>
        </a:p>
      </dsp:txBody>
      <dsp:txXfrm>
        <a:off x="476933" y="672602"/>
        <a:ext cx="1390160" cy="567003"/>
      </dsp:txXfrm>
    </dsp:sp>
    <dsp:sp modelId="{9B670C63-DE79-473E-9C48-8B9688DEB41C}">
      <dsp:nvSpPr>
        <dsp:cNvPr id="0" name=""/>
        <dsp:cNvSpPr/>
      </dsp:nvSpPr>
      <dsp:spPr>
        <a:xfrm>
          <a:off x="533719" y="317810"/>
          <a:ext cx="4358544" cy="4358544"/>
        </a:xfrm>
        <a:custGeom>
          <a:avLst/>
          <a:gdLst/>
          <a:ahLst/>
          <a:cxnLst/>
          <a:rect l="0" t="0" r="0" b="0"/>
          <a:pathLst>
            <a:path>
              <a:moveTo>
                <a:pt x="1159539" y="253299"/>
              </a:moveTo>
              <a:arcTo wR="2179272" hR="2179272" stAng="14526025" swAng="680107"/>
            </a:path>
          </a:pathLst>
        </a:custGeom>
        <a:noFill/>
        <a:ln w="57150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26291-0904-499E-AD48-272AFD73A94E}">
      <dsp:nvSpPr>
        <dsp:cNvPr id="0" name=""/>
        <dsp:cNvSpPr/>
      </dsp:nvSpPr>
      <dsp:spPr>
        <a:xfrm>
          <a:off x="2209123" y="3047"/>
          <a:ext cx="995249" cy="646912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Eras Bold ITC" panose="020B0907030504020204" pitchFamily="34" charset="0"/>
            </a:rPr>
            <a:t>Citrato</a:t>
          </a:r>
        </a:p>
      </dsp:txBody>
      <dsp:txXfrm>
        <a:off x="2240703" y="34627"/>
        <a:ext cx="932089" cy="583752"/>
      </dsp:txXfrm>
    </dsp:sp>
    <dsp:sp modelId="{15B5B46C-88BD-4460-B04E-4778D0D37F9E}">
      <dsp:nvSpPr>
        <dsp:cNvPr id="0" name=""/>
        <dsp:cNvSpPr/>
      </dsp:nvSpPr>
      <dsp:spPr>
        <a:xfrm>
          <a:off x="462132" y="326503"/>
          <a:ext cx="4489231" cy="4489231"/>
        </a:xfrm>
        <a:custGeom>
          <a:avLst/>
          <a:gdLst/>
          <a:ahLst/>
          <a:cxnLst/>
          <a:rect l="0" t="0" r="0" b="0"/>
          <a:pathLst>
            <a:path>
              <a:moveTo>
                <a:pt x="2884423" y="93117"/>
              </a:moveTo>
              <a:arcTo wR="2244615" hR="2244615" stAng="17193679" swAng="680556"/>
            </a:path>
          </a:pathLst>
        </a:custGeom>
        <a:noFill/>
        <a:ln w="57150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B551E2-4D94-4068-BAE2-1FE004CEBDAD}">
      <dsp:nvSpPr>
        <dsp:cNvPr id="0" name=""/>
        <dsp:cNvSpPr/>
      </dsp:nvSpPr>
      <dsp:spPr>
        <a:xfrm>
          <a:off x="3642773" y="660480"/>
          <a:ext cx="1302314" cy="646912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>
              <a:latin typeface="Eras Bold ITC" panose="020B0907030504020204" pitchFamily="34" charset="0"/>
            </a:rPr>
            <a:t>Iso</a:t>
          </a:r>
          <a:r>
            <a:rPr lang="pt-BR" sz="1600" kern="1200" dirty="0">
              <a:latin typeface="Eras Bold ITC" panose="020B0907030504020204" pitchFamily="34" charset="0"/>
            </a:rPr>
            <a:t>-citrato</a:t>
          </a:r>
        </a:p>
      </dsp:txBody>
      <dsp:txXfrm>
        <a:off x="3674353" y="692060"/>
        <a:ext cx="1239154" cy="583752"/>
      </dsp:txXfrm>
    </dsp:sp>
    <dsp:sp modelId="{711D6297-1255-4EE5-99A0-DDE0E3F3C08B}">
      <dsp:nvSpPr>
        <dsp:cNvPr id="0" name=""/>
        <dsp:cNvSpPr/>
      </dsp:nvSpPr>
      <dsp:spPr>
        <a:xfrm>
          <a:off x="462132" y="326503"/>
          <a:ext cx="4489231" cy="4489231"/>
        </a:xfrm>
        <a:custGeom>
          <a:avLst/>
          <a:gdLst/>
          <a:ahLst/>
          <a:cxnLst/>
          <a:rect l="0" t="0" r="0" b="0"/>
          <a:pathLst>
            <a:path>
              <a:moveTo>
                <a:pt x="4205660" y="1152552"/>
              </a:moveTo>
              <a:arcTo wR="2244615" hR="2244615" stAng="19853251" swAng="940550"/>
            </a:path>
          </a:pathLst>
        </a:custGeom>
        <a:noFill/>
        <a:ln w="57150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25380C-BD1F-4D7C-90C3-76C8E62458D2}">
      <dsp:nvSpPr>
        <dsp:cNvPr id="0" name=""/>
        <dsp:cNvSpPr/>
      </dsp:nvSpPr>
      <dsp:spPr>
        <a:xfrm>
          <a:off x="4018536" y="2247663"/>
          <a:ext cx="1865655" cy="646912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l-G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rPr>
            <a:t>α</a:t>
          </a:r>
          <a:r>
            <a:rPr kumimoji="0" lang="pt-B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rPr>
            <a:t>-</a:t>
          </a:r>
          <a:r>
            <a:rPr lang="pt-BR" sz="1600" kern="1200" dirty="0" err="1">
              <a:latin typeface="Eras Bold ITC" panose="020B0907030504020204" pitchFamily="34" charset="0"/>
            </a:rPr>
            <a:t>cetoglutarato</a:t>
          </a:r>
          <a:endParaRPr lang="pt-BR" sz="1600" kern="1200" dirty="0">
            <a:latin typeface="Eras Bold ITC" panose="020B0907030504020204" pitchFamily="34" charset="0"/>
          </a:endParaRPr>
        </a:p>
      </dsp:txBody>
      <dsp:txXfrm>
        <a:off x="4050116" y="2279243"/>
        <a:ext cx="1802495" cy="583752"/>
      </dsp:txXfrm>
    </dsp:sp>
    <dsp:sp modelId="{68394E54-903C-4972-BBB0-504A6B2773E9}">
      <dsp:nvSpPr>
        <dsp:cNvPr id="0" name=""/>
        <dsp:cNvSpPr/>
      </dsp:nvSpPr>
      <dsp:spPr>
        <a:xfrm>
          <a:off x="462132" y="326503"/>
          <a:ext cx="4489231" cy="4489231"/>
        </a:xfrm>
        <a:custGeom>
          <a:avLst/>
          <a:gdLst/>
          <a:ahLst/>
          <a:cxnLst/>
          <a:rect l="0" t="0" r="0" b="0"/>
          <a:pathLst>
            <a:path>
              <a:moveTo>
                <a:pt x="4427790" y="2766197"/>
              </a:moveTo>
              <a:arcTo wR="2244615" hR="2244615" stAng="806199" swAng="940550"/>
            </a:path>
          </a:pathLst>
        </a:custGeom>
        <a:noFill/>
        <a:ln w="57150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C25E81-9B7A-4220-A87D-1FC8864B9069}">
      <dsp:nvSpPr>
        <dsp:cNvPr id="0" name=""/>
        <dsp:cNvSpPr/>
      </dsp:nvSpPr>
      <dsp:spPr>
        <a:xfrm>
          <a:off x="3334032" y="3834846"/>
          <a:ext cx="1919797" cy="646912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>
              <a:latin typeface="Eras Bold ITC" panose="020B0907030504020204" pitchFamily="34" charset="0"/>
            </a:rPr>
            <a:t>Succinil-CoA</a:t>
          </a:r>
          <a:endParaRPr lang="pt-BR" sz="1600" kern="1200" dirty="0">
            <a:latin typeface="Eras Bold ITC" panose="020B0907030504020204" pitchFamily="34" charset="0"/>
          </a:endParaRPr>
        </a:p>
      </dsp:txBody>
      <dsp:txXfrm>
        <a:off x="3365612" y="3866426"/>
        <a:ext cx="1856637" cy="583752"/>
      </dsp:txXfrm>
    </dsp:sp>
    <dsp:sp modelId="{C4943B73-AC15-4581-AD90-7415992B855C}">
      <dsp:nvSpPr>
        <dsp:cNvPr id="0" name=""/>
        <dsp:cNvSpPr/>
      </dsp:nvSpPr>
      <dsp:spPr>
        <a:xfrm>
          <a:off x="462132" y="326503"/>
          <a:ext cx="4489231" cy="4489231"/>
        </a:xfrm>
        <a:custGeom>
          <a:avLst/>
          <a:gdLst/>
          <a:ahLst/>
          <a:cxnLst/>
          <a:rect l="0" t="0" r="0" b="0"/>
          <a:pathLst>
            <a:path>
              <a:moveTo>
                <a:pt x="3334453" y="4206898"/>
              </a:moveTo>
              <a:arcTo wR="2244615" hR="2244615" stAng="3657151" swAng="471320"/>
            </a:path>
          </a:pathLst>
        </a:custGeom>
        <a:noFill/>
        <a:ln w="57150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94F057-B1C9-477C-A9AD-72238A84BEE4}">
      <dsp:nvSpPr>
        <dsp:cNvPr id="0" name=""/>
        <dsp:cNvSpPr/>
      </dsp:nvSpPr>
      <dsp:spPr>
        <a:xfrm>
          <a:off x="1991432" y="4492279"/>
          <a:ext cx="1430631" cy="646912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Eras Bold ITC" panose="020B0907030504020204" pitchFamily="34" charset="0"/>
            </a:rPr>
            <a:t>Succinato</a:t>
          </a:r>
        </a:p>
      </dsp:txBody>
      <dsp:txXfrm>
        <a:off x="2023012" y="4523859"/>
        <a:ext cx="1367471" cy="583752"/>
      </dsp:txXfrm>
    </dsp:sp>
    <dsp:sp modelId="{5C17E0B7-DAB0-4533-8D1A-55B836FDA9A8}">
      <dsp:nvSpPr>
        <dsp:cNvPr id="0" name=""/>
        <dsp:cNvSpPr/>
      </dsp:nvSpPr>
      <dsp:spPr>
        <a:xfrm>
          <a:off x="462132" y="326503"/>
          <a:ext cx="4489231" cy="4489231"/>
        </a:xfrm>
        <a:custGeom>
          <a:avLst/>
          <a:gdLst/>
          <a:ahLst/>
          <a:cxnLst/>
          <a:rect l="0" t="0" r="0" b="0"/>
          <a:pathLst>
            <a:path>
              <a:moveTo>
                <a:pt x="1433193" y="4337435"/>
              </a:moveTo>
              <a:arcTo wR="2244615" hR="2244615" stAng="6671530" swAng="471320"/>
            </a:path>
          </a:pathLst>
        </a:custGeom>
        <a:noFill/>
        <a:ln w="57150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19B22D-9F30-400B-85D7-9B10E7B62528}">
      <dsp:nvSpPr>
        <dsp:cNvPr id="0" name=""/>
        <dsp:cNvSpPr/>
      </dsp:nvSpPr>
      <dsp:spPr>
        <a:xfrm>
          <a:off x="451463" y="3834846"/>
          <a:ext cx="1336202" cy="646912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>
              <a:latin typeface="Eras Bold ITC" panose="020B0907030504020204" pitchFamily="34" charset="0"/>
            </a:rPr>
            <a:t>Fumarato</a:t>
          </a:r>
          <a:endParaRPr lang="pt-BR" sz="1600" kern="1200" dirty="0">
            <a:latin typeface="Eras Bold ITC" panose="020B0907030504020204" pitchFamily="34" charset="0"/>
          </a:endParaRPr>
        </a:p>
      </dsp:txBody>
      <dsp:txXfrm>
        <a:off x="483043" y="3866426"/>
        <a:ext cx="1273042" cy="583752"/>
      </dsp:txXfrm>
    </dsp:sp>
    <dsp:sp modelId="{48998C8C-44B2-4FA5-9356-AEB92ECB6E4C}">
      <dsp:nvSpPr>
        <dsp:cNvPr id="0" name=""/>
        <dsp:cNvSpPr/>
      </dsp:nvSpPr>
      <dsp:spPr>
        <a:xfrm>
          <a:off x="462132" y="326503"/>
          <a:ext cx="4489231" cy="4489231"/>
        </a:xfrm>
        <a:custGeom>
          <a:avLst/>
          <a:gdLst/>
          <a:ahLst/>
          <a:cxnLst/>
          <a:rect l="0" t="0" r="0" b="0"/>
          <a:pathLst>
            <a:path>
              <a:moveTo>
                <a:pt x="283570" y="3336678"/>
              </a:moveTo>
              <a:arcTo wR="2244615" hR="2244615" stAng="9053251" swAng="940550"/>
            </a:path>
          </a:pathLst>
        </a:custGeom>
        <a:noFill/>
        <a:ln w="57150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C5F75-4FC1-4BB0-9573-ECB15529C543}">
      <dsp:nvSpPr>
        <dsp:cNvPr id="0" name=""/>
        <dsp:cNvSpPr/>
      </dsp:nvSpPr>
      <dsp:spPr>
        <a:xfrm>
          <a:off x="-35492" y="2247663"/>
          <a:ext cx="995249" cy="646912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>
              <a:latin typeface="Eras Bold ITC" panose="020B0907030504020204" pitchFamily="34" charset="0"/>
            </a:rPr>
            <a:t>Malato</a:t>
          </a:r>
          <a:endParaRPr lang="pt-BR" sz="1600" kern="1200" dirty="0">
            <a:latin typeface="Eras Bold ITC" panose="020B0907030504020204" pitchFamily="34" charset="0"/>
          </a:endParaRPr>
        </a:p>
      </dsp:txBody>
      <dsp:txXfrm>
        <a:off x="-3912" y="2279243"/>
        <a:ext cx="932089" cy="583752"/>
      </dsp:txXfrm>
    </dsp:sp>
    <dsp:sp modelId="{E8D975D5-C2D3-4C4E-8305-EC394257F0CD}">
      <dsp:nvSpPr>
        <dsp:cNvPr id="0" name=""/>
        <dsp:cNvSpPr/>
      </dsp:nvSpPr>
      <dsp:spPr>
        <a:xfrm>
          <a:off x="462132" y="326503"/>
          <a:ext cx="4489231" cy="4489231"/>
        </a:xfrm>
        <a:custGeom>
          <a:avLst/>
          <a:gdLst/>
          <a:ahLst/>
          <a:cxnLst/>
          <a:rect l="0" t="0" r="0" b="0"/>
          <a:pathLst>
            <a:path>
              <a:moveTo>
                <a:pt x="61440" y="1723034"/>
              </a:moveTo>
              <a:arcTo wR="2244615" hR="2244615" stAng="11606199" swAng="940550"/>
            </a:path>
          </a:pathLst>
        </a:custGeom>
        <a:noFill/>
        <a:ln w="57150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C98C9-C24F-4ABF-8568-17BD1B0FF814}">
      <dsp:nvSpPr>
        <dsp:cNvPr id="0" name=""/>
        <dsp:cNvSpPr/>
      </dsp:nvSpPr>
      <dsp:spPr>
        <a:xfrm>
          <a:off x="372371" y="660480"/>
          <a:ext cx="1494387" cy="646912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Eras Bold ITC" panose="020B0907030504020204" pitchFamily="34" charset="0"/>
            </a:rPr>
            <a:t>Oxalacetato</a:t>
          </a:r>
        </a:p>
      </dsp:txBody>
      <dsp:txXfrm>
        <a:off x="403951" y="692060"/>
        <a:ext cx="1431227" cy="583752"/>
      </dsp:txXfrm>
    </dsp:sp>
    <dsp:sp modelId="{9B670C63-DE79-473E-9C48-8B9688DEB41C}">
      <dsp:nvSpPr>
        <dsp:cNvPr id="0" name=""/>
        <dsp:cNvSpPr/>
      </dsp:nvSpPr>
      <dsp:spPr>
        <a:xfrm>
          <a:off x="462132" y="326503"/>
          <a:ext cx="4489231" cy="4489231"/>
        </a:xfrm>
        <a:custGeom>
          <a:avLst/>
          <a:gdLst/>
          <a:ahLst/>
          <a:cxnLst/>
          <a:rect l="0" t="0" r="0" b="0"/>
          <a:pathLst>
            <a:path>
              <a:moveTo>
                <a:pt x="1194157" y="260973"/>
              </a:moveTo>
              <a:arcTo wR="2244615" hR="2244615" stAng="14525765" swAng="680556"/>
            </a:path>
          </a:pathLst>
        </a:custGeom>
        <a:noFill/>
        <a:ln w="57150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607E3-1268-41D1-BED7-06DD84C96AFB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02A30-F034-41AF-9CC0-B4423F8D68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9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02A30-F034-41AF-9CC0-B4423F8D681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216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02A30-F034-41AF-9CC0-B4423F8D681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835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02A30-F034-41AF-9CC0-B4423F8D681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176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02A30-F034-41AF-9CC0-B4423F8D6819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716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02A30-F034-41AF-9CC0-B4423F8D681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4826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2A627-59C8-4B60-8477-650950BF0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3D83E4-FD1C-4452-9F5F-625C5BE61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0CDE9-CEF4-4445-8AE2-B6AEAF83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3AFDD2-1545-414E-92C9-D6D8177D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BF9FE-5093-4CDF-9126-F9D80B8A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67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51E56-C851-4970-8952-C65C9037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9961E9-CCAA-4500-8BC4-FCB81B858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5B00BC-40D9-460D-957B-C2D31F37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F3264-4AF9-4D65-98F5-F9F61244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EDFA96-E8FE-4C3E-8C0D-8271E899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028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7364A3-2C72-4926-B939-10BFE6A8B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ECC394-4E8A-4B0E-BB6C-5AD6202E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0E969-D691-4FB4-B9C9-0B4BA00A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8E817C-D46A-4AE1-9F19-C729364A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90BDB6-BF38-4B94-9830-C78CCBCC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95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C3653-C136-4A4B-85B6-BBE2BEA8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DC78FD-518A-4E15-AA07-3F7872A6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ECE08-9CA6-4A61-A407-A7B4646A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B30F06-F2CC-486E-82D2-8CCAE798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80F70-C412-46BC-ABB2-28CCCA07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31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2266D-33CE-4507-899A-56415E72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636B9-0E25-42A2-B7BF-48B3F2085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759442-DEC3-42B6-BEBF-8BC4BF86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614E6F-9870-43FB-B73F-BE4B34FD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4D60C2-E448-46CA-AF0C-B2C2D8E7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88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3EEA8-CE4E-4073-B8F1-7BA98D50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175CC-EC43-4A62-85ED-382B7642A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E71EBE-2B02-4A5E-9485-C90F6092D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3101D0-DB93-4363-B66D-BAD9AF90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27D93C-2B98-46E2-B990-65443787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871FBC-C449-4D33-81B7-00A16EDE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20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67AA2-C5AE-4255-AEBA-70F488D7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9665E8-14ED-4166-B2CC-209CD2BC8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75D0F9-8CF1-4AB3-83CE-BDB77C90F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31B1B5-988F-4304-9A25-3D91660F9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4C8115-2413-47E5-A007-C3C2DFD18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A782B8-5F81-4C20-8C55-1688A571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72752E-EB23-4A3F-ADDC-188F25BD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ED792D-99A9-45BA-8BA4-53894910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57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978AF-10C4-49B6-8C86-4CF012D3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DA694E-8CCE-4EC6-8236-A102ACA5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A9FE8B-90F6-4E1F-A01D-CAC6134D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916953-0361-499F-B490-45098C79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30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27B044-E38B-4688-A72D-5485B9EF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504A53-1ADB-4B59-A141-EAA97C90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118100-9A73-4B43-947A-3B5127EC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11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B3B7-4815-42E0-93EE-8F153AC5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485439-80FB-4C2A-9B35-10FA7B63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02687A-4B46-498F-B896-FC99FE7A5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6438E0-45D8-42DA-BAC0-94682F65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0F68F8-A139-43AC-8540-E3494512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A08662-5D8F-4C23-A5ED-14B52A17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04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B9553-62DB-4AA6-ABA3-CD08CA9B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DF7697-C32C-4539-95C0-2376C7E66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640F12-824C-4FBE-A135-AC2D7606B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0F7752-8EC7-4C8A-9108-D8A513D0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E3A71-C019-49C5-9945-A9A978F3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7FB5B4-3D43-446A-A1EB-E1A26262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7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1808C5-6EF1-4804-9DBB-B8EF3225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D2AFD5-67CD-42AE-BB56-6BE043F81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048E01-E633-4FBA-BC24-5E05BC277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EED8-149E-406E-B91A-7F4F3B181D0A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51760-CCB4-4FE9-9F41-CF16EE7BB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32165E-DFB4-4CAC-A706-146C1AF41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53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ilo_as@liv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danilo.santos@ufes.b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diagramColors" Target="../diagrams/colors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25.png"/><Relationship Id="rId12" Type="http://schemas.openxmlformats.org/officeDocument/2006/relationships/diagramQuickStyle" Target="../diagrams/quickStyle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Layout" Target="../diagrams/layout2.xml"/><Relationship Id="rId5" Type="http://schemas.openxmlformats.org/officeDocument/2006/relationships/diagramColors" Target="../diagrams/colors1.xml"/><Relationship Id="rId10" Type="http://schemas.openxmlformats.org/officeDocument/2006/relationships/diagramData" Target="../diagrams/data2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7.png"/><Relationship Id="rId14" Type="http://schemas.microsoft.com/office/2007/relationships/diagramDrawing" Target="../diagrams/drawin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3">
            <a:extLst>
              <a:ext uri="{FF2B5EF4-FFF2-40B4-BE49-F238E27FC236}">
                <a16:creationId xmlns:a16="http://schemas.microsoft.com/office/drawing/2014/main" id="{3AB0E804-64D7-4DB3-89E4-764241977BF4}"/>
              </a:ext>
            </a:extLst>
          </p:cNvPr>
          <p:cNvSpPr/>
          <p:nvPr/>
        </p:nvSpPr>
        <p:spPr>
          <a:xfrm>
            <a:off x="8410074" y="5289794"/>
            <a:ext cx="3427288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sng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Contato:</a:t>
            </a:r>
            <a:endParaRPr kumimoji="0" lang="pt-BR" sz="2400" b="1" i="0" u="sng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danilo_as@live.com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danilo.santos@ufes.br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EB32945B-974A-4F7B-A208-DD998150F071}"/>
              </a:ext>
            </a:extLst>
          </p:cNvPr>
          <p:cNvSpPr/>
          <p:nvPr/>
        </p:nvSpPr>
        <p:spPr>
          <a:xfrm>
            <a:off x="9320669" y="647433"/>
            <a:ext cx="2675173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Professor: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 Andrade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1C3AEC9-8199-4830-B962-CE3FB9116530}"/>
              </a:ext>
            </a:extLst>
          </p:cNvPr>
          <p:cNvCxnSpPr>
            <a:cxnSpLocks/>
          </p:cNvCxnSpPr>
          <p:nvPr/>
        </p:nvCxnSpPr>
        <p:spPr>
          <a:xfrm>
            <a:off x="7593263" y="112384"/>
            <a:ext cx="0" cy="19868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258D24A-A259-44EA-9969-282C967E9816}"/>
              </a:ext>
            </a:extLst>
          </p:cNvPr>
          <p:cNvCxnSpPr>
            <a:cxnSpLocks/>
          </p:cNvCxnSpPr>
          <p:nvPr/>
        </p:nvCxnSpPr>
        <p:spPr>
          <a:xfrm flipH="1">
            <a:off x="7110663" y="1574196"/>
            <a:ext cx="4875088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Agrupar 7">
            <a:extLst>
              <a:ext uri="{FF2B5EF4-FFF2-40B4-BE49-F238E27FC236}">
                <a16:creationId xmlns:a16="http://schemas.microsoft.com/office/drawing/2014/main" id="{FC91DDD2-6F45-4D75-8C38-8529771430CE}"/>
              </a:ext>
            </a:extLst>
          </p:cNvPr>
          <p:cNvGrpSpPr>
            <a:grpSpLocks noChangeAspect="1"/>
          </p:cNvGrpSpPr>
          <p:nvPr/>
        </p:nvGrpSpPr>
        <p:grpSpPr>
          <a:xfrm>
            <a:off x="1934884" y="3015746"/>
            <a:ext cx="2870322" cy="2585441"/>
            <a:chOff x="5603191" y="2218591"/>
            <a:chExt cx="2430985" cy="2196000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513E28D9-989E-4569-A5CA-D92B6E813554}"/>
                </a:ext>
              </a:extLst>
            </p:cNvPr>
            <p:cNvSpPr/>
            <p:nvPr/>
          </p:nvSpPr>
          <p:spPr>
            <a:xfrm>
              <a:off x="5622023" y="2218591"/>
              <a:ext cx="2196000" cy="219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682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Ciclo de Krebs</a:t>
              </a:r>
            </a:p>
          </p:txBody>
        </p:sp>
        <p:sp>
          <p:nvSpPr>
            <p:cNvPr id="10" name="Arco 9">
              <a:extLst>
                <a:ext uri="{FF2B5EF4-FFF2-40B4-BE49-F238E27FC236}">
                  <a16:creationId xmlns:a16="http://schemas.microsoft.com/office/drawing/2014/main" id="{C495D7B6-1977-45A2-994C-3DE9552698D6}"/>
                </a:ext>
              </a:extLst>
            </p:cNvPr>
            <p:cNvSpPr/>
            <p:nvPr/>
          </p:nvSpPr>
          <p:spPr>
            <a:xfrm>
              <a:off x="5603191" y="2218591"/>
              <a:ext cx="2430985" cy="2196000"/>
            </a:xfrm>
            <a:prstGeom prst="arc">
              <a:avLst>
                <a:gd name="adj1" fmla="val 12720836"/>
                <a:gd name="adj2" fmla="val 15833676"/>
              </a:avLst>
            </a:prstGeom>
            <a:ln w="1333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ustomShape 3">
            <a:extLst>
              <a:ext uri="{FF2B5EF4-FFF2-40B4-BE49-F238E27FC236}">
                <a16:creationId xmlns:a16="http://schemas.microsoft.com/office/drawing/2014/main" id="{1889A71F-4FB8-46A6-ABDF-949DF3942421}"/>
              </a:ext>
            </a:extLst>
          </p:cNvPr>
          <p:cNvSpPr/>
          <p:nvPr/>
        </p:nvSpPr>
        <p:spPr>
          <a:xfrm>
            <a:off x="191345" y="5795795"/>
            <a:ext cx="5904655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Ciclo do Ácido Cítrico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spc="-1" dirty="0">
                <a:solidFill>
                  <a:prstClr val="white"/>
                </a:solidFill>
                <a:latin typeface="Bell MT"/>
              </a:rPr>
              <a:t>Ciclo do Ácido </a:t>
            </a:r>
            <a:r>
              <a:rPr lang="pt-BR" sz="2400" b="1" spc="-1" dirty="0" err="1">
                <a:solidFill>
                  <a:prstClr val="white"/>
                </a:solidFill>
                <a:latin typeface="Bell MT"/>
              </a:rPr>
              <a:t>Tricarboxílico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40000"/>
                  <a:lumOff val="6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9A417BA-EB3C-4EEA-98A4-B300A44D911A}"/>
              </a:ext>
            </a:extLst>
          </p:cNvPr>
          <p:cNvGrpSpPr/>
          <p:nvPr/>
        </p:nvGrpSpPr>
        <p:grpSpPr>
          <a:xfrm rot="5400000">
            <a:off x="2478829" y="1152978"/>
            <a:ext cx="1549450" cy="842436"/>
            <a:chOff x="4197915" y="3047509"/>
            <a:chExt cx="893277" cy="590550"/>
          </a:xfrm>
        </p:grpSpPr>
        <p:sp>
          <p:nvSpPr>
            <p:cNvPr id="13" name="Seta: Entalhada para a Direita 12">
              <a:extLst>
                <a:ext uri="{FF2B5EF4-FFF2-40B4-BE49-F238E27FC236}">
                  <a16:creationId xmlns:a16="http://schemas.microsoft.com/office/drawing/2014/main" id="{2AD51AC3-4A10-4333-86E3-97B36B174B54}"/>
                </a:ext>
              </a:extLst>
            </p:cNvPr>
            <p:cNvSpPr/>
            <p:nvPr/>
          </p:nvSpPr>
          <p:spPr>
            <a:xfrm>
              <a:off x="4197915" y="3047509"/>
              <a:ext cx="430418" cy="590550"/>
            </a:xfrm>
            <a:prstGeom prst="notched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Seta: Entalhada para a Direita 13">
              <a:extLst>
                <a:ext uri="{FF2B5EF4-FFF2-40B4-BE49-F238E27FC236}">
                  <a16:creationId xmlns:a16="http://schemas.microsoft.com/office/drawing/2014/main" id="{FBB1A964-0447-4217-8812-7D2B9C295DEB}"/>
                </a:ext>
              </a:extLst>
            </p:cNvPr>
            <p:cNvSpPr/>
            <p:nvPr/>
          </p:nvSpPr>
          <p:spPr>
            <a:xfrm>
              <a:off x="4432174" y="3047509"/>
              <a:ext cx="430418" cy="590550"/>
            </a:xfrm>
            <a:prstGeom prst="notched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Seta: Entalhada para a Direita 14">
              <a:extLst>
                <a:ext uri="{FF2B5EF4-FFF2-40B4-BE49-F238E27FC236}">
                  <a16:creationId xmlns:a16="http://schemas.microsoft.com/office/drawing/2014/main" id="{4686A582-A8DD-45B0-81AB-2DFDDF94A2AD}"/>
                </a:ext>
              </a:extLst>
            </p:cNvPr>
            <p:cNvSpPr/>
            <p:nvPr/>
          </p:nvSpPr>
          <p:spPr>
            <a:xfrm>
              <a:off x="4660774" y="3047509"/>
              <a:ext cx="430418" cy="590550"/>
            </a:xfrm>
            <a:prstGeom prst="notched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84E03FE-E8F6-4813-B415-771E0C0DE75F}"/>
              </a:ext>
            </a:extLst>
          </p:cNvPr>
          <p:cNvSpPr txBox="1"/>
          <p:nvPr/>
        </p:nvSpPr>
        <p:spPr>
          <a:xfrm>
            <a:off x="2336227" y="2405191"/>
            <a:ext cx="1834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Acetil-S-</a:t>
            </a:r>
            <a:r>
              <a:rPr lang="pt-BR" sz="2000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CoA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F9B0C2E-E13A-43FD-8D98-FE8282BBA5C5}"/>
              </a:ext>
            </a:extLst>
          </p:cNvPr>
          <p:cNvSpPr txBox="1"/>
          <p:nvPr/>
        </p:nvSpPr>
        <p:spPr>
          <a:xfrm>
            <a:off x="2336227" y="261144"/>
            <a:ext cx="1834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</a:rPr>
              <a:t>Piruvato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EB07C7E-9569-44B5-9A22-BFF1C54294CE}"/>
              </a:ext>
            </a:extLst>
          </p:cNvPr>
          <p:cNvSpPr txBox="1"/>
          <p:nvPr/>
        </p:nvSpPr>
        <p:spPr>
          <a:xfrm>
            <a:off x="1104930" y="1205809"/>
            <a:ext cx="1834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Oxidação do Piruvato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586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7769376C-57DC-47F8-BB2F-978B2328D505}"/>
              </a:ext>
            </a:extLst>
          </p:cNvPr>
          <p:cNvGraphicFramePr>
            <a:graphicFrameLocks noGrp="1"/>
          </p:cNvGraphicFramePr>
          <p:nvPr/>
        </p:nvGraphicFramePr>
        <p:xfrm>
          <a:off x="1239416" y="2081892"/>
          <a:ext cx="9713168" cy="2694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870">
                  <a:extLst>
                    <a:ext uri="{9D8B030D-6E8A-4147-A177-3AD203B41FA5}">
                      <a16:colId xmlns:a16="http://schemas.microsoft.com/office/drawing/2014/main" val="2361621302"/>
                    </a:ext>
                  </a:extLst>
                </a:gridCol>
                <a:gridCol w="5582298">
                  <a:extLst>
                    <a:ext uri="{9D8B030D-6E8A-4147-A177-3AD203B41FA5}">
                      <a16:colId xmlns:a16="http://schemas.microsoft.com/office/drawing/2014/main" val="3089445686"/>
                    </a:ext>
                  </a:extLst>
                </a:gridCol>
              </a:tblGrid>
              <a:tr h="673554"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Via bioquímica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Localização celular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045729"/>
                  </a:ext>
                </a:extLst>
              </a:tr>
              <a:tr h="673554"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Glicólise</a:t>
                      </a:r>
                      <a:endParaRPr lang="pt-BR" sz="240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Citoplasma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647447"/>
                  </a:ext>
                </a:extLst>
              </a:tr>
              <a:tr h="673554"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Ciclo de Krebs</a:t>
                      </a:r>
                      <a:endParaRPr lang="pt-BR" sz="240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Matriz Mitocondrial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472870"/>
                  </a:ext>
                </a:extLst>
              </a:tr>
              <a:tr h="673554"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Fosforilação oxidativa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espaço Inter membranas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579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8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eta: para a Direita 35">
            <a:extLst>
              <a:ext uri="{FF2B5EF4-FFF2-40B4-BE49-F238E27FC236}">
                <a16:creationId xmlns:a16="http://schemas.microsoft.com/office/drawing/2014/main" id="{3D66BAAF-B3D7-432F-8D6C-CAD463A216EE}"/>
              </a:ext>
            </a:extLst>
          </p:cNvPr>
          <p:cNvSpPr/>
          <p:nvPr/>
        </p:nvSpPr>
        <p:spPr>
          <a:xfrm>
            <a:off x="1181819" y="2822511"/>
            <a:ext cx="2073852" cy="969914"/>
          </a:xfrm>
          <a:custGeom>
            <a:avLst/>
            <a:gdLst>
              <a:gd name="connsiteX0" fmla="*/ 0 w 1843314"/>
              <a:gd name="connsiteY0" fmla="*/ 221343 h 885372"/>
              <a:gd name="connsiteX1" fmla="*/ 1400628 w 1843314"/>
              <a:gd name="connsiteY1" fmla="*/ 221343 h 885372"/>
              <a:gd name="connsiteX2" fmla="*/ 1400628 w 1843314"/>
              <a:gd name="connsiteY2" fmla="*/ 0 h 885372"/>
              <a:gd name="connsiteX3" fmla="*/ 1843314 w 1843314"/>
              <a:gd name="connsiteY3" fmla="*/ 442686 h 885372"/>
              <a:gd name="connsiteX4" fmla="*/ 1400628 w 1843314"/>
              <a:gd name="connsiteY4" fmla="*/ 885372 h 885372"/>
              <a:gd name="connsiteX5" fmla="*/ 1400628 w 1843314"/>
              <a:gd name="connsiteY5" fmla="*/ 664029 h 885372"/>
              <a:gd name="connsiteX6" fmla="*/ 0 w 1843314"/>
              <a:gd name="connsiteY6" fmla="*/ 664029 h 885372"/>
              <a:gd name="connsiteX7" fmla="*/ 0 w 1843314"/>
              <a:gd name="connsiteY7" fmla="*/ 221343 h 885372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87086 w 1930400"/>
              <a:gd name="connsiteY6" fmla="*/ 703943 h 925286"/>
              <a:gd name="connsiteX7" fmla="*/ 0 w 1930400"/>
              <a:gd name="connsiteY7" fmla="*/ 0 h 925286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29029 w 1930400"/>
              <a:gd name="connsiteY6" fmla="*/ 921657 h 925286"/>
              <a:gd name="connsiteX7" fmla="*/ 0 w 1930400"/>
              <a:gd name="connsiteY7" fmla="*/ 0 h 92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0400" h="925286">
                <a:moveTo>
                  <a:pt x="0" y="0"/>
                </a:moveTo>
                <a:lnTo>
                  <a:pt x="1487714" y="261257"/>
                </a:lnTo>
                <a:lnTo>
                  <a:pt x="1487714" y="39914"/>
                </a:lnTo>
                <a:lnTo>
                  <a:pt x="1930400" y="482600"/>
                </a:lnTo>
                <a:lnTo>
                  <a:pt x="1487714" y="925286"/>
                </a:lnTo>
                <a:lnTo>
                  <a:pt x="1487714" y="703943"/>
                </a:lnTo>
                <a:lnTo>
                  <a:pt x="29029" y="9216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Glicólise</a:t>
            </a:r>
          </a:p>
        </p:txBody>
      </p:sp>
      <p:grpSp>
        <p:nvGrpSpPr>
          <p:cNvPr id="196" name="Agrupar 195">
            <a:extLst>
              <a:ext uri="{FF2B5EF4-FFF2-40B4-BE49-F238E27FC236}">
                <a16:creationId xmlns:a16="http://schemas.microsoft.com/office/drawing/2014/main" id="{9EE380FB-55F5-4EE5-AED9-2A8CBA63113A}"/>
              </a:ext>
            </a:extLst>
          </p:cNvPr>
          <p:cNvGrpSpPr>
            <a:grpSpLocks noChangeAspect="1"/>
          </p:cNvGrpSpPr>
          <p:nvPr/>
        </p:nvGrpSpPr>
        <p:grpSpPr>
          <a:xfrm>
            <a:off x="6928726" y="2690480"/>
            <a:ext cx="1677960" cy="1507319"/>
            <a:chOff x="5562335" y="2218591"/>
            <a:chExt cx="2430985" cy="2222193"/>
          </a:xfrm>
        </p:grpSpPr>
        <p:sp>
          <p:nvSpPr>
            <p:cNvPr id="197" name="Elipse 196">
              <a:extLst>
                <a:ext uri="{FF2B5EF4-FFF2-40B4-BE49-F238E27FC236}">
                  <a16:creationId xmlns:a16="http://schemas.microsoft.com/office/drawing/2014/main" id="{2E6D5C1B-4E93-497A-ABDE-AF9F94366EC9}"/>
                </a:ext>
              </a:extLst>
            </p:cNvPr>
            <p:cNvSpPr/>
            <p:nvPr/>
          </p:nvSpPr>
          <p:spPr>
            <a:xfrm>
              <a:off x="5562335" y="2244784"/>
              <a:ext cx="2196000" cy="219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Ciclo de Krebs</a:t>
              </a:r>
            </a:p>
          </p:txBody>
        </p:sp>
        <p:sp>
          <p:nvSpPr>
            <p:cNvPr id="198" name="Arco 197">
              <a:extLst>
                <a:ext uri="{FF2B5EF4-FFF2-40B4-BE49-F238E27FC236}">
                  <a16:creationId xmlns:a16="http://schemas.microsoft.com/office/drawing/2014/main" id="{6666080D-213B-4234-944A-A4AA0543717C}"/>
                </a:ext>
              </a:extLst>
            </p:cNvPr>
            <p:cNvSpPr/>
            <p:nvPr/>
          </p:nvSpPr>
          <p:spPr>
            <a:xfrm>
              <a:off x="5562335" y="2218591"/>
              <a:ext cx="2430985" cy="2196000"/>
            </a:xfrm>
            <a:prstGeom prst="arc">
              <a:avLst>
                <a:gd name="adj1" fmla="val 12720836"/>
                <a:gd name="adj2" fmla="val 15833676"/>
              </a:avLst>
            </a:prstGeom>
            <a:ln w="762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9" name="Retângulo: Cantos Arredondados 198">
            <a:extLst>
              <a:ext uri="{FF2B5EF4-FFF2-40B4-BE49-F238E27FC236}">
                <a16:creationId xmlns:a16="http://schemas.microsoft.com/office/drawing/2014/main" id="{9FB079E3-8786-451A-804F-0DDF7C5170E2}"/>
              </a:ext>
            </a:extLst>
          </p:cNvPr>
          <p:cNvSpPr/>
          <p:nvPr/>
        </p:nvSpPr>
        <p:spPr>
          <a:xfrm>
            <a:off x="8568148" y="3042381"/>
            <a:ext cx="3441788" cy="8743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Fosforilação Oxidativa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DEACF54-BED8-4B21-AFEF-BA48C8AB52C9}"/>
              </a:ext>
            </a:extLst>
          </p:cNvPr>
          <p:cNvSpPr txBox="1"/>
          <p:nvPr/>
        </p:nvSpPr>
        <p:spPr>
          <a:xfrm>
            <a:off x="3274721" y="3124063"/>
            <a:ext cx="1139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Piruvato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C814A57B-D2FE-4D9B-B1B0-C86F8A5BEF83}"/>
              </a:ext>
            </a:extLst>
          </p:cNvPr>
          <p:cNvSpPr txBox="1"/>
          <p:nvPr/>
        </p:nvSpPr>
        <p:spPr>
          <a:xfrm>
            <a:off x="124411" y="3087965"/>
            <a:ext cx="1031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Glicose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F9E0120F-4401-4925-AAF6-C77E3F76A71D}"/>
              </a:ext>
            </a:extLst>
          </p:cNvPr>
          <p:cNvCxnSpPr>
            <a:cxnSpLocks/>
          </p:cNvCxnSpPr>
          <p:nvPr/>
        </p:nvCxnSpPr>
        <p:spPr>
          <a:xfrm>
            <a:off x="4335639" y="3325157"/>
            <a:ext cx="28800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50E5CC17-F6C0-48E2-A899-C692D67FAD15}"/>
              </a:ext>
            </a:extLst>
          </p:cNvPr>
          <p:cNvGrpSpPr/>
          <p:nvPr/>
        </p:nvGrpSpPr>
        <p:grpSpPr>
          <a:xfrm>
            <a:off x="4581693" y="3059956"/>
            <a:ext cx="893277" cy="590550"/>
            <a:chOff x="4197915" y="3047509"/>
            <a:chExt cx="893277" cy="590550"/>
          </a:xfrm>
        </p:grpSpPr>
        <p:sp>
          <p:nvSpPr>
            <p:cNvPr id="40" name="Seta: Entalhada para a Direita 39">
              <a:extLst>
                <a:ext uri="{FF2B5EF4-FFF2-40B4-BE49-F238E27FC236}">
                  <a16:creationId xmlns:a16="http://schemas.microsoft.com/office/drawing/2014/main" id="{55BC7412-4796-427B-9503-61EC2B753596}"/>
                </a:ext>
              </a:extLst>
            </p:cNvPr>
            <p:cNvSpPr/>
            <p:nvPr/>
          </p:nvSpPr>
          <p:spPr>
            <a:xfrm>
              <a:off x="4197915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Seta: Entalhada para a Direita 40">
              <a:extLst>
                <a:ext uri="{FF2B5EF4-FFF2-40B4-BE49-F238E27FC236}">
                  <a16:creationId xmlns:a16="http://schemas.microsoft.com/office/drawing/2014/main" id="{16BF6DA9-10CA-48B8-857A-67D60218D0F0}"/>
                </a:ext>
              </a:extLst>
            </p:cNvPr>
            <p:cNvSpPr/>
            <p:nvPr/>
          </p:nvSpPr>
          <p:spPr>
            <a:xfrm>
              <a:off x="44321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Seta: Entalhada para a Direita 41">
              <a:extLst>
                <a:ext uri="{FF2B5EF4-FFF2-40B4-BE49-F238E27FC236}">
                  <a16:creationId xmlns:a16="http://schemas.microsoft.com/office/drawing/2014/main" id="{DA987CC9-9380-471C-8E6E-13E851505137}"/>
                </a:ext>
              </a:extLst>
            </p:cNvPr>
            <p:cNvSpPr/>
            <p:nvPr/>
          </p:nvSpPr>
          <p:spPr>
            <a:xfrm>
              <a:off x="46607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Título 1">
            <a:extLst>
              <a:ext uri="{FF2B5EF4-FFF2-40B4-BE49-F238E27FC236}">
                <a16:creationId xmlns:a16="http://schemas.microsoft.com/office/drawing/2014/main" id="{8DEFCF38-FD81-4ABE-9C9D-BB552C60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904" y="277744"/>
            <a:ext cx="4202146" cy="714146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Respiração celular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60494A3-D857-4B7D-ADC4-0940E95DE884}"/>
              </a:ext>
            </a:extLst>
          </p:cNvPr>
          <p:cNvSpPr txBox="1"/>
          <p:nvPr/>
        </p:nvSpPr>
        <p:spPr>
          <a:xfrm>
            <a:off x="4146833" y="3806325"/>
            <a:ext cx="1730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Oxidação do piruvato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8D6D4EA-201E-4C71-BDBD-C190DE9DDE55}"/>
              </a:ext>
            </a:extLst>
          </p:cNvPr>
          <p:cNvSpPr txBox="1"/>
          <p:nvPr/>
        </p:nvSpPr>
        <p:spPr>
          <a:xfrm>
            <a:off x="5416039" y="3169465"/>
            <a:ext cx="1512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Acetil-</a:t>
            </a:r>
            <a:r>
              <a:rPr lang="pt-BR" sz="2000" b="1" dirty="0" err="1">
                <a:solidFill>
                  <a:schemeClr val="bg1"/>
                </a:solidFill>
                <a:latin typeface="Bell MT" panose="02020503060305020303" pitchFamily="18" charset="0"/>
              </a:rPr>
              <a:t>CoA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62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  <p:bldP spid="199" grpId="0" animBg="1"/>
      <p:bldP spid="33" grpId="0"/>
      <p:bldP spid="34" grpId="0"/>
      <p:bldP spid="20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Agrupar 208">
            <a:extLst>
              <a:ext uri="{FF2B5EF4-FFF2-40B4-BE49-F238E27FC236}">
                <a16:creationId xmlns:a16="http://schemas.microsoft.com/office/drawing/2014/main" id="{03FC0DA5-86A9-4387-AADB-63F7C1E195BF}"/>
              </a:ext>
            </a:extLst>
          </p:cNvPr>
          <p:cNvGrpSpPr/>
          <p:nvPr/>
        </p:nvGrpSpPr>
        <p:grpSpPr>
          <a:xfrm>
            <a:off x="1425259" y="1221212"/>
            <a:ext cx="781463" cy="260899"/>
            <a:chOff x="9651739" y="3004323"/>
            <a:chExt cx="964595" cy="333965"/>
          </a:xfrm>
        </p:grpSpPr>
        <p:sp>
          <p:nvSpPr>
            <p:cNvPr id="210" name="Elipse 209">
              <a:extLst>
                <a:ext uri="{FF2B5EF4-FFF2-40B4-BE49-F238E27FC236}">
                  <a16:creationId xmlns:a16="http://schemas.microsoft.com/office/drawing/2014/main" id="{356FA733-2353-41EC-8880-2697A3E7AAAF}"/>
                </a:ext>
              </a:extLst>
            </p:cNvPr>
            <p:cNvSpPr/>
            <p:nvPr/>
          </p:nvSpPr>
          <p:spPr>
            <a:xfrm>
              <a:off x="9651739" y="3004323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Elipse 210">
              <a:extLst>
                <a:ext uri="{FF2B5EF4-FFF2-40B4-BE49-F238E27FC236}">
                  <a16:creationId xmlns:a16="http://schemas.microsoft.com/office/drawing/2014/main" id="{D25A5F1B-C3AC-43E9-BE9B-3193A53C3B10}"/>
                </a:ext>
              </a:extLst>
            </p:cNvPr>
            <p:cNvSpPr/>
            <p:nvPr/>
          </p:nvSpPr>
          <p:spPr>
            <a:xfrm>
              <a:off x="9981868" y="300432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Elipse 211">
              <a:extLst>
                <a:ext uri="{FF2B5EF4-FFF2-40B4-BE49-F238E27FC236}">
                  <a16:creationId xmlns:a16="http://schemas.microsoft.com/office/drawing/2014/main" id="{9BC5BE30-A61F-4D55-AFCA-5BDC9649FB62}"/>
                </a:ext>
              </a:extLst>
            </p:cNvPr>
            <p:cNvSpPr/>
            <p:nvPr/>
          </p:nvSpPr>
          <p:spPr>
            <a:xfrm>
              <a:off x="10303817" y="3015863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22" name="Conector de Seta Reta 221">
            <a:extLst>
              <a:ext uri="{FF2B5EF4-FFF2-40B4-BE49-F238E27FC236}">
                <a16:creationId xmlns:a16="http://schemas.microsoft.com/office/drawing/2014/main" id="{F440AB84-F3A4-468D-8443-FDEBC55170C1}"/>
              </a:ext>
            </a:extLst>
          </p:cNvPr>
          <p:cNvCxnSpPr>
            <a:cxnSpLocks/>
          </p:cNvCxnSpPr>
          <p:nvPr/>
        </p:nvCxnSpPr>
        <p:spPr>
          <a:xfrm flipH="1" flipV="1">
            <a:off x="1180893" y="4696781"/>
            <a:ext cx="32213" cy="1106121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CaixaDeTexto 228">
            <a:extLst>
              <a:ext uri="{FF2B5EF4-FFF2-40B4-BE49-F238E27FC236}">
                <a16:creationId xmlns:a16="http://schemas.microsoft.com/office/drawing/2014/main" id="{6A9364AD-F8DE-4F2B-98BA-59486758DFD5}"/>
              </a:ext>
            </a:extLst>
          </p:cNvPr>
          <p:cNvSpPr txBox="1"/>
          <p:nvPr/>
        </p:nvSpPr>
        <p:spPr>
          <a:xfrm>
            <a:off x="9199366" y="38940"/>
            <a:ext cx="1719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Acetil-</a:t>
            </a:r>
            <a:r>
              <a:rPr lang="pt-BR" sz="2000" b="1" dirty="0" err="1">
                <a:solidFill>
                  <a:schemeClr val="bg1"/>
                </a:solidFill>
                <a:latin typeface="Bell MT" panose="02020503060305020303" pitchFamily="18" charset="0"/>
              </a:rPr>
              <a:t>CoA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230" name="CaixaDeTexto 229">
            <a:extLst>
              <a:ext uri="{FF2B5EF4-FFF2-40B4-BE49-F238E27FC236}">
                <a16:creationId xmlns:a16="http://schemas.microsoft.com/office/drawing/2014/main" id="{2F7D1891-6A9B-4394-903F-F834FD2723BC}"/>
              </a:ext>
            </a:extLst>
          </p:cNvPr>
          <p:cNvSpPr txBox="1"/>
          <p:nvPr/>
        </p:nvSpPr>
        <p:spPr>
          <a:xfrm>
            <a:off x="6636157" y="1326594"/>
            <a:ext cx="2220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Ácido oxalacético</a:t>
            </a:r>
          </a:p>
        </p:txBody>
      </p:sp>
      <p:sp>
        <p:nvSpPr>
          <p:cNvPr id="231" name="Arco 230">
            <a:extLst>
              <a:ext uri="{FF2B5EF4-FFF2-40B4-BE49-F238E27FC236}">
                <a16:creationId xmlns:a16="http://schemas.microsoft.com/office/drawing/2014/main" id="{CCE6864A-D797-46B8-AF3D-F4F1394490F3}"/>
              </a:ext>
            </a:extLst>
          </p:cNvPr>
          <p:cNvSpPr/>
          <p:nvPr/>
        </p:nvSpPr>
        <p:spPr>
          <a:xfrm>
            <a:off x="6417702" y="1254235"/>
            <a:ext cx="5196044" cy="5069990"/>
          </a:xfrm>
          <a:prstGeom prst="arc">
            <a:avLst>
              <a:gd name="adj1" fmla="val 18327829"/>
              <a:gd name="adj2" fmla="val 19340631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Arco 231">
            <a:extLst>
              <a:ext uri="{FF2B5EF4-FFF2-40B4-BE49-F238E27FC236}">
                <a16:creationId xmlns:a16="http://schemas.microsoft.com/office/drawing/2014/main" id="{CE93FF77-2CDF-4D5C-B87B-2DDC60D21D83}"/>
              </a:ext>
            </a:extLst>
          </p:cNvPr>
          <p:cNvSpPr/>
          <p:nvPr/>
        </p:nvSpPr>
        <p:spPr>
          <a:xfrm>
            <a:off x="6396496" y="1245584"/>
            <a:ext cx="5196044" cy="5069990"/>
          </a:xfrm>
          <a:prstGeom prst="arc">
            <a:avLst>
              <a:gd name="adj1" fmla="val 20000142"/>
              <a:gd name="adj2" fmla="val 20851908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3" name="Arco 232">
            <a:extLst>
              <a:ext uri="{FF2B5EF4-FFF2-40B4-BE49-F238E27FC236}">
                <a16:creationId xmlns:a16="http://schemas.microsoft.com/office/drawing/2014/main" id="{0C606013-6283-4EF9-B224-2E3EDE166805}"/>
              </a:ext>
            </a:extLst>
          </p:cNvPr>
          <p:cNvSpPr/>
          <p:nvPr/>
        </p:nvSpPr>
        <p:spPr>
          <a:xfrm>
            <a:off x="6404869" y="1236933"/>
            <a:ext cx="5196044" cy="5069990"/>
          </a:xfrm>
          <a:prstGeom prst="arc">
            <a:avLst>
              <a:gd name="adj1" fmla="val 21436359"/>
              <a:gd name="adj2" fmla="val 2014302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4" name="Arco 233">
            <a:extLst>
              <a:ext uri="{FF2B5EF4-FFF2-40B4-BE49-F238E27FC236}">
                <a16:creationId xmlns:a16="http://schemas.microsoft.com/office/drawing/2014/main" id="{6ABB4DAB-13A8-493E-9E5F-82EC3D51575E}"/>
              </a:ext>
            </a:extLst>
          </p:cNvPr>
          <p:cNvSpPr/>
          <p:nvPr/>
        </p:nvSpPr>
        <p:spPr>
          <a:xfrm>
            <a:off x="6396496" y="1228282"/>
            <a:ext cx="5196044" cy="5069990"/>
          </a:xfrm>
          <a:prstGeom prst="arc">
            <a:avLst>
              <a:gd name="adj1" fmla="val 2798458"/>
              <a:gd name="adj2" fmla="val 4400627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" name="Arco 234">
            <a:extLst>
              <a:ext uri="{FF2B5EF4-FFF2-40B4-BE49-F238E27FC236}">
                <a16:creationId xmlns:a16="http://schemas.microsoft.com/office/drawing/2014/main" id="{47D6617B-3013-47AB-A1F3-718C5D559BED}"/>
              </a:ext>
            </a:extLst>
          </p:cNvPr>
          <p:cNvSpPr/>
          <p:nvPr/>
        </p:nvSpPr>
        <p:spPr>
          <a:xfrm>
            <a:off x="6404483" y="1236408"/>
            <a:ext cx="5196044" cy="5069990"/>
          </a:xfrm>
          <a:prstGeom prst="arc">
            <a:avLst>
              <a:gd name="adj1" fmla="val 5989416"/>
              <a:gd name="adj2" fmla="val 8994205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Arco 235">
            <a:extLst>
              <a:ext uri="{FF2B5EF4-FFF2-40B4-BE49-F238E27FC236}">
                <a16:creationId xmlns:a16="http://schemas.microsoft.com/office/drawing/2014/main" id="{4156447D-FBDD-4153-ABD0-8F50C09145D3}"/>
              </a:ext>
            </a:extLst>
          </p:cNvPr>
          <p:cNvSpPr/>
          <p:nvPr/>
        </p:nvSpPr>
        <p:spPr>
          <a:xfrm>
            <a:off x="6396496" y="1228282"/>
            <a:ext cx="5196044" cy="5069990"/>
          </a:xfrm>
          <a:prstGeom prst="arc">
            <a:avLst>
              <a:gd name="adj1" fmla="val 9605520"/>
              <a:gd name="adj2" fmla="val 10739079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Arco 236">
            <a:extLst>
              <a:ext uri="{FF2B5EF4-FFF2-40B4-BE49-F238E27FC236}">
                <a16:creationId xmlns:a16="http://schemas.microsoft.com/office/drawing/2014/main" id="{B2028937-1B52-4FC9-AD4B-8A0DB55C8038}"/>
              </a:ext>
            </a:extLst>
          </p:cNvPr>
          <p:cNvSpPr/>
          <p:nvPr/>
        </p:nvSpPr>
        <p:spPr>
          <a:xfrm>
            <a:off x="6404483" y="1204632"/>
            <a:ext cx="5196044" cy="5069990"/>
          </a:xfrm>
          <a:prstGeom prst="arc">
            <a:avLst>
              <a:gd name="adj1" fmla="val 11376747"/>
              <a:gd name="adj2" fmla="val 12277346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8" name="Arco 237">
            <a:extLst>
              <a:ext uri="{FF2B5EF4-FFF2-40B4-BE49-F238E27FC236}">
                <a16:creationId xmlns:a16="http://schemas.microsoft.com/office/drawing/2014/main" id="{7E8DADDA-1034-491E-9E7A-2ADFB60F2BF1}"/>
              </a:ext>
            </a:extLst>
          </p:cNvPr>
          <p:cNvSpPr/>
          <p:nvPr/>
        </p:nvSpPr>
        <p:spPr>
          <a:xfrm>
            <a:off x="6396496" y="1163720"/>
            <a:ext cx="5196044" cy="5069990"/>
          </a:xfrm>
          <a:prstGeom prst="arc">
            <a:avLst>
              <a:gd name="adj1" fmla="val 12793611"/>
              <a:gd name="adj2" fmla="val 13867993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Arco 238">
            <a:extLst>
              <a:ext uri="{FF2B5EF4-FFF2-40B4-BE49-F238E27FC236}">
                <a16:creationId xmlns:a16="http://schemas.microsoft.com/office/drawing/2014/main" id="{B7F89686-507A-4DF0-88C5-4B3396D96E5A}"/>
              </a:ext>
            </a:extLst>
          </p:cNvPr>
          <p:cNvSpPr/>
          <p:nvPr/>
        </p:nvSpPr>
        <p:spPr>
          <a:xfrm>
            <a:off x="6404483" y="1187330"/>
            <a:ext cx="5196044" cy="5069990"/>
          </a:xfrm>
          <a:prstGeom prst="arc">
            <a:avLst>
              <a:gd name="adj1" fmla="val 14999890"/>
              <a:gd name="adj2" fmla="val 17520247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0" name="Conector de Seta Reta 239">
            <a:extLst>
              <a:ext uri="{FF2B5EF4-FFF2-40B4-BE49-F238E27FC236}">
                <a16:creationId xmlns:a16="http://schemas.microsoft.com/office/drawing/2014/main" id="{3E41B3B3-E16B-4E7A-9154-326BAD9AA5F8}"/>
              </a:ext>
            </a:extLst>
          </p:cNvPr>
          <p:cNvCxnSpPr>
            <a:cxnSpLocks/>
          </p:cNvCxnSpPr>
          <p:nvPr/>
        </p:nvCxnSpPr>
        <p:spPr>
          <a:xfrm>
            <a:off x="6118901" y="626329"/>
            <a:ext cx="2343869" cy="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Seta: Dobrada 240">
            <a:extLst>
              <a:ext uri="{FF2B5EF4-FFF2-40B4-BE49-F238E27FC236}">
                <a16:creationId xmlns:a16="http://schemas.microsoft.com/office/drawing/2014/main" id="{2F43E6DE-B185-4469-9DE4-63180E8263AF}"/>
              </a:ext>
            </a:extLst>
          </p:cNvPr>
          <p:cNvSpPr/>
          <p:nvPr/>
        </p:nvSpPr>
        <p:spPr>
          <a:xfrm flipV="1">
            <a:off x="9030854" y="794939"/>
            <a:ext cx="146827" cy="400515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accent2">
              <a:lumMod val="50000"/>
            </a:scheme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2" name="CaixaDeTexto 241">
            <a:extLst>
              <a:ext uri="{FF2B5EF4-FFF2-40B4-BE49-F238E27FC236}">
                <a16:creationId xmlns:a16="http://schemas.microsoft.com/office/drawing/2014/main" id="{584E06A3-8F06-436B-9617-8BD05D4FE911}"/>
              </a:ext>
            </a:extLst>
          </p:cNvPr>
          <p:cNvSpPr txBox="1"/>
          <p:nvPr/>
        </p:nvSpPr>
        <p:spPr>
          <a:xfrm>
            <a:off x="9664798" y="1326190"/>
            <a:ext cx="1295021" cy="400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Citrato</a:t>
            </a:r>
          </a:p>
        </p:txBody>
      </p:sp>
      <p:sp>
        <p:nvSpPr>
          <p:cNvPr id="243" name="CaixaDeTexto 242">
            <a:extLst>
              <a:ext uri="{FF2B5EF4-FFF2-40B4-BE49-F238E27FC236}">
                <a16:creationId xmlns:a16="http://schemas.microsoft.com/office/drawing/2014/main" id="{E6DE74D3-ADF4-4F9F-B93C-2CE43E8D8D9D}"/>
              </a:ext>
            </a:extLst>
          </p:cNvPr>
          <p:cNvSpPr txBox="1"/>
          <p:nvPr/>
        </p:nvSpPr>
        <p:spPr>
          <a:xfrm>
            <a:off x="6118901" y="2276125"/>
            <a:ext cx="117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Malato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44" name="CaixaDeTexto 243">
            <a:extLst>
              <a:ext uri="{FF2B5EF4-FFF2-40B4-BE49-F238E27FC236}">
                <a16:creationId xmlns:a16="http://schemas.microsoft.com/office/drawing/2014/main" id="{BB56364B-8B09-43C6-A392-5C14FB19CE3A}"/>
              </a:ext>
            </a:extLst>
          </p:cNvPr>
          <p:cNvSpPr txBox="1"/>
          <p:nvPr/>
        </p:nvSpPr>
        <p:spPr>
          <a:xfrm>
            <a:off x="5755612" y="3348564"/>
            <a:ext cx="1389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Fumarato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45" name="CaixaDeTexto 244">
            <a:extLst>
              <a:ext uri="{FF2B5EF4-FFF2-40B4-BE49-F238E27FC236}">
                <a16:creationId xmlns:a16="http://schemas.microsoft.com/office/drawing/2014/main" id="{0D616E8F-39D4-4672-808E-A0F0979BD3AF}"/>
              </a:ext>
            </a:extLst>
          </p:cNvPr>
          <p:cNvSpPr txBox="1"/>
          <p:nvPr/>
        </p:nvSpPr>
        <p:spPr>
          <a:xfrm>
            <a:off x="6041173" y="4632014"/>
            <a:ext cx="1389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Succinato</a:t>
            </a:r>
          </a:p>
        </p:txBody>
      </p:sp>
      <p:sp>
        <p:nvSpPr>
          <p:cNvPr id="246" name="CaixaDeTexto 245">
            <a:extLst>
              <a:ext uri="{FF2B5EF4-FFF2-40B4-BE49-F238E27FC236}">
                <a16:creationId xmlns:a16="http://schemas.microsoft.com/office/drawing/2014/main" id="{FF8B7699-DF07-4D3C-A245-D26E04BDB3CD}"/>
              </a:ext>
            </a:extLst>
          </p:cNvPr>
          <p:cNvSpPr txBox="1"/>
          <p:nvPr/>
        </p:nvSpPr>
        <p:spPr>
          <a:xfrm>
            <a:off x="8197530" y="6266075"/>
            <a:ext cx="1999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Succinato-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47" name="CaixaDeTexto 246">
            <a:extLst>
              <a:ext uri="{FF2B5EF4-FFF2-40B4-BE49-F238E27FC236}">
                <a16:creationId xmlns:a16="http://schemas.microsoft.com/office/drawing/2014/main" id="{69407112-3C81-49C7-B6C3-DAC267C0F27F}"/>
              </a:ext>
            </a:extLst>
          </p:cNvPr>
          <p:cNvSpPr txBox="1"/>
          <p:nvPr/>
        </p:nvSpPr>
        <p:spPr>
          <a:xfrm>
            <a:off x="10896979" y="3197018"/>
            <a:ext cx="1295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Isocitrato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48" name="CaixaDeTexto 247">
            <a:extLst>
              <a:ext uri="{FF2B5EF4-FFF2-40B4-BE49-F238E27FC236}">
                <a16:creationId xmlns:a16="http://schemas.microsoft.com/office/drawing/2014/main" id="{BC9BAE39-64C6-4D74-B5F9-A5F3EDCEE6F0}"/>
              </a:ext>
            </a:extLst>
          </p:cNvPr>
          <p:cNvSpPr txBox="1"/>
          <p:nvPr/>
        </p:nvSpPr>
        <p:spPr>
          <a:xfrm>
            <a:off x="10273959" y="2199173"/>
            <a:ext cx="1918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Cis-Aconit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ato</a:t>
            </a:r>
          </a:p>
        </p:txBody>
      </p:sp>
      <p:sp>
        <p:nvSpPr>
          <p:cNvPr id="249" name="CaixaDeTexto 248">
            <a:extLst>
              <a:ext uri="{FF2B5EF4-FFF2-40B4-BE49-F238E27FC236}">
                <a16:creationId xmlns:a16="http://schemas.microsoft.com/office/drawing/2014/main" id="{4BDCA2D2-492F-4D0A-94BC-C214D660C831}"/>
              </a:ext>
            </a:extLst>
          </p:cNvPr>
          <p:cNvSpPr txBox="1"/>
          <p:nvPr/>
        </p:nvSpPr>
        <p:spPr>
          <a:xfrm>
            <a:off x="10059015" y="5174477"/>
            <a:ext cx="1918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cetogutarato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pic>
        <p:nvPicPr>
          <p:cNvPr id="206" name="Imagem 205">
            <a:extLst>
              <a:ext uri="{FF2B5EF4-FFF2-40B4-BE49-F238E27FC236}">
                <a16:creationId xmlns:a16="http://schemas.microsoft.com/office/drawing/2014/main" id="{FCE7D618-0E8F-41D1-A6AD-193C9463F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V="1">
            <a:off x="-278751" y="2906888"/>
            <a:ext cx="6830684" cy="997004"/>
          </a:xfrm>
          <a:prstGeom prst="rect">
            <a:avLst/>
          </a:prstGeom>
        </p:spPr>
      </p:pic>
      <p:pic>
        <p:nvPicPr>
          <p:cNvPr id="207" name="Imagem 206">
            <a:extLst>
              <a:ext uri="{FF2B5EF4-FFF2-40B4-BE49-F238E27FC236}">
                <a16:creationId xmlns:a16="http://schemas.microsoft.com/office/drawing/2014/main" id="{B42B09E4-D4AE-4E18-A6B9-94A347F72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V="1">
            <a:off x="1192868" y="2944156"/>
            <a:ext cx="6830684" cy="997004"/>
          </a:xfrm>
          <a:prstGeom prst="rect">
            <a:avLst/>
          </a:prstGeom>
        </p:spPr>
      </p:pic>
      <p:sp>
        <p:nvSpPr>
          <p:cNvPr id="256" name="CaixaDeTexto 255">
            <a:extLst>
              <a:ext uri="{FF2B5EF4-FFF2-40B4-BE49-F238E27FC236}">
                <a16:creationId xmlns:a16="http://schemas.microsoft.com/office/drawing/2014/main" id="{A7778336-6B8F-4B09-B6E3-7A0ACB5F6AB7}"/>
              </a:ext>
            </a:extLst>
          </p:cNvPr>
          <p:cNvSpPr txBox="1"/>
          <p:nvPr/>
        </p:nvSpPr>
        <p:spPr>
          <a:xfrm>
            <a:off x="12159" y="277927"/>
            <a:ext cx="226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Eras Bold ITC" panose="020B0907030504020204" pitchFamily="34" charset="0"/>
              </a:rPr>
              <a:t>Citoplasma</a:t>
            </a:r>
          </a:p>
        </p:txBody>
      </p:sp>
      <p:sp>
        <p:nvSpPr>
          <p:cNvPr id="257" name="CaixaDeTexto 256">
            <a:extLst>
              <a:ext uri="{FF2B5EF4-FFF2-40B4-BE49-F238E27FC236}">
                <a16:creationId xmlns:a16="http://schemas.microsoft.com/office/drawing/2014/main" id="{FBABC5F2-3EEB-4C78-9679-9B5D0A8A1771}"/>
              </a:ext>
            </a:extLst>
          </p:cNvPr>
          <p:cNvSpPr txBox="1"/>
          <p:nvPr/>
        </p:nvSpPr>
        <p:spPr>
          <a:xfrm>
            <a:off x="6584310" y="5712382"/>
            <a:ext cx="4658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Eras Bold ITC" panose="020B0907030504020204" pitchFamily="34" charset="0"/>
              </a:rPr>
              <a:t>Interior da mitocôndria</a:t>
            </a:r>
          </a:p>
        </p:txBody>
      </p:sp>
      <p:cxnSp>
        <p:nvCxnSpPr>
          <p:cNvPr id="258" name="Conector de Seta Reta 257">
            <a:extLst>
              <a:ext uri="{FF2B5EF4-FFF2-40B4-BE49-F238E27FC236}">
                <a16:creationId xmlns:a16="http://schemas.microsoft.com/office/drawing/2014/main" id="{628A6378-20E3-4DF8-A361-27CEBE665B58}"/>
              </a:ext>
            </a:extLst>
          </p:cNvPr>
          <p:cNvCxnSpPr>
            <a:cxnSpLocks/>
          </p:cNvCxnSpPr>
          <p:nvPr/>
        </p:nvCxnSpPr>
        <p:spPr>
          <a:xfrm flipH="1" flipV="1">
            <a:off x="685287" y="3369340"/>
            <a:ext cx="495607" cy="823702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Conector de Seta Reta 259">
            <a:extLst>
              <a:ext uri="{FF2B5EF4-FFF2-40B4-BE49-F238E27FC236}">
                <a16:creationId xmlns:a16="http://schemas.microsoft.com/office/drawing/2014/main" id="{3C18FD00-5D79-45C8-8CAC-B45BE3C32F39}"/>
              </a:ext>
            </a:extLst>
          </p:cNvPr>
          <p:cNvCxnSpPr>
            <a:cxnSpLocks/>
          </p:cNvCxnSpPr>
          <p:nvPr/>
        </p:nvCxnSpPr>
        <p:spPr>
          <a:xfrm flipV="1">
            <a:off x="1228604" y="3422831"/>
            <a:ext cx="503570" cy="770211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ector de Seta Reta 262">
            <a:extLst>
              <a:ext uri="{FF2B5EF4-FFF2-40B4-BE49-F238E27FC236}">
                <a16:creationId xmlns:a16="http://schemas.microsoft.com/office/drawing/2014/main" id="{FFB26CC5-5D78-4DC6-843E-E107FFB44B2A}"/>
              </a:ext>
            </a:extLst>
          </p:cNvPr>
          <p:cNvCxnSpPr>
            <a:cxnSpLocks/>
          </p:cNvCxnSpPr>
          <p:nvPr/>
        </p:nvCxnSpPr>
        <p:spPr>
          <a:xfrm flipV="1">
            <a:off x="1822707" y="1542806"/>
            <a:ext cx="0" cy="1350047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ector de Seta Reta 268">
            <a:extLst>
              <a:ext uri="{FF2B5EF4-FFF2-40B4-BE49-F238E27FC236}">
                <a16:creationId xmlns:a16="http://schemas.microsoft.com/office/drawing/2014/main" id="{77F6323F-E78E-476D-97B4-226FF0E939E6}"/>
              </a:ext>
            </a:extLst>
          </p:cNvPr>
          <p:cNvCxnSpPr>
            <a:cxnSpLocks/>
          </p:cNvCxnSpPr>
          <p:nvPr/>
        </p:nvCxnSpPr>
        <p:spPr>
          <a:xfrm flipH="1" flipV="1">
            <a:off x="752627" y="1697684"/>
            <a:ext cx="0" cy="115286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Agrupar 269">
            <a:extLst>
              <a:ext uri="{FF2B5EF4-FFF2-40B4-BE49-F238E27FC236}">
                <a16:creationId xmlns:a16="http://schemas.microsoft.com/office/drawing/2014/main" id="{FA7E9ADB-FD33-4920-A1D8-18C27768F916}"/>
              </a:ext>
            </a:extLst>
          </p:cNvPr>
          <p:cNvGrpSpPr/>
          <p:nvPr/>
        </p:nvGrpSpPr>
        <p:grpSpPr>
          <a:xfrm>
            <a:off x="349234" y="1298193"/>
            <a:ext cx="778950" cy="266670"/>
            <a:chOff x="9651739" y="3004323"/>
            <a:chExt cx="964595" cy="333965"/>
          </a:xfrm>
        </p:grpSpPr>
        <p:sp>
          <p:nvSpPr>
            <p:cNvPr id="271" name="Elipse 270">
              <a:extLst>
                <a:ext uri="{FF2B5EF4-FFF2-40B4-BE49-F238E27FC236}">
                  <a16:creationId xmlns:a16="http://schemas.microsoft.com/office/drawing/2014/main" id="{1DBD5EF6-D218-4C06-B769-DBC7FBED152C}"/>
                </a:ext>
              </a:extLst>
            </p:cNvPr>
            <p:cNvSpPr/>
            <p:nvPr/>
          </p:nvSpPr>
          <p:spPr>
            <a:xfrm>
              <a:off x="9651739" y="3004323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" name="Elipse 271">
              <a:extLst>
                <a:ext uri="{FF2B5EF4-FFF2-40B4-BE49-F238E27FC236}">
                  <a16:creationId xmlns:a16="http://schemas.microsoft.com/office/drawing/2014/main" id="{8699300B-07F1-4E59-9C07-094F00BEB5BC}"/>
                </a:ext>
              </a:extLst>
            </p:cNvPr>
            <p:cNvSpPr/>
            <p:nvPr/>
          </p:nvSpPr>
          <p:spPr>
            <a:xfrm>
              <a:off x="9981868" y="300432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3" name="Elipse 272">
              <a:extLst>
                <a:ext uri="{FF2B5EF4-FFF2-40B4-BE49-F238E27FC236}">
                  <a16:creationId xmlns:a16="http://schemas.microsoft.com/office/drawing/2014/main" id="{74E6A947-32A6-4EF1-92AA-0F14F8754736}"/>
                </a:ext>
              </a:extLst>
            </p:cNvPr>
            <p:cNvSpPr/>
            <p:nvPr/>
          </p:nvSpPr>
          <p:spPr>
            <a:xfrm>
              <a:off x="10303817" y="3015863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6" name="Agrupar 275">
            <a:extLst>
              <a:ext uri="{FF2B5EF4-FFF2-40B4-BE49-F238E27FC236}">
                <a16:creationId xmlns:a16="http://schemas.microsoft.com/office/drawing/2014/main" id="{3F86B5EC-1478-4E5B-B23A-721D20762D1D}"/>
              </a:ext>
            </a:extLst>
          </p:cNvPr>
          <p:cNvGrpSpPr/>
          <p:nvPr/>
        </p:nvGrpSpPr>
        <p:grpSpPr>
          <a:xfrm>
            <a:off x="449726" y="6062225"/>
            <a:ext cx="1561360" cy="288093"/>
            <a:chOff x="245958" y="370856"/>
            <a:chExt cx="1929190" cy="367634"/>
          </a:xfrm>
        </p:grpSpPr>
        <p:grpSp>
          <p:nvGrpSpPr>
            <p:cNvPr id="277" name="Agrupar 276">
              <a:extLst>
                <a:ext uri="{FF2B5EF4-FFF2-40B4-BE49-F238E27FC236}">
                  <a16:creationId xmlns:a16="http://schemas.microsoft.com/office/drawing/2014/main" id="{1AB9C506-CD4E-4629-B95D-E8E07F67EEB0}"/>
                </a:ext>
              </a:extLst>
            </p:cNvPr>
            <p:cNvGrpSpPr/>
            <p:nvPr/>
          </p:nvGrpSpPr>
          <p:grpSpPr>
            <a:xfrm>
              <a:off x="245958" y="370856"/>
              <a:ext cx="964595" cy="333965"/>
              <a:chOff x="9651739" y="3004323"/>
              <a:chExt cx="964595" cy="333965"/>
            </a:xfrm>
          </p:grpSpPr>
          <p:sp>
            <p:nvSpPr>
              <p:cNvPr id="282" name="Elipse 281">
                <a:extLst>
                  <a:ext uri="{FF2B5EF4-FFF2-40B4-BE49-F238E27FC236}">
                    <a16:creationId xmlns:a16="http://schemas.microsoft.com/office/drawing/2014/main" id="{B1D6F7ED-10F6-4EBF-A3E4-8BDAE0451552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3" name="Elipse 282">
                <a:extLst>
                  <a:ext uri="{FF2B5EF4-FFF2-40B4-BE49-F238E27FC236}">
                    <a16:creationId xmlns:a16="http://schemas.microsoft.com/office/drawing/2014/main" id="{C2805044-E67B-409A-A30F-8D7CCA902E40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" name="Elipse 283">
                <a:extLst>
                  <a:ext uri="{FF2B5EF4-FFF2-40B4-BE49-F238E27FC236}">
                    <a16:creationId xmlns:a16="http://schemas.microsoft.com/office/drawing/2014/main" id="{CB72F30C-83D1-44AE-9D07-A61B0CC9AB8F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8" name="Agrupar 277">
              <a:extLst>
                <a:ext uri="{FF2B5EF4-FFF2-40B4-BE49-F238E27FC236}">
                  <a16:creationId xmlns:a16="http://schemas.microsoft.com/office/drawing/2014/main" id="{CFB5CCFE-EC59-4F4F-9387-CDBF94BB91E3}"/>
                </a:ext>
              </a:extLst>
            </p:cNvPr>
            <p:cNvGrpSpPr/>
            <p:nvPr/>
          </p:nvGrpSpPr>
          <p:grpSpPr>
            <a:xfrm>
              <a:off x="1210553" y="404525"/>
              <a:ext cx="964595" cy="333965"/>
              <a:chOff x="9651739" y="3004323"/>
              <a:chExt cx="964595" cy="333965"/>
            </a:xfrm>
          </p:grpSpPr>
          <p:sp>
            <p:nvSpPr>
              <p:cNvPr id="279" name="Elipse 278">
                <a:extLst>
                  <a:ext uri="{FF2B5EF4-FFF2-40B4-BE49-F238E27FC236}">
                    <a16:creationId xmlns:a16="http://schemas.microsoft.com/office/drawing/2014/main" id="{00ED85E4-3687-4D61-8B11-15EE9A48ACE4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0" name="Elipse 279">
                <a:extLst>
                  <a:ext uri="{FF2B5EF4-FFF2-40B4-BE49-F238E27FC236}">
                    <a16:creationId xmlns:a16="http://schemas.microsoft.com/office/drawing/2014/main" id="{4BB37734-04C9-4300-A1C7-01EE7F89CAAB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1" name="Elipse 280">
                <a:extLst>
                  <a:ext uri="{FF2B5EF4-FFF2-40B4-BE49-F238E27FC236}">
                    <a16:creationId xmlns:a16="http://schemas.microsoft.com/office/drawing/2014/main" id="{4A65F6E5-CFCE-4D1B-9C9A-AD678253ED15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1425A853-1EB2-442B-800F-7A93946D3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59" y="4346453"/>
            <a:ext cx="2136624" cy="34280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24F4667-AFCA-48BB-868C-8C72A27F8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405" y="3050713"/>
            <a:ext cx="997006" cy="31794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569E536-080A-4466-BF9E-E8F4F4D71A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988" y="3049353"/>
            <a:ext cx="997005" cy="309676"/>
          </a:xfrm>
          <a:prstGeom prst="rect">
            <a:avLst/>
          </a:prstGeom>
        </p:spPr>
      </p:pic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4FBB7B8A-A635-454E-966A-E672C6DD4D4A}"/>
              </a:ext>
            </a:extLst>
          </p:cNvPr>
          <p:cNvSpPr txBox="1"/>
          <p:nvPr/>
        </p:nvSpPr>
        <p:spPr>
          <a:xfrm>
            <a:off x="4849912" y="807696"/>
            <a:ext cx="1719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Piruvato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2" name="Estrela: 10 Pontas 1">
            <a:extLst>
              <a:ext uri="{FF2B5EF4-FFF2-40B4-BE49-F238E27FC236}">
                <a16:creationId xmlns:a16="http://schemas.microsoft.com/office/drawing/2014/main" id="{561BF263-B302-4D6D-A340-94B91B878203}"/>
              </a:ext>
            </a:extLst>
          </p:cNvPr>
          <p:cNvSpPr/>
          <p:nvPr/>
        </p:nvSpPr>
        <p:spPr>
          <a:xfrm>
            <a:off x="1196999" y="5018402"/>
            <a:ext cx="1277018" cy="628425"/>
          </a:xfrm>
          <a:prstGeom prst="star10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- 2 ATP</a:t>
            </a:r>
          </a:p>
        </p:txBody>
      </p:sp>
      <p:sp>
        <p:nvSpPr>
          <p:cNvPr id="54" name="Estrela: 10 Pontas 53">
            <a:extLst>
              <a:ext uri="{FF2B5EF4-FFF2-40B4-BE49-F238E27FC236}">
                <a16:creationId xmlns:a16="http://schemas.microsoft.com/office/drawing/2014/main" id="{FC91B5CB-6577-445D-9078-12D284DCF8BC}"/>
              </a:ext>
            </a:extLst>
          </p:cNvPr>
          <p:cNvSpPr/>
          <p:nvPr/>
        </p:nvSpPr>
        <p:spPr>
          <a:xfrm>
            <a:off x="24081" y="2214482"/>
            <a:ext cx="1385659" cy="628425"/>
          </a:xfrm>
          <a:prstGeom prst="star10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+ 2 ATP</a:t>
            </a:r>
          </a:p>
        </p:txBody>
      </p:sp>
      <p:sp>
        <p:nvSpPr>
          <p:cNvPr id="55" name="Estrela: 10 Pontas 54">
            <a:extLst>
              <a:ext uri="{FF2B5EF4-FFF2-40B4-BE49-F238E27FC236}">
                <a16:creationId xmlns:a16="http://schemas.microsoft.com/office/drawing/2014/main" id="{15C6D09E-2D61-4BAD-B70D-84405B5A0D04}"/>
              </a:ext>
            </a:extLst>
          </p:cNvPr>
          <p:cNvSpPr/>
          <p:nvPr/>
        </p:nvSpPr>
        <p:spPr>
          <a:xfrm>
            <a:off x="1278024" y="1722469"/>
            <a:ext cx="1385659" cy="628425"/>
          </a:xfrm>
          <a:prstGeom prst="star10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+ 2 ATP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833AF54-66CF-40CB-A8C8-05BB4A529774}"/>
              </a:ext>
            </a:extLst>
          </p:cNvPr>
          <p:cNvGrpSpPr/>
          <p:nvPr/>
        </p:nvGrpSpPr>
        <p:grpSpPr>
          <a:xfrm>
            <a:off x="8522979" y="399942"/>
            <a:ext cx="1212272" cy="400110"/>
            <a:chOff x="8522979" y="399942"/>
            <a:chExt cx="1212272" cy="400110"/>
          </a:xfrm>
        </p:grpSpPr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8761BA02-52E4-418B-BC32-F1264043AF58}"/>
                </a:ext>
              </a:extLst>
            </p:cNvPr>
            <p:cNvGrpSpPr/>
            <p:nvPr/>
          </p:nvGrpSpPr>
          <p:grpSpPr>
            <a:xfrm>
              <a:off x="8522979" y="472123"/>
              <a:ext cx="520637" cy="251885"/>
              <a:chOff x="9651739" y="3004323"/>
              <a:chExt cx="642646" cy="322426"/>
            </a:xfrm>
          </p:grpSpPr>
          <p:sp>
            <p:nvSpPr>
              <p:cNvPr id="57" name="Elipse 56">
                <a:extLst>
                  <a:ext uri="{FF2B5EF4-FFF2-40B4-BE49-F238E27FC236}">
                    <a16:creationId xmlns:a16="http://schemas.microsoft.com/office/drawing/2014/main" id="{E1CD3468-0FCF-42C4-836F-07FB62E766C2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Elipse 57">
                <a:extLst>
                  <a:ext uri="{FF2B5EF4-FFF2-40B4-BE49-F238E27FC236}">
                    <a16:creationId xmlns:a16="http://schemas.microsoft.com/office/drawing/2014/main" id="{ECE1BB1E-DC53-4DDF-B183-E36C0742816B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330ACD51-FE55-41A2-AC83-946E96CF6960}"/>
                </a:ext>
              </a:extLst>
            </p:cNvPr>
            <p:cNvSpPr txBox="1"/>
            <p:nvPr/>
          </p:nvSpPr>
          <p:spPr>
            <a:xfrm>
              <a:off x="8973066" y="399942"/>
              <a:ext cx="7621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schemeClr val="bg1"/>
                  </a:solidFill>
                  <a:latin typeface="Bell MT" panose="02020503060305020303" pitchFamily="18" charset="0"/>
                </a:rPr>
                <a:t>-</a:t>
              </a:r>
              <a:r>
                <a:rPr lang="pt-BR" sz="2000" b="1" dirty="0" err="1">
                  <a:solidFill>
                    <a:schemeClr val="bg1"/>
                  </a:solidFill>
                  <a:latin typeface="Bell MT" panose="02020503060305020303" pitchFamily="18" charset="0"/>
                </a:rPr>
                <a:t>CoA</a:t>
              </a:r>
              <a:endPara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29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96296E-6 L 0.30143 -0.10209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65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/>
      <p:bldP spid="230" grpId="0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1" grpId="0" animBg="1"/>
      <p:bldP spid="242" grpId="0"/>
      <p:bldP spid="243" grpId="0"/>
      <p:bldP spid="244" grpId="0"/>
      <p:bldP spid="245" grpId="0"/>
      <p:bldP spid="246" grpId="0"/>
      <p:bldP spid="247" grpId="0"/>
      <p:bldP spid="248" grpId="0"/>
      <p:bldP spid="249" grpId="0"/>
      <p:bldP spid="256" grpId="0"/>
      <p:bldP spid="256" grpId="1"/>
      <p:bldP spid="257" grpId="0"/>
      <p:bldP spid="257" grpId="1"/>
      <p:bldP spid="112" grpId="0"/>
      <p:bldP spid="2" grpId="0" animBg="1"/>
      <p:bldP spid="54" grpId="0" animBg="1"/>
      <p:bldP spid="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32B32927-0473-42A1-92C2-2CCB046BF3FE}"/>
              </a:ext>
            </a:extLst>
          </p:cNvPr>
          <p:cNvGrpSpPr/>
          <p:nvPr/>
        </p:nvGrpSpPr>
        <p:grpSpPr>
          <a:xfrm>
            <a:off x="4156593" y="1682079"/>
            <a:ext cx="3878813" cy="3493842"/>
            <a:chOff x="5603191" y="2218591"/>
            <a:chExt cx="2430985" cy="2196000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F4A48B5-D3EF-4A7E-BFC5-6F061EBDB4CC}"/>
                </a:ext>
              </a:extLst>
            </p:cNvPr>
            <p:cNvSpPr/>
            <p:nvPr/>
          </p:nvSpPr>
          <p:spPr>
            <a:xfrm>
              <a:off x="5622023" y="2218591"/>
              <a:ext cx="2196000" cy="219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682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8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Ciclo de Krebs</a:t>
              </a:r>
            </a:p>
          </p:txBody>
        </p:sp>
        <p:sp>
          <p:nvSpPr>
            <p:cNvPr id="8" name="Arco 7">
              <a:extLst>
                <a:ext uri="{FF2B5EF4-FFF2-40B4-BE49-F238E27FC236}">
                  <a16:creationId xmlns:a16="http://schemas.microsoft.com/office/drawing/2014/main" id="{AF8EA244-72F1-4354-A5C3-A8B5C851529A}"/>
                </a:ext>
              </a:extLst>
            </p:cNvPr>
            <p:cNvSpPr/>
            <p:nvPr/>
          </p:nvSpPr>
          <p:spPr>
            <a:xfrm>
              <a:off x="5603191" y="2218591"/>
              <a:ext cx="2430985" cy="2196000"/>
            </a:xfrm>
            <a:prstGeom prst="arc">
              <a:avLst>
                <a:gd name="adj1" fmla="val 12720836"/>
                <a:gd name="adj2" fmla="val 15833676"/>
              </a:avLst>
            </a:prstGeom>
            <a:ln w="1333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6357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Arco 56">
            <a:extLst>
              <a:ext uri="{FF2B5EF4-FFF2-40B4-BE49-F238E27FC236}">
                <a16:creationId xmlns:a16="http://schemas.microsoft.com/office/drawing/2014/main" id="{56E6CFC8-3E46-4B82-B99D-3755779FB2A2}"/>
              </a:ext>
            </a:extLst>
          </p:cNvPr>
          <p:cNvSpPr/>
          <p:nvPr/>
        </p:nvSpPr>
        <p:spPr>
          <a:xfrm rot="20413989" flipH="1">
            <a:off x="5584848" y="5147601"/>
            <a:ext cx="437455" cy="672914"/>
          </a:xfrm>
          <a:prstGeom prst="arc">
            <a:avLst>
              <a:gd name="adj1" fmla="val 18365150"/>
              <a:gd name="adj2" fmla="val 4358135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Arco 53">
            <a:extLst>
              <a:ext uri="{FF2B5EF4-FFF2-40B4-BE49-F238E27FC236}">
                <a16:creationId xmlns:a16="http://schemas.microsoft.com/office/drawing/2014/main" id="{078DB938-8602-49BC-8CFD-37C87CE7FAA8}"/>
              </a:ext>
            </a:extLst>
          </p:cNvPr>
          <p:cNvSpPr/>
          <p:nvPr/>
        </p:nvSpPr>
        <p:spPr>
          <a:xfrm rot="14516685">
            <a:off x="5343021" y="5819756"/>
            <a:ext cx="929578" cy="907629"/>
          </a:xfrm>
          <a:prstGeom prst="arc">
            <a:avLst>
              <a:gd name="adj1" fmla="val 18365150"/>
              <a:gd name="adj2" fmla="val 629094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Arco 50">
            <a:extLst>
              <a:ext uri="{FF2B5EF4-FFF2-40B4-BE49-F238E27FC236}">
                <a16:creationId xmlns:a16="http://schemas.microsoft.com/office/drawing/2014/main" id="{77339564-8CE3-4F41-ADC9-D825DC3DDFF7}"/>
              </a:ext>
            </a:extLst>
          </p:cNvPr>
          <p:cNvSpPr/>
          <p:nvPr/>
        </p:nvSpPr>
        <p:spPr>
          <a:xfrm rot="4127567" flipH="1" flipV="1">
            <a:off x="5936692" y="779690"/>
            <a:ext cx="437455" cy="672914"/>
          </a:xfrm>
          <a:prstGeom prst="arc">
            <a:avLst>
              <a:gd name="adj1" fmla="val 18365150"/>
              <a:gd name="adj2" fmla="val 2732691"/>
            </a:avLst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B8B30BF4-F837-43F8-A9AC-C70AC1E9BCF0}"/>
              </a:ext>
            </a:extLst>
          </p:cNvPr>
          <p:cNvSpPr txBox="1"/>
          <p:nvPr/>
        </p:nvSpPr>
        <p:spPr>
          <a:xfrm>
            <a:off x="6249242" y="677166"/>
            <a:ext cx="1129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CoA-SH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9" name="Arco 48">
            <a:extLst>
              <a:ext uri="{FF2B5EF4-FFF2-40B4-BE49-F238E27FC236}">
                <a16:creationId xmlns:a16="http://schemas.microsoft.com/office/drawing/2014/main" id="{A4132D1D-5063-4D2F-B7ED-2B0B576BD557}"/>
              </a:ext>
            </a:extLst>
          </p:cNvPr>
          <p:cNvSpPr/>
          <p:nvPr/>
        </p:nvSpPr>
        <p:spPr>
          <a:xfrm rot="4127567" flipH="1" flipV="1">
            <a:off x="9511893" y="4784020"/>
            <a:ext cx="437455" cy="672914"/>
          </a:xfrm>
          <a:prstGeom prst="arc">
            <a:avLst>
              <a:gd name="adj1" fmla="val 18365150"/>
              <a:gd name="adj2" fmla="val 2732691"/>
            </a:avLst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Arco 44">
            <a:extLst>
              <a:ext uri="{FF2B5EF4-FFF2-40B4-BE49-F238E27FC236}">
                <a16:creationId xmlns:a16="http://schemas.microsoft.com/office/drawing/2014/main" id="{65B63674-2FE1-4F54-8E39-0EB843950777}"/>
              </a:ext>
            </a:extLst>
          </p:cNvPr>
          <p:cNvSpPr/>
          <p:nvPr/>
        </p:nvSpPr>
        <p:spPr>
          <a:xfrm rot="6947819" flipH="1" flipV="1">
            <a:off x="1692847" y="2670237"/>
            <a:ext cx="437455" cy="672914"/>
          </a:xfrm>
          <a:prstGeom prst="arc">
            <a:avLst>
              <a:gd name="adj1" fmla="val 18365150"/>
              <a:gd name="adj2" fmla="val 4358135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o 43">
            <a:extLst>
              <a:ext uri="{FF2B5EF4-FFF2-40B4-BE49-F238E27FC236}">
                <a16:creationId xmlns:a16="http://schemas.microsoft.com/office/drawing/2014/main" id="{D14226B5-07E6-4002-BFB3-12B0A39F40E5}"/>
              </a:ext>
            </a:extLst>
          </p:cNvPr>
          <p:cNvSpPr/>
          <p:nvPr/>
        </p:nvSpPr>
        <p:spPr>
          <a:xfrm rot="6947819" flipH="1" flipV="1">
            <a:off x="1737701" y="4999054"/>
            <a:ext cx="437455" cy="672914"/>
          </a:xfrm>
          <a:prstGeom prst="arc">
            <a:avLst>
              <a:gd name="adj1" fmla="val 18365150"/>
              <a:gd name="adj2" fmla="val 4358135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Arco 33">
            <a:extLst>
              <a:ext uri="{FF2B5EF4-FFF2-40B4-BE49-F238E27FC236}">
                <a16:creationId xmlns:a16="http://schemas.microsoft.com/office/drawing/2014/main" id="{71B74877-7DD8-4F4A-8430-B2C252D0AB5A}"/>
              </a:ext>
            </a:extLst>
          </p:cNvPr>
          <p:cNvSpPr/>
          <p:nvPr/>
        </p:nvSpPr>
        <p:spPr>
          <a:xfrm rot="14652181" flipH="1">
            <a:off x="8946066" y="4846234"/>
            <a:ext cx="437455" cy="672914"/>
          </a:xfrm>
          <a:prstGeom prst="arc">
            <a:avLst>
              <a:gd name="adj1" fmla="val 18365150"/>
              <a:gd name="adj2" fmla="val 4358135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Arco 34">
            <a:extLst>
              <a:ext uri="{FF2B5EF4-FFF2-40B4-BE49-F238E27FC236}">
                <a16:creationId xmlns:a16="http://schemas.microsoft.com/office/drawing/2014/main" id="{DEB5D7D7-4999-4A9D-A5B2-68364130DB00}"/>
              </a:ext>
            </a:extLst>
          </p:cNvPr>
          <p:cNvSpPr/>
          <p:nvPr/>
        </p:nvSpPr>
        <p:spPr>
          <a:xfrm rot="6947819">
            <a:off x="9553655" y="4840073"/>
            <a:ext cx="437455" cy="672914"/>
          </a:xfrm>
          <a:prstGeom prst="arc">
            <a:avLst>
              <a:gd name="adj1" fmla="val 18365150"/>
              <a:gd name="adj2" fmla="val 4358135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co 31">
            <a:extLst>
              <a:ext uri="{FF2B5EF4-FFF2-40B4-BE49-F238E27FC236}">
                <a16:creationId xmlns:a16="http://schemas.microsoft.com/office/drawing/2014/main" id="{66135596-9B1A-4F95-9DF0-BB8544918682}"/>
              </a:ext>
            </a:extLst>
          </p:cNvPr>
          <p:cNvSpPr/>
          <p:nvPr/>
        </p:nvSpPr>
        <p:spPr>
          <a:xfrm rot="14652181" flipH="1">
            <a:off x="5359801" y="856082"/>
            <a:ext cx="437455" cy="672914"/>
          </a:xfrm>
          <a:prstGeom prst="arc">
            <a:avLst>
              <a:gd name="adj1" fmla="val 18365150"/>
              <a:gd name="adj2" fmla="val 4358135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Arco 32">
            <a:extLst>
              <a:ext uri="{FF2B5EF4-FFF2-40B4-BE49-F238E27FC236}">
                <a16:creationId xmlns:a16="http://schemas.microsoft.com/office/drawing/2014/main" id="{82F36011-5909-4036-A4CD-5979076B7D70}"/>
              </a:ext>
            </a:extLst>
          </p:cNvPr>
          <p:cNvSpPr/>
          <p:nvPr/>
        </p:nvSpPr>
        <p:spPr>
          <a:xfrm rot="6947819">
            <a:off x="5967390" y="836858"/>
            <a:ext cx="437455" cy="672914"/>
          </a:xfrm>
          <a:prstGeom prst="arc">
            <a:avLst>
              <a:gd name="adj1" fmla="val 18365150"/>
              <a:gd name="adj2" fmla="val 4358135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co 30">
            <a:extLst>
              <a:ext uri="{FF2B5EF4-FFF2-40B4-BE49-F238E27FC236}">
                <a16:creationId xmlns:a16="http://schemas.microsoft.com/office/drawing/2014/main" id="{6B238B9B-777F-495A-9D4D-326D31D30D82}"/>
              </a:ext>
            </a:extLst>
          </p:cNvPr>
          <p:cNvSpPr/>
          <p:nvPr/>
        </p:nvSpPr>
        <p:spPr>
          <a:xfrm rot="14652181" flipH="1">
            <a:off x="8972981" y="3446919"/>
            <a:ext cx="437455" cy="672914"/>
          </a:xfrm>
          <a:prstGeom prst="arc">
            <a:avLst>
              <a:gd name="adj1" fmla="val 18365150"/>
              <a:gd name="adj2" fmla="val 4358135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co 28">
            <a:extLst>
              <a:ext uri="{FF2B5EF4-FFF2-40B4-BE49-F238E27FC236}">
                <a16:creationId xmlns:a16="http://schemas.microsoft.com/office/drawing/2014/main" id="{2EA879F4-ACF4-42C9-8BC9-DF718AED5D47}"/>
              </a:ext>
            </a:extLst>
          </p:cNvPr>
          <p:cNvSpPr/>
          <p:nvPr/>
        </p:nvSpPr>
        <p:spPr>
          <a:xfrm rot="9153502" flipH="1">
            <a:off x="5870949" y="2213112"/>
            <a:ext cx="437455" cy="672914"/>
          </a:xfrm>
          <a:prstGeom prst="arc">
            <a:avLst>
              <a:gd name="adj1" fmla="val 18365150"/>
              <a:gd name="adj2" fmla="val 4358135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o 27">
            <a:extLst>
              <a:ext uri="{FF2B5EF4-FFF2-40B4-BE49-F238E27FC236}">
                <a16:creationId xmlns:a16="http://schemas.microsoft.com/office/drawing/2014/main" id="{65E0556C-A400-451C-91E6-F223A046AFE0}"/>
              </a:ext>
            </a:extLst>
          </p:cNvPr>
          <p:cNvSpPr/>
          <p:nvPr/>
        </p:nvSpPr>
        <p:spPr>
          <a:xfrm rot="6947819">
            <a:off x="5805751" y="1669707"/>
            <a:ext cx="437455" cy="672914"/>
          </a:xfrm>
          <a:prstGeom prst="arc">
            <a:avLst>
              <a:gd name="adj1" fmla="val 18365150"/>
              <a:gd name="adj2" fmla="val 4358135"/>
            </a:avLst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co 22">
            <a:extLst>
              <a:ext uri="{FF2B5EF4-FFF2-40B4-BE49-F238E27FC236}">
                <a16:creationId xmlns:a16="http://schemas.microsoft.com/office/drawing/2014/main" id="{0B21D76E-E1E8-45A7-8299-2C30296B371C}"/>
              </a:ext>
            </a:extLst>
          </p:cNvPr>
          <p:cNvSpPr/>
          <p:nvPr/>
        </p:nvSpPr>
        <p:spPr>
          <a:xfrm rot="6947819">
            <a:off x="9580570" y="3427695"/>
            <a:ext cx="437455" cy="672914"/>
          </a:xfrm>
          <a:prstGeom prst="arc">
            <a:avLst>
              <a:gd name="adj1" fmla="val 18365150"/>
              <a:gd name="adj2" fmla="val 4358135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1AFFD1-BD97-45D1-8171-B25BA28732AB}"/>
              </a:ext>
            </a:extLst>
          </p:cNvPr>
          <p:cNvSpPr txBox="1"/>
          <p:nvPr/>
        </p:nvSpPr>
        <p:spPr>
          <a:xfrm>
            <a:off x="1018870" y="2021372"/>
            <a:ext cx="2563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Ácido Oxalacético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E08DCD3-4152-4D20-AC0C-4320AC18CC6A}"/>
              </a:ext>
            </a:extLst>
          </p:cNvPr>
          <p:cNvSpPr txBox="1"/>
          <p:nvPr/>
        </p:nvSpPr>
        <p:spPr>
          <a:xfrm>
            <a:off x="8447488" y="1990799"/>
            <a:ext cx="2220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Ácido cítrico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BFB5726-FE7D-48E3-A7A0-F3F1964E52B7}"/>
              </a:ext>
            </a:extLst>
          </p:cNvPr>
          <p:cNvSpPr txBox="1"/>
          <p:nvPr/>
        </p:nvSpPr>
        <p:spPr>
          <a:xfrm>
            <a:off x="8447488" y="3087100"/>
            <a:ext cx="2220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Ácido 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isocítrico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C536411-EC16-4D45-A704-E9FBEC80B06A}"/>
              </a:ext>
            </a:extLst>
          </p:cNvPr>
          <p:cNvSpPr txBox="1"/>
          <p:nvPr/>
        </p:nvSpPr>
        <p:spPr>
          <a:xfrm>
            <a:off x="8105134" y="4315804"/>
            <a:ext cx="2905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</a:rPr>
              <a:t>Ácido </a:t>
            </a:r>
            <a:r>
              <a:rPr lang="el-GR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α</a:t>
            </a:r>
            <a:r>
              <a: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-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</a:rPr>
              <a:t>cetoglutárico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49A3842-4EE6-430F-98F1-80F7E96EBA75}"/>
              </a:ext>
            </a:extLst>
          </p:cNvPr>
          <p:cNvSpPr txBox="1"/>
          <p:nvPr/>
        </p:nvSpPr>
        <p:spPr>
          <a:xfrm>
            <a:off x="8041685" y="5586205"/>
            <a:ext cx="2905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Succinil-CoA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DA3B102-DBF8-4640-897A-514A06113D37}"/>
              </a:ext>
            </a:extLst>
          </p:cNvPr>
          <p:cNvSpPr txBox="1"/>
          <p:nvPr/>
        </p:nvSpPr>
        <p:spPr>
          <a:xfrm>
            <a:off x="847693" y="5616778"/>
            <a:ext cx="2905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Ácido 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Succínico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CDF2C82-AACE-457B-861F-527FF9C8B951}"/>
              </a:ext>
            </a:extLst>
          </p:cNvPr>
          <p:cNvSpPr txBox="1"/>
          <p:nvPr/>
        </p:nvSpPr>
        <p:spPr>
          <a:xfrm>
            <a:off x="847693" y="4288106"/>
            <a:ext cx="2905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Ácido 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Fumárico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57A071-9CC1-4B9A-8735-8F6767644D1B}"/>
              </a:ext>
            </a:extLst>
          </p:cNvPr>
          <p:cNvSpPr txBox="1"/>
          <p:nvPr/>
        </p:nvSpPr>
        <p:spPr>
          <a:xfrm>
            <a:off x="847693" y="3067203"/>
            <a:ext cx="2905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Ácido Málico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9A4477C-F70D-4321-97DB-7BA55A1C659D}"/>
              </a:ext>
            </a:extLst>
          </p:cNvPr>
          <p:cNvCxnSpPr>
            <a:cxnSpLocks/>
          </p:cNvCxnSpPr>
          <p:nvPr/>
        </p:nvCxnSpPr>
        <p:spPr>
          <a:xfrm>
            <a:off x="3717687" y="2215246"/>
            <a:ext cx="4716000" cy="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A1D06927-E523-4535-B58D-1B2954CCE764}"/>
              </a:ext>
            </a:extLst>
          </p:cNvPr>
          <p:cNvCxnSpPr>
            <a:cxnSpLocks/>
          </p:cNvCxnSpPr>
          <p:nvPr/>
        </p:nvCxnSpPr>
        <p:spPr>
          <a:xfrm>
            <a:off x="9494452" y="2390909"/>
            <a:ext cx="0" cy="6840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93F0C9AE-36C4-4FFD-9D1F-70EFC4DAA247}"/>
              </a:ext>
            </a:extLst>
          </p:cNvPr>
          <p:cNvCxnSpPr>
            <a:cxnSpLocks/>
          </p:cNvCxnSpPr>
          <p:nvPr/>
        </p:nvCxnSpPr>
        <p:spPr>
          <a:xfrm>
            <a:off x="9486453" y="3579542"/>
            <a:ext cx="0" cy="6840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E9751DD-7912-41FB-8CBF-4DE996645D91}"/>
              </a:ext>
            </a:extLst>
          </p:cNvPr>
          <p:cNvCxnSpPr>
            <a:cxnSpLocks/>
          </p:cNvCxnSpPr>
          <p:nvPr/>
        </p:nvCxnSpPr>
        <p:spPr>
          <a:xfrm>
            <a:off x="9472434" y="4826286"/>
            <a:ext cx="0" cy="6840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92151FB-BC4C-44FC-B2C8-E98DDBEDDBE9}"/>
              </a:ext>
            </a:extLst>
          </p:cNvPr>
          <p:cNvCxnSpPr>
            <a:cxnSpLocks/>
          </p:cNvCxnSpPr>
          <p:nvPr/>
        </p:nvCxnSpPr>
        <p:spPr>
          <a:xfrm flipH="1">
            <a:off x="3617828" y="5816354"/>
            <a:ext cx="4852217" cy="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0573EDB4-C5E7-48FB-A8D3-312F1A5DD850}"/>
              </a:ext>
            </a:extLst>
          </p:cNvPr>
          <p:cNvCxnSpPr>
            <a:cxnSpLocks/>
          </p:cNvCxnSpPr>
          <p:nvPr/>
        </p:nvCxnSpPr>
        <p:spPr>
          <a:xfrm flipV="1">
            <a:off x="2246574" y="4746487"/>
            <a:ext cx="0" cy="6840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C4407B0D-E0CC-41EF-BCE8-DF5B401461A3}"/>
              </a:ext>
            </a:extLst>
          </p:cNvPr>
          <p:cNvCxnSpPr>
            <a:cxnSpLocks/>
          </p:cNvCxnSpPr>
          <p:nvPr/>
        </p:nvCxnSpPr>
        <p:spPr>
          <a:xfrm flipV="1">
            <a:off x="2246574" y="3517783"/>
            <a:ext cx="0" cy="6840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D235F27A-7245-41BA-BEC5-BCBF1686029A}"/>
              </a:ext>
            </a:extLst>
          </p:cNvPr>
          <p:cNvCxnSpPr>
            <a:cxnSpLocks/>
          </p:cNvCxnSpPr>
          <p:nvPr/>
        </p:nvCxnSpPr>
        <p:spPr>
          <a:xfrm flipV="1">
            <a:off x="2230193" y="2421482"/>
            <a:ext cx="0" cy="6840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91E5658E-21E1-472C-A542-E0E2C617119E}"/>
              </a:ext>
            </a:extLst>
          </p:cNvPr>
          <p:cNvCxnSpPr>
            <a:cxnSpLocks/>
          </p:cNvCxnSpPr>
          <p:nvPr/>
        </p:nvCxnSpPr>
        <p:spPr>
          <a:xfrm>
            <a:off x="5874118" y="782286"/>
            <a:ext cx="0" cy="8280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AD178C0-B62B-4668-A802-460DCF627EA6}"/>
              </a:ext>
            </a:extLst>
          </p:cNvPr>
          <p:cNvSpPr txBox="1"/>
          <p:nvPr/>
        </p:nvSpPr>
        <p:spPr>
          <a:xfrm>
            <a:off x="4841093" y="317940"/>
            <a:ext cx="2220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Ácido pirúvico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D17DA32-A49A-44B6-8280-C4B5FAD38151}"/>
              </a:ext>
            </a:extLst>
          </p:cNvPr>
          <p:cNvSpPr txBox="1"/>
          <p:nvPr/>
        </p:nvSpPr>
        <p:spPr>
          <a:xfrm>
            <a:off x="4698664" y="1595778"/>
            <a:ext cx="2220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Acetil – S - 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75D7CE0-1EEE-4058-A349-D9B30A889B08}"/>
              </a:ext>
            </a:extLst>
          </p:cNvPr>
          <p:cNvSpPr txBox="1"/>
          <p:nvPr/>
        </p:nvSpPr>
        <p:spPr>
          <a:xfrm>
            <a:off x="6123263" y="2691223"/>
            <a:ext cx="1150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CoA-SH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39E9EEB-7C19-4A92-80B7-AD1B6DC56509}"/>
              </a:ext>
            </a:extLst>
          </p:cNvPr>
          <p:cNvSpPr txBox="1"/>
          <p:nvPr/>
        </p:nvSpPr>
        <p:spPr>
          <a:xfrm>
            <a:off x="9935929" y="3812369"/>
            <a:ext cx="1333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NADH+H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68A751F7-8986-4DB6-80F3-C8BCD8A21270}"/>
              </a:ext>
            </a:extLst>
          </p:cNvPr>
          <p:cNvSpPr txBox="1"/>
          <p:nvPr/>
        </p:nvSpPr>
        <p:spPr>
          <a:xfrm>
            <a:off x="8276009" y="3811544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79445D0-B283-44E7-B165-6A7CF16CD6E7}"/>
              </a:ext>
            </a:extLst>
          </p:cNvPr>
          <p:cNvSpPr txBox="1"/>
          <p:nvPr/>
        </p:nvSpPr>
        <p:spPr>
          <a:xfrm>
            <a:off x="825635" y="4874507"/>
            <a:ext cx="1166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FADH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6CA9FD5-038A-4D73-879C-DD33DBA057C7}"/>
              </a:ext>
            </a:extLst>
          </p:cNvPr>
          <p:cNvSpPr txBox="1"/>
          <p:nvPr/>
        </p:nvSpPr>
        <p:spPr>
          <a:xfrm>
            <a:off x="9913488" y="5211616"/>
            <a:ext cx="1430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NADH+H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1314E2EA-44E9-4125-AF09-794AF6D3DC5D}"/>
              </a:ext>
            </a:extLst>
          </p:cNvPr>
          <p:cNvSpPr txBox="1"/>
          <p:nvPr/>
        </p:nvSpPr>
        <p:spPr>
          <a:xfrm>
            <a:off x="8253568" y="5210791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3F472B2B-348F-454E-884C-09791F8F8B51}"/>
              </a:ext>
            </a:extLst>
          </p:cNvPr>
          <p:cNvSpPr txBox="1"/>
          <p:nvPr/>
        </p:nvSpPr>
        <p:spPr>
          <a:xfrm>
            <a:off x="6293706" y="1210600"/>
            <a:ext cx="1429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NADH+H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267454A4-ACB2-4708-B29D-5B186F64CD97}"/>
              </a:ext>
            </a:extLst>
          </p:cNvPr>
          <p:cNvSpPr txBox="1"/>
          <p:nvPr/>
        </p:nvSpPr>
        <p:spPr>
          <a:xfrm>
            <a:off x="4633786" y="1209775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8B445619-C047-4EFA-9478-4C642F9B478F}"/>
              </a:ext>
            </a:extLst>
          </p:cNvPr>
          <p:cNvSpPr txBox="1"/>
          <p:nvPr/>
        </p:nvSpPr>
        <p:spPr>
          <a:xfrm>
            <a:off x="415550" y="2515121"/>
            <a:ext cx="1530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NADH+H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FDA65514-99F1-47E8-82A8-3DDF3F72F9EA}"/>
              </a:ext>
            </a:extLst>
          </p:cNvPr>
          <p:cNvSpPr txBox="1"/>
          <p:nvPr/>
        </p:nvSpPr>
        <p:spPr>
          <a:xfrm>
            <a:off x="9824443" y="4681496"/>
            <a:ext cx="118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CoA-SH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0F44149C-C85F-4EC1-ABAC-61140380D09F}"/>
              </a:ext>
            </a:extLst>
          </p:cNvPr>
          <p:cNvSpPr txBox="1"/>
          <p:nvPr/>
        </p:nvSpPr>
        <p:spPr>
          <a:xfrm>
            <a:off x="4835883" y="6180795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G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TP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3F337BAE-6E07-487E-A596-E9B57171F122}"/>
              </a:ext>
            </a:extLst>
          </p:cNvPr>
          <p:cNvSpPr txBox="1"/>
          <p:nvPr/>
        </p:nvSpPr>
        <p:spPr>
          <a:xfrm>
            <a:off x="5751467" y="6191720"/>
            <a:ext cx="1472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G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DP +</a:t>
            </a:r>
            <a:r>
              <a:rPr kumimoji="0" lang="pt-BR" sz="20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</a:t>
            </a:r>
            <a:r>
              <a:rPr kumimoji="0" lang="pt-BR" sz="2000" b="1" i="0" u="none" strike="noStrike" kern="1200" cap="none" spc="0" normalizeH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659978AF-915D-4342-9ECB-D760FB522675}"/>
              </a:ext>
            </a:extLst>
          </p:cNvPr>
          <p:cNvSpPr txBox="1"/>
          <p:nvPr/>
        </p:nvSpPr>
        <p:spPr>
          <a:xfrm>
            <a:off x="5162857" y="4944986"/>
            <a:ext cx="1130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CoA-SH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777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179674C-CD3E-4BDA-BB9C-29404C40BF6B}"/>
              </a:ext>
            </a:extLst>
          </p:cNvPr>
          <p:cNvSpPr txBox="1"/>
          <p:nvPr/>
        </p:nvSpPr>
        <p:spPr>
          <a:xfrm>
            <a:off x="497423" y="513558"/>
            <a:ext cx="11183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Existem outras moléculas fornecedoras de energia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48ECD9A-629E-4EEE-9566-0BADAE942D50}"/>
              </a:ext>
            </a:extLst>
          </p:cNvPr>
          <p:cNvGrpSpPr/>
          <p:nvPr/>
        </p:nvGrpSpPr>
        <p:grpSpPr>
          <a:xfrm>
            <a:off x="1611694" y="2155626"/>
            <a:ext cx="2387379" cy="68746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26981F59-B547-4518-A690-C7D0B970D1A3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G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E31C5E0D-9EE5-43D6-9F30-BCB55762B422}"/>
                </a:ext>
              </a:extLst>
            </p:cNvPr>
            <p:cNvSpPr/>
            <p:nvPr/>
          </p:nvSpPr>
          <p:spPr>
            <a:xfrm>
              <a:off x="6788358" y="346104"/>
              <a:ext cx="495711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5749DD2D-4E24-476B-BCD5-1FDC1D84DC73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AD1FE8E3-F7AF-48EB-8C74-2223E256FE82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BC28EF3-BCA0-4768-8113-0305415E32CB}"/>
              </a:ext>
            </a:extLst>
          </p:cNvPr>
          <p:cNvSpPr txBox="1"/>
          <p:nvPr/>
        </p:nvSpPr>
        <p:spPr>
          <a:xfrm>
            <a:off x="497423" y="3410820"/>
            <a:ext cx="7364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Guanosina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 trifosfato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08B9CE0D-1788-49CC-988D-DA29D33F01D3}"/>
              </a:ext>
            </a:extLst>
          </p:cNvPr>
          <p:cNvGrpSpPr/>
          <p:nvPr/>
        </p:nvGrpSpPr>
        <p:grpSpPr>
          <a:xfrm>
            <a:off x="1372090" y="5059508"/>
            <a:ext cx="2387379" cy="68746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596EF538-450A-478C-8E34-CF4EC3C0D9DC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EFC41EFD-7DCA-4277-973F-7E9306E9F502}"/>
                </a:ext>
              </a:extLst>
            </p:cNvPr>
            <p:cNvSpPr/>
            <p:nvPr/>
          </p:nvSpPr>
          <p:spPr>
            <a:xfrm>
              <a:off x="6788358" y="346104"/>
              <a:ext cx="495711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9B1CAE0E-9603-4578-B343-10030E8C809B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8CAB9448-257A-4715-82C0-3211BBAE7478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3CC94967-170E-443C-8402-F73DAB263CE8}"/>
              </a:ext>
            </a:extLst>
          </p:cNvPr>
          <p:cNvGrpSpPr/>
          <p:nvPr/>
        </p:nvGrpSpPr>
        <p:grpSpPr>
          <a:xfrm>
            <a:off x="4697996" y="5059507"/>
            <a:ext cx="2387379" cy="68746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4363309E-5697-4773-9049-3E89C5E3778D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T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418B7416-D2C2-4641-812C-EB9834A657E3}"/>
                </a:ext>
              </a:extLst>
            </p:cNvPr>
            <p:cNvSpPr/>
            <p:nvPr/>
          </p:nvSpPr>
          <p:spPr>
            <a:xfrm>
              <a:off x="6788358" y="346104"/>
              <a:ext cx="495711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52BF231-3795-46F8-8313-3DC1EBFA7AE0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5D41EB3F-0BE9-42C8-84E5-799D4588362F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7AA259E4-F15B-486C-82B3-D1F63C1CB103}"/>
              </a:ext>
            </a:extLst>
          </p:cNvPr>
          <p:cNvGrpSpPr/>
          <p:nvPr/>
        </p:nvGrpSpPr>
        <p:grpSpPr>
          <a:xfrm>
            <a:off x="8058009" y="5042502"/>
            <a:ext cx="2387379" cy="68746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57272FD2-A53F-4149-8AAA-451B221908D7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U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D9CBA6C4-DDBE-4487-98E9-5E66A64B8C9B}"/>
                </a:ext>
              </a:extLst>
            </p:cNvPr>
            <p:cNvSpPr/>
            <p:nvPr/>
          </p:nvSpPr>
          <p:spPr>
            <a:xfrm>
              <a:off x="6788358" y="346104"/>
              <a:ext cx="495711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EF508813-35D4-4B43-8143-DA4F61FC7708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27CFE8E0-6CC5-478E-BCBE-7AFF3C207E9A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5AB6D20-873E-48BB-B8EC-3121F961B07E}"/>
              </a:ext>
            </a:extLst>
          </p:cNvPr>
          <p:cNvSpPr txBox="1"/>
          <p:nvPr/>
        </p:nvSpPr>
        <p:spPr>
          <a:xfrm>
            <a:off x="1988554" y="2949360"/>
            <a:ext cx="1460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GTP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C5C360F-87FD-469E-AE7F-CEE1EB1A0BC1}"/>
              </a:ext>
            </a:extLst>
          </p:cNvPr>
          <p:cNvSpPr txBox="1"/>
          <p:nvPr/>
        </p:nvSpPr>
        <p:spPr>
          <a:xfrm>
            <a:off x="1863885" y="5772071"/>
            <a:ext cx="1460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CTP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414FA5C-58A3-4A03-A587-0D0B54506780}"/>
              </a:ext>
            </a:extLst>
          </p:cNvPr>
          <p:cNvSpPr txBox="1"/>
          <p:nvPr/>
        </p:nvSpPr>
        <p:spPr>
          <a:xfrm>
            <a:off x="5205571" y="5772070"/>
            <a:ext cx="1460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TTP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CE7D3D19-514E-4A43-8F1A-36F324748379}"/>
              </a:ext>
            </a:extLst>
          </p:cNvPr>
          <p:cNvSpPr txBox="1"/>
          <p:nvPr/>
        </p:nvSpPr>
        <p:spPr>
          <a:xfrm>
            <a:off x="8434869" y="5772069"/>
            <a:ext cx="1460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UTP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2A901D8-FC86-4551-8D4F-3145AAA03C45}"/>
              </a:ext>
            </a:extLst>
          </p:cNvPr>
          <p:cNvSpPr txBox="1"/>
          <p:nvPr/>
        </p:nvSpPr>
        <p:spPr>
          <a:xfrm>
            <a:off x="4300151" y="2258320"/>
            <a:ext cx="1460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GTP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68F5437-0D08-41C3-852C-6886B8E8B8E9}"/>
              </a:ext>
            </a:extLst>
          </p:cNvPr>
          <p:cNvSpPr txBox="1"/>
          <p:nvPr/>
        </p:nvSpPr>
        <p:spPr>
          <a:xfrm>
            <a:off x="7660163" y="2258320"/>
            <a:ext cx="2202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GDP + 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Pi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6C4DF366-91FC-481F-84D2-53685FE29ABB}"/>
              </a:ext>
            </a:extLst>
          </p:cNvPr>
          <p:cNvCxnSpPr/>
          <p:nvPr/>
        </p:nvCxnSpPr>
        <p:spPr>
          <a:xfrm>
            <a:off x="5778281" y="2454512"/>
            <a:ext cx="18288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51E9019F-B1A1-46A4-8EC3-E2EC6BBB04A8}"/>
              </a:ext>
            </a:extLst>
          </p:cNvPr>
          <p:cNvCxnSpPr>
            <a:cxnSpLocks/>
          </p:cNvCxnSpPr>
          <p:nvPr/>
        </p:nvCxnSpPr>
        <p:spPr>
          <a:xfrm flipH="1">
            <a:off x="5778282" y="2717592"/>
            <a:ext cx="182879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84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9927A226-EF03-4E71-9D26-C2F326198F56}"/>
              </a:ext>
            </a:extLst>
          </p:cNvPr>
          <p:cNvGrpSpPr/>
          <p:nvPr/>
        </p:nvGrpSpPr>
        <p:grpSpPr>
          <a:xfrm>
            <a:off x="235959" y="-9952"/>
            <a:ext cx="4870753" cy="6867952"/>
            <a:chOff x="235959" y="-9952"/>
            <a:chExt cx="4870753" cy="6867952"/>
          </a:xfrm>
        </p:grpSpPr>
        <p:cxnSp>
          <p:nvCxnSpPr>
            <p:cNvPr id="222" name="Conector de Seta Reta 221">
              <a:extLst>
                <a:ext uri="{FF2B5EF4-FFF2-40B4-BE49-F238E27FC236}">
                  <a16:creationId xmlns:a16="http://schemas.microsoft.com/office/drawing/2014/main" id="{F440AB84-F3A4-468D-8443-FDEBC55170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80893" y="4696781"/>
              <a:ext cx="32213" cy="1106121"/>
            </a:xfrm>
            <a:prstGeom prst="straightConnector1">
              <a:avLst/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6" name="Imagem 205">
              <a:extLst>
                <a:ext uri="{FF2B5EF4-FFF2-40B4-BE49-F238E27FC236}">
                  <a16:creationId xmlns:a16="http://schemas.microsoft.com/office/drawing/2014/main" id="{FCE7D618-0E8F-41D1-A6AD-193C9463F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 flipV="1">
              <a:off x="-278751" y="2906888"/>
              <a:ext cx="6830684" cy="997004"/>
            </a:xfrm>
            <a:prstGeom prst="rect">
              <a:avLst/>
            </a:prstGeom>
          </p:spPr>
        </p:pic>
        <p:pic>
          <p:nvPicPr>
            <p:cNvPr id="207" name="Imagem 206">
              <a:extLst>
                <a:ext uri="{FF2B5EF4-FFF2-40B4-BE49-F238E27FC236}">
                  <a16:creationId xmlns:a16="http://schemas.microsoft.com/office/drawing/2014/main" id="{B42B09E4-D4AE-4E18-A6B9-94A347F72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 flipV="1">
              <a:off x="1192868" y="2944156"/>
              <a:ext cx="6830684" cy="997004"/>
            </a:xfrm>
            <a:prstGeom prst="rect">
              <a:avLst/>
            </a:prstGeom>
          </p:spPr>
        </p:pic>
        <p:cxnSp>
          <p:nvCxnSpPr>
            <p:cNvPr id="258" name="Conector de Seta Reta 257">
              <a:extLst>
                <a:ext uri="{FF2B5EF4-FFF2-40B4-BE49-F238E27FC236}">
                  <a16:creationId xmlns:a16="http://schemas.microsoft.com/office/drawing/2014/main" id="{628A6378-20E3-4DF8-A361-27CEBE665B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5287" y="3369340"/>
              <a:ext cx="495607" cy="823702"/>
            </a:xfrm>
            <a:prstGeom prst="straightConnector1">
              <a:avLst/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ector de Seta Reta 259">
              <a:extLst>
                <a:ext uri="{FF2B5EF4-FFF2-40B4-BE49-F238E27FC236}">
                  <a16:creationId xmlns:a16="http://schemas.microsoft.com/office/drawing/2014/main" id="{3C18FD00-5D79-45C8-8CAC-B45BE3C32F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8604" y="3422831"/>
              <a:ext cx="503570" cy="770211"/>
            </a:xfrm>
            <a:prstGeom prst="straightConnector1">
              <a:avLst/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ector de Seta Reta 262">
              <a:extLst>
                <a:ext uri="{FF2B5EF4-FFF2-40B4-BE49-F238E27FC236}">
                  <a16:creationId xmlns:a16="http://schemas.microsoft.com/office/drawing/2014/main" id="{FFB26CC5-5D78-4DC6-843E-E107FFB44B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2707" y="1542806"/>
              <a:ext cx="0" cy="1350047"/>
            </a:xfrm>
            <a:prstGeom prst="straightConnector1">
              <a:avLst/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ector de Seta Reta 268">
              <a:extLst>
                <a:ext uri="{FF2B5EF4-FFF2-40B4-BE49-F238E27FC236}">
                  <a16:creationId xmlns:a16="http://schemas.microsoft.com/office/drawing/2014/main" id="{77F6323F-E78E-476D-97B4-226FF0E939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7" y="1697684"/>
              <a:ext cx="0" cy="1152860"/>
            </a:xfrm>
            <a:prstGeom prst="straightConnector1">
              <a:avLst/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0" name="Agrupar 269">
              <a:extLst>
                <a:ext uri="{FF2B5EF4-FFF2-40B4-BE49-F238E27FC236}">
                  <a16:creationId xmlns:a16="http://schemas.microsoft.com/office/drawing/2014/main" id="{FA7E9ADB-FD33-4920-A1D8-18C27768F916}"/>
                </a:ext>
              </a:extLst>
            </p:cNvPr>
            <p:cNvGrpSpPr/>
            <p:nvPr/>
          </p:nvGrpSpPr>
          <p:grpSpPr>
            <a:xfrm>
              <a:off x="349234" y="1298193"/>
              <a:ext cx="778950" cy="266670"/>
              <a:chOff x="9651739" y="3004323"/>
              <a:chExt cx="964595" cy="333965"/>
            </a:xfrm>
          </p:grpSpPr>
          <p:sp>
            <p:nvSpPr>
              <p:cNvPr id="271" name="Elipse 270">
                <a:extLst>
                  <a:ext uri="{FF2B5EF4-FFF2-40B4-BE49-F238E27FC236}">
                    <a16:creationId xmlns:a16="http://schemas.microsoft.com/office/drawing/2014/main" id="{1DBD5EF6-D218-4C06-B769-DBC7FBED152C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Elipse 271">
                <a:extLst>
                  <a:ext uri="{FF2B5EF4-FFF2-40B4-BE49-F238E27FC236}">
                    <a16:creationId xmlns:a16="http://schemas.microsoft.com/office/drawing/2014/main" id="{8699300B-07F1-4E59-9C07-094F00BEB5BC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" name="Elipse 272">
                <a:extLst>
                  <a:ext uri="{FF2B5EF4-FFF2-40B4-BE49-F238E27FC236}">
                    <a16:creationId xmlns:a16="http://schemas.microsoft.com/office/drawing/2014/main" id="{74E6A947-32A6-4EF1-92AA-0F14F8754736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6" name="Agrupar 275">
              <a:extLst>
                <a:ext uri="{FF2B5EF4-FFF2-40B4-BE49-F238E27FC236}">
                  <a16:creationId xmlns:a16="http://schemas.microsoft.com/office/drawing/2014/main" id="{3F86B5EC-1478-4E5B-B23A-721D20762D1D}"/>
                </a:ext>
              </a:extLst>
            </p:cNvPr>
            <p:cNvGrpSpPr/>
            <p:nvPr/>
          </p:nvGrpSpPr>
          <p:grpSpPr>
            <a:xfrm>
              <a:off x="449726" y="6062225"/>
              <a:ext cx="1561360" cy="288093"/>
              <a:chOff x="245958" y="370856"/>
              <a:chExt cx="1929190" cy="367634"/>
            </a:xfrm>
          </p:grpSpPr>
          <p:grpSp>
            <p:nvGrpSpPr>
              <p:cNvPr id="277" name="Agrupar 276">
                <a:extLst>
                  <a:ext uri="{FF2B5EF4-FFF2-40B4-BE49-F238E27FC236}">
                    <a16:creationId xmlns:a16="http://schemas.microsoft.com/office/drawing/2014/main" id="{1AB9C506-CD4E-4629-B95D-E8E07F67EEB0}"/>
                  </a:ext>
                </a:extLst>
              </p:cNvPr>
              <p:cNvGrpSpPr/>
              <p:nvPr/>
            </p:nvGrpSpPr>
            <p:grpSpPr>
              <a:xfrm>
                <a:off x="245958" y="370856"/>
                <a:ext cx="964595" cy="333965"/>
                <a:chOff x="9651739" y="3004323"/>
                <a:chExt cx="964595" cy="333965"/>
              </a:xfrm>
            </p:grpSpPr>
            <p:sp>
              <p:nvSpPr>
                <p:cNvPr id="282" name="Elipse 281">
                  <a:extLst>
                    <a:ext uri="{FF2B5EF4-FFF2-40B4-BE49-F238E27FC236}">
                      <a16:creationId xmlns:a16="http://schemas.microsoft.com/office/drawing/2014/main" id="{B1D6F7ED-10F6-4EBF-A3E4-8BDAE0451552}"/>
                    </a:ext>
                  </a:extLst>
                </p:cNvPr>
                <p:cNvSpPr/>
                <p:nvPr/>
              </p:nvSpPr>
              <p:spPr>
                <a:xfrm>
                  <a:off x="9651739" y="3004323"/>
                  <a:ext cx="312517" cy="32242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Elipse 282">
                  <a:extLst>
                    <a:ext uri="{FF2B5EF4-FFF2-40B4-BE49-F238E27FC236}">
                      <a16:creationId xmlns:a16="http://schemas.microsoft.com/office/drawing/2014/main" id="{C2805044-E67B-409A-A30F-8D7CCA902E40}"/>
                    </a:ext>
                  </a:extLst>
                </p:cNvPr>
                <p:cNvSpPr/>
                <p:nvPr/>
              </p:nvSpPr>
              <p:spPr>
                <a:xfrm>
                  <a:off x="9981868" y="3004324"/>
                  <a:ext cx="312517" cy="32242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4" name="Elipse 283">
                  <a:extLst>
                    <a:ext uri="{FF2B5EF4-FFF2-40B4-BE49-F238E27FC236}">
                      <a16:creationId xmlns:a16="http://schemas.microsoft.com/office/drawing/2014/main" id="{CB72F30C-83D1-44AE-9D07-A61B0CC9AB8F}"/>
                    </a:ext>
                  </a:extLst>
                </p:cNvPr>
                <p:cNvSpPr/>
                <p:nvPr/>
              </p:nvSpPr>
              <p:spPr>
                <a:xfrm>
                  <a:off x="10303817" y="3015863"/>
                  <a:ext cx="312517" cy="32242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8" name="Agrupar 277">
                <a:extLst>
                  <a:ext uri="{FF2B5EF4-FFF2-40B4-BE49-F238E27FC236}">
                    <a16:creationId xmlns:a16="http://schemas.microsoft.com/office/drawing/2014/main" id="{CFB5CCFE-EC59-4F4F-9387-CDBF94BB91E3}"/>
                  </a:ext>
                </a:extLst>
              </p:cNvPr>
              <p:cNvGrpSpPr/>
              <p:nvPr/>
            </p:nvGrpSpPr>
            <p:grpSpPr>
              <a:xfrm>
                <a:off x="1210553" y="404525"/>
                <a:ext cx="964595" cy="333965"/>
                <a:chOff x="9651739" y="3004323"/>
                <a:chExt cx="964595" cy="333965"/>
              </a:xfrm>
            </p:grpSpPr>
            <p:sp>
              <p:nvSpPr>
                <p:cNvPr id="279" name="Elipse 278">
                  <a:extLst>
                    <a:ext uri="{FF2B5EF4-FFF2-40B4-BE49-F238E27FC236}">
                      <a16:creationId xmlns:a16="http://schemas.microsoft.com/office/drawing/2014/main" id="{00ED85E4-3687-4D61-8B11-15EE9A48ACE4}"/>
                    </a:ext>
                  </a:extLst>
                </p:cNvPr>
                <p:cNvSpPr/>
                <p:nvPr/>
              </p:nvSpPr>
              <p:spPr>
                <a:xfrm>
                  <a:off x="9651739" y="3004323"/>
                  <a:ext cx="312517" cy="32242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Elipse 279">
                  <a:extLst>
                    <a:ext uri="{FF2B5EF4-FFF2-40B4-BE49-F238E27FC236}">
                      <a16:creationId xmlns:a16="http://schemas.microsoft.com/office/drawing/2014/main" id="{4BB37734-04C9-4300-A1C7-01EE7F89CAAB}"/>
                    </a:ext>
                  </a:extLst>
                </p:cNvPr>
                <p:cNvSpPr/>
                <p:nvPr/>
              </p:nvSpPr>
              <p:spPr>
                <a:xfrm>
                  <a:off x="9981868" y="3004324"/>
                  <a:ext cx="312517" cy="32242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1" name="Elipse 280">
                  <a:extLst>
                    <a:ext uri="{FF2B5EF4-FFF2-40B4-BE49-F238E27FC236}">
                      <a16:creationId xmlns:a16="http://schemas.microsoft.com/office/drawing/2014/main" id="{4A65F6E5-CFCE-4D1B-9C9A-AD678253ED15}"/>
                    </a:ext>
                  </a:extLst>
                </p:cNvPr>
                <p:cNvSpPr/>
                <p:nvPr/>
              </p:nvSpPr>
              <p:spPr>
                <a:xfrm>
                  <a:off x="10303817" y="3015863"/>
                  <a:ext cx="312517" cy="32242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1425A853-1EB2-442B-800F-7A93946D3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959" y="4346453"/>
              <a:ext cx="2136624" cy="342801"/>
            </a:xfrm>
            <a:prstGeom prst="rect">
              <a:avLst/>
            </a:prstGeom>
          </p:spPr>
        </p:pic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A24F4667-AFCA-48BB-868C-8C72A27F8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6405" y="3050713"/>
              <a:ext cx="997006" cy="317943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1569E536-080A-4466-BF9E-E8F4F4D71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8988" y="3049353"/>
              <a:ext cx="997005" cy="309676"/>
            </a:xfrm>
            <a:prstGeom prst="rect">
              <a:avLst/>
            </a:prstGeom>
          </p:spPr>
        </p:pic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5D8E86A8-FEC8-4EDE-8C01-A353C42ED90C}"/>
              </a:ext>
            </a:extLst>
          </p:cNvPr>
          <p:cNvGrpSpPr/>
          <p:nvPr/>
        </p:nvGrpSpPr>
        <p:grpSpPr>
          <a:xfrm>
            <a:off x="5108363" y="399942"/>
            <a:ext cx="7083637" cy="6266243"/>
            <a:chOff x="5108363" y="399942"/>
            <a:chExt cx="7083637" cy="6266243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069268C7-A09A-412E-9BA5-E0F14688D36F}"/>
                </a:ext>
              </a:extLst>
            </p:cNvPr>
            <p:cNvGrpSpPr/>
            <p:nvPr/>
          </p:nvGrpSpPr>
          <p:grpSpPr>
            <a:xfrm>
              <a:off x="5108363" y="534040"/>
              <a:ext cx="7083637" cy="6132145"/>
              <a:chOff x="5108363" y="534040"/>
              <a:chExt cx="7083637" cy="6132145"/>
            </a:xfrm>
          </p:grpSpPr>
          <p:grpSp>
            <p:nvGrpSpPr>
              <p:cNvPr id="5" name="Agrupar 4">
                <a:extLst>
                  <a:ext uri="{FF2B5EF4-FFF2-40B4-BE49-F238E27FC236}">
                    <a16:creationId xmlns:a16="http://schemas.microsoft.com/office/drawing/2014/main" id="{6EED9835-617F-41F5-B35E-1254D5FDABFD}"/>
                  </a:ext>
                </a:extLst>
              </p:cNvPr>
              <p:cNvGrpSpPr/>
              <p:nvPr/>
            </p:nvGrpSpPr>
            <p:grpSpPr>
              <a:xfrm>
                <a:off x="5755612" y="626329"/>
                <a:ext cx="6436388" cy="6039856"/>
                <a:chOff x="5755612" y="626329"/>
                <a:chExt cx="6436388" cy="6039856"/>
              </a:xfrm>
            </p:grpSpPr>
            <p:sp>
              <p:nvSpPr>
                <p:cNvPr id="230" name="CaixaDeTexto 229">
                  <a:extLst>
                    <a:ext uri="{FF2B5EF4-FFF2-40B4-BE49-F238E27FC236}">
                      <a16:creationId xmlns:a16="http://schemas.microsoft.com/office/drawing/2014/main" id="{2F7D1891-6A9B-4394-903F-F834FD2723BC}"/>
                    </a:ext>
                  </a:extLst>
                </p:cNvPr>
                <p:cNvSpPr txBox="1"/>
                <p:nvPr/>
              </p:nvSpPr>
              <p:spPr>
                <a:xfrm>
                  <a:off x="6636157" y="1326594"/>
                  <a:ext cx="222082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t-BR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ell MT" panose="02020503060305020303" pitchFamily="18" charset="0"/>
                      <a:ea typeface="+mn-ea"/>
                      <a:cs typeface="+mn-cs"/>
                    </a:rPr>
                    <a:t>Ácido oxalacético</a:t>
                  </a:r>
                </a:p>
              </p:txBody>
            </p:sp>
            <p:sp>
              <p:nvSpPr>
                <p:cNvPr id="231" name="Arco 230">
                  <a:extLst>
                    <a:ext uri="{FF2B5EF4-FFF2-40B4-BE49-F238E27FC236}">
                      <a16:creationId xmlns:a16="http://schemas.microsoft.com/office/drawing/2014/main" id="{CCE6864A-D797-46B8-AF3D-F4F1394490F3}"/>
                    </a:ext>
                  </a:extLst>
                </p:cNvPr>
                <p:cNvSpPr/>
                <p:nvPr/>
              </p:nvSpPr>
              <p:spPr>
                <a:xfrm>
                  <a:off x="6417702" y="1254235"/>
                  <a:ext cx="5196044" cy="5069990"/>
                </a:xfrm>
                <a:prstGeom prst="arc">
                  <a:avLst>
                    <a:gd name="adj1" fmla="val 18327829"/>
                    <a:gd name="adj2" fmla="val 19340631"/>
                  </a:avLst>
                </a:prstGeom>
                <a:ln w="57150">
                  <a:solidFill>
                    <a:schemeClr val="accent1">
                      <a:lumMod val="40000"/>
                      <a:lumOff val="6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Arco 231">
                  <a:extLst>
                    <a:ext uri="{FF2B5EF4-FFF2-40B4-BE49-F238E27FC236}">
                      <a16:creationId xmlns:a16="http://schemas.microsoft.com/office/drawing/2014/main" id="{CE93FF77-2CDF-4D5C-B87B-2DDC60D21D83}"/>
                    </a:ext>
                  </a:extLst>
                </p:cNvPr>
                <p:cNvSpPr/>
                <p:nvPr/>
              </p:nvSpPr>
              <p:spPr>
                <a:xfrm>
                  <a:off x="6396496" y="1245584"/>
                  <a:ext cx="5196044" cy="5069990"/>
                </a:xfrm>
                <a:prstGeom prst="arc">
                  <a:avLst>
                    <a:gd name="adj1" fmla="val 20000142"/>
                    <a:gd name="adj2" fmla="val 20851908"/>
                  </a:avLst>
                </a:prstGeom>
                <a:ln w="57150">
                  <a:solidFill>
                    <a:schemeClr val="accent1">
                      <a:lumMod val="40000"/>
                      <a:lumOff val="6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Arco 232">
                  <a:extLst>
                    <a:ext uri="{FF2B5EF4-FFF2-40B4-BE49-F238E27FC236}">
                      <a16:creationId xmlns:a16="http://schemas.microsoft.com/office/drawing/2014/main" id="{0C606013-6283-4EF9-B224-2E3EDE166805}"/>
                    </a:ext>
                  </a:extLst>
                </p:cNvPr>
                <p:cNvSpPr/>
                <p:nvPr/>
              </p:nvSpPr>
              <p:spPr>
                <a:xfrm>
                  <a:off x="6404869" y="1236933"/>
                  <a:ext cx="5196044" cy="5069990"/>
                </a:xfrm>
                <a:prstGeom prst="arc">
                  <a:avLst>
                    <a:gd name="adj1" fmla="val 21436359"/>
                    <a:gd name="adj2" fmla="val 2014302"/>
                  </a:avLst>
                </a:prstGeom>
                <a:ln w="57150">
                  <a:solidFill>
                    <a:schemeClr val="accent1">
                      <a:lumMod val="40000"/>
                      <a:lumOff val="6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" name="Arco 233">
                  <a:extLst>
                    <a:ext uri="{FF2B5EF4-FFF2-40B4-BE49-F238E27FC236}">
                      <a16:creationId xmlns:a16="http://schemas.microsoft.com/office/drawing/2014/main" id="{6ABB4DAB-13A8-493E-9E5F-82EC3D51575E}"/>
                    </a:ext>
                  </a:extLst>
                </p:cNvPr>
                <p:cNvSpPr/>
                <p:nvPr/>
              </p:nvSpPr>
              <p:spPr>
                <a:xfrm>
                  <a:off x="6396496" y="1228282"/>
                  <a:ext cx="5196044" cy="5069990"/>
                </a:xfrm>
                <a:prstGeom prst="arc">
                  <a:avLst>
                    <a:gd name="adj1" fmla="val 2798458"/>
                    <a:gd name="adj2" fmla="val 4400627"/>
                  </a:avLst>
                </a:prstGeom>
                <a:ln w="57150">
                  <a:solidFill>
                    <a:schemeClr val="accent1">
                      <a:lumMod val="40000"/>
                      <a:lumOff val="6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Arco 234">
                  <a:extLst>
                    <a:ext uri="{FF2B5EF4-FFF2-40B4-BE49-F238E27FC236}">
                      <a16:creationId xmlns:a16="http://schemas.microsoft.com/office/drawing/2014/main" id="{47D6617B-3013-47AB-A1F3-718C5D559BED}"/>
                    </a:ext>
                  </a:extLst>
                </p:cNvPr>
                <p:cNvSpPr/>
                <p:nvPr/>
              </p:nvSpPr>
              <p:spPr>
                <a:xfrm>
                  <a:off x="6404483" y="1236408"/>
                  <a:ext cx="5196044" cy="5069990"/>
                </a:xfrm>
                <a:prstGeom prst="arc">
                  <a:avLst>
                    <a:gd name="adj1" fmla="val 5989416"/>
                    <a:gd name="adj2" fmla="val 8994205"/>
                  </a:avLst>
                </a:prstGeom>
                <a:ln w="57150">
                  <a:solidFill>
                    <a:schemeClr val="accent1">
                      <a:lumMod val="40000"/>
                      <a:lumOff val="6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Arco 235">
                  <a:extLst>
                    <a:ext uri="{FF2B5EF4-FFF2-40B4-BE49-F238E27FC236}">
                      <a16:creationId xmlns:a16="http://schemas.microsoft.com/office/drawing/2014/main" id="{4156447D-FBDD-4153-ABD0-8F50C09145D3}"/>
                    </a:ext>
                  </a:extLst>
                </p:cNvPr>
                <p:cNvSpPr/>
                <p:nvPr/>
              </p:nvSpPr>
              <p:spPr>
                <a:xfrm>
                  <a:off x="6396496" y="1228282"/>
                  <a:ext cx="5196044" cy="5069990"/>
                </a:xfrm>
                <a:prstGeom prst="arc">
                  <a:avLst>
                    <a:gd name="adj1" fmla="val 9605520"/>
                    <a:gd name="adj2" fmla="val 10739079"/>
                  </a:avLst>
                </a:prstGeom>
                <a:ln w="57150">
                  <a:solidFill>
                    <a:schemeClr val="accent1">
                      <a:lumMod val="40000"/>
                      <a:lumOff val="6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Arco 236">
                  <a:extLst>
                    <a:ext uri="{FF2B5EF4-FFF2-40B4-BE49-F238E27FC236}">
                      <a16:creationId xmlns:a16="http://schemas.microsoft.com/office/drawing/2014/main" id="{B2028937-1B52-4FC9-AD4B-8A0DB55C8038}"/>
                    </a:ext>
                  </a:extLst>
                </p:cNvPr>
                <p:cNvSpPr/>
                <p:nvPr/>
              </p:nvSpPr>
              <p:spPr>
                <a:xfrm>
                  <a:off x="6404483" y="1204632"/>
                  <a:ext cx="5196044" cy="5069990"/>
                </a:xfrm>
                <a:prstGeom prst="arc">
                  <a:avLst>
                    <a:gd name="adj1" fmla="val 11376747"/>
                    <a:gd name="adj2" fmla="val 12277346"/>
                  </a:avLst>
                </a:prstGeom>
                <a:ln w="57150">
                  <a:solidFill>
                    <a:schemeClr val="accent1">
                      <a:lumMod val="40000"/>
                      <a:lumOff val="6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" name="Arco 237">
                  <a:extLst>
                    <a:ext uri="{FF2B5EF4-FFF2-40B4-BE49-F238E27FC236}">
                      <a16:creationId xmlns:a16="http://schemas.microsoft.com/office/drawing/2014/main" id="{7E8DADDA-1034-491E-9E7A-2ADFB60F2BF1}"/>
                    </a:ext>
                  </a:extLst>
                </p:cNvPr>
                <p:cNvSpPr/>
                <p:nvPr/>
              </p:nvSpPr>
              <p:spPr>
                <a:xfrm>
                  <a:off x="6396496" y="1163720"/>
                  <a:ext cx="5196044" cy="5069990"/>
                </a:xfrm>
                <a:prstGeom prst="arc">
                  <a:avLst>
                    <a:gd name="adj1" fmla="val 12793611"/>
                    <a:gd name="adj2" fmla="val 13867993"/>
                  </a:avLst>
                </a:prstGeom>
                <a:ln w="57150">
                  <a:solidFill>
                    <a:schemeClr val="accent1">
                      <a:lumMod val="40000"/>
                      <a:lumOff val="6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Arco 238">
                  <a:extLst>
                    <a:ext uri="{FF2B5EF4-FFF2-40B4-BE49-F238E27FC236}">
                      <a16:creationId xmlns:a16="http://schemas.microsoft.com/office/drawing/2014/main" id="{B7F89686-507A-4DF0-88C5-4B3396D96E5A}"/>
                    </a:ext>
                  </a:extLst>
                </p:cNvPr>
                <p:cNvSpPr/>
                <p:nvPr/>
              </p:nvSpPr>
              <p:spPr>
                <a:xfrm>
                  <a:off x="6404483" y="1187330"/>
                  <a:ext cx="5196044" cy="5069990"/>
                </a:xfrm>
                <a:prstGeom prst="arc">
                  <a:avLst>
                    <a:gd name="adj1" fmla="val 14999890"/>
                    <a:gd name="adj2" fmla="val 17520247"/>
                  </a:avLst>
                </a:prstGeom>
                <a:ln w="57150">
                  <a:solidFill>
                    <a:schemeClr val="accent1">
                      <a:lumMod val="40000"/>
                      <a:lumOff val="6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40" name="Conector de Seta Reta 239">
                  <a:extLst>
                    <a:ext uri="{FF2B5EF4-FFF2-40B4-BE49-F238E27FC236}">
                      <a16:creationId xmlns:a16="http://schemas.microsoft.com/office/drawing/2014/main" id="{3E41B3B3-E16B-4E7A-9154-326BAD9AA5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626329"/>
                  <a:ext cx="2366770" cy="0"/>
                </a:xfrm>
                <a:prstGeom prst="straightConnector1">
                  <a:avLst/>
                </a:prstGeom>
                <a:ln w="571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1" name="Seta: Dobrada 240">
                  <a:extLst>
                    <a:ext uri="{FF2B5EF4-FFF2-40B4-BE49-F238E27FC236}">
                      <a16:creationId xmlns:a16="http://schemas.microsoft.com/office/drawing/2014/main" id="{2F43E6DE-B185-4469-9DE4-63180E8263AF}"/>
                    </a:ext>
                  </a:extLst>
                </p:cNvPr>
                <p:cNvSpPr/>
                <p:nvPr/>
              </p:nvSpPr>
              <p:spPr>
                <a:xfrm flipV="1">
                  <a:off x="9030854" y="794939"/>
                  <a:ext cx="146827" cy="400515"/>
                </a:xfrm>
                <a:prstGeom prst="bentArrow">
                  <a:avLst>
                    <a:gd name="adj1" fmla="val 5691"/>
                    <a:gd name="adj2" fmla="val 10827"/>
                    <a:gd name="adj3" fmla="val 50000"/>
                    <a:gd name="adj4" fmla="val 83920"/>
                  </a:avLst>
                </a:prstGeom>
                <a:solidFill>
                  <a:schemeClr val="accent2">
                    <a:lumMod val="50000"/>
                  </a:schemeClr>
                </a:solidFill>
                <a:ln w="5715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2" name="CaixaDeTexto 241">
                  <a:extLst>
                    <a:ext uri="{FF2B5EF4-FFF2-40B4-BE49-F238E27FC236}">
                      <a16:creationId xmlns:a16="http://schemas.microsoft.com/office/drawing/2014/main" id="{584E06A3-8F06-436B-9617-8BD05D4FE911}"/>
                    </a:ext>
                  </a:extLst>
                </p:cNvPr>
                <p:cNvSpPr txBox="1"/>
                <p:nvPr/>
              </p:nvSpPr>
              <p:spPr>
                <a:xfrm>
                  <a:off x="9664798" y="1326190"/>
                  <a:ext cx="1295021" cy="400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t-BR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ell MT" panose="02020503060305020303" pitchFamily="18" charset="0"/>
                      <a:ea typeface="+mn-ea"/>
                      <a:cs typeface="+mn-cs"/>
                    </a:rPr>
                    <a:t>Citrato</a:t>
                  </a:r>
                </a:p>
              </p:txBody>
            </p:sp>
            <p:sp>
              <p:nvSpPr>
                <p:cNvPr id="243" name="CaixaDeTexto 242">
                  <a:extLst>
                    <a:ext uri="{FF2B5EF4-FFF2-40B4-BE49-F238E27FC236}">
                      <a16:creationId xmlns:a16="http://schemas.microsoft.com/office/drawing/2014/main" id="{E6DE74D3-ADF4-4F9F-B93C-2CE43E8D8D9D}"/>
                    </a:ext>
                  </a:extLst>
                </p:cNvPr>
                <p:cNvSpPr txBox="1"/>
                <p:nvPr/>
              </p:nvSpPr>
              <p:spPr>
                <a:xfrm>
                  <a:off x="6118901" y="2276125"/>
                  <a:ext cx="1170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t-BR" sz="20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ell MT" panose="02020503060305020303" pitchFamily="18" charset="0"/>
                      <a:ea typeface="+mn-ea"/>
                      <a:cs typeface="+mn-cs"/>
                    </a:rPr>
                    <a:t>Malato</a:t>
                  </a:r>
                  <a:endParaRPr kumimoji="0" lang="pt-B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4" name="CaixaDeTexto 243">
                  <a:extLst>
                    <a:ext uri="{FF2B5EF4-FFF2-40B4-BE49-F238E27FC236}">
                      <a16:creationId xmlns:a16="http://schemas.microsoft.com/office/drawing/2014/main" id="{BB56364B-8B09-43C6-A392-5C14FB19CE3A}"/>
                    </a:ext>
                  </a:extLst>
                </p:cNvPr>
                <p:cNvSpPr txBox="1"/>
                <p:nvPr/>
              </p:nvSpPr>
              <p:spPr>
                <a:xfrm>
                  <a:off x="5755612" y="3348564"/>
                  <a:ext cx="138923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t-BR" sz="20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ell MT" panose="02020503060305020303" pitchFamily="18" charset="0"/>
                      <a:ea typeface="+mn-ea"/>
                      <a:cs typeface="+mn-cs"/>
                    </a:rPr>
                    <a:t>Fumarato</a:t>
                  </a:r>
                  <a:endParaRPr kumimoji="0" lang="pt-B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5" name="CaixaDeTexto 244">
                  <a:extLst>
                    <a:ext uri="{FF2B5EF4-FFF2-40B4-BE49-F238E27FC236}">
                      <a16:creationId xmlns:a16="http://schemas.microsoft.com/office/drawing/2014/main" id="{0D616E8F-39D4-4672-808E-A0F0979BD3AF}"/>
                    </a:ext>
                  </a:extLst>
                </p:cNvPr>
                <p:cNvSpPr txBox="1"/>
                <p:nvPr/>
              </p:nvSpPr>
              <p:spPr>
                <a:xfrm>
                  <a:off x="6041173" y="4632014"/>
                  <a:ext cx="138923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t-BR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ell MT" panose="02020503060305020303" pitchFamily="18" charset="0"/>
                      <a:ea typeface="+mn-ea"/>
                      <a:cs typeface="+mn-cs"/>
                    </a:rPr>
                    <a:t>Succinato</a:t>
                  </a:r>
                </a:p>
              </p:txBody>
            </p:sp>
            <p:sp>
              <p:nvSpPr>
                <p:cNvPr id="246" name="CaixaDeTexto 245">
                  <a:extLst>
                    <a:ext uri="{FF2B5EF4-FFF2-40B4-BE49-F238E27FC236}">
                      <a16:creationId xmlns:a16="http://schemas.microsoft.com/office/drawing/2014/main" id="{FF8B7699-DF07-4D3C-A245-D26E04BDB3CD}"/>
                    </a:ext>
                  </a:extLst>
                </p:cNvPr>
                <p:cNvSpPr txBox="1"/>
                <p:nvPr/>
              </p:nvSpPr>
              <p:spPr>
                <a:xfrm>
                  <a:off x="8197530" y="6266075"/>
                  <a:ext cx="199910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t-BR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ell MT" panose="02020503060305020303" pitchFamily="18" charset="0"/>
                      <a:ea typeface="+mn-ea"/>
                      <a:cs typeface="+mn-cs"/>
                    </a:rPr>
                    <a:t>Succinato-</a:t>
                  </a:r>
                  <a:r>
                    <a:rPr kumimoji="0" lang="pt-BR" sz="20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ell MT" panose="02020503060305020303" pitchFamily="18" charset="0"/>
                      <a:ea typeface="+mn-ea"/>
                      <a:cs typeface="+mn-cs"/>
                    </a:rPr>
                    <a:t>CoA</a:t>
                  </a:r>
                  <a:endParaRPr kumimoji="0" lang="pt-B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7" name="CaixaDeTexto 246">
                  <a:extLst>
                    <a:ext uri="{FF2B5EF4-FFF2-40B4-BE49-F238E27FC236}">
                      <a16:creationId xmlns:a16="http://schemas.microsoft.com/office/drawing/2014/main" id="{69407112-3C81-49C7-B6C3-DAC267C0F27F}"/>
                    </a:ext>
                  </a:extLst>
                </p:cNvPr>
                <p:cNvSpPr txBox="1"/>
                <p:nvPr/>
              </p:nvSpPr>
              <p:spPr>
                <a:xfrm>
                  <a:off x="10896979" y="3197018"/>
                  <a:ext cx="129502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t-BR" sz="20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ell MT" panose="02020503060305020303" pitchFamily="18" charset="0"/>
                      <a:ea typeface="+mn-ea"/>
                      <a:cs typeface="+mn-cs"/>
                    </a:rPr>
                    <a:t>Isocitrato</a:t>
                  </a:r>
                  <a:endParaRPr kumimoji="0" lang="pt-B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8" name="CaixaDeTexto 247">
                  <a:extLst>
                    <a:ext uri="{FF2B5EF4-FFF2-40B4-BE49-F238E27FC236}">
                      <a16:creationId xmlns:a16="http://schemas.microsoft.com/office/drawing/2014/main" id="{BC9BAE39-64C6-4D74-B5F9-A5F3EDCEE6F0}"/>
                    </a:ext>
                  </a:extLst>
                </p:cNvPr>
                <p:cNvSpPr txBox="1"/>
                <p:nvPr/>
              </p:nvSpPr>
              <p:spPr>
                <a:xfrm>
                  <a:off x="10273959" y="2199173"/>
                  <a:ext cx="191804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t-BR" sz="20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ell MT" panose="02020503060305020303" pitchFamily="18" charset="0"/>
                      <a:ea typeface="+mn-ea"/>
                      <a:cs typeface="+mn-cs"/>
                    </a:rPr>
                    <a:t>Cis-Aconit</a:t>
                  </a:r>
                  <a:r>
                    <a:rPr kumimoji="0" lang="pt-BR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ell MT" panose="02020503060305020303" pitchFamily="18" charset="0"/>
                      <a:ea typeface="+mn-ea"/>
                      <a:cs typeface="+mn-cs"/>
                    </a:rPr>
                    <a:t>ato</a:t>
                  </a:r>
                </a:p>
              </p:txBody>
            </p:sp>
            <p:sp>
              <p:nvSpPr>
                <p:cNvPr id="249" name="CaixaDeTexto 248">
                  <a:extLst>
                    <a:ext uri="{FF2B5EF4-FFF2-40B4-BE49-F238E27FC236}">
                      <a16:creationId xmlns:a16="http://schemas.microsoft.com/office/drawing/2014/main" id="{4BDCA2D2-492F-4D0A-94BC-C214D660C831}"/>
                    </a:ext>
                  </a:extLst>
                </p:cNvPr>
                <p:cNvSpPr txBox="1"/>
                <p:nvPr/>
              </p:nvSpPr>
              <p:spPr>
                <a:xfrm>
                  <a:off x="10059015" y="5174477"/>
                  <a:ext cx="191804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l-G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α</a:t>
                  </a:r>
                  <a:r>
                    <a:rPr kumimoji="0" lang="pt-BR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ell MT" panose="02020503060305020303" pitchFamily="18" charset="0"/>
                      <a:ea typeface="+mn-ea"/>
                      <a:cs typeface="+mn-cs"/>
                    </a:rPr>
                    <a:t>-</a:t>
                  </a:r>
                  <a:r>
                    <a:rPr kumimoji="0" lang="pt-BR" sz="20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ell MT" panose="02020503060305020303" pitchFamily="18" charset="0"/>
                      <a:ea typeface="+mn-ea"/>
                      <a:cs typeface="+mn-cs"/>
                    </a:rPr>
                    <a:t>cetogutarato</a:t>
                  </a:r>
                  <a:endParaRPr kumimoji="0" lang="pt-B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4" name="Agrupar 63">
                <a:extLst>
                  <a:ext uri="{FF2B5EF4-FFF2-40B4-BE49-F238E27FC236}">
                    <a16:creationId xmlns:a16="http://schemas.microsoft.com/office/drawing/2014/main" id="{892EB2F1-88F0-484C-B1FC-55629E7C7E03}"/>
                  </a:ext>
                </a:extLst>
              </p:cNvPr>
              <p:cNvGrpSpPr/>
              <p:nvPr/>
            </p:nvGrpSpPr>
            <p:grpSpPr>
              <a:xfrm>
                <a:off x="5108363" y="534040"/>
                <a:ext cx="781463" cy="260899"/>
                <a:chOff x="9651739" y="3004323"/>
                <a:chExt cx="964595" cy="333965"/>
              </a:xfrm>
            </p:grpSpPr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759DEC0C-96C8-452D-AA38-3050D9141EF6}"/>
                    </a:ext>
                  </a:extLst>
                </p:cNvPr>
                <p:cNvSpPr/>
                <p:nvPr/>
              </p:nvSpPr>
              <p:spPr>
                <a:xfrm>
                  <a:off x="9651739" y="3004323"/>
                  <a:ext cx="312517" cy="32242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Elipse 65">
                  <a:extLst>
                    <a:ext uri="{FF2B5EF4-FFF2-40B4-BE49-F238E27FC236}">
                      <a16:creationId xmlns:a16="http://schemas.microsoft.com/office/drawing/2014/main" id="{81703BF8-C4D5-4206-86C3-D1D413B6BDA2}"/>
                    </a:ext>
                  </a:extLst>
                </p:cNvPr>
                <p:cNvSpPr/>
                <p:nvPr/>
              </p:nvSpPr>
              <p:spPr>
                <a:xfrm>
                  <a:off x="9981868" y="3004324"/>
                  <a:ext cx="312517" cy="32242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33450565-AEFB-4F06-B8B0-2F9A2E580AD4}"/>
                    </a:ext>
                  </a:extLst>
                </p:cNvPr>
                <p:cNvSpPr/>
                <p:nvPr/>
              </p:nvSpPr>
              <p:spPr>
                <a:xfrm>
                  <a:off x="10303817" y="3015863"/>
                  <a:ext cx="312517" cy="32242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" name="Agrupar 59">
              <a:extLst>
                <a:ext uri="{FF2B5EF4-FFF2-40B4-BE49-F238E27FC236}">
                  <a16:creationId xmlns:a16="http://schemas.microsoft.com/office/drawing/2014/main" id="{5368F29F-7EF0-427E-91E8-96836CB187A8}"/>
                </a:ext>
              </a:extLst>
            </p:cNvPr>
            <p:cNvGrpSpPr/>
            <p:nvPr/>
          </p:nvGrpSpPr>
          <p:grpSpPr>
            <a:xfrm>
              <a:off x="8522979" y="399942"/>
              <a:ext cx="1212272" cy="400110"/>
              <a:chOff x="8522979" y="399942"/>
              <a:chExt cx="1212272" cy="400110"/>
            </a:xfrm>
          </p:grpSpPr>
          <p:grpSp>
            <p:nvGrpSpPr>
              <p:cNvPr id="61" name="Agrupar 60">
                <a:extLst>
                  <a:ext uri="{FF2B5EF4-FFF2-40B4-BE49-F238E27FC236}">
                    <a16:creationId xmlns:a16="http://schemas.microsoft.com/office/drawing/2014/main" id="{07DD3EB2-5F29-4B5C-81B0-E693C761A391}"/>
                  </a:ext>
                </a:extLst>
              </p:cNvPr>
              <p:cNvGrpSpPr/>
              <p:nvPr/>
            </p:nvGrpSpPr>
            <p:grpSpPr>
              <a:xfrm>
                <a:off x="8522979" y="472123"/>
                <a:ext cx="520637" cy="251885"/>
                <a:chOff x="9651739" y="3004323"/>
                <a:chExt cx="642646" cy="322426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D7A4863E-673F-44EF-9A14-3DA953DB6AAB}"/>
                    </a:ext>
                  </a:extLst>
                </p:cNvPr>
                <p:cNvSpPr/>
                <p:nvPr/>
              </p:nvSpPr>
              <p:spPr>
                <a:xfrm>
                  <a:off x="9651739" y="3004323"/>
                  <a:ext cx="312517" cy="32242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7F176172-08AB-4E36-9C51-7850F24D393C}"/>
                    </a:ext>
                  </a:extLst>
                </p:cNvPr>
                <p:cNvSpPr/>
                <p:nvPr/>
              </p:nvSpPr>
              <p:spPr>
                <a:xfrm>
                  <a:off x="9981868" y="3004324"/>
                  <a:ext cx="312517" cy="32242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00B3E12F-D969-44B5-9347-6753E789D8B8}"/>
                  </a:ext>
                </a:extLst>
              </p:cNvPr>
              <p:cNvSpPr txBox="1"/>
              <p:nvPr/>
            </p:nvSpPr>
            <p:spPr>
              <a:xfrm>
                <a:off x="8973066" y="399942"/>
                <a:ext cx="7621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pt-BR" sz="2000" b="1" dirty="0">
                    <a:solidFill>
                      <a:schemeClr val="bg1"/>
                    </a:solidFill>
                    <a:latin typeface="Bell MT" panose="02020503060305020303" pitchFamily="18" charset="0"/>
                  </a:rPr>
                  <a:t>-</a:t>
                </a:r>
                <a:r>
                  <a:rPr lang="pt-BR" sz="2000" b="1" dirty="0" err="1">
                    <a:solidFill>
                      <a:schemeClr val="bg1"/>
                    </a:solidFill>
                    <a:latin typeface="Bell MT" panose="02020503060305020303" pitchFamily="18" charset="0"/>
                  </a:rPr>
                  <a:t>CoA</a:t>
                </a:r>
                <a:endPara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</a:endParaRPr>
              </a:p>
            </p:txBody>
          </p:sp>
        </p:grpSp>
      </p:grp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59243848-7E79-48A8-9711-298310EC11FA}"/>
              </a:ext>
            </a:extLst>
          </p:cNvPr>
          <p:cNvSpPr txBox="1"/>
          <p:nvPr/>
        </p:nvSpPr>
        <p:spPr>
          <a:xfrm>
            <a:off x="9185902" y="629280"/>
            <a:ext cx="24967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Eras Bold ITC" panose="020B0907030504020204" pitchFamily="34" charset="0"/>
              </a:rPr>
              <a:t>Matriz</a:t>
            </a:r>
          </a:p>
          <a:p>
            <a:pPr algn="ctr"/>
            <a:r>
              <a:rPr lang="pt-BR" sz="2800" dirty="0">
                <a:solidFill>
                  <a:schemeClr val="bg1"/>
                </a:solidFill>
                <a:latin typeface="Eras Bold ITC" panose="020B0907030504020204" pitchFamily="34" charset="0"/>
              </a:rPr>
              <a:t>Mitocondrial</a:t>
            </a:r>
          </a:p>
        </p:txBody>
      </p:sp>
    </p:spTree>
    <p:extLst>
      <p:ext uri="{BB962C8B-B14F-4D97-AF65-F5344CB8AC3E}">
        <p14:creationId xmlns:p14="http://schemas.microsoft.com/office/powerpoint/2010/main" val="402454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6 L -0.2306 0.003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36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7769376C-57DC-47F8-BB2F-978B2328D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625235"/>
              </p:ext>
            </p:extLst>
          </p:nvPr>
        </p:nvGraphicFramePr>
        <p:xfrm>
          <a:off x="1239416" y="2081892"/>
          <a:ext cx="9713168" cy="2694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870">
                  <a:extLst>
                    <a:ext uri="{9D8B030D-6E8A-4147-A177-3AD203B41FA5}">
                      <a16:colId xmlns:a16="http://schemas.microsoft.com/office/drawing/2014/main" val="2361621302"/>
                    </a:ext>
                  </a:extLst>
                </a:gridCol>
                <a:gridCol w="5582298">
                  <a:extLst>
                    <a:ext uri="{9D8B030D-6E8A-4147-A177-3AD203B41FA5}">
                      <a16:colId xmlns:a16="http://schemas.microsoft.com/office/drawing/2014/main" val="3089445686"/>
                    </a:ext>
                  </a:extLst>
                </a:gridCol>
              </a:tblGrid>
              <a:tr h="673554"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Via bioquímica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Localização celular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045729"/>
                  </a:ext>
                </a:extLst>
              </a:tr>
              <a:tr h="673554"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Glicólise</a:t>
                      </a:r>
                      <a:endParaRPr lang="pt-BR" sz="240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Citoplasma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647447"/>
                  </a:ext>
                </a:extLst>
              </a:tr>
              <a:tr h="673554"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Ciclo de Krebs</a:t>
                      </a:r>
                      <a:endParaRPr lang="pt-BR" sz="240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Matriz Mitocondrial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472870"/>
                  </a:ext>
                </a:extLst>
              </a:tr>
              <a:tr h="673554"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Fosforilação oxidativa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espaço Inter membranas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579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75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Arco 188">
            <a:extLst>
              <a:ext uri="{FF2B5EF4-FFF2-40B4-BE49-F238E27FC236}">
                <a16:creationId xmlns:a16="http://schemas.microsoft.com/office/drawing/2014/main" id="{FD64CC6D-82A9-4569-B2D0-88E4869E3BAB}"/>
              </a:ext>
            </a:extLst>
          </p:cNvPr>
          <p:cNvSpPr/>
          <p:nvPr/>
        </p:nvSpPr>
        <p:spPr>
          <a:xfrm rot="10121887">
            <a:off x="4054659" y="876180"/>
            <a:ext cx="1285019" cy="515352"/>
          </a:xfrm>
          <a:prstGeom prst="arc">
            <a:avLst>
              <a:gd name="adj1" fmla="val 11700149"/>
              <a:gd name="adj2" fmla="val 20073624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6" name="Arco 185">
            <a:extLst>
              <a:ext uri="{FF2B5EF4-FFF2-40B4-BE49-F238E27FC236}">
                <a16:creationId xmlns:a16="http://schemas.microsoft.com/office/drawing/2014/main" id="{A247597F-95FA-4ED1-9DE7-43DDB7BDB2D7}"/>
              </a:ext>
            </a:extLst>
          </p:cNvPr>
          <p:cNvSpPr/>
          <p:nvPr/>
        </p:nvSpPr>
        <p:spPr>
          <a:xfrm rot="5400000">
            <a:off x="2977638" y="-6937"/>
            <a:ext cx="716525" cy="2066580"/>
          </a:xfrm>
          <a:prstGeom prst="arc">
            <a:avLst>
              <a:gd name="adj1" fmla="val 16685552"/>
              <a:gd name="adj2" fmla="val 4873439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9B2C7549-39C5-4505-9485-4FAC670BF668}"/>
              </a:ext>
            </a:extLst>
          </p:cNvPr>
          <p:cNvGrpSpPr/>
          <p:nvPr/>
        </p:nvGrpSpPr>
        <p:grpSpPr>
          <a:xfrm>
            <a:off x="5839790" y="1203513"/>
            <a:ext cx="642646" cy="322426"/>
            <a:chOff x="9651739" y="3004323"/>
            <a:chExt cx="642646" cy="322426"/>
          </a:xfrm>
        </p:grpSpPr>
        <p:sp>
          <p:nvSpPr>
            <p:cNvPr id="91" name="Elipse 90">
              <a:extLst>
                <a:ext uri="{FF2B5EF4-FFF2-40B4-BE49-F238E27FC236}">
                  <a16:creationId xmlns:a16="http://schemas.microsoft.com/office/drawing/2014/main" id="{635321C1-4E7B-4052-8F06-1E2ADAB8E703}"/>
                </a:ext>
              </a:extLst>
            </p:cNvPr>
            <p:cNvSpPr/>
            <p:nvPr/>
          </p:nvSpPr>
          <p:spPr>
            <a:xfrm>
              <a:off x="9651739" y="3004323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Elipse 91">
              <a:extLst>
                <a:ext uri="{FF2B5EF4-FFF2-40B4-BE49-F238E27FC236}">
                  <a16:creationId xmlns:a16="http://schemas.microsoft.com/office/drawing/2014/main" id="{17827886-A327-414F-96F7-BCF332C2778B}"/>
                </a:ext>
              </a:extLst>
            </p:cNvPr>
            <p:cNvSpPr/>
            <p:nvPr/>
          </p:nvSpPr>
          <p:spPr>
            <a:xfrm>
              <a:off x="9981868" y="300432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04" name="Conector de Seta Reta 103">
            <a:extLst>
              <a:ext uri="{FF2B5EF4-FFF2-40B4-BE49-F238E27FC236}">
                <a16:creationId xmlns:a16="http://schemas.microsoft.com/office/drawing/2014/main" id="{632CBB86-3D05-4FD3-9235-2D26521B2B02}"/>
              </a:ext>
            </a:extLst>
          </p:cNvPr>
          <p:cNvCxnSpPr>
            <a:cxnSpLocks/>
          </p:cNvCxnSpPr>
          <p:nvPr/>
        </p:nvCxnSpPr>
        <p:spPr>
          <a:xfrm>
            <a:off x="2227098" y="1400647"/>
            <a:ext cx="3362045" cy="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Agrupar 180">
            <a:extLst>
              <a:ext uri="{FF2B5EF4-FFF2-40B4-BE49-F238E27FC236}">
                <a16:creationId xmlns:a16="http://schemas.microsoft.com/office/drawing/2014/main" id="{FF4F25D9-D782-4F31-86B9-C164D3850DDF}"/>
              </a:ext>
            </a:extLst>
          </p:cNvPr>
          <p:cNvGrpSpPr/>
          <p:nvPr/>
        </p:nvGrpSpPr>
        <p:grpSpPr>
          <a:xfrm>
            <a:off x="1197501" y="1302587"/>
            <a:ext cx="778950" cy="266670"/>
            <a:chOff x="9651739" y="3004323"/>
            <a:chExt cx="964595" cy="333965"/>
          </a:xfrm>
        </p:grpSpPr>
        <p:sp>
          <p:nvSpPr>
            <p:cNvPr id="182" name="Elipse 181">
              <a:extLst>
                <a:ext uri="{FF2B5EF4-FFF2-40B4-BE49-F238E27FC236}">
                  <a16:creationId xmlns:a16="http://schemas.microsoft.com/office/drawing/2014/main" id="{02BB24A1-75B6-491C-BD2A-4BBE493AE2B4}"/>
                </a:ext>
              </a:extLst>
            </p:cNvPr>
            <p:cNvSpPr/>
            <p:nvPr/>
          </p:nvSpPr>
          <p:spPr>
            <a:xfrm>
              <a:off x="9651739" y="3004323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Elipse 182">
              <a:extLst>
                <a:ext uri="{FF2B5EF4-FFF2-40B4-BE49-F238E27FC236}">
                  <a16:creationId xmlns:a16="http://schemas.microsoft.com/office/drawing/2014/main" id="{44228694-4476-47EE-AD19-3946F04820C6}"/>
                </a:ext>
              </a:extLst>
            </p:cNvPr>
            <p:cNvSpPr/>
            <p:nvPr/>
          </p:nvSpPr>
          <p:spPr>
            <a:xfrm>
              <a:off x="9981868" y="300432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Elipse 183">
              <a:extLst>
                <a:ext uri="{FF2B5EF4-FFF2-40B4-BE49-F238E27FC236}">
                  <a16:creationId xmlns:a16="http://schemas.microsoft.com/office/drawing/2014/main" id="{00ECD39A-0A4C-4344-9BD8-65922DF51447}"/>
                </a:ext>
              </a:extLst>
            </p:cNvPr>
            <p:cNvSpPr/>
            <p:nvPr/>
          </p:nvSpPr>
          <p:spPr>
            <a:xfrm>
              <a:off x="10303817" y="3015863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5" name="Arco 184">
            <a:extLst>
              <a:ext uri="{FF2B5EF4-FFF2-40B4-BE49-F238E27FC236}">
                <a16:creationId xmlns:a16="http://schemas.microsoft.com/office/drawing/2014/main" id="{E511C6F2-3990-4747-9B91-F1C2FD30B3D8}"/>
              </a:ext>
            </a:extLst>
          </p:cNvPr>
          <p:cNvSpPr/>
          <p:nvPr/>
        </p:nvSpPr>
        <p:spPr>
          <a:xfrm rot="8945699" flipV="1">
            <a:off x="2325219" y="1508942"/>
            <a:ext cx="1180550" cy="434216"/>
          </a:xfrm>
          <a:prstGeom prst="arc">
            <a:avLst>
              <a:gd name="adj1" fmla="val 12454411"/>
              <a:gd name="adj2" fmla="val 20083489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" name="CaixaDeTexto 186">
            <a:extLst>
              <a:ext uri="{FF2B5EF4-FFF2-40B4-BE49-F238E27FC236}">
                <a16:creationId xmlns:a16="http://schemas.microsoft.com/office/drawing/2014/main" id="{CEA756CD-CC7B-4355-BCC5-780E0755B74F}"/>
              </a:ext>
            </a:extLst>
          </p:cNvPr>
          <p:cNvSpPr txBox="1"/>
          <p:nvPr/>
        </p:nvSpPr>
        <p:spPr>
          <a:xfrm>
            <a:off x="3805194" y="742247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NADH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F436E6E9-783C-42A0-9CF0-5F02D4FDEA6D}"/>
              </a:ext>
            </a:extLst>
          </p:cNvPr>
          <p:cNvSpPr txBox="1"/>
          <p:nvPr/>
        </p:nvSpPr>
        <p:spPr>
          <a:xfrm>
            <a:off x="2007219" y="842029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  <a:r>
              <a:rPr kumimoji="0" lang="pt-BR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190" name="CaixaDeTexto 189">
            <a:extLst>
              <a:ext uri="{FF2B5EF4-FFF2-40B4-BE49-F238E27FC236}">
                <a16:creationId xmlns:a16="http://schemas.microsoft.com/office/drawing/2014/main" id="{697C1A58-9455-44C4-8810-7D724DF30AF4}"/>
              </a:ext>
            </a:extLst>
          </p:cNvPr>
          <p:cNvSpPr txBox="1"/>
          <p:nvPr/>
        </p:nvSpPr>
        <p:spPr>
          <a:xfrm>
            <a:off x="4878863" y="837066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191" name="CaixaDeTexto 190">
            <a:extLst>
              <a:ext uri="{FF2B5EF4-FFF2-40B4-BE49-F238E27FC236}">
                <a16:creationId xmlns:a16="http://schemas.microsoft.com/office/drawing/2014/main" id="{95201D0A-3A15-462D-9135-F09694FB35F4}"/>
              </a:ext>
            </a:extLst>
          </p:cNvPr>
          <p:cNvSpPr txBox="1"/>
          <p:nvPr/>
        </p:nvSpPr>
        <p:spPr>
          <a:xfrm>
            <a:off x="1850266" y="1623436"/>
            <a:ext cx="122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noProof="0" dirty="0" err="1">
                <a:solidFill>
                  <a:prstClr val="white"/>
                </a:solidFill>
                <a:latin typeface="Bell MT" panose="02020503060305020303" pitchFamily="18" charset="0"/>
              </a:rPr>
              <a:t>CoA-SH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94" name="CaixaDeTexto 193">
            <a:extLst>
              <a:ext uri="{FF2B5EF4-FFF2-40B4-BE49-F238E27FC236}">
                <a16:creationId xmlns:a16="http://schemas.microsoft.com/office/drawing/2014/main" id="{96164C0B-E345-4593-83D3-D06BF4A649BA}"/>
              </a:ext>
            </a:extLst>
          </p:cNvPr>
          <p:cNvSpPr txBox="1"/>
          <p:nvPr/>
        </p:nvSpPr>
        <p:spPr>
          <a:xfrm>
            <a:off x="6465085" y="1169147"/>
            <a:ext cx="1504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Acetil-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95" name="Seta: para a Direita 35">
            <a:extLst>
              <a:ext uri="{FF2B5EF4-FFF2-40B4-BE49-F238E27FC236}">
                <a16:creationId xmlns:a16="http://schemas.microsoft.com/office/drawing/2014/main" id="{3D66BAAF-B3D7-432F-8D6C-CAD463A216EE}"/>
              </a:ext>
            </a:extLst>
          </p:cNvPr>
          <p:cNvSpPr/>
          <p:nvPr/>
        </p:nvSpPr>
        <p:spPr>
          <a:xfrm>
            <a:off x="439133" y="3584792"/>
            <a:ext cx="2514798" cy="1065440"/>
          </a:xfrm>
          <a:custGeom>
            <a:avLst/>
            <a:gdLst>
              <a:gd name="connsiteX0" fmla="*/ 0 w 1843314"/>
              <a:gd name="connsiteY0" fmla="*/ 221343 h 885372"/>
              <a:gd name="connsiteX1" fmla="*/ 1400628 w 1843314"/>
              <a:gd name="connsiteY1" fmla="*/ 221343 h 885372"/>
              <a:gd name="connsiteX2" fmla="*/ 1400628 w 1843314"/>
              <a:gd name="connsiteY2" fmla="*/ 0 h 885372"/>
              <a:gd name="connsiteX3" fmla="*/ 1843314 w 1843314"/>
              <a:gd name="connsiteY3" fmla="*/ 442686 h 885372"/>
              <a:gd name="connsiteX4" fmla="*/ 1400628 w 1843314"/>
              <a:gd name="connsiteY4" fmla="*/ 885372 h 885372"/>
              <a:gd name="connsiteX5" fmla="*/ 1400628 w 1843314"/>
              <a:gd name="connsiteY5" fmla="*/ 664029 h 885372"/>
              <a:gd name="connsiteX6" fmla="*/ 0 w 1843314"/>
              <a:gd name="connsiteY6" fmla="*/ 664029 h 885372"/>
              <a:gd name="connsiteX7" fmla="*/ 0 w 1843314"/>
              <a:gd name="connsiteY7" fmla="*/ 221343 h 885372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87086 w 1930400"/>
              <a:gd name="connsiteY6" fmla="*/ 703943 h 925286"/>
              <a:gd name="connsiteX7" fmla="*/ 0 w 1930400"/>
              <a:gd name="connsiteY7" fmla="*/ 0 h 925286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29029 w 1930400"/>
              <a:gd name="connsiteY6" fmla="*/ 921657 h 925286"/>
              <a:gd name="connsiteX7" fmla="*/ 0 w 1930400"/>
              <a:gd name="connsiteY7" fmla="*/ 0 h 92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0400" h="925286">
                <a:moveTo>
                  <a:pt x="0" y="0"/>
                </a:moveTo>
                <a:lnTo>
                  <a:pt x="1487714" y="261257"/>
                </a:lnTo>
                <a:lnTo>
                  <a:pt x="1487714" y="39914"/>
                </a:lnTo>
                <a:lnTo>
                  <a:pt x="1930400" y="482600"/>
                </a:lnTo>
                <a:lnTo>
                  <a:pt x="1487714" y="925286"/>
                </a:lnTo>
                <a:lnTo>
                  <a:pt x="1487714" y="703943"/>
                </a:lnTo>
                <a:lnTo>
                  <a:pt x="29029" y="9216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Glicólise</a:t>
            </a:r>
          </a:p>
        </p:txBody>
      </p:sp>
      <p:grpSp>
        <p:nvGrpSpPr>
          <p:cNvPr id="196" name="Agrupar 195">
            <a:extLst>
              <a:ext uri="{FF2B5EF4-FFF2-40B4-BE49-F238E27FC236}">
                <a16:creationId xmlns:a16="http://schemas.microsoft.com/office/drawing/2014/main" id="{9EE380FB-55F5-4EE5-AED9-2A8CBA63113A}"/>
              </a:ext>
            </a:extLst>
          </p:cNvPr>
          <p:cNvGrpSpPr/>
          <p:nvPr/>
        </p:nvGrpSpPr>
        <p:grpSpPr>
          <a:xfrm>
            <a:off x="6560168" y="3031715"/>
            <a:ext cx="2430985" cy="2222193"/>
            <a:chOff x="5562335" y="2218591"/>
            <a:chExt cx="2430985" cy="2222193"/>
          </a:xfrm>
        </p:grpSpPr>
        <p:sp>
          <p:nvSpPr>
            <p:cNvPr id="197" name="Elipse 196">
              <a:extLst>
                <a:ext uri="{FF2B5EF4-FFF2-40B4-BE49-F238E27FC236}">
                  <a16:creationId xmlns:a16="http://schemas.microsoft.com/office/drawing/2014/main" id="{2E6D5C1B-4E93-497A-ABDE-AF9F94366EC9}"/>
                </a:ext>
              </a:extLst>
            </p:cNvPr>
            <p:cNvSpPr/>
            <p:nvPr/>
          </p:nvSpPr>
          <p:spPr>
            <a:xfrm>
              <a:off x="5562335" y="2244784"/>
              <a:ext cx="2196000" cy="219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Ciclo de Krebs</a:t>
              </a:r>
            </a:p>
          </p:txBody>
        </p:sp>
        <p:sp>
          <p:nvSpPr>
            <p:cNvPr id="198" name="Arco 197">
              <a:extLst>
                <a:ext uri="{FF2B5EF4-FFF2-40B4-BE49-F238E27FC236}">
                  <a16:creationId xmlns:a16="http://schemas.microsoft.com/office/drawing/2014/main" id="{6666080D-213B-4234-944A-A4AA0543717C}"/>
                </a:ext>
              </a:extLst>
            </p:cNvPr>
            <p:cNvSpPr/>
            <p:nvPr/>
          </p:nvSpPr>
          <p:spPr>
            <a:xfrm>
              <a:off x="5562335" y="2218591"/>
              <a:ext cx="2430985" cy="2196000"/>
            </a:xfrm>
            <a:prstGeom prst="arc">
              <a:avLst>
                <a:gd name="adj1" fmla="val 12720836"/>
                <a:gd name="adj2" fmla="val 15833676"/>
              </a:avLst>
            </a:prstGeom>
            <a:ln w="762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9" name="Retângulo: Cantos Arredondados 198">
            <a:extLst>
              <a:ext uri="{FF2B5EF4-FFF2-40B4-BE49-F238E27FC236}">
                <a16:creationId xmlns:a16="http://schemas.microsoft.com/office/drawing/2014/main" id="{9FB079E3-8786-451A-804F-0DDF7C5170E2}"/>
              </a:ext>
            </a:extLst>
          </p:cNvPr>
          <p:cNvSpPr/>
          <p:nvPr/>
        </p:nvSpPr>
        <p:spPr>
          <a:xfrm>
            <a:off x="8978209" y="3615235"/>
            <a:ext cx="3071464" cy="8743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Fosforilação Oxidativa</a:t>
            </a:r>
          </a:p>
        </p:txBody>
      </p:sp>
      <p:grpSp>
        <p:nvGrpSpPr>
          <p:cNvPr id="200" name="Agrupar 199">
            <a:extLst>
              <a:ext uri="{FF2B5EF4-FFF2-40B4-BE49-F238E27FC236}">
                <a16:creationId xmlns:a16="http://schemas.microsoft.com/office/drawing/2014/main" id="{4B2077F0-CD26-4B68-A5FA-685BEC6AB5B6}"/>
              </a:ext>
            </a:extLst>
          </p:cNvPr>
          <p:cNvGrpSpPr/>
          <p:nvPr/>
        </p:nvGrpSpPr>
        <p:grpSpPr>
          <a:xfrm>
            <a:off x="4132995" y="3884160"/>
            <a:ext cx="893277" cy="590550"/>
            <a:chOff x="4197915" y="3047509"/>
            <a:chExt cx="893277" cy="590550"/>
          </a:xfrm>
        </p:grpSpPr>
        <p:sp>
          <p:nvSpPr>
            <p:cNvPr id="201" name="Seta: Entalhada para a Direita 200">
              <a:extLst>
                <a:ext uri="{FF2B5EF4-FFF2-40B4-BE49-F238E27FC236}">
                  <a16:creationId xmlns:a16="http://schemas.microsoft.com/office/drawing/2014/main" id="{124BD95D-F78A-4CE5-904A-49E9AAB6D8BD}"/>
                </a:ext>
              </a:extLst>
            </p:cNvPr>
            <p:cNvSpPr/>
            <p:nvPr/>
          </p:nvSpPr>
          <p:spPr>
            <a:xfrm>
              <a:off x="4197915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Seta: Entalhada para a Direita 201">
              <a:extLst>
                <a:ext uri="{FF2B5EF4-FFF2-40B4-BE49-F238E27FC236}">
                  <a16:creationId xmlns:a16="http://schemas.microsoft.com/office/drawing/2014/main" id="{D9EDFC09-3BB6-4EC0-A9E7-7E0A4B35062B}"/>
                </a:ext>
              </a:extLst>
            </p:cNvPr>
            <p:cNvSpPr/>
            <p:nvPr/>
          </p:nvSpPr>
          <p:spPr>
            <a:xfrm>
              <a:off x="44321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Seta: Entalhada para a Direita 202">
              <a:extLst>
                <a:ext uri="{FF2B5EF4-FFF2-40B4-BE49-F238E27FC236}">
                  <a16:creationId xmlns:a16="http://schemas.microsoft.com/office/drawing/2014/main" id="{7D83BEA1-647D-44FE-9503-8F9BD532FAE6}"/>
                </a:ext>
              </a:extLst>
            </p:cNvPr>
            <p:cNvSpPr/>
            <p:nvPr/>
          </p:nvSpPr>
          <p:spPr>
            <a:xfrm>
              <a:off x="46607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204" name="Conector de Seta Reta 203">
            <a:extLst>
              <a:ext uri="{FF2B5EF4-FFF2-40B4-BE49-F238E27FC236}">
                <a16:creationId xmlns:a16="http://schemas.microsoft.com/office/drawing/2014/main" id="{A7A39900-F45C-4E07-89D0-CFB3F14793F0}"/>
              </a:ext>
            </a:extLst>
          </p:cNvPr>
          <p:cNvCxnSpPr>
            <a:cxnSpLocks/>
          </p:cNvCxnSpPr>
          <p:nvPr/>
        </p:nvCxnSpPr>
        <p:spPr>
          <a:xfrm flipV="1">
            <a:off x="4610549" y="4674083"/>
            <a:ext cx="0" cy="115773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CaixaDeTexto 204">
            <a:extLst>
              <a:ext uri="{FF2B5EF4-FFF2-40B4-BE49-F238E27FC236}">
                <a16:creationId xmlns:a16="http://schemas.microsoft.com/office/drawing/2014/main" id="{15757197-CF4E-4520-8466-4E318ED901B7}"/>
              </a:ext>
            </a:extLst>
          </p:cNvPr>
          <p:cNvSpPr txBox="1"/>
          <p:nvPr/>
        </p:nvSpPr>
        <p:spPr>
          <a:xfrm>
            <a:off x="3766859" y="5831816"/>
            <a:ext cx="1730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Oxidação do piruvato</a:t>
            </a:r>
          </a:p>
        </p:txBody>
      </p:sp>
      <p:sp>
        <p:nvSpPr>
          <p:cNvPr id="3" name="Chave Esquerda 2">
            <a:extLst>
              <a:ext uri="{FF2B5EF4-FFF2-40B4-BE49-F238E27FC236}">
                <a16:creationId xmlns:a16="http://schemas.microsoft.com/office/drawing/2014/main" id="{206ADF74-00CE-4E84-BA8C-3354AAD952BD}"/>
              </a:ext>
            </a:extLst>
          </p:cNvPr>
          <p:cNvSpPr/>
          <p:nvPr/>
        </p:nvSpPr>
        <p:spPr>
          <a:xfrm rot="16200000">
            <a:off x="4207704" y="-1071205"/>
            <a:ext cx="540430" cy="6560836"/>
          </a:xfrm>
          <a:prstGeom prst="leftBrace">
            <a:avLst>
              <a:gd name="adj1" fmla="val 183574"/>
              <a:gd name="adj2" fmla="val 5000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935B2A5B-D0EE-4454-96F6-421020B64548}"/>
              </a:ext>
            </a:extLst>
          </p:cNvPr>
          <p:cNvCxnSpPr>
            <a:cxnSpLocks/>
          </p:cNvCxnSpPr>
          <p:nvPr/>
        </p:nvCxnSpPr>
        <p:spPr>
          <a:xfrm flipH="1">
            <a:off x="4481161" y="2479428"/>
            <a:ext cx="0" cy="86430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F360E0C-76F2-4E7C-8672-C4A218C86649}"/>
              </a:ext>
            </a:extLst>
          </p:cNvPr>
          <p:cNvSpPr txBox="1"/>
          <p:nvPr/>
        </p:nvSpPr>
        <p:spPr>
          <a:xfrm>
            <a:off x="42220" y="1223326"/>
            <a:ext cx="122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Piruvato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7EDB8256-4A31-4404-9158-3478F7CC8204}"/>
              </a:ext>
            </a:extLst>
          </p:cNvPr>
          <p:cNvSpPr txBox="1"/>
          <p:nvPr/>
        </p:nvSpPr>
        <p:spPr>
          <a:xfrm>
            <a:off x="3016977" y="3978463"/>
            <a:ext cx="122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Piruvato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1DB339F9-A151-49B7-9AF2-81C1C8A5C524}"/>
              </a:ext>
            </a:extLst>
          </p:cNvPr>
          <p:cNvSpPr txBox="1"/>
          <p:nvPr/>
        </p:nvSpPr>
        <p:spPr>
          <a:xfrm>
            <a:off x="4978134" y="3978463"/>
            <a:ext cx="1504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Acetil-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052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/>
      <p:bldP spid="186" grpId="0" animBg="1"/>
      <p:bldP spid="185" grpId="0" animBg="1"/>
      <p:bldP spid="187" grpId="0"/>
      <p:bldP spid="188" grpId="0"/>
      <p:bldP spid="190" grpId="0"/>
      <p:bldP spid="191" grpId="0"/>
      <p:bldP spid="194" grpId="0"/>
      <p:bldP spid="195" grpId="0" animBg="1"/>
      <p:bldP spid="195" grpId="1" animBg="1"/>
      <p:bldP spid="199" grpId="0" animBg="1"/>
      <p:bldP spid="199" grpId="1" animBg="1"/>
      <p:bldP spid="205" grpId="0"/>
      <p:bldP spid="3" grpId="0" animBg="1"/>
      <p:bldP spid="31" grpId="0"/>
      <p:bldP spid="32" grpId="0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Arco 56">
            <a:extLst>
              <a:ext uri="{FF2B5EF4-FFF2-40B4-BE49-F238E27FC236}">
                <a16:creationId xmlns:a16="http://schemas.microsoft.com/office/drawing/2014/main" id="{231B5290-EAB3-462F-80ED-CC709CC09844}"/>
              </a:ext>
            </a:extLst>
          </p:cNvPr>
          <p:cNvSpPr/>
          <p:nvPr/>
        </p:nvSpPr>
        <p:spPr>
          <a:xfrm rot="13709709">
            <a:off x="7261935" y="366369"/>
            <a:ext cx="1302138" cy="1282574"/>
          </a:xfrm>
          <a:prstGeom prst="arc">
            <a:avLst>
              <a:gd name="adj1" fmla="val 12663219"/>
              <a:gd name="adj2" fmla="val 18535179"/>
            </a:avLst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Arco 52">
            <a:extLst>
              <a:ext uri="{FF2B5EF4-FFF2-40B4-BE49-F238E27FC236}">
                <a16:creationId xmlns:a16="http://schemas.microsoft.com/office/drawing/2014/main" id="{84A882E4-90D0-47C2-B3EE-47CDD0A7BD57}"/>
              </a:ext>
            </a:extLst>
          </p:cNvPr>
          <p:cNvSpPr/>
          <p:nvPr/>
        </p:nvSpPr>
        <p:spPr>
          <a:xfrm rot="10121887">
            <a:off x="7185296" y="556469"/>
            <a:ext cx="1380562" cy="1103798"/>
          </a:xfrm>
          <a:prstGeom prst="arc">
            <a:avLst>
              <a:gd name="adj1" fmla="val 10885513"/>
              <a:gd name="adj2" fmla="val 17972890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Arco 50">
            <a:extLst>
              <a:ext uri="{FF2B5EF4-FFF2-40B4-BE49-F238E27FC236}">
                <a16:creationId xmlns:a16="http://schemas.microsoft.com/office/drawing/2014/main" id="{5A08E020-77CB-4F21-88B2-C5A5E673716E}"/>
              </a:ext>
            </a:extLst>
          </p:cNvPr>
          <p:cNvSpPr/>
          <p:nvPr/>
        </p:nvSpPr>
        <p:spPr>
          <a:xfrm rot="10121887">
            <a:off x="3014805" y="588547"/>
            <a:ext cx="1703271" cy="1056819"/>
          </a:xfrm>
          <a:prstGeom prst="arc">
            <a:avLst>
              <a:gd name="adj1" fmla="val 10623284"/>
              <a:gd name="adj2" fmla="val 18535179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23E103C-933C-4D7D-B545-9A3908C4DF51}"/>
              </a:ext>
            </a:extLst>
          </p:cNvPr>
          <p:cNvSpPr txBox="1"/>
          <p:nvPr/>
        </p:nvSpPr>
        <p:spPr>
          <a:xfrm>
            <a:off x="312516" y="1428052"/>
            <a:ext cx="79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892C79A-6914-433D-8FED-A80E201F4327}"/>
              </a:ext>
            </a:extLst>
          </p:cNvPr>
          <p:cNvSpPr txBox="1"/>
          <p:nvPr/>
        </p:nvSpPr>
        <p:spPr>
          <a:xfrm>
            <a:off x="1313932" y="142805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C5ACDA0-CC61-4D3C-BC34-67C13A1FDF61}"/>
              </a:ext>
            </a:extLst>
          </p:cNvPr>
          <p:cNvCxnSpPr>
            <a:cxnSpLocks/>
          </p:cNvCxnSpPr>
          <p:nvPr/>
        </p:nvCxnSpPr>
        <p:spPr>
          <a:xfrm>
            <a:off x="1030155" y="1658884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24813352-9803-40C3-8F32-31C21AF85B89}"/>
              </a:ext>
            </a:extLst>
          </p:cNvPr>
          <p:cNvCxnSpPr>
            <a:cxnSpLocks/>
          </p:cNvCxnSpPr>
          <p:nvPr/>
        </p:nvCxnSpPr>
        <p:spPr>
          <a:xfrm>
            <a:off x="1500425" y="1063696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8F1D8083-BC1B-45F1-BB77-2F47CC403E00}"/>
              </a:ext>
            </a:extLst>
          </p:cNvPr>
          <p:cNvCxnSpPr>
            <a:cxnSpLocks/>
          </p:cNvCxnSpPr>
          <p:nvPr/>
        </p:nvCxnSpPr>
        <p:spPr>
          <a:xfrm>
            <a:off x="1637058" y="1063696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2979E0B-485B-4201-B428-3C50691CE65D}"/>
              </a:ext>
            </a:extLst>
          </p:cNvPr>
          <p:cNvSpPr txBox="1"/>
          <p:nvPr/>
        </p:nvSpPr>
        <p:spPr>
          <a:xfrm>
            <a:off x="1340211" y="55337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8CBD6D1-D09B-46E6-9747-D2F6A7EB431B}"/>
              </a:ext>
            </a:extLst>
          </p:cNvPr>
          <p:cNvSpPr txBox="1"/>
          <p:nvPr/>
        </p:nvSpPr>
        <p:spPr>
          <a:xfrm>
            <a:off x="2002360" y="144381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90748BE-0AA2-4DE1-A4F0-2002BAF1F9AD}"/>
              </a:ext>
            </a:extLst>
          </p:cNvPr>
          <p:cNvCxnSpPr>
            <a:cxnSpLocks/>
          </p:cNvCxnSpPr>
          <p:nvPr/>
        </p:nvCxnSpPr>
        <p:spPr>
          <a:xfrm>
            <a:off x="1718583" y="1674650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1A1B1B98-9722-4FFC-9618-FCD0236A8035}"/>
              </a:ext>
            </a:extLst>
          </p:cNvPr>
          <p:cNvCxnSpPr>
            <a:cxnSpLocks/>
          </p:cNvCxnSpPr>
          <p:nvPr/>
        </p:nvCxnSpPr>
        <p:spPr>
          <a:xfrm>
            <a:off x="2178340" y="1063696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1ACD29A4-61C7-4FD9-BBF8-5190EA7E1146}"/>
              </a:ext>
            </a:extLst>
          </p:cNvPr>
          <p:cNvCxnSpPr>
            <a:cxnSpLocks/>
          </p:cNvCxnSpPr>
          <p:nvPr/>
        </p:nvCxnSpPr>
        <p:spPr>
          <a:xfrm>
            <a:off x="2314973" y="1063696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7E346C3-7B1A-4C40-ABC0-996677C9B73E}"/>
              </a:ext>
            </a:extLst>
          </p:cNvPr>
          <p:cNvSpPr txBox="1"/>
          <p:nvPr/>
        </p:nvSpPr>
        <p:spPr>
          <a:xfrm>
            <a:off x="2018126" y="55337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51E7897-DE79-49D0-AEB4-F27FC8F123A0}"/>
              </a:ext>
            </a:extLst>
          </p:cNvPr>
          <p:cNvSpPr txBox="1"/>
          <p:nvPr/>
        </p:nvSpPr>
        <p:spPr>
          <a:xfrm>
            <a:off x="2686865" y="1428051"/>
            <a:ext cx="56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r>
              <a:rPr kumimoji="0" lang="pt-BR" sz="36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51D676FE-1AD0-43BA-89E3-B1F5279AB863}"/>
              </a:ext>
            </a:extLst>
          </p:cNvPr>
          <p:cNvCxnSpPr>
            <a:cxnSpLocks/>
          </p:cNvCxnSpPr>
          <p:nvPr/>
        </p:nvCxnSpPr>
        <p:spPr>
          <a:xfrm>
            <a:off x="2403088" y="1658883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E3C0D41-5EB5-49BF-BC4E-ABDDAF9D868F}"/>
              </a:ext>
            </a:extLst>
          </p:cNvPr>
          <p:cNvSpPr txBox="1"/>
          <p:nvPr/>
        </p:nvSpPr>
        <p:spPr>
          <a:xfrm>
            <a:off x="5183660" y="1428051"/>
            <a:ext cx="79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ED961380-F0AE-4BB5-A6DE-7B31FFDCE3B2}"/>
              </a:ext>
            </a:extLst>
          </p:cNvPr>
          <p:cNvCxnSpPr>
            <a:cxnSpLocks/>
          </p:cNvCxnSpPr>
          <p:nvPr/>
        </p:nvCxnSpPr>
        <p:spPr>
          <a:xfrm>
            <a:off x="5901299" y="1658883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18963E9E-A181-4577-A4A0-141103A0AFA6}"/>
              </a:ext>
            </a:extLst>
          </p:cNvPr>
          <p:cNvCxnSpPr>
            <a:cxnSpLocks/>
          </p:cNvCxnSpPr>
          <p:nvPr/>
        </p:nvCxnSpPr>
        <p:spPr>
          <a:xfrm>
            <a:off x="6371569" y="1063695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17FDE89A-6736-4F48-8065-79E68618039C}"/>
              </a:ext>
            </a:extLst>
          </p:cNvPr>
          <p:cNvCxnSpPr>
            <a:cxnSpLocks/>
          </p:cNvCxnSpPr>
          <p:nvPr/>
        </p:nvCxnSpPr>
        <p:spPr>
          <a:xfrm>
            <a:off x="6508202" y="1063695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E758C39-6AA8-4888-8BEE-28AE1559C04A}"/>
              </a:ext>
            </a:extLst>
          </p:cNvPr>
          <p:cNvSpPr txBox="1"/>
          <p:nvPr/>
        </p:nvSpPr>
        <p:spPr>
          <a:xfrm>
            <a:off x="6211355" y="55337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F562DF6-E903-4F43-90AA-C5A9C7D07ED8}"/>
              </a:ext>
            </a:extLst>
          </p:cNvPr>
          <p:cNvSpPr txBox="1"/>
          <p:nvPr/>
        </p:nvSpPr>
        <p:spPr>
          <a:xfrm>
            <a:off x="6190122" y="1420667"/>
            <a:ext cx="56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r>
              <a:rPr kumimoji="0" lang="pt-BR" sz="36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62D720F-3C22-4588-BEA4-3CF7485A6E30}"/>
              </a:ext>
            </a:extLst>
          </p:cNvPr>
          <p:cNvSpPr txBox="1"/>
          <p:nvPr/>
        </p:nvSpPr>
        <p:spPr>
          <a:xfrm>
            <a:off x="9085670" y="1420667"/>
            <a:ext cx="79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E62E319-B13D-4FB7-A54D-AD96C61C129E}"/>
              </a:ext>
            </a:extLst>
          </p:cNvPr>
          <p:cNvSpPr txBox="1"/>
          <p:nvPr/>
        </p:nvSpPr>
        <p:spPr>
          <a:xfrm>
            <a:off x="10087086" y="142066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5A38F2D2-AD3D-4ABA-ABDF-5572889A3DEA}"/>
              </a:ext>
            </a:extLst>
          </p:cNvPr>
          <p:cNvCxnSpPr>
            <a:cxnSpLocks/>
          </p:cNvCxnSpPr>
          <p:nvPr/>
        </p:nvCxnSpPr>
        <p:spPr>
          <a:xfrm>
            <a:off x="9803309" y="1651499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F1FFA8A0-BE33-4109-9486-FD49FAEB17DA}"/>
              </a:ext>
            </a:extLst>
          </p:cNvPr>
          <p:cNvCxnSpPr>
            <a:cxnSpLocks/>
          </p:cNvCxnSpPr>
          <p:nvPr/>
        </p:nvCxnSpPr>
        <p:spPr>
          <a:xfrm>
            <a:off x="10273579" y="1056311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B4E709F1-5F91-4F83-9188-ED67B78FC73D}"/>
              </a:ext>
            </a:extLst>
          </p:cNvPr>
          <p:cNvCxnSpPr>
            <a:cxnSpLocks/>
          </p:cNvCxnSpPr>
          <p:nvPr/>
        </p:nvCxnSpPr>
        <p:spPr>
          <a:xfrm>
            <a:off x="10410212" y="1056311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79635C4-A6E3-4ACD-A441-49CDA77994B6}"/>
              </a:ext>
            </a:extLst>
          </p:cNvPr>
          <p:cNvSpPr txBox="1"/>
          <p:nvPr/>
        </p:nvSpPr>
        <p:spPr>
          <a:xfrm>
            <a:off x="10113365" y="54599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6E8AF0F2-4B05-4039-B653-313624E0334F}"/>
              </a:ext>
            </a:extLst>
          </p:cNvPr>
          <p:cNvCxnSpPr>
            <a:cxnSpLocks/>
          </p:cNvCxnSpPr>
          <p:nvPr/>
        </p:nvCxnSpPr>
        <p:spPr>
          <a:xfrm>
            <a:off x="10535058" y="1651499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2B2BEDB-2AA5-436F-B4A0-45EE524DAD3B}"/>
              </a:ext>
            </a:extLst>
          </p:cNvPr>
          <p:cNvSpPr txBox="1"/>
          <p:nvPr/>
        </p:nvSpPr>
        <p:spPr>
          <a:xfrm>
            <a:off x="6392034" y="5437333"/>
            <a:ext cx="79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9990C25-5FC9-4E55-89AD-FC592BCD2D10}"/>
              </a:ext>
            </a:extLst>
          </p:cNvPr>
          <p:cNvSpPr txBox="1"/>
          <p:nvPr/>
        </p:nvSpPr>
        <p:spPr>
          <a:xfrm>
            <a:off x="7393450" y="543733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1EAE7D02-1C1B-49C6-A364-665BF4C4684E}"/>
              </a:ext>
            </a:extLst>
          </p:cNvPr>
          <p:cNvCxnSpPr>
            <a:cxnSpLocks/>
          </p:cNvCxnSpPr>
          <p:nvPr/>
        </p:nvCxnSpPr>
        <p:spPr>
          <a:xfrm>
            <a:off x="7109673" y="5668165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146A609C-EFFD-44B0-9165-5735E29BFA1B}"/>
              </a:ext>
            </a:extLst>
          </p:cNvPr>
          <p:cNvCxnSpPr>
            <a:cxnSpLocks/>
          </p:cNvCxnSpPr>
          <p:nvPr/>
        </p:nvCxnSpPr>
        <p:spPr>
          <a:xfrm>
            <a:off x="7579943" y="5072977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096486CD-BFF9-4F47-BBE5-FE2AE6E16669}"/>
              </a:ext>
            </a:extLst>
          </p:cNvPr>
          <p:cNvCxnSpPr>
            <a:cxnSpLocks/>
          </p:cNvCxnSpPr>
          <p:nvPr/>
        </p:nvCxnSpPr>
        <p:spPr>
          <a:xfrm>
            <a:off x="7716576" y="5072977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7CF9482-76EC-4FFE-8B75-B224FD45A285}"/>
              </a:ext>
            </a:extLst>
          </p:cNvPr>
          <p:cNvSpPr txBox="1"/>
          <p:nvPr/>
        </p:nvSpPr>
        <p:spPr>
          <a:xfrm>
            <a:off x="7419729" y="456265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B3E7DE1C-FB15-495B-A2E0-77B890857D2C}"/>
              </a:ext>
            </a:extLst>
          </p:cNvPr>
          <p:cNvCxnSpPr>
            <a:cxnSpLocks/>
          </p:cNvCxnSpPr>
          <p:nvPr/>
        </p:nvCxnSpPr>
        <p:spPr>
          <a:xfrm>
            <a:off x="7841422" y="5668165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3AB2A8-9712-4F8B-B720-5E1A8CFCB000}"/>
              </a:ext>
            </a:extLst>
          </p:cNvPr>
          <p:cNvSpPr txBox="1"/>
          <p:nvPr/>
        </p:nvSpPr>
        <p:spPr>
          <a:xfrm>
            <a:off x="8177302" y="543733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S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FDC1704D-F945-43EB-B69F-B6FCE906659B}"/>
              </a:ext>
            </a:extLst>
          </p:cNvPr>
          <p:cNvCxnSpPr>
            <a:cxnSpLocks/>
          </p:cNvCxnSpPr>
          <p:nvPr/>
        </p:nvCxnSpPr>
        <p:spPr>
          <a:xfrm>
            <a:off x="8625274" y="5668164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C40B429-C08B-42DC-A190-DFF7B180708E}"/>
              </a:ext>
            </a:extLst>
          </p:cNvPr>
          <p:cNvSpPr txBox="1"/>
          <p:nvPr/>
        </p:nvSpPr>
        <p:spPr>
          <a:xfrm>
            <a:off x="8926827" y="5425856"/>
            <a:ext cx="907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 err="1">
                <a:solidFill>
                  <a:prstClr val="white"/>
                </a:solidFill>
                <a:latin typeface="Bell MT" panose="02020503060305020303" pitchFamily="18" charset="0"/>
              </a:rPr>
              <a:t>CoA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658503E-6393-4AEA-8662-CF8C588D3003}"/>
              </a:ext>
            </a:extLst>
          </p:cNvPr>
          <p:cNvCxnSpPr>
            <a:cxnSpLocks/>
          </p:cNvCxnSpPr>
          <p:nvPr/>
        </p:nvCxnSpPr>
        <p:spPr>
          <a:xfrm>
            <a:off x="3495268" y="1643147"/>
            <a:ext cx="1528145" cy="8352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6B4306D0-ADCE-400B-BC29-205F3D54F39C}"/>
              </a:ext>
            </a:extLst>
          </p:cNvPr>
          <p:cNvCxnSpPr>
            <a:cxnSpLocks/>
          </p:cNvCxnSpPr>
          <p:nvPr/>
        </p:nvCxnSpPr>
        <p:spPr>
          <a:xfrm>
            <a:off x="7196980" y="1654707"/>
            <a:ext cx="1528145" cy="8352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694BAD57-2E60-47A9-BCF6-1F4A7DC2C836}"/>
              </a:ext>
            </a:extLst>
          </p:cNvPr>
          <p:cNvCxnSpPr>
            <a:cxnSpLocks/>
          </p:cNvCxnSpPr>
          <p:nvPr/>
        </p:nvCxnSpPr>
        <p:spPr>
          <a:xfrm flipH="1">
            <a:off x="8798694" y="2113164"/>
            <a:ext cx="1736364" cy="2959813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4CD6E1B8-4048-4094-A74B-0782FB64CBA2}"/>
              </a:ext>
            </a:extLst>
          </p:cNvPr>
          <p:cNvSpPr txBox="1"/>
          <p:nvPr/>
        </p:nvSpPr>
        <p:spPr>
          <a:xfrm>
            <a:off x="4257466" y="467490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48" name="Arco 47">
            <a:extLst>
              <a:ext uri="{FF2B5EF4-FFF2-40B4-BE49-F238E27FC236}">
                <a16:creationId xmlns:a16="http://schemas.microsoft.com/office/drawing/2014/main" id="{9476E3C3-42FE-4F7F-8F1A-B3726C7BCDB5}"/>
              </a:ext>
            </a:extLst>
          </p:cNvPr>
          <p:cNvSpPr/>
          <p:nvPr/>
        </p:nvSpPr>
        <p:spPr>
          <a:xfrm rot="13709709" flipV="1">
            <a:off x="7873219" y="2805786"/>
            <a:ext cx="1703812" cy="1644901"/>
          </a:xfrm>
          <a:prstGeom prst="arc">
            <a:avLst>
              <a:gd name="adj1" fmla="val 12663219"/>
              <a:gd name="adj2" fmla="val 18535179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D2DBCA9C-0D56-4FE9-ACBA-3965046AE0E9}"/>
              </a:ext>
            </a:extLst>
          </p:cNvPr>
          <p:cNvSpPr txBox="1"/>
          <p:nvPr/>
        </p:nvSpPr>
        <p:spPr>
          <a:xfrm>
            <a:off x="7297495" y="2428099"/>
            <a:ext cx="1672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 err="1">
                <a:solidFill>
                  <a:prstClr val="white"/>
                </a:solidFill>
                <a:latin typeface="Bell MT" panose="02020503060305020303" pitchFamily="18" charset="0"/>
              </a:rPr>
              <a:t>CoA-SH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381B7974-51C6-4D9C-B9AA-D383CF72CD1C}"/>
              </a:ext>
            </a:extLst>
          </p:cNvPr>
          <p:cNvSpPr txBox="1"/>
          <p:nvPr/>
        </p:nvSpPr>
        <p:spPr>
          <a:xfrm>
            <a:off x="6993627" y="6052865"/>
            <a:ext cx="2117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Eras Bold ITC" panose="020B0907030504020204" pitchFamily="34" charset="0"/>
              </a:rPr>
              <a:t>Acetil-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Eras Bold ITC" panose="020B0907030504020204" pitchFamily="34" charset="0"/>
              </a:rPr>
              <a:t>CoA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Eras Bold ITC" panose="020B0907030504020204" pitchFamily="34" charset="0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500B4B80-6514-4EF6-AA63-2EEC78ADD545}"/>
              </a:ext>
            </a:extLst>
          </p:cNvPr>
          <p:cNvSpPr txBox="1"/>
          <p:nvPr/>
        </p:nvSpPr>
        <p:spPr>
          <a:xfrm>
            <a:off x="8068523" y="576769"/>
            <a:ext cx="1465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NADH+H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79962D12-7512-4D4C-BD29-B1C070E8AEC0}"/>
              </a:ext>
            </a:extLst>
          </p:cNvPr>
          <p:cNvSpPr txBox="1"/>
          <p:nvPr/>
        </p:nvSpPr>
        <p:spPr>
          <a:xfrm>
            <a:off x="6870850" y="600703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  <a:r>
              <a:rPr kumimoji="0" lang="pt-BR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ED684318-F01A-4831-B78D-E60861FCABE9}"/>
              </a:ext>
            </a:extLst>
          </p:cNvPr>
          <p:cNvSpPr txBox="1"/>
          <p:nvPr/>
        </p:nvSpPr>
        <p:spPr>
          <a:xfrm>
            <a:off x="622405" y="4024049"/>
            <a:ext cx="40249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Complexo Piruvato-Desidrogenase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72A7A1E1-2861-4901-84F7-83FC66427B87}"/>
              </a:ext>
            </a:extLst>
          </p:cNvPr>
          <p:cNvSpPr txBox="1"/>
          <p:nvPr/>
        </p:nvSpPr>
        <p:spPr>
          <a:xfrm>
            <a:off x="3087128" y="1947383"/>
            <a:ext cx="2117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Eras Bold ITC" panose="020B0907030504020204" pitchFamily="34" charset="0"/>
              </a:rPr>
              <a:t>Piruvato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Desidrogenase</a:t>
            </a:r>
            <a:endParaRPr kumimoji="0" lang="pt-BR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Eras Bold ITC" panose="020B0907030504020204" pitchFamily="34" charset="0"/>
            </a:endParaRP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EE0FEF0B-73C3-4F87-9947-A0AE8C1BAE49}"/>
              </a:ext>
            </a:extLst>
          </p:cNvPr>
          <p:cNvSpPr txBox="1"/>
          <p:nvPr/>
        </p:nvSpPr>
        <p:spPr>
          <a:xfrm>
            <a:off x="6787569" y="1694556"/>
            <a:ext cx="2117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Di-hidrolipoil</a:t>
            </a:r>
            <a:r>
              <a:rPr lang="pt-BR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-</a:t>
            </a:r>
          </a:p>
          <a:p>
            <a:pPr lvl="0" algn="ctr">
              <a:defRPr/>
            </a:pPr>
            <a:r>
              <a:rPr lang="pt-BR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-desidrogenase</a:t>
            </a:r>
            <a:endParaRPr kumimoji="0" lang="pt-BR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Eras Bold ITC" panose="020B0907030504020204" pitchFamily="34" charset="0"/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FC36FD77-5E15-41CA-B081-513FB5415802}"/>
              </a:ext>
            </a:extLst>
          </p:cNvPr>
          <p:cNvSpPr txBox="1"/>
          <p:nvPr/>
        </p:nvSpPr>
        <p:spPr>
          <a:xfrm>
            <a:off x="9635839" y="3596675"/>
            <a:ext cx="2117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Di-hidrolipoil-</a:t>
            </a:r>
          </a:p>
          <a:p>
            <a:pPr lvl="0" algn="ctr">
              <a:defRPr/>
            </a:pPr>
            <a:r>
              <a:rPr lang="pt-BR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-</a:t>
            </a:r>
            <a:r>
              <a:rPr lang="pt-BR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transacetilase</a:t>
            </a:r>
            <a:endParaRPr kumimoji="0" lang="pt-BR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10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eta: para a Direita 35">
            <a:extLst>
              <a:ext uri="{FF2B5EF4-FFF2-40B4-BE49-F238E27FC236}">
                <a16:creationId xmlns:a16="http://schemas.microsoft.com/office/drawing/2014/main" id="{3D66BAAF-B3D7-432F-8D6C-CAD463A216EE}"/>
              </a:ext>
            </a:extLst>
          </p:cNvPr>
          <p:cNvSpPr/>
          <p:nvPr/>
        </p:nvSpPr>
        <p:spPr>
          <a:xfrm>
            <a:off x="1181819" y="2822511"/>
            <a:ext cx="2073852" cy="969914"/>
          </a:xfrm>
          <a:custGeom>
            <a:avLst/>
            <a:gdLst>
              <a:gd name="connsiteX0" fmla="*/ 0 w 1843314"/>
              <a:gd name="connsiteY0" fmla="*/ 221343 h 885372"/>
              <a:gd name="connsiteX1" fmla="*/ 1400628 w 1843314"/>
              <a:gd name="connsiteY1" fmla="*/ 221343 h 885372"/>
              <a:gd name="connsiteX2" fmla="*/ 1400628 w 1843314"/>
              <a:gd name="connsiteY2" fmla="*/ 0 h 885372"/>
              <a:gd name="connsiteX3" fmla="*/ 1843314 w 1843314"/>
              <a:gd name="connsiteY3" fmla="*/ 442686 h 885372"/>
              <a:gd name="connsiteX4" fmla="*/ 1400628 w 1843314"/>
              <a:gd name="connsiteY4" fmla="*/ 885372 h 885372"/>
              <a:gd name="connsiteX5" fmla="*/ 1400628 w 1843314"/>
              <a:gd name="connsiteY5" fmla="*/ 664029 h 885372"/>
              <a:gd name="connsiteX6" fmla="*/ 0 w 1843314"/>
              <a:gd name="connsiteY6" fmla="*/ 664029 h 885372"/>
              <a:gd name="connsiteX7" fmla="*/ 0 w 1843314"/>
              <a:gd name="connsiteY7" fmla="*/ 221343 h 885372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87086 w 1930400"/>
              <a:gd name="connsiteY6" fmla="*/ 703943 h 925286"/>
              <a:gd name="connsiteX7" fmla="*/ 0 w 1930400"/>
              <a:gd name="connsiteY7" fmla="*/ 0 h 925286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29029 w 1930400"/>
              <a:gd name="connsiteY6" fmla="*/ 921657 h 925286"/>
              <a:gd name="connsiteX7" fmla="*/ 0 w 1930400"/>
              <a:gd name="connsiteY7" fmla="*/ 0 h 92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0400" h="925286">
                <a:moveTo>
                  <a:pt x="0" y="0"/>
                </a:moveTo>
                <a:lnTo>
                  <a:pt x="1487714" y="261257"/>
                </a:lnTo>
                <a:lnTo>
                  <a:pt x="1487714" y="39914"/>
                </a:lnTo>
                <a:lnTo>
                  <a:pt x="1930400" y="482600"/>
                </a:lnTo>
                <a:lnTo>
                  <a:pt x="1487714" y="925286"/>
                </a:lnTo>
                <a:lnTo>
                  <a:pt x="1487714" y="703943"/>
                </a:lnTo>
                <a:lnTo>
                  <a:pt x="29029" y="9216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Glicólise</a:t>
            </a:r>
          </a:p>
        </p:txBody>
      </p:sp>
      <p:grpSp>
        <p:nvGrpSpPr>
          <p:cNvPr id="196" name="Agrupar 195">
            <a:extLst>
              <a:ext uri="{FF2B5EF4-FFF2-40B4-BE49-F238E27FC236}">
                <a16:creationId xmlns:a16="http://schemas.microsoft.com/office/drawing/2014/main" id="{9EE380FB-55F5-4EE5-AED9-2A8CBA63113A}"/>
              </a:ext>
            </a:extLst>
          </p:cNvPr>
          <p:cNvGrpSpPr>
            <a:grpSpLocks noChangeAspect="1"/>
          </p:cNvGrpSpPr>
          <p:nvPr/>
        </p:nvGrpSpPr>
        <p:grpSpPr>
          <a:xfrm>
            <a:off x="6928726" y="2690480"/>
            <a:ext cx="1677960" cy="1507319"/>
            <a:chOff x="5562335" y="2218591"/>
            <a:chExt cx="2430985" cy="2222193"/>
          </a:xfrm>
        </p:grpSpPr>
        <p:sp>
          <p:nvSpPr>
            <p:cNvPr id="197" name="Elipse 196">
              <a:extLst>
                <a:ext uri="{FF2B5EF4-FFF2-40B4-BE49-F238E27FC236}">
                  <a16:creationId xmlns:a16="http://schemas.microsoft.com/office/drawing/2014/main" id="{2E6D5C1B-4E93-497A-ABDE-AF9F94366EC9}"/>
                </a:ext>
              </a:extLst>
            </p:cNvPr>
            <p:cNvSpPr/>
            <p:nvPr/>
          </p:nvSpPr>
          <p:spPr>
            <a:xfrm>
              <a:off x="5562335" y="2244784"/>
              <a:ext cx="2196000" cy="219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Ciclo de Krebs</a:t>
              </a:r>
            </a:p>
          </p:txBody>
        </p:sp>
        <p:sp>
          <p:nvSpPr>
            <p:cNvPr id="198" name="Arco 197">
              <a:extLst>
                <a:ext uri="{FF2B5EF4-FFF2-40B4-BE49-F238E27FC236}">
                  <a16:creationId xmlns:a16="http://schemas.microsoft.com/office/drawing/2014/main" id="{6666080D-213B-4234-944A-A4AA0543717C}"/>
                </a:ext>
              </a:extLst>
            </p:cNvPr>
            <p:cNvSpPr/>
            <p:nvPr/>
          </p:nvSpPr>
          <p:spPr>
            <a:xfrm>
              <a:off x="5562335" y="2218591"/>
              <a:ext cx="2430985" cy="2196000"/>
            </a:xfrm>
            <a:prstGeom prst="arc">
              <a:avLst>
                <a:gd name="adj1" fmla="val 12720836"/>
                <a:gd name="adj2" fmla="val 15833676"/>
              </a:avLst>
            </a:prstGeom>
            <a:ln w="762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9" name="Retângulo: Cantos Arredondados 198">
            <a:extLst>
              <a:ext uri="{FF2B5EF4-FFF2-40B4-BE49-F238E27FC236}">
                <a16:creationId xmlns:a16="http://schemas.microsoft.com/office/drawing/2014/main" id="{9FB079E3-8786-451A-804F-0DDF7C5170E2}"/>
              </a:ext>
            </a:extLst>
          </p:cNvPr>
          <p:cNvSpPr/>
          <p:nvPr/>
        </p:nvSpPr>
        <p:spPr>
          <a:xfrm>
            <a:off x="8568148" y="3042381"/>
            <a:ext cx="3441788" cy="8743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Fosforilação Oxidativa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DEACF54-BED8-4B21-AFEF-BA48C8AB52C9}"/>
              </a:ext>
            </a:extLst>
          </p:cNvPr>
          <p:cNvSpPr txBox="1"/>
          <p:nvPr/>
        </p:nvSpPr>
        <p:spPr>
          <a:xfrm>
            <a:off x="3274721" y="3124063"/>
            <a:ext cx="1139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Piruvato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C814A57B-D2FE-4D9B-B1B0-C86F8A5BEF83}"/>
              </a:ext>
            </a:extLst>
          </p:cNvPr>
          <p:cNvSpPr txBox="1"/>
          <p:nvPr/>
        </p:nvSpPr>
        <p:spPr>
          <a:xfrm>
            <a:off x="124411" y="3087965"/>
            <a:ext cx="1031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Glicose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F9E0120F-4401-4925-AAF6-C77E3F76A71D}"/>
              </a:ext>
            </a:extLst>
          </p:cNvPr>
          <p:cNvCxnSpPr>
            <a:cxnSpLocks/>
          </p:cNvCxnSpPr>
          <p:nvPr/>
        </p:nvCxnSpPr>
        <p:spPr>
          <a:xfrm>
            <a:off x="4349927" y="3339445"/>
            <a:ext cx="28800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50E5CC17-F6C0-48E2-A899-C692D67FAD15}"/>
              </a:ext>
            </a:extLst>
          </p:cNvPr>
          <p:cNvGrpSpPr/>
          <p:nvPr/>
        </p:nvGrpSpPr>
        <p:grpSpPr>
          <a:xfrm>
            <a:off x="4581693" y="3059956"/>
            <a:ext cx="893277" cy="590550"/>
            <a:chOff x="4197915" y="3047509"/>
            <a:chExt cx="893277" cy="590550"/>
          </a:xfrm>
        </p:grpSpPr>
        <p:sp>
          <p:nvSpPr>
            <p:cNvPr id="40" name="Seta: Entalhada para a Direita 39">
              <a:extLst>
                <a:ext uri="{FF2B5EF4-FFF2-40B4-BE49-F238E27FC236}">
                  <a16:creationId xmlns:a16="http://schemas.microsoft.com/office/drawing/2014/main" id="{55BC7412-4796-427B-9503-61EC2B753596}"/>
                </a:ext>
              </a:extLst>
            </p:cNvPr>
            <p:cNvSpPr/>
            <p:nvPr/>
          </p:nvSpPr>
          <p:spPr>
            <a:xfrm>
              <a:off x="4197915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Seta: Entalhada para a Direita 40">
              <a:extLst>
                <a:ext uri="{FF2B5EF4-FFF2-40B4-BE49-F238E27FC236}">
                  <a16:creationId xmlns:a16="http://schemas.microsoft.com/office/drawing/2014/main" id="{16BF6DA9-10CA-48B8-857A-67D60218D0F0}"/>
                </a:ext>
              </a:extLst>
            </p:cNvPr>
            <p:cNvSpPr/>
            <p:nvPr/>
          </p:nvSpPr>
          <p:spPr>
            <a:xfrm>
              <a:off x="44321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Seta: Entalhada para a Direita 41">
              <a:extLst>
                <a:ext uri="{FF2B5EF4-FFF2-40B4-BE49-F238E27FC236}">
                  <a16:creationId xmlns:a16="http://schemas.microsoft.com/office/drawing/2014/main" id="{DA987CC9-9380-471C-8E6E-13E851505137}"/>
                </a:ext>
              </a:extLst>
            </p:cNvPr>
            <p:cNvSpPr/>
            <p:nvPr/>
          </p:nvSpPr>
          <p:spPr>
            <a:xfrm>
              <a:off x="46607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Título 1">
            <a:extLst>
              <a:ext uri="{FF2B5EF4-FFF2-40B4-BE49-F238E27FC236}">
                <a16:creationId xmlns:a16="http://schemas.microsoft.com/office/drawing/2014/main" id="{8DEFCF38-FD81-4ABE-9C9D-BB552C60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904" y="277744"/>
            <a:ext cx="6477934" cy="714146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Respiração celular aeróbica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60494A3-D857-4B7D-ADC4-0940E95DE884}"/>
              </a:ext>
            </a:extLst>
          </p:cNvPr>
          <p:cNvSpPr txBox="1"/>
          <p:nvPr/>
        </p:nvSpPr>
        <p:spPr>
          <a:xfrm>
            <a:off x="4146833" y="3806325"/>
            <a:ext cx="1730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Oxidação do piruvato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8D6D4EA-201E-4C71-BDBD-C190DE9DDE55}"/>
              </a:ext>
            </a:extLst>
          </p:cNvPr>
          <p:cNvSpPr txBox="1"/>
          <p:nvPr/>
        </p:nvSpPr>
        <p:spPr>
          <a:xfrm>
            <a:off x="5416039" y="3169465"/>
            <a:ext cx="1512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Acetil-</a:t>
            </a:r>
            <a:r>
              <a:rPr lang="pt-BR" sz="2000" b="1" dirty="0" err="1">
                <a:solidFill>
                  <a:schemeClr val="bg1"/>
                </a:solidFill>
                <a:latin typeface="Bell MT" panose="02020503060305020303" pitchFamily="18" charset="0"/>
              </a:rPr>
              <a:t>CoA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48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  <p:bldP spid="199" grpId="0" animBg="1"/>
      <p:bldP spid="33" grpId="0"/>
      <p:bldP spid="34" grpId="0"/>
      <p:bldP spid="20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49C4DF9-A753-4D56-9962-B1AA09B8D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398" y="713996"/>
            <a:ext cx="9192908" cy="5430008"/>
          </a:xfrm>
          <a:prstGeom prst="rect">
            <a:avLst/>
          </a:prstGeom>
          <a:ln w="5715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4097377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3792779-EF9B-4084-8409-FE42C32B0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67512" cy="6858000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F53E4E2F-B694-457B-B1BF-9A0DFE581B5F}"/>
              </a:ext>
            </a:extLst>
          </p:cNvPr>
          <p:cNvGrpSpPr/>
          <p:nvPr/>
        </p:nvGrpSpPr>
        <p:grpSpPr>
          <a:xfrm>
            <a:off x="7521395" y="1108759"/>
            <a:ext cx="3442229" cy="1336340"/>
            <a:chOff x="7637510" y="1094244"/>
            <a:chExt cx="3442229" cy="1336340"/>
          </a:xfrm>
        </p:grpSpPr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5C450844-FDB0-4415-886D-1E2675A39810}"/>
                </a:ext>
              </a:extLst>
            </p:cNvPr>
            <p:cNvSpPr txBox="1"/>
            <p:nvPr/>
          </p:nvSpPr>
          <p:spPr>
            <a:xfrm>
              <a:off x="7637510" y="1968919"/>
              <a:ext cx="791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CH</a:t>
              </a:r>
              <a:r>
                <a:rPr kumimoji="0" lang="pt-BR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E36704C1-1124-43C7-A00B-4A2D32FBB81A}"/>
                </a:ext>
              </a:extLst>
            </p:cNvPr>
            <p:cNvSpPr txBox="1"/>
            <p:nvPr/>
          </p:nvSpPr>
          <p:spPr>
            <a:xfrm>
              <a:off x="8638926" y="1968919"/>
              <a:ext cx="4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B9643F8B-CF47-4C29-AEB1-5946A44F7B4A}"/>
                </a:ext>
              </a:extLst>
            </p:cNvPr>
            <p:cNvCxnSpPr>
              <a:cxnSpLocks/>
            </p:cNvCxnSpPr>
            <p:nvPr/>
          </p:nvCxnSpPr>
          <p:spPr>
            <a:xfrm>
              <a:off x="8355149" y="2199751"/>
              <a:ext cx="34684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841A6353-1CEA-4E20-A763-D083D741DDCC}"/>
                </a:ext>
              </a:extLst>
            </p:cNvPr>
            <p:cNvCxnSpPr>
              <a:cxnSpLocks/>
            </p:cNvCxnSpPr>
            <p:nvPr/>
          </p:nvCxnSpPr>
          <p:spPr>
            <a:xfrm>
              <a:off x="8825419" y="1604563"/>
              <a:ext cx="0" cy="38012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757CD0CB-4F62-4845-8455-2B308D8E43AA}"/>
                </a:ext>
              </a:extLst>
            </p:cNvPr>
            <p:cNvCxnSpPr>
              <a:cxnSpLocks/>
            </p:cNvCxnSpPr>
            <p:nvPr/>
          </p:nvCxnSpPr>
          <p:spPr>
            <a:xfrm>
              <a:off x="8962052" y="1604563"/>
              <a:ext cx="0" cy="38012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DD873D7B-7FC4-4569-9EBD-D678292111C1}"/>
                </a:ext>
              </a:extLst>
            </p:cNvPr>
            <p:cNvSpPr txBox="1"/>
            <p:nvPr/>
          </p:nvSpPr>
          <p:spPr>
            <a:xfrm>
              <a:off x="8665205" y="1094244"/>
              <a:ext cx="4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O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130C318B-1D04-4FFC-B890-1364DD7F38AA}"/>
                </a:ext>
              </a:extLst>
            </p:cNvPr>
            <p:cNvCxnSpPr>
              <a:cxnSpLocks/>
            </p:cNvCxnSpPr>
            <p:nvPr/>
          </p:nvCxnSpPr>
          <p:spPr>
            <a:xfrm>
              <a:off x="9086898" y="2199751"/>
              <a:ext cx="34684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7326E5BD-9C9F-4304-9D27-E38D23B3ACBB}"/>
                </a:ext>
              </a:extLst>
            </p:cNvPr>
            <p:cNvSpPr txBox="1"/>
            <p:nvPr/>
          </p:nvSpPr>
          <p:spPr>
            <a:xfrm>
              <a:off x="9422778" y="1968918"/>
              <a:ext cx="4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S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F4251F70-6D5B-4121-8FC3-AC8E95DD6E5C}"/>
                </a:ext>
              </a:extLst>
            </p:cNvPr>
            <p:cNvCxnSpPr>
              <a:cxnSpLocks/>
            </p:cNvCxnSpPr>
            <p:nvPr/>
          </p:nvCxnSpPr>
          <p:spPr>
            <a:xfrm>
              <a:off x="9870750" y="2199750"/>
              <a:ext cx="34684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9A4326F5-1AE4-4251-BFA8-668570D331EC}"/>
                </a:ext>
              </a:extLst>
            </p:cNvPr>
            <p:cNvSpPr txBox="1"/>
            <p:nvPr/>
          </p:nvSpPr>
          <p:spPr>
            <a:xfrm>
              <a:off x="10172303" y="1957442"/>
              <a:ext cx="9074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 err="1">
                  <a:solidFill>
                    <a:prstClr val="white"/>
                  </a:solidFill>
                  <a:latin typeface="Bell MT" panose="02020503060305020303" pitchFamily="18" charset="0"/>
                </a:rPr>
                <a:t>CoA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</p:grpSp>
      <p:pic>
        <p:nvPicPr>
          <p:cNvPr id="19" name="Imagem 18">
            <a:extLst>
              <a:ext uri="{FF2B5EF4-FFF2-40B4-BE49-F238E27FC236}">
                <a16:creationId xmlns:a16="http://schemas.microsoft.com/office/drawing/2014/main" id="{C5458677-EE14-4829-825C-2B49DA453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506" y="3792562"/>
            <a:ext cx="4964709" cy="126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93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CAB771E-92E9-4DA1-8261-0AA65A3F5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098" y="1369913"/>
            <a:ext cx="9747803" cy="4118173"/>
          </a:xfrm>
          <a:prstGeom prst="rect">
            <a:avLst/>
          </a:prstGeom>
          <a:ln w="5715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063590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D4DFC-4C09-4C69-91E8-878628010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Objetivos da aula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BCA50C2-39AD-4200-9F23-D900A805B0B8}"/>
              </a:ext>
            </a:extLst>
          </p:cNvPr>
          <p:cNvSpPr txBox="1"/>
          <p:nvPr/>
        </p:nvSpPr>
        <p:spPr>
          <a:xfrm>
            <a:off x="596382" y="1690688"/>
            <a:ext cx="10555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Qual ou quais padrões de reação enzimática que você consegue identificar no Ciclo de Krebs?</a:t>
            </a:r>
          </a:p>
        </p:txBody>
      </p:sp>
    </p:spTree>
    <p:extLst>
      <p:ext uri="{BB962C8B-B14F-4D97-AF65-F5344CB8AC3E}">
        <p14:creationId xmlns:p14="http://schemas.microsoft.com/office/powerpoint/2010/main" val="1033409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Arco 119">
            <a:extLst>
              <a:ext uri="{FF2B5EF4-FFF2-40B4-BE49-F238E27FC236}">
                <a16:creationId xmlns:a16="http://schemas.microsoft.com/office/drawing/2014/main" id="{62989AD1-ADDD-4E40-8287-827F7F36192C}"/>
              </a:ext>
            </a:extLst>
          </p:cNvPr>
          <p:cNvSpPr/>
          <p:nvPr/>
        </p:nvSpPr>
        <p:spPr>
          <a:xfrm rot="16808576">
            <a:off x="8793739" y="2432966"/>
            <a:ext cx="1318504" cy="1712613"/>
          </a:xfrm>
          <a:prstGeom prst="arc">
            <a:avLst>
              <a:gd name="adj1" fmla="val 16186976"/>
              <a:gd name="adj2" fmla="val 209808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Arco 117">
            <a:extLst>
              <a:ext uri="{FF2B5EF4-FFF2-40B4-BE49-F238E27FC236}">
                <a16:creationId xmlns:a16="http://schemas.microsoft.com/office/drawing/2014/main" id="{2B4E71B1-10FB-4EA2-8909-2FE82D85D8DE}"/>
              </a:ext>
            </a:extLst>
          </p:cNvPr>
          <p:cNvSpPr/>
          <p:nvPr/>
        </p:nvSpPr>
        <p:spPr>
          <a:xfrm rot="9587398">
            <a:off x="7962931" y="1540425"/>
            <a:ext cx="1285019" cy="495524"/>
          </a:xfrm>
          <a:prstGeom prst="arc">
            <a:avLst>
              <a:gd name="adj1" fmla="val 12454411"/>
              <a:gd name="adj2" fmla="val 21324286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Arco 101">
            <a:extLst>
              <a:ext uri="{FF2B5EF4-FFF2-40B4-BE49-F238E27FC236}">
                <a16:creationId xmlns:a16="http://schemas.microsoft.com/office/drawing/2014/main" id="{A47D603B-B70C-45CA-8503-BD4046B1327E}"/>
              </a:ext>
            </a:extLst>
          </p:cNvPr>
          <p:cNvSpPr/>
          <p:nvPr/>
        </p:nvSpPr>
        <p:spPr>
          <a:xfrm rot="6420202">
            <a:off x="2066274" y="1609661"/>
            <a:ext cx="1327717" cy="2005865"/>
          </a:xfrm>
          <a:prstGeom prst="arc">
            <a:avLst>
              <a:gd name="adj1" fmla="val 16186976"/>
              <a:gd name="adj2" fmla="val 100188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Arco 99">
            <a:extLst>
              <a:ext uri="{FF2B5EF4-FFF2-40B4-BE49-F238E27FC236}">
                <a16:creationId xmlns:a16="http://schemas.microsoft.com/office/drawing/2014/main" id="{AC77F48E-F002-4C17-8FB7-AC85F6E83191}"/>
              </a:ext>
            </a:extLst>
          </p:cNvPr>
          <p:cNvSpPr/>
          <p:nvPr/>
        </p:nvSpPr>
        <p:spPr>
          <a:xfrm rot="15221217">
            <a:off x="6882857" y="542806"/>
            <a:ext cx="1305854" cy="1288528"/>
          </a:xfrm>
          <a:prstGeom prst="arc">
            <a:avLst>
              <a:gd name="adj1" fmla="val 16186976"/>
              <a:gd name="adj2" fmla="val 209808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Arco 103">
            <a:extLst>
              <a:ext uri="{FF2B5EF4-FFF2-40B4-BE49-F238E27FC236}">
                <a16:creationId xmlns:a16="http://schemas.microsoft.com/office/drawing/2014/main" id="{671CCFAC-A3ED-4AF3-8F67-328B1B3703BE}"/>
              </a:ext>
            </a:extLst>
          </p:cNvPr>
          <p:cNvSpPr/>
          <p:nvPr/>
        </p:nvSpPr>
        <p:spPr>
          <a:xfrm rot="9689655">
            <a:off x="6389658" y="493695"/>
            <a:ext cx="2114712" cy="667018"/>
          </a:xfrm>
          <a:prstGeom prst="arc">
            <a:avLst>
              <a:gd name="adj1" fmla="val 10800105"/>
              <a:gd name="adj2" fmla="val 2065217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Arco 100">
            <a:extLst>
              <a:ext uri="{FF2B5EF4-FFF2-40B4-BE49-F238E27FC236}">
                <a16:creationId xmlns:a16="http://schemas.microsoft.com/office/drawing/2014/main" id="{2FCE946D-4ECC-44D3-837D-AD7B05C0E1E0}"/>
              </a:ext>
            </a:extLst>
          </p:cNvPr>
          <p:cNvSpPr/>
          <p:nvPr/>
        </p:nvSpPr>
        <p:spPr>
          <a:xfrm rot="375202">
            <a:off x="1545465" y="5301054"/>
            <a:ext cx="3574383" cy="511918"/>
          </a:xfrm>
          <a:prstGeom prst="arc">
            <a:avLst>
              <a:gd name="adj1" fmla="val 10800105"/>
              <a:gd name="adj2" fmla="val 2065217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8F361243-649E-436E-889E-D950328B8087}"/>
              </a:ext>
            </a:extLst>
          </p:cNvPr>
          <p:cNvGrpSpPr/>
          <p:nvPr/>
        </p:nvGrpSpPr>
        <p:grpSpPr>
          <a:xfrm>
            <a:off x="2898112" y="399013"/>
            <a:ext cx="6436388" cy="6280195"/>
            <a:chOff x="5755612" y="385990"/>
            <a:chExt cx="6436388" cy="6280195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338DEA5B-D57E-4B92-92AA-1AD3E1027BBF}"/>
                </a:ext>
              </a:extLst>
            </p:cNvPr>
            <p:cNvSpPr txBox="1"/>
            <p:nvPr/>
          </p:nvSpPr>
          <p:spPr>
            <a:xfrm>
              <a:off x="8313777" y="385990"/>
              <a:ext cx="17192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Acetil-</a:t>
              </a:r>
              <a:r>
                <a:rPr kumimoji="0" lang="pt-BR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CoA</a:t>
              </a:r>
              <a:endPara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5312A7CF-0395-402A-831F-01265F1CF768}"/>
                </a:ext>
              </a:extLst>
            </p:cNvPr>
            <p:cNvSpPr txBox="1"/>
            <p:nvPr/>
          </p:nvSpPr>
          <p:spPr>
            <a:xfrm>
              <a:off x="6636157" y="1326594"/>
              <a:ext cx="2220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Ácido oxalacético</a:t>
              </a:r>
            </a:p>
          </p:txBody>
        </p:sp>
        <p:sp>
          <p:nvSpPr>
            <p:cNvPr id="43" name="Arco 42">
              <a:extLst>
                <a:ext uri="{FF2B5EF4-FFF2-40B4-BE49-F238E27FC236}">
                  <a16:creationId xmlns:a16="http://schemas.microsoft.com/office/drawing/2014/main" id="{7636EA69-6A18-4F70-8DF9-06BDD4D3D865}"/>
                </a:ext>
              </a:extLst>
            </p:cNvPr>
            <p:cNvSpPr/>
            <p:nvPr/>
          </p:nvSpPr>
          <p:spPr>
            <a:xfrm>
              <a:off x="6417702" y="1254235"/>
              <a:ext cx="5196044" cy="5069990"/>
            </a:xfrm>
            <a:prstGeom prst="arc">
              <a:avLst>
                <a:gd name="adj1" fmla="val 18327829"/>
                <a:gd name="adj2" fmla="val 19340631"/>
              </a:avLst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Arco 43">
              <a:extLst>
                <a:ext uri="{FF2B5EF4-FFF2-40B4-BE49-F238E27FC236}">
                  <a16:creationId xmlns:a16="http://schemas.microsoft.com/office/drawing/2014/main" id="{9E26E3AF-B14B-47BE-AC16-02AC9D958FE9}"/>
                </a:ext>
              </a:extLst>
            </p:cNvPr>
            <p:cNvSpPr/>
            <p:nvPr/>
          </p:nvSpPr>
          <p:spPr>
            <a:xfrm>
              <a:off x="6396496" y="1245584"/>
              <a:ext cx="5196044" cy="5069990"/>
            </a:xfrm>
            <a:prstGeom prst="arc">
              <a:avLst>
                <a:gd name="adj1" fmla="val 20000142"/>
                <a:gd name="adj2" fmla="val 20851908"/>
              </a:avLst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Arco 44">
              <a:extLst>
                <a:ext uri="{FF2B5EF4-FFF2-40B4-BE49-F238E27FC236}">
                  <a16:creationId xmlns:a16="http://schemas.microsoft.com/office/drawing/2014/main" id="{E45ABF3A-5C8E-471B-89F6-7E9F1DBF7819}"/>
                </a:ext>
              </a:extLst>
            </p:cNvPr>
            <p:cNvSpPr/>
            <p:nvPr/>
          </p:nvSpPr>
          <p:spPr>
            <a:xfrm>
              <a:off x="6404869" y="1236933"/>
              <a:ext cx="5196044" cy="5069990"/>
            </a:xfrm>
            <a:prstGeom prst="arc">
              <a:avLst>
                <a:gd name="adj1" fmla="val 21436359"/>
                <a:gd name="adj2" fmla="val 2014302"/>
              </a:avLst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Arco 45">
              <a:extLst>
                <a:ext uri="{FF2B5EF4-FFF2-40B4-BE49-F238E27FC236}">
                  <a16:creationId xmlns:a16="http://schemas.microsoft.com/office/drawing/2014/main" id="{7E34B40D-8C8E-4343-8BC2-F656057FDE97}"/>
                </a:ext>
              </a:extLst>
            </p:cNvPr>
            <p:cNvSpPr/>
            <p:nvPr/>
          </p:nvSpPr>
          <p:spPr>
            <a:xfrm>
              <a:off x="6396496" y="1228282"/>
              <a:ext cx="5196044" cy="5069990"/>
            </a:xfrm>
            <a:prstGeom prst="arc">
              <a:avLst>
                <a:gd name="adj1" fmla="val 2798458"/>
                <a:gd name="adj2" fmla="val 4400627"/>
              </a:avLst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Arco 46">
              <a:extLst>
                <a:ext uri="{FF2B5EF4-FFF2-40B4-BE49-F238E27FC236}">
                  <a16:creationId xmlns:a16="http://schemas.microsoft.com/office/drawing/2014/main" id="{67CE7FB8-6E7D-4BFC-8DDE-7D27C7589182}"/>
                </a:ext>
              </a:extLst>
            </p:cNvPr>
            <p:cNvSpPr/>
            <p:nvPr/>
          </p:nvSpPr>
          <p:spPr>
            <a:xfrm>
              <a:off x="6404483" y="1236408"/>
              <a:ext cx="5196044" cy="5069990"/>
            </a:xfrm>
            <a:prstGeom prst="arc">
              <a:avLst>
                <a:gd name="adj1" fmla="val 5989416"/>
                <a:gd name="adj2" fmla="val 8994205"/>
              </a:avLst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Arco 47">
              <a:extLst>
                <a:ext uri="{FF2B5EF4-FFF2-40B4-BE49-F238E27FC236}">
                  <a16:creationId xmlns:a16="http://schemas.microsoft.com/office/drawing/2014/main" id="{EA61ECB1-6E7D-46E6-9336-B49EA8FC12FE}"/>
                </a:ext>
              </a:extLst>
            </p:cNvPr>
            <p:cNvSpPr/>
            <p:nvPr/>
          </p:nvSpPr>
          <p:spPr>
            <a:xfrm>
              <a:off x="6396496" y="1228282"/>
              <a:ext cx="5196044" cy="5069990"/>
            </a:xfrm>
            <a:prstGeom prst="arc">
              <a:avLst>
                <a:gd name="adj1" fmla="val 9605520"/>
                <a:gd name="adj2" fmla="val 10739079"/>
              </a:avLst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Arco 48">
              <a:extLst>
                <a:ext uri="{FF2B5EF4-FFF2-40B4-BE49-F238E27FC236}">
                  <a16:creationId xmlns:a16="http://schemas.microsoft.com/office/drawing/2014/main" id="{98E66C89-5FF2-42AC-9750-0019DEC7B407}"/>
                </a:ext>
              </a:extLst>
            </p:cNvPr>
            <p:cNvSpPr/>
            <p:nvPr/>
          </p:nvSpPr>
          <p:spPr>
            <a:xfrm>
              <a:off x="6404483" y="1204632"/>
              <a:ext cx="5196044" cy="5069990"/>
            </a:xfrm>
            <a:prstGeom prst="arc">
              <a:avLst>
                <a:gd name="adj1" fmla="val 11376747"/>
                <a:gd name="adj2" fmla="val 12277346"/>
              </a:avLst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Arco 49">
              <a:extLst>
                <a:ext uri="{FF2B5EF4-FFF2-40B4-BE49-F238E27FC236}">
                  <a16:creationId xmlns:a16="http://schemas.microsoft.com/office/drawing/2014/main" id="{C5650637-EEEC-4F94-BBFC-0D907AC52B2D}"/>
                </a:ext>
              </a:extLst>
            </p:cNvPr>
            <p:cNvSpPr/>
            <p:nvPr/>
          </p:nvSpPr>
          <p:spPr>
            <a:xfrm>
              <a:off x="6396496" y="1163720"/>
              <a:ext cx="5196044" cy="5069990"/>
            </a:xfrm>
            <a:prstGeom prst="arc">
              <a:avLst>
                <a:gd name="adj1" fmla="val 12793611"/>
                <a:gd name="adj2" fmla="val 13867993"/>
              </a:avLst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Arco 50">
              <a:extLst>
                <a:ext uri="{FF2B5EF4-FFF2-40B4-BE49-F238E27FC236}">
                  <a16:creationId xmlns:a16="http://schemas.microsoft.com/office/drawing/2014/main" id="{3851888C-F857-4C6B-9353-C37DCC8E9B6A}"/>
                </a:ext>
              </a:extLst>
            </p:cNvPr>
            <p:cNvSpPr/>
            <p:nvPr/>
          </p:nvSpPr>
          <p:spPr>
            <a:xfrm>
              <a:off x="6404483" y="1187330"/>
              <a:ext cx="5196044" cy="5069990"/>
            </a:xfrm>
            <a:prstGeom prst="arc">
              <a:avLst>
                <a:gd name="adj1" fmla="val 14999890"/>
                <a:gd name="adj2" fmla="val 17520247"/>
              </a:avLst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Seta: Dobrada 52">
              <a:extLst>
                <a:ext uri="{FF2B5EF4-FFF2-40B4-BE49-F238E27FC236}">
                  <a16:creationId xmlns:a16="http://schemas.microsoft.com/office/drawing/2014/main" id="{203F3058-4548-419F-B245-4BA9681B375B}"/>
                </a:ext>
              </a:extLst>
            </p:cNvPr>
            <p:cNvSpPr/>
            <p:nvPr/>
          </p:nvSpPr>
          <p:spPr>
            <a:xfrm flipV="1">
              <a:off x="9030854" y="794939"/>
              <a:ext cx="146827" cy="400515"/>
            </a:xfrm>
            <a:prstGeom prst="bentArrow">
              <a:avLst>
                <a:gd name="adj1" fmla="val 5691"/>
                <a:gd name="adj2" fmla="val 10827"/>
                <a:gd name="adj3" fmla="val 50000"/>
                <a:gd name="adj4" fmla="val 83920"/>
              </a:avLst>
            </a:prstGeom>
            <a:solidFill>
              <a:schemeClr val="accent2">
                <a:lumMod val="50000"/>
              </a:schemeClr>
            </a:solidFill>
            <a:ln w="571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FD4FD8EB-7C6B-4D3E-8A01-C829022833CC}"/>
                </a:ext>
              </a:extLst>
            </p:cNvPr>
            <p:cNvSpPr txBox="1"/>
            <p:nvPr/>
          </p:nvSpPr>
          <p:spPr>
            <a:xfrm>
              <a:off x="9664798" y="1326190"/>
              <a:ext cx="1295021" cy="400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Citrato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B9916D12-1E96-434C-9F43-1648FE428F86}"/>
                </a:ext>
              </a:extLst>
            </p:cNvPr>
            <p:cNvSpPr txBox="1"/>
            <p:nvPr/>
          </p:nvSpPr>
          <p:spPr>
            <a:xfrm>
              <a:off x="6118901" y="2276125"/>
              <a:ext cx="117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Malato</a:t>
              </a:r>
              <a:endPara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E46B7A79-D060-4BFF-A897-5D09A67F7EF9}"/>
                </a:ext>
              </a:extLst>
            </p:cNvPr>
            <p:cNvSpPr txBox="1"/>
            <p:nvPr/>
          </p:nvSpPr>
          <p:spPr>
            <a:xfrm>
              <a:off x="5755612" y="3348564"/>
              <a:ext cx="13892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Fumarato</a:t>
              </a:r>
              <a:endPara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6200BC3A-44EA-4C5C-9E19-6FE9C0F969FF}"/>
                </a:ext>
              </a:extLst>
            </p:cNvPr>
            <p:cNvSpPr txBox="1"/>
            <p:nvPr/>
          </p:nvSpPr>
          <p:spPr>
            <a:xfrm>
              <a:off x="6041173" y="4632014"/>
              <a:ext cx="13892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Succinato</a:t>
              </a: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5C086633-72A9-41B9-B327-51B23F03C9EA}"/>
                </a:ext>
              </a:extLst>
            </p:cNvPr>
            <p:cNvSpPr txBox="1"/>
            <p:nvPr/>
          </p:nvSpPr>
          <p:spPr>
            <a:xfrm>
              <a:off x="8197530" y="6266075"/>
              <a:ext cx="1999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Succinato-</a:t>
              </a:r>
              <a:r>
                <a:rPr kumimoji="0" lang="pt-BR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CoA</a:t>
              </a:r>
              <a:endPara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A37B7671-7F63-456C-9B6D-96B03D371E9A}"/>
                </a:ext>
              </a:extLst>
            </p:cNvPr>
            <p:cNvSpPr txBox="1"/>
            <p:nvPr/>
          </p:nvSpPr>
          <p:spPr>
            <a:xfrm>
              <a:off x="10896979" y="3197018"/>
              <a:ext cx="12950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Isocitrato</a:t>
              </a:r>
              <a:endPara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F1561373-A9BE-4A80-B747-093049E75C42}"/>
                </a:ext>
              </a:extLst>
            </p:cNvPr>
            <p:cNvSpPr txBox="1"/>
            <p:nvPr/>
          </p:nvSpPr>
          <p:spPr>
            <a:xfrm>
              <a:off x="10273959" y="2199173"/>
              <a:ext cx="19180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Cis-Aconit</a:t>
              </a: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ato</a:t>
              </a:r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63D7B840-53E7-4AFE-9FD4-384F1C0352AE}"/>
                </a:ext>
              </a:extLst>
            </p:cNvPr>
            <p:cNvSpPr txBox="1"/>
            <p:nvPr/>
          </p:nvSpPr>
          <p:spPr>
            <a:xfrm>
              <a:off x="10059015" y="5174477"/>
              <a:ext cx="19180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α</a:t>
              </a: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-</a:t>
              </a:r>
              <a:r>
                <a:rPr kumimoji="0" lang="pt-BR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cetogutarato</a:t>
              </a:r>
              <a:endPara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</p:grpSp>
      <p:sp>
        <p:nvSpPr>
          <p:cNvPr id="64" name="Arco 63">
            <a:extLst>
              <a:ext uri="{FF2B5EF4-FFF2-40B4-BE49-F238E27FC236}">
                <a16:creationId xmlns:a16="http://schemas.microsoft.com/office/drawing/2014/main" id="{B5260540-5393-4877-8142-4075C425654F}"/>
              </a:ext>
            </a:extLst>
          </p:cNvPr>
          <p:cNvSpPr/>
          <p:nvPr/>
        </p:nvSpPr>
        <p:spPr>
          <a:xfrm rot="11472638">
            <a:off x="8659299" y="4413957"/>
            <a:ext cx="1285019" cy="495524"/>
          </a:xfrm>
          <a:prstGeom prst="arc">
            <a:avLst>
              <a:gd name="adj1" fmla="val 16200000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Arco 64">
            <a:extLst>
              <a:ext uri="{FF2B5EF4-FFF2-40B4-BE49-F238E27FC236}">
                <a16:creationId xmlns:a16="http://schemas.microsoft.com/office/drawing/2014/main" id="{F71BDBD1-7214-41AA-B932-018EBA9D18D4}"/>
              </a:ext>
            </a:extLst>
          </p:cNvPr>
          <p:cNvSpPr/>
          <p:nvPr/>
        </p:nvSpPr>
        <p:spPr>
          <a:xfrm rot="18910018">
            <a:off x="3239025" y="5665686"/>
            <a:ext cx="1171900" cy="623875"/>
          </a:xfrm>
          <a:prstGeom prst="arc">
            <a:avLst>
              <a:gd name="adj1" fmla="val 16200000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Arco 65">
            <a:extLst>
              <a:ext uri="{FF2B5EF4-FFF2-40B4-BE49-F238E27FC236}">
                <a16:creationId xmlns:a16="http://schemas.microsoft.com/office/drawing/2014/main" id="{4AD8D357-6CDE-4976-A95A-29F8AC5CE087}"/>
              </a:ext>
            </a:extLst>
          </p:cNvPr>
          <p:cNvSpPr/>
          <p:nvPr/>
        </p:nvSpPr>
        <p:spPr>
          <a:xfrm rot="1230814">
            <a:off x="2868603" y="1611904"/>
            <a:ext cx="1269730" cy="516615"/>
          </a:xfrm>
          <a:prstGeom prst="arc">
            <a:avLst>
              <a:gd name="adj1" fmla="val 16199995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Arco 66">
            <a:extLst>
              <a:ext uri="{FF2B5EF4-FFF2-40B4-BE49-F238E27FC236}">
                <a16:creationId xmlns:a16="http://schemas.microsoft.com/office/drawing/2014/main" id="{E974238A-049F-4F5C-BAA1-633E98F1D01F}"/>
              </a:ext>
            </a:extLst>
          </p:cNvPr>
          <p:cNvSpPr/>
          <p:nvPr/>
        </p:nvSpPr>
        <p:spPr>
          <a:xfrm rot="20762784">
            <a:off x="2308863" y="4183011"/>
            <a:ext cx="1269730" cy="516615"/>
          </a:xfrm>
          <a:prstGeom prst="arc">
            <a:avLst>
              <a:gd name="adj1" fmla="val 16199995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60BD3200-889A-4033-9B78-CC62F103343A}"/>
              </a:ext>
            </a:extLst>
          </p:cNvPr>
          <p:cNvSpPr txBox="1"/>
          <p:nvPr/>
        </p:nvSpPr>
        <p:spPr>
          <a:xfrm>
            <a:off x="9382046" y="4214159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  <a:r>
              <a:rPr kumimoji="0" lang="pt-BR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A8AC99DC-D6DC-4A89-8CC7-E4B674F9FB2C}"/>
              </a:ext>
            </a:extLst>
          </p:cNvPr>
          <p:cNvSpPr txBox="1"/>
          <p:nvPr/>
        </p:nvSpPr>
        <p:spPr>
          <a:xfrm>
            <a:off x="9172502" y="4763740"/>
            <a:ext cx="1437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NADH +H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6C0607D6-FAE2-4189-808B-5C92E6D437DF}"/>
              </a:ext>
            </a:extLst>
          </p:cNvPr>
          <p:cNvSpPr txBox="1"/>
          <p:nvPr/>
        </p:nvSpPr>
        <p:spPr>
          <a:xfrm>
            <a:off x="9681136" y="3376190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71FBC6E9-B812-461F-9A79-4F2AB21D359D}"/>
              </a:ext>
            </a:extLst>
          </p:cNvPr>
          <p:cNvSpPr txBox="1"/>
          <p:nvPr/>
        </p:nvSpPr>
        <p:spPr>
          <a:xfrm>
            <a:off x="2553508" y="1790953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  <a:r>
              <a:rPr kumimoji="0" lang="pt-BR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352A0794-A994-4C36-8D77-29737424E81B}"/>
              </a:ext>
            </a:extLst>
          </p:cNvPr>
          <p:cNvSpPr txBox="1"/>
          <p:nvPr/>
        </p:nvSpPr>
        <p:spPr>
          <a:xfrm>
            <a:off x="2423147" y="1275445"/>
            <a:ext cx="1346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NADH+H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4" name="Arco 73">
            <a:extLst>
              <a:ext uri="{FF2B5EF4-FFF2-40B4-BE49-F238E27FC236}">
                <a16:creationId xmlns:a16="http://schemas.microsoft.com/office/drawing/2014/main" id="{0137D17F-9C82-4F84-A16B-DEDACC4BAABA}"/>
              </a:ext>
            </a:extLst>
          </p:cNvPr>
          <p:cNvSpPr/>
          <p:nvPr/>
        </p:nvSpPr>
        <p:spPr>
          <a:xfrm rot="11472638">
            <a:off x="7380986" y="5911445"/>
            <a:ext cx="1285019" cy="495524"/>
          </a:xfrm>
          <a:prstGeom prst="arc">
            <a:avLst>
              <a:gd name="adj1" fmla="val 16200000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6D46C6C3-8D15-44C5-ADE4-A7E6B99248E2}"/>
              </a:ext>
            </a:extLst>
          </p:cNvPr>
          <p:cNvSpPr txBox="1"/>
          <p:nvPr/>
        </p:nvSpPr>
        <p:spPr>
          <a:xfrm>
            <a:off x="8103733" y="5711647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  <a:r>
              <a:rPr kumimoji="0" lang="pt-BR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AF8EFF9-876C-4F04-BB04-B7908C9AB783}"/>
              </a:ext>
            </a:extLst>
          </p:cNvPr>
          <p:cNvSpPr txBox="1"/>
          <p:nvPr/>
        </p:nvSpPr>
        <p:spPr>
          <a:xfrm>
            <a:off x="7866218" y="6279098"/>
            <a:ext cx="1438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NADH+H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8" name="Arco 77">
            <a:extLst>
              <a:ext uri="{FF2B5EF4-FFF2-40B4-BE49-F238E27FC236}">
                <a16:creationId xmlns:a16="http://schemas.microsoft.com/office/drawing/2014/main" id="{6D68444C-4DD5-4EBA-A263-A3ED31FBEDF9}"/>
              </a:ext>
            </a:extLst>
          </p:cNvPr>
          <p:cNvSpPr/>
          <p:nvPr/>
        </p:nvSpPr>
        <p:spPr>
          <a:xfrm rot="9587398">
            <a:off x="8726041" y="3313880"/>
            <a:ext cx="1285019" cy="495524"/>
          </a:xfrm>
          <a:prstGeom prst="arc">
            <a:avLst>
              <a:gd name="adj1" fmla="val 12454411"/>
              <a:gd name="adj2" fmla="val 186560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271944FF-9F42-4F4E-8325-A0A0D15B08D2}"/>
              </a:ext>
            </a:extLst>
          </p:cNvPr>
          <p:cNvSpPr txBox="1"/>
          <p:nvPr/>
        </p:nvSpPr>
        <p:spPr>
          <a:xfrm>
            <a:off x="9182884" y="6260307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80" name="Arco 79">
            <a:extLst>
              <a:ext uri="{FF2B5EF4-FFF2-40B4-BE49-F238E27FC236}">
                <a16:creationId xmlns:a16="http://schemas.microsoft.com/office/drawing/2014/main" id="{6C415458-D856-4077-ADC1-078B8C46C493}"/>
              </a:ext>
            </a:extLst>
          </p:cNvPr>
          <p:cNvSpPr/>
          <p:nvPr/>
        </p:nvSpPr>
        <p:spPr>
          <a:xfrm rot="11668807">
            <a:off x="6774990" y="5635951"/>
            <a:ext cx="2823015" cy="1006323"/>
          </a:xfrm>
          <a:prstGeom prst="arc">
            <a:avLst>
              <a:gd name="adj1" fmla="val 11019010"/>
              <a:gd name="adj2" fmla="val 2065217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Arco 72">
            <a:extLst>
              <a:ext uri="{FF2B5EF4-FFF2-40B4-BE49-F238E27FC236}">
                <a16:creationId xmlns:a16="http://schemas.microsoft.com/office/drawing/2014/main" id="{07E9C4A4-1980-4D36-B41B-BA845DB80E98}"/>
              </a:ext>
            </a:extLst>
          </p:cNvPr>
          <p:cNvSpPr/>
          <p:nvPr/>
        </p:nvSpPr>
        <p:spPr>
          <a:xfrm rot="10121887">
            <a:off x="4054659" y="63380"/>
            <a:ext cx="1285019" cy="515352"/>
          </a:xfrm>
          <a:prstGeom prst="arc">
            <a:avLst>
              <a:gd name="adj1" fmla="val 11700149"/>
              <a:gd name="adj2" fmla="val 20073624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Arco 75">
            <a:extLst>
              <a:ext uri="{FF2B5EF4-FFF2-40B4-BE49-F238E27FC236}">
                <a16:creationId xmlns:a16="http://schemas.microsoft.com/office/drawing/2014/main" id="{E39E6462-C119-45FD-B29C-800C5E3D6FC2}"/>
              </a:ext>
            </a:extLst>
          </p:cNvPr>
          <p:cNvSpPr/>
          <p:nvPr/>
        </p:nvSpPr>
        <p:spPr>
          <a:xfrm rot="5400000">
            <a:off x="2977638" y="-819737"/>
            <a:ext cx="716525" cy="2066580"/>
          </a:xfrm>
          <a:prstGeom prst="arc">
            <a:avLst>
              <a:gd name="adj1" fmla="val 16685552"/>
              <a:gd name="adj2" fmla="val 4873439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2843BAF2-5E50-42F0-AE94-A50A48A81C51}"/>
              </a:ext>
            </a:extLst>
          </p:cNvPr>
          <p:cNvCxnSpPr>
            <a:cxnSpLocks/>
          </p:cNvCxnSpPr>
          <p:nvPr/>
        </p:nvCxnSpPr>
        <p:spPr>
          <a:xfrm>
            <a:off x="2227098" y="587847"/>
            <a:ext cx="3362045" cy="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Arco 85">
            <a:extLst>
              <a:ext uri="{FF2B5EF4-FFF2-40B4-BE49-F238E27FC236}">
                <a16:creationId xmlns:a16="http://schemas.microsoft.com/office/drawing/2014/main" id="{BD168CD2-59BD-4B2E-9611-281F5D5AA299}"/>
              </a:ext>
            </a:extLst>
          </p:cNvPr>
          <p:cNvSpPr/>
          <p:nvPr/>
        </p:nvSpPr>
        <p:spPr>
          <a:xfrm rot="8945699" flipV="1">
            <a:off x="2325219" y="696142"/>
            <a:ext cx="1180550" cy="434216"/>
          </a:xfrm>
          <a:prstGeom prst="arc">
            <a:avLst>
              <a:gd name="adj1" fmla="val 12454411"/>
              <a:gd name="adj2" fmla="val 20083489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B98A2A9C-2144-44E7-BD92-2ED9ECF6EEF7}"/>
              </a:ext>
            </a:extLst>
          </p:cNvPr>
          <p:cNvSpPr txBox="1"/>
          <p:nvPr/>
        </p:nvSpPr>
        <p:spPr>
          <a:xfrm>
            <a:off x="3426306" y="16778"/>
            <a:ext cx="1361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NADH+H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CAF35584-A47F-4360-AB33-864D4EB35B01}"/>
              </a:ext>
            </a:extLst>
          </p:cNvPr>
          <p:cNvSpPr txBox="1"/>
          <p:nvPr/>
        </p:nvSpPr>
        <p:spPr>
          <a:xfrm>
            <a:off x="2007219" y="29229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  <a:r>
              <a:rPr kumimoji="0" lang="pt-BR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89D0BFC4-2BE0-4E6E-AD4A-6311BFFA38E0}"/>
              </a:ext>
            </a:extLst>
          </p:cNvPr>
          <p:cNvSpPr txBox="1"/>
          <p:nvPr/>
        </p:nvSpPr>
        <p:spPr>
          <a:xfrm>
            <a:off x="4878863" y="24266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9D0C25E9-2C9B-46AF-9381-0894AEE4A5DA}"/>
              </a:ext>
            </a:extLst>
          </p:cNvPr>
          <p:cNvSpPr txBox="1"/>
          <p:nvPr/>
        </p:nvSpPr>
        <p:spPr>
          <a:xfrm>
            <a:off x="1878005" y="932039"/>
            <a:ext cx="122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noProof="0" dirty="0" err="1">
                <a:solidFill>
                  <a:prstClr val="white"/>
                </a:solidFill>
                <a:latin typeface="Bell MT" panose="02020503060305020303" pitchFamily="18" charset="0"/>
              </a:rPr>
              <a:t>CoA-SH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82F60E7B-7C4B-4275-8F1B-F46724A02644}"/>
              </a:ext>
            </a:extLst>
          </p:cNvPr>
          <p:cNvSpPr txBox="1"/>
          <p:nvPr/>
        </p:nvSpPr>
        <p:spPr>
          <a:xfrm>
            <a:off x="1032275" y="371761"/>
            <a:ext cx="122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Piruvato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EC5936D7-AFF7-483C-BACE-3C101EF1D55D}"/>
              </a:ext>
            </a:extLst>
          </p:cNvPr>
          <p:cNvSpPr txBox="1"/>
          <p:nvPr/>
        </p:nvSpPr>
        <p:spPr>
          <a:xfrm>
            <a:off x="2227098" y="4608347"/>
            <a:ext cx="787243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FAD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517D09FA-4810-4B14-B43C-D7B7D538331E}"/>
              </a:ext>
            </a:extLst>
          </p:cNvPr>
          <p:cNvSpPr txBox="1"/>
          <p:nvPr/>
        </p:nvSpPr>
        <p:spPr>
          <a:xfrm>
            <a:off x="1878005" y="4037544"/>
            <a:ext cx="1166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FADH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159626AB-BE83-40DE-A26F-3C1CED55EAD1}"/>
              </a:ext>
            </a:extLst>
          </p:cNvPr>
          <p:cNvSpPr txBox="1"/>
          <p:nvPr/>
        </p:nvSpPr>
        <p:spPr>
          <a:xfrm>
            <a:off x="3150427" y="599068"/>
            <a:ext cx="2161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Complexo</a:t>
            </a:r>
          </a:p>
          <a:p>
            <a:pPr algn="ctr"/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Piruvato-Desidrogenase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98861527-35D8-4DA4-8B48-99239207DD19}"/>
              </a:ext>
            </a:extLst>
          </p:cNvPr>
          <p:cNvSpPr txBox="1"/>
          <p:nvPr/>
        </p:nvSpPr>
        <p:spPr>
          <a:xfrm rot="2332719">
            <a:off x="4170256" y="2219257"/>
            <a:ext cx="1389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Malato</a:t>
            </a: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Desidrogenase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618CFCEF-6EB2-4C0D-A144-E02E534E895A}"/>
              </a:ext>
            </a:extLst>
          </p:cNvPr>
          <p:cNvSpPr txBox="1"/>
          <p:nvPr/>
        </p:nvSpPr>
        <p:spPr>
          <a:xfrm rot="1258606">
            <a:off x="7301570" y="3972312"/>
            <a:ext cx="1389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Isocitrato</a:t>
            </a: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Desidrogenase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453312A1-937F-480E-9BC1-39DAAE2D8B6C}"/>
              </a:ext>
            </a:extLst>
          </p:cNvPr>
          <p:cNvSpPr txBox="1"/>
          <p:nvPr/>
        </p:nvSpPr>
        <p:spPr>
          <a:xfrm rot="3807667">
            <a:off x="6008739" y="5158929"/>
            <a:ext cx="1654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>
                <a:solidFill>
                  <a:prstClr val="white"/>
                </a:solidFill>
              </a:rPr>
              <a:t>α</a:t>
            </a:r>
            <a:r>
              <a:rPr lang="pt-BR" sz="1600" b="1" dirty="0">
                <a:solidFill>
                  <a:prstClr val="white"/>
                </a:solidFill>
                <a:latin typeface="Bell MT" panose="02020503060305020303" pitchFamily="18" charset="0"/>
              </a:rPr>
              <a:t>-</a:t>
            </a:r>
            <a:r>
              <a:rPr lang="pt-BR" sz="1600" b="1" dirty="0" err="1">
                <a:solidFill>
                  <a:prstClr val="white"/>
                </a:solidFill>
                <a:latin typeface="Bell MT" panose="02020503060305020303" pitchFamily="18" charset="0"/>
              </a:rPr>
              <a:t>cetogutarato</a:t>
            </a:r>
            <a:r>
              <a:rPr lang="pt-BR" sz="1600" b="1" dirty="0">
                <a:solidFill>
                  <a:prstClr val="white"/>
                </a:solidFill>
                <a:latin typeface="Bell MT" panose="02020503060305020303" pitchFamily="18" charset="0"/>
              </a:rPr>
              <a:t>-</a:t>
            </a:r>
            <a:endParaRPr lang="pt-BR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desidrogenase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D9220C17-18F5-4E71-A662-1379E031D2E4}"/>
              </a:ext>
            </a:extLst>
          </p:cNvPr>
          <p:cNvSpPr txBox="1"/>
          <p:nvPr/>
        </p:nvSpPr>
        <p:spPr>
          <a:xfrm rot="20875536">
            <a:off x="3652351" y="3796818"/>
            <a:ext cx="1654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Succinato-</a:t>
            </a:r>
          </a:p>
          <a:p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desidrogenase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E8B971B8-0A8A-4566-9C5D-37B57E70C0E9}"/>
              </a:ext>
            </a:extLst>
          </p:cNvPr>
          <p:cNvSpPr txBox="1"/>
          <p:nvPr/>
        </p:nvSpPr>
        <p:spPr>
          <a:xfrm rot="16200000">
            <a:off x="5495477" y="1666069"/>
            <a:ext cx="1654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Citrato-Sintase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D310ACC1-9820-460D-8BAD-59E09F2D6F04}"/>
              </a:ext>
            </a:extLst>
          </p:cNvPr>
          <p:cNvSpPr txBox="1"/>
          <p:nvPr/>
        </p:nvSpPr>
        <p:spPr>
          <a:xfrm rot="19601301">
            <a:off x="6842041" y="1991334"/>
            <a:ext cx="1049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Aconitase</a:t>
            </a:r>
            <a:endParaRPr lang="pt-BR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27F64138-28A6-41A0-B7DD-988652F2044C}"/>
              </a:ext>
            </a:extLst>
          </p:cNvPr>
          <p:cNvSpPr txBox="1"/>
          <p:nvPr/>
        </p:nvSpPr>
        <p:spPr>
          <a:xfrm rot="20827848">
            <a:off x="7481636" y="2782341"/>
            <a:ext cx="1049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Aconitase</a:t>
            </a:r>
            <a:endParaRPr lang="pt-BR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D690E919-B5D5-4C3B-96C7-BECD3C08319E}"/>
              </a:ext>
            </a:extLst>
          </p:cNvPr>
          <p:cNvSpPr txBox="1"/>
          <p:nvPr/>
        </p:nvSpPr>
        <p:spPr>
          <a:xfrm rot="17906524">
            <a:off x="4487725" y="4962342"/>
            <a:ext cx="1654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Succinil-CoA-Sintetase</a:t>
            </a:r>
            <a:endParaRPr lang="pt-BR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998F890F-BD7C-45B9-B321-B904FF1E18ED}"/>
              </a:ext>
            </a:extLst>
          </p:cNvPr>
          <p:cNvSpPr txBox="1"/>
          <p:nvPr/>
        </p:nvSpPr>
        <p:spPr>
          <a:xfrm rot="801707">
            <a:off x="3678485" y="3075211"/>
            <a:ext cx="1654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Fumarase</a:t>
            </a:r>
            <a:endParaRPr lang="pt-BR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0A421481-17DD-447D-82E0-6735F62FD4DB}"/>
              </a:ext>
            </a:extLst>
          </p:cNvPr>
          <p:cNvSpPr txBox="1"/>
          <p:nvPr/>
        </p:nvSpPr>
        <p:spPr>
          <a:xfrm>
            <a:off x="832247" y="5357101"/>
            <a:ext cx="122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noProof="0" dirty="0" err="1">
                <a:solidFill>
                  <a:prstClr val="white"/>
                </a:solidFill>
                <a:latin typeface="Bell MT" panose="02020503060305020303" pitchFamily="18" charset="0"/>
              </a:rPr>
              <a:t>CoA-SH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15ECEE28-1FCF-4516-AF28-30877AD27A2E}"/>
              </a:ext>
            </a:extLst>
          </p:cNvPr>
          <p:cNvSpPr txBox="1"/>
          <p:nvPr/>
        </p:nvSpPr>
        <p:spPr>
          <a:xfrm>
            <a:off x="7903530" y="120025"/>
            <a:ext cx="122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noProof="0" dirty="0" err="1">
                <a:solidFill>
                  <a:prstClr val="white"/>
                </a:solidFill>
                <a:latin typeface="Bell MT" panose="02020503060305020303" pitchFamily="18" charset="0"/>
              </a:rPr>
              <a:t>CoA-SH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06" name="Arco 105">
            <a:extLst>
              <a:ext uri="{FF2B5EF4-FFF2-40B4-BE49-F238E27FC236}">
                <a16:creationId xmlns:a16="http://schemas.microsoft.com/office/drawing/2014/main" id="{FCC75D6D-75F4-435A-9DB2-E18BDFD305C8}"/>
              </a:ext>
            </a:extLst>
          </p:cNvPr>
          <p:cNvSpPr/>
          <p:nvPr/>
        </p:nvSpPr>
        <p:spPr>
          <a:xfrm rot="645244">
            <a:off x="7702086" y="5766685"/>
            <a:ext cx="3328955" cy="667018"/>
          </a:xfrm>
          <a:prstGeom prst="arc">
            <a:avLst>
              <a:gd name="adj1" fmla="val 10800105"/>
              <a:gd name="adj2" fmla="val 2065217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D8ABA68E-F552-40A0-B7CC-18BCD2E69EC5}"/>
              </a:ext>
            </a:extLst>
          </p:cNvPr>
          <p:cNvSpPr txBox="1"/>
          <p:nvPr/>
        </p:nvSpPr>
        <p:spPr>
          <a:xfrm>
            <a:off x="10144504" y="5982242"/>
            <a:ext cx="122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noProof="0" dirty="0" err="1">
                <a:solidFill>
                  <a:prstClr val="white"/>
                </a:solidFill>
                <a:latin typeface="Bell MT" panose="02020503060305020303" pitchFamily="18" charset="0"/>
              </a:rPr>
              <a:t>CoA-SH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227E3C32-9589-4A1F-943A-A68EB49DC568}"/>
              </a:ext>
            </a:extLst>
          </p:cNvPr>
          <p:cNvGrpSpPr/>
          <p:nvPr/>
        </p:nvGrpSpPr>
        <p:grpSpPr>
          <a:xfrm>
            <a:off x="2467015" y="5729876"/>
            <a:ext cx="1161651" cy="35033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14" name="Retângulo: Cantos Arredondados 113">
              <a:extLst>
                <a:ext uri="{FF2B5EF4-FFF2-40B4-BE49-F238E27FC236}">
                  <a16:creationId xmlns:a16="http://schemas.microsoft.com/office/drawing/2014/main" id="{84AD9A34-7B36-4ED3-AD3B-FA7591C493E1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G</a:t>
              </a:r>
              <a:endParaRPr lang="pt-BR" baseline="30000" dirty="0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50527305-2831-44FC-8FDE-BF162CAE5BAA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C177B3F6-1009-4FC9-AC5B-4938B2D5511D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7" name="Elipse 116">
              <a:extLst>
                <a:ext uri="{FF2B5EF4-FFF2-40B4-BE49-F238E27FC236}">
                  <a16:creationId xmlns:a16="http://schemas.microsoft.com/office/drawing/2014/main" id="{3BC7A816-5539-4481-AA25-517CF282F357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9A9596B-B7DC-46F0-A483-BA896ADC9EEB}"/>
              </a:ext>
            </a:extLst>
          </p:cNvPr>
          <p:cNvGrpSpPr/>
          <p:nvPr/>
        </p:nvGrpSpPr>
        <p:grpSpPr>
          <a:xfrm>
            <a:off x="2832169" y="6312622"/>
            <a:ext cx="1599632" cy="523220"/>
            <a:chOff x="2840714" y="6259833"/>
            <a:chExt cx="1599632" cy="523220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45217502-A6E4-4999-8B84-FEB89D352D8A}"/>
                </a:ext>
              </a:extLst>
            </p:cNvPr>
            <p:cNvGrpSpPr/>
            <p:nvPr/>
          </p:nvGrpSpPr>
          <p:grpSpPr>
            <a:xfrm>
              <a:off x="2840714" y="6305732"/>
              <a:ext cx="969293" cy="390118"/>
              <a:chOff x="2865989" y="6251074"/>
              <a:chExt cx="1345739" cy="540000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109" name="Retângulo: Cantos Arredondados 108">
                <a:extLst>
                  <a:ext uri="{FF2B5EF4-FFF2-40B4-BE49-F238E27FC236}">
                    <a16:creationId xmlns:a16="http://schemas.microsoft.com/office/drawing/2014/main" id="{12BDB0AA-022B-4C62-9790-69A4AEF6A3A1}"/>
                  </a:ext>
                </a:extLst>
              </p:cNvPr>
              <p:cNvSpPr/>
              <p:nvPr/>
            </p:nvSpPr>
            <p:spPr>
              <a:xfrm>
                <a:off x="2865989" y="625107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G</a:t>
                </a:r>
                <a:endParaRPr lang="pt-BR" baseline="30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id="{063B771F-2484-47BE-80A4-CCD79C5C5B1F}"/>
                  </a:ext>
                </a:extLst>
              </p:cNvPr>
              <p:cNvSpPr/>
              <p:nvPr/>
            </p:nvSpPr>
            <p:spPr>
              <a:xfrm>
                <a:off x="3235444" y="625107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schemeClr val="tx1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schemeClr val="tx1"/>
                  </a:solidFill>
                  <a:latin typeface="Calibri"/>
                </a:endParaRPr>
              </a:p>
            </p:txBody>
          </p:sp>
          <p:sp>
            <p:nvSpPr>
              <p:cNvPr id="111" name="Elipse 110">
                <a:extLst>
                  <a:ext uri="{FF2B5EF4-FFF2-40B4-BE49-F238E27FC236}">
                    <a16:creationId xmlns:a16="http://schemas.microsoft.com/office/drawing/2014/main" id="{CAA5920A-F858-43FF-ABF9-2CD6C506F429}"/>
                  </a:ext>
                </a:extLst>
              </p:cNvPr>
              <p:cNvSpPr/>
              <p:nvPr/>
            </p:nvSpPr>
            <p:spPr>
              <a:xfrm>
                <a:off x="3671728" y="625107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schemeClr val="tx1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schemeClr val="tx1"/>
                  </a:solidFill>
                  <a:latin typeface="Calibri"/>
                </a:endParaRPr>
              </a:p>
            </p:txBody>
          </p:sp>
        </p:grp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025001F5-20AC-4B90-B248-47CDB1EF69B3}"/>
                </a:ext>
              </a:extLst>
            </p:cNvPr>
            <p:cNvSpPr/>
            <p:nvPr/>
          </p:nvSpPr>
          <p:spPr>
            <a:xfrm>
              <a:off x="4051401" y="6319092"/>
              <a:ext cx="388945" cy="39011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schemeClr val="tx1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schemeClr val="tx1"/>
                </a:solidFill>
                <a:latin typeface="Calibri"/>
              </a:endParaRP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74E6ECFA-30A1-4680-BE59-9729BC2E28F7}"/>
                </a:ext>
              </a:extLst>
            </p:cNvPr>
            <p:cNvSpPr txBox="1"/>
            <p:nvPr/>
          </p:nvSpPr>
          <p:spPr>
            <a:xfrm>
              <a:off x="3725566" y="6259833"/>
              <a:ext cx="4471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</a:rPr>
                <a:t>+</a:t>
              </a:r>
            </a:p>
          </p:txBody>
        </p:sp>
      </p:grpSp>
      <p:sp>
        <p:nvSpPr>
          <p:cNvPr id="135" name="Elipse 134">
            <a:extLst>
              <a:ext uri="{FF2B5EF4-FFF2-40B4-BE49-F238E27FC236}">
                <a16:creationId xmlns:a16="http://schemas.microsoft.com/office/drawing/2014/main" id="{4CFC7210-DA5F-4858-99A8-090713227725}"/>
              </a:ext>
            </a:extLst>
          </p:cNvPr>
          <p:cNvSpPr/>
          <p:nvPr/>
        </p:nvSpPr>
        <p:spPr>
          <a:xfrm>
            <a:off x="10541183" y="1441606"/>
            <a:ext cx="388945" cy="37836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pt-BR" sz="2000" dirty="0">
                <a:solidFill>
                  <a:schemeClr val="tx1"/>
                </a:solidFill>
                <a:latin typeface="Calibri"/>
              </a:rPr>
              <a:t>P</a:t>
            </a:r>
            <a:endParaRPr lang="pt-BR" sz="2000" baseline="300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4DB3E76-604E-4C88-AEB2-ADE01F797756}"/>
              </a:ext>
            </a:extLst>
          </p:cNvPr>
          <p:cNvSpPr txBox="1"/>
          <p:nvPr/>
        </p:nvSpPr>
        <p:spPr>
          <a:xfrm>
            <a:off x="11155319" y="432859"/>
            <a:ext cx="9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GTP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EA83E80E-82AC-4D08-A387-43F6E9333E94}"/>
              </a:ext>
            </a:extLst>
          </p:cNvPr>
          <p:cNvSpPr txBox="1"/>
          <p:nvPr/>
        </p:nvSpPr>
        <p:spPr>
          <a:xfrm>
            <a:off x="11120843" y="989402"/>
            <a:ext cx="9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GDP</a:t>
            </a:r>
          </a:p>
        </p:txBody>
      </p:sp>
      <p:sp>
        <p:nvSpPr>
          <p:cNvPr id="137" name="CaixaDeTexto 136">
            <a:extLst>
              <a:ext uri="{FF2B5EF4-FFF2-40B4-BE49-F238E27FC236}">
                <a16:creationId xmlns:a16="http://schemas.microsoft.com/office/drawing/2014/main" id="{6025BE0A-A2E2-4271-8F92-14B198A2E908}"/>
              </a:ext>
            </a:extLst>
          </p:cNvPr>
          <p:cNvSpPr txBox="1"/>
          <p:nvPr/>
        </p:nvSpPr>
        <p:spPr>
          <a:xfrm>
            <a:off x="10915003" y="1459371"/>
            <a:ext cx="121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Fosfato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14C3018-34BD-496E-ABFE-45F20A6E9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5211" y="422953"/>
            <a:ext cx="1065108" cy="46172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F2B26EA-9CCA-481D-B620-94704E658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0158" y="982558"/>
            <a:ext cx="778967" cy="412667"/>
          </a:xfrm>
          <a:prstGeom prst="rect">
            <a:avLst/>
          </a:prstGeom>
        </p:spPr>
      </p:pic>
      <p:sp>
        <p:nvSpPr>
          <p:cNvPr id="99" name="CaixaDeTexto 98">
            <a:extLst>
              <a:ext uri="{FF2B5EF4-FFF2-40B4-BE49-F238E27FC236}">
                <a16:creationId xmlns:a16="http://schemas.microsoft.com/office/drawing/2014/main" id="{DDFBA665-17B7-4347-8CFD-1FBC711A109B}"/>
              </a:ext>
            </a:extLst>
          </p:cNvPr>
          <p:cNvSpPr txBox="1"/>
          <p:nvPr/>
        </p:nvSpPr>
        <p:spPr>
          <a:xfrm>
            <a:off x="6895459" y="222898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r>
              <a:rPr lang="pt-BR" sz="20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1F05C037-E3C9-4A24-9551-7BCD1774949E}"/>
              </a:ext>
            </a:extLst>
          </p:cNvPr>
          <p:cNvSpPr txBox="1"/>
          <p:nvPr/>
        </p:nvSpPr>
        <p:spPr>
          <a:xfrm>
            <a:off x="1676866" y="2769840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r>
              <a:rPr lang="pt-BR" sz="20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FCDF9F9D-B7C1-4CF7-8E12-AF9AF51A6229}"/>
              </a:ext>
            </a:extLst>
          </p:cNvPr>
          <p:cNvSpPr txBox="1"/>
          <p:nvPr/>
        </p:nvSpPr>
        <p:spPr>
          <a:xfrm>
            <a:off x="8827069" y="1494095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r>
              <a:rPr lang="pt-BR" sz="20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9C169D3B-4AC9-453B-9DBA-FF1A5CAC0653}"/>
              </a:ext>
            </a:extLst>
          </p:cNvPr>
          <p:cNvSpPr txBox="1"/>
          <p:nvPr/>
        </p:nvSpPr>
        <p:spPr>
          <a:xfrm>
            <a:off x="9323175" y="2405412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r>
              <a:rPr lang="pt-BR" sz="20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121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18" grpId="0" animBg="1"/>
      <p:bldP spid="102" grpId="0" animBg="1"/>
      <p:bldP spid="100" grpId="0" animBg="1"/>
      <p:bldP spid="104" grpId="0" animBg="1"/>
      <p:bldP spid="101" grpId="0" animBg="1"/>
      <p:bldP spid="64" grpId="0" animBg="1"/>
      <p:bldP spid="65" grpId="0" animBg="1"/>
      <p:bldP spid="66" grpId="0" animBg="1"/>
      <p:bldP spid="67" grpId="0" animBg="1"/>
      <p:bldP spid="68" grpId="0"/>
      <p:bldP spid="69" grpId="0"/>
      <p:bldP spid="70" grpId="0"/>
      <p:bldP spid="71" grpId="0"/>
      <p:bldP spid="72" grpId="0"/>
      <p:bldP spid="74" grpId="0" animBg="1"/>
      <p:bldP spid="75" grpId="0"/>
      <p:bldP spid="77" grpId="0"/>
      <p:bldP spid="78" grpId="0" animBg="1"/>
      <p:bldP spid="79" grpId="0"/>
      <p:bldP spid="80" grpId="0" animBg="1"/>
      <p:bldP spid="73" grpId="0" animBg="1"/>
      <p:bldP spid="76" grpId="0" animBg="1"/>
      <p:bldP spid="86" grpId="0" animBg="1"/>
      <p:bldP spid="87" grpId="0"/>
      <p:bldP spid="88" grpId="0"/>
      <p:bldP spid="89" grpId="0"/>
      <p:bldP spid="90" grpId="0"/>
      <p:bldP spid="52" grpId="0"/>
      <p:bldP spid="62" grpId="0"/>
      <p:bldP spid="103" grpId="0"/>
      <p:bldP spid="105" grpId="0"/>
      <p:bldP spid="106" grpId="0" animBg="1"/>
      <p:bldP spid="107" grpId="0"/>
      <p:bldP spid="99" grpId="0"/>
      <p:bldP spid="108" grpId="0"/>
      <p:bldP spid="119" grpId="0"/>
      <p:bldP spid="1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D4DFC-4C09-4C69-91E8-87862801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8243" y="2766218"/>
            <a:ext cx="547551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Observem o que ocorre quando as </a:t>
            </a:r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rPr>
              <a:t>desidrogenases</a:t>
            </a:r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 atuam</a:t>
            </a:r>
          </a:p>
        </p:txBody>
      </p:sp>
    </p:spTree>
    <p:extLst>
      <p:ext uri="{BB962C8B-B14F-4D97-AF65-F5344CB8AC3E}">
        <p14:creationId xmlns:p14="http://schemas.microsoft.com/office/powerpoint/2010/main" val="2649792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Agrupar 34">
            <a:extLst>
              <a:ext uri="{FF2B5EF4-FFF2-40B4-BE49-F238E27FC236}">
                <a16:creationId xmlns:a16="http://schemas.microsoft.com/office/drawing/2014/main" id="{8F361243-649E-436E-889E-D950328B8087}"/>
              </a:ext>
            </a:extLst>
          </p:cNvPr>
          <p:cNvGrpSpPr/>
          <p:nvPr/>
        </p:nvGrpSpPr>
        <p:grpSpPr>
          <a:xfrm>
            <a:off x="2163595" y="399013"/>
            <a:ext cx="6436388" cy="6280195"/>
            <a:chOff x="5755612" y="385990"/>
            <a:chExt cx="6436388" cy="6280195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338DEA5B-D57E-4B92-92AA-1AD3E1027BBF}"/>
                </a:ext>
              </a:extLst>
            </p:cNvPr>
            <p:cNvSpPr txBox="1"/>
            <p:nvPr/>
          </p:nvSpPr>
          <p:spPr>
            <a:xfrm>
              <a:off x="8313777" y="385990"/>
              <a:ext cx="17192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Acetil-S-</a:t>
              </a:r>
              <a:r>
                <a:rPr kumimoji="0" lang="pt-BR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CoA</a:t>
              </a:r>
              <a:endPara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5312A7CF-0395-402A-831F-01265F1CF768}"/>
                </a:ext>
              </a:extLst>
            </p:cNvPr>
            <p:cNvSpPr txBox="1"/>
            <p:nvPr/>
          </p:nvSpPr>
          <p:spPr>
            <a:xfrm>
              <a:off x="6636157" y="1326594"/>
              <a:ext cx="2220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Ácido oxalacético</a:t>
              </a:r>
            </a:p>
          </p:txBody>
        </p:sp>
        <p:sp>
          <p:nvSpPr>
            <p:cNvPr id="43" name="Arco 42">
              <a:extLst>
                <a:ext uri="{FF2B5EF4-FFF2-40B4-BE49-F238E27FC236}">
                  <a16:creationId xmlns:a16="http://schemas.microsoft.com/office/drawing/2014/main" id="{7636EA69-6A18-4F70-8DF9-06BDD4D3D865}"/>
                </a:ext>
              </a:extLst>
            </p:cNvPr>
            <p:cNvSpPr/>
            <p:nvPr/>
          </p:nvSpPr>
          <p:spPr>
            <a:xfrm>
              <a:off x="6417702" y="1254235"/>
              <a:ext cx="5196044" cy="5069990"/>
            </a:xfrm>
            <a:prstGeom prst="arc">
              <a:avLst>
                <a:gd name="adj1" fmla="val 18327829"/>
                <a:gd name="adj2" fmla="val 19340631"/>
              </a:avLst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Arco 43">
              <a:extLst>
                <a:ext uri="{FF2B5EF4-FFF2-40B4-BE49-F238E27FC236}">
                  <a16:creationId xmlns:a16="http://schemas.microsoft.com/office/drawing/2014/main" id="{9E26E3AF-B14B-47BE-AC16-02AC9D958FE9}"/>
                </a:ext>
              </a:extLst>
            </p:cNvPr>
            <p:cNvSpPr/>
            <p:nvPr/>
          </p:nvSpPr>
          <p:spPr>
            <a:xfrm>
              <a:off x="6396496" y="1245584"/>
              <a:ext cx="5196044" cy="5069990"/>
            </a:xfrm>
            <a:prstGeom prst="arc">
              <a:avLst>
                <a:gd name="adj1" fmla="val 20000142"/>
                <a:gd name="adj2" fmla="val 20851908"/>
              </a:avLst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Arco 44">
              <a:extLst>
                <a:ext uri="{FF2B5EF4-FFF2-40B4-BE49-F238E27FC236}">
                  <a16:creationId xmlns:a16="http://schemas.microsoft.com/office/drawing/2014/main" id="{E45ABF3A-5C8E-471B-89F6-7E9F1DBF7819}"/>
                </a:ext>
              </a:extLst>
            </p:cNvPr>
            <p:cNvSpPr/>
            <p:nvPr/>
          </p:nvSpPr>
          <p:spPr>
            <a:xfrm>
              <a:off x="6404869" y="1236933"/>
              <a:ext cx="5196044" cy="5069990"/>
            </a:xfrm>
            <a:prstGeom prst="arc">
              <a:avLst>
                <a:gd name="adj1" fmla="val 21436359"/>
                <a:gd name="adj2" fmla="val 2014302"/>
              </a:avLst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Arco 45">
              <a:extLst>
                <a:ext uri="{FF2B5EF4-FFF2-40B4-BE49-F238E27FC236}">
                  <a16:creationId xmlns:a16="http://schemas.microsoft.com/office/drawing/2014/main" id="{7E34B40D-8C8E-4343-8BC2-F656057FDE97}"/>
                </a:ext>
              </a:extLst>
            </p:cNvPr>
            <p:cNvSpPr/>
            <p:nvPr/>
          </p:nvSpPr>
          <p:spPr>
            <a:xfrm>
              <a:off x="6396496" y="1228282"/>
              <a:ext cx="5196044" cy="5069990"/>
            </a:xfrm>
            <a:prstGeom prst="arc">
              <a:avLst>
                <a:gd name="adj1" fmla="val 2798458"/>
                <a:gd name="adj2" fmla="val 4400627"/>
              </a:avLst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Arco 46">
              <a:extLst>
                <a:ext uri="{FF2B5EF4-FFF2-40B4-BE49-F238E27FC236}">
                  <a16:creationId xmlns:a16="http://schemas.microsoft.com/office/drawing/2014/main" id="{67CE7FB8-6E7D-4BFC-8DDE-7D27C7589182}"/>
                </a:ext>
              </a:extLst>
            </p:cNvPr>
            <p:cNvSpPr/>
            <p:nvPr/>
          </p:nvSpPr>
          <p:spPr>
            <a:xfrm>
              <a:off x="6404483" y="1236408"/>
              <a:ext cx="5196044" cy="5069990"/>
            </a:xfrm>
            <a:prstGeom prst="arc">
              <a:avLst>
                <a:gd name="adj1" fmla="val 5989416"/>
                <a:gd name="adj2" fmla="val 8994205"/>
              </a:avLst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Arco 47">
              <a:extLst>
                <a:ext uri="{FF2B5EF4-FFF2-40B4-BE49-F238E27FC236}">
                  <a16:creationId xmlns:a16="http://schemas.microsoft.com/office/drawing/2014/main" id="{EA61ECB1-6E7D-46E6-9336-B49EA8FC12FE}"/>
                </a:ext>
              </a:extLst>
            </p:cNvPr>
            <p:cNvSpPr/>
            <p:nvPr/>
          </p:nvSpPr>
          <p:spPr>
            <a:xfrm>
              <a:off x="6396496" y="1228282"/>
              <a:ext cx="5196044" cy="5069990"/>
            </a:xfrm>
            <a:prstGeom prst="arc">
              <a:avLst>
                <a:gd name="adj1" fmla="val 9605520"/>
                <a:gd name="adj2" fmla="val 10739079"/>
              </a:avLst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Arco 48">
              <a:extLst>
                <a:ext uri="{FF2B5EF4-FFF2-40B4-BE49-F238E27FC236}">
                  <a16:creationId xmlns:a16="http://schemas.microsoft.com/office/drawing/2014/main" id="{98E66C89-5FF2-42AC-9750-0019DEC7B407}"/>
                </a:ext>
              </a:extLst>
            </p:cNvPr>
            <p:cNvSpPr/>
            <p:nvPr/>
          </p:nvSpPr>
          <p:spPr>
            <a:xfrm>
              <a:off x="6404483" y="1204632"/>
              <a:ext cx="5196044" cy="5069990"/>
            </a:xfrm>
            <a:prstGeom prst="arc">
              <a:avLst>
                <a:gd name="adj1" fmla="val 11376747"/>
                <a:gd name="adj2" fmla="val 12277346"/>
              </a:avLst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Arco 49">
              <a:extLst>
                <a:ext uri="{FF2B5EF4-FFF2-40B4-BE49-F238E27FC236}">
                  <a16:creationId xmlns:a16="http://schemas.microsoft.com/office/drawing/2014/main" id="{C5650637-EEEC-4F94-BBFC-0D907AC52B2D}"/>
                </a:ext>
              </a:extLst>
            </p:cNvPr>
            <p:cNvSpPr/>
            <p:nvPr/>
          </p:nvSpPr>
          <p:spPr>
            <a:xfrm>
              <a:off x="6396496" y="1163720"/>
              <a:ext cx="5196044" cy="5069990"/>
            </a:xfrm>
            <a:prstGeom prst="arc">
              <a:avLst>
                <a:gd name="adj1" fmla="val 12793611"/>
                <a:gd name="adj2" fmla="val 13867993"/>
              </a:avLst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Arco 50">
              <a:extLst>
                <a:ext uri="{FF2B5EF4-FFF2-40B4-BE49-F238E27FC236}">
                  <a16:creationId xmlns:a16="http://schemas.microsoft.com/office/drawing/2014/main" id="{3851888C-F857-4C6B-9353-C37DCC8E9B6A}"/>
                </a:ext>
              </a:extLst>
            </p:cNvPr>
            <p:cNvSpPr/>
            <p:nvPr/>
          </p:nvSpPr>
          <p:spPr>
            <a:xfrm>
              <a:off x="6404483" y="1187330"/>
              <a:ext cx="5196044" cy="5069990"/>
            </a:xfrm>
            <a:prstGeom prst="arc">
              <a:avLst>
                <a:gd name="adj1" fmla="val 14999890"/>
                <a:gd name="adj2" fmla="val 17520247"/>
              </a:avLst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Seta: Dobrada 52">
              <a:extLst>
                <a:ext uri="{FF2B5EF4-FFF2-40B4-BE49-F238E27FC236}">
                  <a16:creationId xmlns:a16="http://schemas.microsoft.com/office/drawing/2014/main" id="{203F3058-4548-419F-B245-4BA9681B375B}"/>
                </a:ext>
              </a:extLst>
            </p:cNvPr>
            <p:cNvSpPr/>
            <p:nvPr/>
          </p:nvSpPr>
          <p:spPr>
            <a:xfrm flipV="1">
              <a:off x="9030854" y="794939"/>
              <a:ext cx="146827" cy="400515"/>
            </a:xfrm>
            <a:prstGeom prst="bentArrow">
              <a:avLst>
                <a:gd name="adj1" fmla="val 5691"/>
                <a:gd name="adj2" fmla="val 10827"/>
                <a:gd name="adj3" fmla="val 50000"/>
                <a:gd name="adj4" fmla="val 83920"/>
              </a:avLst>
            </a:prstGeom>
            <a:solidFill>
              <a:schemeClr val="accent2">
                <a:lumMod val="50000"/>
              </a:schemeClr>
            </a:solidFill>
            <a:ln w="571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FD4FD8EB-7C6B-4D3E-8A01-C829022833CC}"/>
                </a:ext>
              </a:extLst>
            </p:cNvPr>
            <p:cNvSpPr txBox="1"/>
            <p:nvPr/>
          </p:nvSpPr>
          <p:spPr>
            <a:xfrm>
              <a:off x="9664798" y="1326190"/>
              <a:ext cx="1295021" cy="400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Citrato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B9916D12-1E96-434C-9F43-1648FE428F86}"/>
                </a:ext>
              </a:extLst>
            </p:cNvPr>
            <p:cNvSpPr txBox="1"/>
            <p:nvPr/>
          </p:nvSpPr>
          <p:spPr>
            <a:xfrm>
              <a:off x="6118901" y="2276125"/>
              <a:ext cx="117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Malato</a:t>
              </a:r>
              <a:endPara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E46B7A79-D060-4BFF-A897-5D09A67F7EF9}"/>
                </a:ext>
              </a:extLst>
            </p:cNvPr>
            <p:cNvSpPr txBox="1"/>
            <p:nvPr/>
          </p:nvSpPr>
          <p:spPr>
            <a:xfrm>
              <a:off x="5755612" y="3348564"/>
              <a:ext cx="13892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Fumarato</a:t>
              </a:r>
              <a:endPara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6200BC3A-44EA-4C5C-9E19-6FE9C0F969FF}"/>
                </a:ext>
              </a:extLst>
            </p:cNvPr>
            <p:cNvSpPr txBox="1"/>
            <p:nvPr/>
          </p:nvSpPr>
          <p:spPr>
            <a:xfrm>
              <a:off x="6041173" y="4632014"/>
              <a:ext cx="13892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Succinato</a:t>
              </a: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5C086633-72A9-41B9-B327-51B23F03C9EA}"/>
                </a:ext>
              </a:extLst>
            </p:cNvPr>
            <p:cNvSpPr txBox="1"/>
            <p:nvPr/>
          </p:nvSpPr>
          <p:spPr>
            <a:xfrm>
              <a:off x="8197530" y="6266075"/>
              <a:ext cx="1999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Succinato-</a:t>
              </a:r>
              <a:r>
                <a:rPr kumimoji="0" lang="pt-BR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CoA</a:t>
              </a:r>
              <a:endPara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A37B7671-7F63-456C-9B6D-96B03D371E9A}"/>
                </a:ext>
              </a:extLst>
            </p:cNvPr>
            <p:cNvSpPr txBox="1"/>
            <p:nvPr/>
          </p:nvSpPr>
          <p:spPr>
            <a:xfrm>
              <a:off x="10896979" y="3197018"/>
              <a:ext cx="12950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Isocitrato</a:t>
              </a:r>
              <a:endPara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F1561373-A9BE-4A80-B747-093049E75C42}"/>
                </a:ext>
              </a:extLst>
            </p:cNvPr>
            <p:cNvSpPr txBox="1"/>
            <p:nvPr/>
          </p:nvSpPr>
          <p:spPr>
            <a:xfrm>
              <a:off x="10273959" y="2199173"/>
              <a:ext cx="19180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Cis-Aconit</a:t>
              </a: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ato</a:t>
              </a:r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63D7B840-53E7-4AFE-9FD4-384F1C0352AE}"/>
                </a:ext>
              </a:extLst>
            </p:cNvPr>
            <p:cNvSpPr txBox="1"/>
            <p:nvPr/>
          </p:nvSpPr>
          <p:spPr>
            <a:xfrm>
              <a:off x="10059015" y="5174477"/>
              <a:ext cx="19180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α</a:t>
              </a: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-</a:t>
              </a:r>
              <a:r>
                <a:rPr kumimoji="0" lang="pt-BR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cetogutarato</a:t>
              </a:r>
              <a:endPara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</p:grpSp>
      <p:sp>
        <p:nvSpPr>
          <p:cNvPr id="64" name="Arco 63">
            <a:extLst>
              <a:ext uri="{FF2B5EF4-FFF2-40B4-BE49-F238E27FC236}">
                <a16:creationId xmlns:a16="http://schemas.microsoft.com/office/drawing/2014/main" id="{B5260540-5393-4877-8142-4075C425654F}"/>
              </a:ext>
            </a:extLst>
          </p:cNvPr>
          <p:cNvSpPr/>
          <p:nvPr/>
        </p:nvSpPr>
        <p:spPr>
          <a:xfrm rot="11472638">
            <a:off x="7924782" y="4413957"/>
            <a:ext cx="1285019" cy="495524"/>
          </a:xfrm>
          <a:prstGeom prst="arc">
            <a:avLst>
              <a:gd name="adj1" fmla="val 16200000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Arco 65">
            <a:extLst>
              <a:ext uri="{FF2B5EF4-FFF2-40B4-BE49-F238E27FC236}">
                <a16:creationId xmlns:a16="http://schemas.microsoft.com/office/drawing/2014/main" id="{4AD8D357-6CDE-4976-A95A-29F8AC5CE087}"/>
              </a:ext>
            </a:extLst>
          </p:cNvPr>
          <p:cNvSpPr/>
          <p:nvPr/>
        </p:nvSpPr>
        <p:spPr>
          <a:xfrm rot="1230814">
            <a:off x="2134086" y="1611904"/>
            <a:ext cx="1269730" cy="516615"/>
          </a:xfrm>
          <a:prstGeom prst="arc">
            <a:avLst>
              <a:gd name="adj1" fmla="val 16199995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Arco 66">
            <a:extLst>
              <a:ext uri="{FF2B5EF4-FFF2-40B4-BE49-F238E27FC236}">
                <a16:creationId xmlns:a16="http://schemas.microsoft.com/office/drawing/2014/main" id="{E974238A-049F-4F5C-BAA1-633E98F1D01F}"/>
              </a:ext>
            </a:extLst>
          </p:cNvPr>
          <p:cNvSpPr/>
          <p:nvPr/>
        </p:nvSpPr>
        <p:spPr>
          <a:xfrm rot="20762784">
            <a:off x="1574346" y="4183011"/>
            <a:ext cx="1269730" cy="516615"/>
          </a:xfrm>
          <a:prstGeom prst="arc">
            <a:avLst>
              <a:gd name="adj1" fmla="val 16199995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60BD3200-889A-4033-9B78-CC62F103343A}"/>
              </a:ext>
            </a:extLst>
          </p:cNvPr>
          <p:cNvSpPr txBox="1"/>
          <p:nvPr/>
        </p:nvSpPr>
        <p:spPr>
          <a:xfrm>
            <a:off x="8647529" y="4214159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  <a:r>
              <a:rPr kumimoji="0" lang="pt-BR" sz="2000" b="1" i="0" u="none" strike="noStrike" kern="1200" cap="none" spc="0" normalizeH="0" baseline="3000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A8AC99DC-D6DC-4A89-8CC7-E4B674F9FB2C}"/>
              </a:ext>
            </a:extLst>
          </p:cNvPr>
          <p:cNvSpPr txBox="1"/>
          <p:nvPr/>
        </p:nvSpPr>
        <p:spPr>
          <a:xfrm>
            <a:off x="8470559" y="4763740"/>
            <a:ext cx="1423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NADH +H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71FBC6E9-B812-461F-9A79-4F2AB21D359D}"/>
              </a:ext>
            </a:extLst>
          </p:cNvPr>
          <p:cNvSpPr txBox="1"/>
          <p:nvPr/>
        </p:nvSpPr>
        <p:spPr>
          <a:xfrm>
            <a:off x="1818991" y="1790953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  <a:r>
              <a:rPr kumimoji="0" lang="pt-BR" sz="2000" b="1" i="0" u="none" strike="noStrike" kern="1200" cap="none" spc="0" normalizeH="0" baseline="3000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352A0794-A994-4C36-8D77-29737424E81B}"/>
              </a:ext>
            </a:extLst>
          </p:cNvPr>
          <p:cNvSpPr txBox="1"/>
          <p:nvPr/>
        </p:nvSpPr>
        <p:spPr>
          <a:xfrm>
            <a:off x="1720515" y="1259316"/>
            <a:ext cx="154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NADH+H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4" name="Arco 73">
            <a:extLst>
              <a:ext uri="{FF2B5EF4-FFF2-40B4-BE49-F238E27FC236}">
                <a16:creationId xmlns:a16="http://schemas.microsoft.com/office/drawing/2014/main" id="{0137D17F-9C82-4F84-A16B-DEDACC4BAABA}"/>
              </a:ext>
            </a:extLst>
          </p:cNvPr>
          <p:cNvSpPr/>
          <p:nvPr/>
        </p:nvSpPr>
        <p:spPr>
          <a:xfrm rot="11472638">
            <a:off x="6646469" y="5911445"/>
            <a:ext cx="1285019" cy="495524"/>
          </a:xfrm>
          <a:prstGeom prst="arc">
            <a:avLst>
              <a:gd name="adj1" fmla="val 16200000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6D46C6C3-8D15-44C5-ADE4-A7E6B99248E2}"/>
              </a:ext>
            </a:extLst>
          </p:cNvPr>
          <p:cNvSpPr txBox="1"/>
          <p:nvPr/>
        </p:nvSpPr>
        <p:spPr>
          <a:xfrm>
            <a:off x="7369216" y="5711647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  <a:r>
              <a:rPr kumimoji="0" lang="pt-BR" sz="2000" b="1" i="0" u="none" strike="noStrike" kern="1200" cap="none" spc="0" normalizeH="0" baseline="3000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AF8EFF9-876C-4F04-BB04-B7908C9AB783}"/>
              </a:ext>
            </a:extLst>
          </p:cNvPr>
          <p:cNvSpPr txBox="1"/>
          <p:nvPr/>
        </p:nvSpPr>
        <p:spPr>
          <a:xfrm>
            <a:off x="7221002" y="6279776"/>
            <a:ext cx="1378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NADH+H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6" name="Arco 75">
            <a:extLst>
              <a:ext uri="{FF2B5EF4-FFF2-40B4-BE49-F238E27FC236}">
                <a16:creationId xmlns:a16="http://schemas.microsoft.com/office/drawing/2014/main" id="{E39E6462-C119-45FD-B29C-800C5E3D6FC2}"/>
              </a:ext>
            </a:extLst>
          </p:cNvPr>
          <p:cNvSpPr/>
          <p:nvPr/>
        </p:nvSpPr>
        <p:spPr>
          <a:xfrm rot="5400000">
            <a:off x="2243121" y="-819737"/>
            <a:ext cx="716525" cy="2066580"/>
          </a:xfrm>
          <a:prstGeom prst="arc">
            <a:avLst>
              <a:gd name="adj1" fmla="val 16685552"/>
              <a:gd name="adj2" fmla="val 4873439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2843BAF2-5E50-42F0-AE94-A50A48A81C51}"/>
              </a:ext>
            </a:extLst>
          </p:cNvPr>
          <p:cNvCxnSpPr>
            <a:cxnSpLocks/>
          </p:cNvCxnSpPr>
          <p:nvPr/>
        </p:nvCxnSpPr>
        <p:spPr>
          <a:xfrm>
            <a:off x="1492581" y="587847"/>
            <a:ext cx="3362045" cy="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B98A2A9C-2144-44E7-BD92-2ED9ECF6EEF7}"/>
              </a:ext>
            </a:extLst>
          </p:cNvPr>
          <p:cNvSpPr txBox="1"/>
          <p:nvPr/>
        </p:nvSpPr>
        <p:spPr>
          <a:xfrm>
            <a:off x="3100765" y="16778"/>
            <a:ext cx="1326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NADH+H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CAF35584-A47F-4360-AB33-864D4EB35B01}"/>
              </a:ext>
            </a:extLst>
          </p:cNvPr>
          <p:cNvSpPr txBox="1"/>
          <p:nvPr/>
        </p:nvSpPr>
        <p:spPr>
          <a:xfrm>
            <a:off x="1272702" y="29229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  <a:r>
              <a:rPr kumimoji="0" lang="pt-BR" sz="2000" b="1" i="0" u="none" strike="noStrike" kern="1200" cap="none" spc="0" normalizeH="0" baseline="3000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82F60E7B-7C4B-4275-8F1B-F46724A02644}"/>
              </a:ext>
            </a:extLst>
          </p:cNvPr>
          <p:cNvSpPr txBox="1"/>
          <p:nvPr/>
        </p:nvSpPr>
        <p:spPr>
          <a:xfrm>
            <a:off x="297758" y="371761"/>
            <a:ext cx="122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Piruvato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EC5936D7-AFF7-483C-BACE-3C101EF1D55D}"/>
              </a:ext>
            </a:extLst>
          </p:cNvPr>
          <p:cNvSpPr txBox="1"/>
          <p:nvPr/>
        </p:nvSpPr>
        <p:spPr>
          <a:xfrm>
            <a:off x="1492581" y="4608347"/>
            <a:ext cx="787243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FAD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517D09FA-4810-4B14-B43C-D7B7D538331E}"/>
              </a:ext>
            </a:extLst>
          </p:cNvPr>
          <p:cNvSpPr txBox="1"/>
          <p:nvPr/>
        </p:nvSpPr>
        <p:spPr>
          <a:xfrm>
            <a:off x="1143488" y="4037544"/>
            <a:ext cx="1166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FADH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159626AB-BE83-40DE-A26F-3C1CED55EAD1}"/>
              </a:ext>
            </a:extLst>
          </p:cNvPr>
          <p:cNvSpPr txBox="1"/>
          <p:nvPr/>
        </p:nvSpPr>
        <p:spPr>
          <a:xfrm>
            <a:off x="1767855" y="644175"/>
            <a:ext cx="2161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Complexo Piruvato-Desidrogenase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98861527-35D8-4DA4-8B48-99239207DD19}"/>
              </a:ext>
            </a:extLst>
          </p:cNvPr>
          <p:cNvSpPr txBox="1"/>
          <p:nvPr/>
        </p:nvSpPr>
        <p:spPr>
          <a:xfrm rot="2332719">
            <a:off x="3435739" y="2219257"/>
            <a:ext cx="1389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Malato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Desidrogenase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618CFCEF-6EB2-4C0D-A144-E02E534E895A}"/>
              </a:ext>
            </a:extLst>
          </p:cNvPr>
          <p:cNvSpPr txBox="1"/>
          <p:nvPr/>
        </p:nvSpPr>
        <p:spPr>
          <a:xfrm rot="1258606">
            <a:off x="6567053" y="3972312"/>
            <a:ext cx="1389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Isocitrato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Desidrogenase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453312A1-937F-480E-9BC1-39DAAE2D8B6C}"/>
              </a:ext>
            </a:extLst>
          </p:cNvPr>
          <p:cNvSpPr txBox="1"/>
          <p:nvPr/>
        </p:nvSpPr>
        <p:spPr>
          <a:xfrm rot="3807667">
            <a:off x="5274222" y="5158929"/>
            <a:ext cx="1654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cetogutarato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desidrogenase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D9220C17-18F5-4E71-A662-1379E031D2E4}"/>
              </a:ext>
            </a:extLst>
          </p:cNvPr>
          <p:cNvSpPr txBox="1"/>
          <p:nvPr/>
        </p:nvSpPr>
        <p:spPr>
          <a:xfrm rot="20875536">
            <a:off x="2917834" y="3796818"/>
            <a:ext cx="1654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Succinato-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desidrogenase</a:t>
            </a:r>
          </a:p>
        </p:txBody>
      </p:sp>
      <p:sp>
        <p:nvSpPr>
          <p:cNvPr id="63" name="Título 1">
            <a:extLst>
              <a:ext uri="{FF2B5EF4-FFF2-40B4-BE49-F238E27FC236}">
                <a16:creationId xmlns:a16="http://schemas.microsoft.com/office/drawing/2014/main" id="{23059790-26E5-41A2-BDF3-373BB09E0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2314" y="273780"/>
            <a:ext cx="3797062" cy="1325563"/>
          </a:xfrm>
        </p:spPr>
        <p:txBody>
          <a:bodyPr>
            <a:no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Eras Bold ITC" panose="020B0907030504020204" pitchFamily="34" charset="0"/>
              </a:rPr>
              <a:t>Ação das </a:t>
            </a:r>
            <a:r>
              <a:rPr lang="pt-BR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rPr>
              <a:t>desidrogenases</a:t>
            </a:r>
            <a:endParaRPr lang="pt-BR" sz="28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50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6" grpId="0" animBg="1"/>
      <p:bldP spid="67" grpId="0" animBg="1"/>
      <p:bldP spid="68" grpId="0"/>
      <p:bldP spid="69" grpId="0"/>
      <p:bldP spid="71" grpId="0"/>
      <p:bldP spid="72" grpId="0"/>
      <p:bldP spid="74" grpId="0" animBg="1"/>
      <p:bldP spid="75" grpId="0"/>
      <p:bldP spid="77" grpId="0"/>
      <p:bldP spid="76" grpId="0" animBg="1"/>
      <p:bldP spid="87" grpId="0"/>
      <p:bldP spid="88" grpId="0"/>
      <p:bldP spid="52" grpId="0"/>
      <p:bldP spid="6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D4DFC-4C09-4C69-91E8-878628010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Objetivos da aula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3F47D41-472D-4306-AE49-96F909898F93}"/>
              </a:ext>
            </a:extLst>
          </p:cNvPr>
          <p:cNvSpPr txBox="1"/>
          <p:nvPr/>
        </p:nvSpPr>
        <p:spPr>
          <a:xfrm>
            <a:off x="625409" y="1944799"/>
            <a:ext cx="10555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Qual o saldo final de NADH</a:t>
            </a:r>
            <a:r>
              <a:rPr lang="pt-BR" sz="2400" dirty="0">
                <a:solidFill>
                  <a:schemeClr val="bg1"/>
                </a:solidFill>
              </a:rPr>
              <a:t>, FADH</a:t>
            </a:r>
            <a:r>
              <a:rPr lang="pt-BR" sz="2400" baseline="-25000" dirty="0">
                <a:solidFill>
                  <a:schemeClr val="bg1"/>
                </a:solidFill>
              </a:rPr>
              <a:t>2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, CO</a:t>
            </a:r>
            <a:r>
              <a:rPr kumimoji="0" lang="pt-BR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2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 e </a:t>
            </a:r>
            <a:r>
              <a:rPr lang="pt-BR" sz="2400" dirty="0">
                <a:solidFill>
                  <a:schemeClr val="bg1"/>
                </a:solidFill>
              </a:rPr>
              <a:t>GTP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partir de uma molécula de glicose? Considere apenas as reações de Oxidação do piruvato e o Ciclo de Krebs.</a:t>
            </a:r>
          </a:p>
        </p:txBody>
      </p:sp>
    </p:spTree>
    <p:extLst>
      <p:ext uri="{BB962C8B-B14F-4D97-AF65-F5344CB8AC3E}">
        <p14:creationId xmlns:p14="http://schemas.microsoft.com/office/powerpoint/2010/main" val="1776004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Arco 213">
            <a:extLst>
              <a:ext uri="{FF2B5EF4-FFF2-40B4-BE49-F238E27FC236}">
                <a16:creationId xmlns:a16="http://schemas.microsoft.com/office/drawing/2014/main" id="{D3A69A37-5D5F-4D8C-9407-DFB449910A5A}"/>
              </a:ext>
            </a:extLst>
          </p:cNvPr>
          <p:cNvSpPr/>
          <p:nvPr/>
        </p:nvSpPr>
        <p:spPr>
          <a:xfrm rot="6420202">
            <a:off x="2066274" y="1609661"/>
            <a:ext cx="1327717" cy="2005865"/>
          </a:xfrm>
          <a:prstGeom prst="arc">
            <a:avLst>
              <a:gd name="adj1" fmla="val 16186976"/>
              <a:gd name="adj2" fmla="val 100188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0" name="Arco 209">
            <a:extLst>
              <a:ext uri="{FF2B5EF4-FFF2-40B4-BE49-F238E27FC236}">
                <a16:creationId xmlns:a16="http://schemas.microsoft.com/office/drawing/2014/main" id="{FEA69949-0E9B-4F4A-A9B2-0334E95E3A2C}"/>
              </a:ext>
            </a:extLst>
          </p:cNvPr>
          <p:cNvSpPr/>
          <p:nvPr/>
        </p:nvSpPr>
        <p:spPr>
          <a:xfrm rot="16808576">
            <a:off x="8793739" y="2432966"/>
            <a:ext cx="1318504" cy="1712613"/>
          </a:xfrm>
          <a:prstGeom prst="arc">
            <a:avLst>
              <a:gd name="adj1" fmla="val 16186976"/>
              <a:gd name="adj2" fmla="val 209808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CaixaDeTexto 210">
            <a:extLst>
              <a:ext uri="{FF2B5EF4-FFF2-40B4-BE49-F238E27FC236}">
                <a16:creationId xmlns:a16="http://schemas.microsoft.com/office/drawing/2014/main" id="{6CE52A95-EF30-43FB-9C97-2CFD8F350F82}"/>
              </a:ext>
            </a:extLst>
          </p:cNvPr>
          <p:cNvSpPr txBox="1"/>
          <p:nvPr/>
        </p:nvSpPr>
        <p:spPr>
          <a:xfrm>
            <a:off x="9323175" y="2405412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r>
              <a:rPr lang="pt-BR" sz="20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08" name="Arco 207">
            <a:extLst>
              <a:ext uri="{FF2B5EF4-FFF2-40B4-BE49-F238E27FC236}">
                <a16:creationId xmlns:a16="http://schemas.microsoft.com/office/drawing/2014/main" id="{DFA30057-D173-431B-8C63-470E642951A1}"/>
              </a:ext>
            </a:extLst>
          </p:cNvPr>
          <p:cNvSpPr/>
          <p:nvPr/>
        </p:nvSpPr>
        <p:spPr>
          <a:xfrm rot="9587398">
            <a:off x="7962931" y="1540425"/>
            <a:ext cx="1285019" cy="495524"/>
          </a:xfrm>
          <a:prstGeom prst="arc">
            <a:avLst>
              <a:gd name="adj1" fmla="val 12454411"/>
              <a:gd name="adj2" fmla="val 21324286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" name="CaixaDeTexto 208">
            <a:extLst>
              <a:ext uri="{FF2B5EF4-FFF2-40B4-BE49-F238E27FC236}">
                <a16:creationId xmlns:a16="http://schemas.microsoft.com/office/drawing/2014/main" id="{964B972D-5236-4812-8F85-A8402B45335E}"/>
              </a:ext>
            </a:extLst>
          </p:cNvPr>
          <p:cNvSpPr txBox="1"/>
          <p:nvPr/>
        </p:nvSpPr>
        <p:spPr>
          <a:xfrm>
            <a:off x="8827069" y="1494095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r>
              <a:rPr lang="pt-BR" sz="20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06" name="Arco 205">
            <a:extLst>
              <a:ext uri="{FF2B5EF4-FFF2-40B4-BE49-F238E27FC236}">
                <a16:creationId xmlns:a16="http://schemas.microsoft.com/office/drawing/2014/main" id="{7F2DB948-B35A-434F-84DF-F13E12B9C32A}"/>
              </a:ext>
            </a:extLst>
          </p:cNvPr>
          <p:cNvSpPr/>
          <p:nvPr/>
        </p:nvSpPr>
        <p:spPr>
          <a:xfrm rot="16200000">
            <a:off x="6911911" y="708317"/>
            <a:ext cx="1305854" cy="1288528"/>
          </a:xfrm>
          <a:prstGeom prst="arc">
            <a:avLst>
              <a:gd name="adj1" fmla="val 16186976"/>
              <a:gd name="adj2" fmla="val 209808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Arco 144">
            <a:extLst>
              <a:ext uri="{FF2B5EF4-FFF2-40B4-BE49-F238E27FC236}">
                <a16:creationId xmlns:a16="http://schemas.microsoft.com/office/drawing/2014/main" id="{E14F3842-2A63-4E8C-A711-288D0F20EACE}"/>
              </a:ext>
            </a:extLst>
          </p:cNvPr>
          <p:cNvSpPr/>
          <p:nvPr/>
        </p:nvSpPr>
        <p:spPr>
          <a:xfrm rot="375202">
            <a:off x="1822186" y="5249192"/>
            <a:ext cx="2865897" cy="617149"/>
          </a:xfrm>
          <a:prstGeom prst="arc">
            <a:avLst>
              <a:gd name="adj1" fmla="val 10800105"/>
              <a:gd name="adj2" fmla="val 2065217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Arco 142">
            <a:extLst>
              <a:ext uri="{FF2B5EF4-FFF2-40B4-BE49-F238E27FC236}">
                <a16:creationId xmlns:a16="http://schemas.microsoft.com/office/drawing/2014/main" id="{C9316511-7092-43CB-B7D6-0D2BAF3C9AF7}"/>
              </a:ext>
            </a:extLst>
          </p:cNvPr>
          <p:cNvSpPr/>
          <p:nvPr/>
        </p:nvSpPr>
        <p:spPr>
          <a:xfrm rot="9689655">
            <a:off x="6389658" y="428379"/>
            <a:ext cx="2114712" cy="667018"/>
          </a:xfrm>
          <a:prstGeom prst="arc">
            <a:avLst>
              <a:gd name="adj1" fmla="val 10800105"/>
              <a:gd name="adj2" fmla="val 2065217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9" name="Arco 188">
            <a:extLst>
              <a:ext uri="{FF2B5EF4-FFF2-40B4-BE49-F238E27FC236}">
                <a16:creationId xmlns:a16="http://schemas.microsoft.com/office/drawing/2014/main" id="{FD64CC6D-82A9-4569-B2D0-88E4869E3BAB}"/>
              </a:ext>
            </a:extLst>
          </p:cNvPr>
          <p:cNvSpPr/>
          <p:nvPr/>
        </p:nvSpPr>
        <p:spPr>
          <a:xfrm rot="10121887">
            <a:off x="4054659" y="63380"/>
            <a:ext cx="1285019" cy="515352"/>
          </a:xfrm>
          <a:prstGeom prst="arc">
            <a:avLst>
              <a:gd name="adj1" fmla="val 11700149"/>
              <a:gd name="adj2" fmla="val 20073624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6" name="Arco 185">
            <a:extLst>
              <a:ext uri="{FF2B5EF4-FFF2-40B4-BE49-F238E27FC236}">
                <a16:creationId xmlns:a16="http://schemas.microsoft.com/office/drawing/2014/main" id="{A247597F-95FA-4ED1-9DE7-43DDB7BDB2D7}"/>
              </a:ext>
            </a:extLst>
          </p:cNvPr>
          <p:cNvSpPr/>
          <p:nvPr/>
        </p:nvSpPr>
        <p:spPr>
          <a:xfrm rot="5400000">
            <a:off x="2977638" y="-819737"/>
            <a:ext cx="716525" cy="2066580"/>
          </a:xfrm>
          <a:prstGeom prst="arc">
            <a:avLst>
              <a:gd name="adj1" fmla="val 16685552"/>
              <a:gd name="adj2" fmla="val 4873439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Arco 63">
            <a:extLst>
              <a:ext uri="{FF2B5EF4-FFF2-40B4-BE49-F238E27FC236}">
                <a16:creationId xmlns:a16="http://schemas.microsoft.com/office/drawing/2014/main" id="{B5260540-5393-4877-8142-4075C425654F}"/>
              </a:ext>
            </a:extLst>
          </p:cNvPr>
          <p:cNvSpPr/>
          <p:nvPr/>
        </p:nvSpPr>
        <p:spPr>
          <a:xfrm rot="11472638">
            <a:off x="8659299" y="4413957"/>
            <a:ext cx="1285019" cy="495524"/>
          </a:xfrm>
          <a:prstGeom prst="arc">
            <a:avLst>
              <a:gd name="adj1" fmla="val 16200000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Arco 64">
            <a:extLst>
              <a:ext uri="{FF2B5EF4-FFF2-40B4-BE49-F238E27FC236}">
                <a16:creationId xmlns:a16="http://schemas.microsoft.com/office/drawing/2014/main" id="{F71BDBD1-7214-41AA-B932-018EBA9D18D4}"/>
              </a:ext>
            </a:extLst>
          </p:cNvPr>
          <p:cNvSpPr/>
          <p:nvPr/>
        </p:nvSpPr>
        <p:spPr>
          <a:xfrm rot="18910018">
            <a:off x="3239025" y="5665686"/>
            <a:ext cx="1171900" cy="623875"/>
          </a:xfrm>
          <a:prstGeom prst="arc">
            <a:avLst>
              <a:gd name="adj1" fmla="val 16200000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Arco 65">
            <a:extLst>
              <a:ext uri="{FF2B5EF4-FFF2-40B4-BE49-F238E27FC236}">
                <a16:creationId xmlns:a16="http://schemas.microsoft.com/office/drawing/2014/main" id="{4AD8D357-6CDE-4976-A95A-29F8AC5CE087}"/>
              </a:ext>
            </a:extLst>
          </p:cNvPr>
          <p:cNvSpPr/>
          <p:nvPr/>
        </p:nvSpPr>
        <p:spPr>
          <a:xfrm rot="1230814">
            <a:off x="2868603" y="1611904"/>
            <a:ext cx="1269730" cy="516615"/>
          </a:xfrm>
          <a:prstGeom prst="arc">
            <a:avLst>
              <a:gd name="adj1" fmla="val 16199995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Arco 66">
            <a:extLst>
              <a:ext uri="{FF2B5EF4-FFF2-40B4-BE49-F238E27FC236}">
                <a16:creationId xmlns:a16="http://schemas.microsoft.com/office/drawing/2014/main" id="{E974238A-049F-4F5C-BAA1-633E98F1D01F}"/>
              </a:ext>
            </a:extLst>
          </p:cNvPr>
          <p:cNvSpPr/>
          <p:nvPr/>
        </p:nvSpPr>
        <p:spPr>
          <a:xfrm rot="20762784">
            <a:off x="2308863" y="4183011"/>
            <a:ext cx="1269730" cy="516615"/>
          </a:xfrm>
          <a:prstGeom prst="arc">
            <a:avLst>
              <a:gd name="adj1" fmla="val 16199995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60BD3200-889A-4033-9B78-CC62F103343A}"/>
              </a:ext>
            </a:extLst>
          </p:cNvPr>
          <p:cNvSpPr txBox="1"/>
          <p:nvPr/>
        </p:nvSpPr>
        <p:spPr>
          <a:xfrm>
            <a:off x="9382046" y="4214159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  <a:r>
              <a:rPr kumimoji="0" lang="pt-BR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A8AC99DC-D6DC-4A89-8CC7-E4B674F9FB2C}"/>
              </a:ext>
            </a:extLst>
          </p:cNvPr>
          <p:cNvSpPr txBox="1"/>
          <p:nvPr/>
        </p:nvSpPr>
        <p:spPr>
          <a:xfrm>
            <a:off x="9205076" y="4763740"/>
            <a:ext cx="1356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NADH+H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6C0607D6-FAE2-4189-808B-5C92E6D437DF}"/>
              </a:ext>
            </a:extLst>
          </p:cNvPr>
          <p:cNvSpPr txBox="1"/>
          <p:nvPr/>
        </p:nvSpPr>
        <p:spPr>
          <a:xfrm>
            <a:off x="9681136" y="3376190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71FBC6E9-B812-461F-9A79-4F2AB21D359D}"/>
              </a:ext>
            </a:extLst>
          </p:cNvPr>
          <p:cNvSpPr txBox="1"/>
          <p:nvPr/>
        </p:nvSpPr>
        <p:spPr>
          <a:xfrm>
            <a:off x="2553508" y="1790953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  <a:r>
              <a:rPr kumimoji="0" lang="pt-BR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352A0794-A994-4C36-8D77-29737424E81B}"/>
              </a:ext>
            </a:extLst>
          </p:cNvPr>
          <p:cNvSpPr txBox="1"/>
          <p:nvPr/>
        </p:nvSpPr>
        <p:spPr>
          <a:xfrm>
            <a:off x="2290748" y="1259316"/>
            <a:ext cx="1403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NADH+H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4" name="Arco 73">
            <a:extLst>
              <a:ext uri="{FF2B5EF4-FFF2-40B4-BE49-F238E27FC236}">
                <a16:creationId xmlns:a16="http://schemas.microsoft.com/office/drawing/2014/main" id="{0137D17F-9C82-4F84-A16B-DEDACC4BAABA}"/>
              </a:ext>
            </a:extLst>
          </p:cNvPr>
          <p:cNvSpPr/>
          <p:nvPr/>
        </p:nvSpPr>
        <p:spPr>
          <a:xfrm rot="11472638">
            <a:off x="7323379" y="5896895"/>
            <a:ext cx="1285019" cy="495524"/>
          </a:xfrm>
          <a:prstGeom prst="arc">
            <a:avLst>
              <a:gd name="adj1" fmla="val 16200000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6D46C6C3-8D15-44C5-ADE4-A7E6B99248E2}"/>
              </a:ext>
            </a:extLst>
          </p:cNvPr>
          <p:cNvSpPr txBox="1"/>
          <p:nvPr/>
        </p:nvSpPr>
        <p:spPr>
          <a:xfrm>
            <a:off x="8046126" y="5697097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  <a:r>
              <a:rPr kumimoji="0" lang="pt-BR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AF8EFF9-876C-4F04-BB04-B7908C9AB783}"/>
              </a:ext>
            </a:extLst>
          </p:cNvPr>
          <p:cNvSpPr txBox="1"/>
          <p:nvPr/>
        </p:nvSpPr>
        <p:spPr>
          <a:xfrm>
            <a:off x="7897912" y="6265226"/>
            <a:ext cx="1422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NADH+H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8" name="Arco 77">
            <a:extLst>
              <a:ext uri="{FF2B5EF4-FFF2-40B4-BE49-F238E27FC236}">
                <a16:creationId xmlns:a16="http://schemas.microsoft.com/office/drawing/2014/main" id="{6D68444C-4DD5-4EBA-A263-A3ED31FBEDF9}"/>
              </a:ext>
            </a:extLst>
          </p:cNvPr>
          <p:cNvSpPr/>
          <p:nvPr/>
        </p:nvSpPr>
        <p:spPr>
          <a:xfrm rot="9587398">
            <a:off x="8726041" y="3313880"/>
            <a:ext cx="1285019" cy="495524"/>
          </a:xfrm>
          <a:prstGeom prst="arc">
            <a:avLst>
              <a:gd name="adj1" fmla="val 12454411"/>
              <a:gd name="adj2" fmla="val 186560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9B2C7549-39C5-4505-9485-4FAC670BF668}"/>
              </a:ext>
            </a:extLst>
          </p:cNvPr>
          <p:cNvGrpSpPr/>
          <p:nvPr/>
        </p:nvGrpSpPr>
        <p:grpSpPr>
          <a:xfrm>
            <a:off x="5839790" y="390713"/>
            <a:ext cx="642646" cy="322426"/>
            <a:chOff x="9651739" y="3004323"/>
            <a:chExt cx="642646" cy="322426"/>
          </a:xfrm>
        </p:grpSpPr>
        <p:sp>
          <p:nvSpPr>
            <p:cNvPr id="91" name="Elipse 90">
              <a:extLst>
                <a:ext uri="{FF2B5EF4-FFF2-40B4-BE49-F238E27FC236}">
                  <a16:creationId xmlns:a16="http://schemas.microsoft.com/office/drawing/2014/main" id="{635321C1-4E7B-4052-8F06-1E2ADAB8E703}"/>
                </a:ext>
              </a:extLst>
            </p:cNvPr>
            <p:cNvSpPr/>
            <p:nvPr/>
          </p:nvSpPr>
          <p:spPr>
            <a:xfrm>
              <a:off x="9651739" y="3004323"/>
              <a:ext cx="312517" cy="32242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Elipse 91">
              <a:extLst>
                <a:ext uri="{FF2B5EF4-FFF2-40B4-BE49-F238E27FC236}">
                  <a16:creationId xmlns:a16="http://schemas.microsoft.com/office/drawing/2014/main" id="{17827886-A327-414F-96F7-BCF332C2778B}"/>
                </a:ext>
              </a:extLst>
            </p:cNvPr>
            <p:cNvSpPr/>
            <p:nvPr/>
          </p:nvSpPr>
          <p:spPr>
            <a:xfrm>
              <a:off x="9981868" y="3004324"/>
              <a:ext cx="312517" cy="32242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C0E78CFF-7449-4226-A326-A7022923704B}"/>
              </a:ext>
            </a:extLst>
          </p:cNvPr>
          <p:cNvSpPr txBox="1"/>
          <p:nvPr/>
        </p:nvSpPr>
        <p:spPr>
          <a:xfrm>
            <a:off x="6368182" y="316795"/>
            <a:ext cx="1082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-</a:t>
            </a:r>
            <a:r>
              <a:rPr lang="pt-BR" sz="2000" b="1" dirty="0" err="1">
                <a:solidFill>
                  <a:schemeClr val="bg1"/>
                </a:solidFill>
                <a:latin typeface="Bell MT" panose="02020503060305020303" pitchFamily="18" charset="0"/>
              </a:rPr>
              <a:t>S-CoA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95" name="Arco 94">
            <a:extLst>
              <a:ext uri="{FF2B5EF4-FFF2-40B4-BE49-F238E27FC236}">
                <a16:creationId xmlns:a16="http://schemas.microsoft.com/office/drawing/2014/main" id="{3D7F954A-A69B-40D2-9192-7C275DE89193}"/>
              </a:ext>
            </a:extLst>
          </p:cNvPr>
          <p:cNvSpPr/>
          <p:nvPr/>
        </p:nvSpPr>
        <p:spPr>
          <a:xfrm>
            <a:off x="3544075" y="1215753"/>
            <a:ext cx="5196044" cy="5069990"/>
          </a:xfrm>
          <a:prstGeom prst="arc">
            <a:avLst>
              <a:gd name="adj1" fmla="val 18327829"/>
              <a:gd name="adj2" fmla="val 19340631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Arco 95">
            <a:extLst>
              <a:ext uri="{FF2B5EF4-FFF2-40B4-BE49-F238E27FC236}">
                <a16:creationId xmlns:a16="http://schemas.microsoft.com/office/drawing/2014/main" id="{6DA98BC6-5444-414F-9FEB-71F2EEA50C0C}"/>
              </a:ext>
            </a:extLst>
          </p:cNvPr>
          <p:cNvSpPr/>
          <p:nvPr/>
        </p:nvSpPr>
        <p:spPr>
          <a:xfrm>
            <a:off x="3522869" y="1207102"/>
            <a:ext cx="5196044" cy="5069990"/>
          </a:xfrm>
          <a:prstGeom prst="arc">
            <a:avLst>
              <a:gd name="adj1" fmla="val 20000142"/>
              <a:gd name="adj2" fmla="val 20851908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Arco 96">
            <a:extLst>
              <a:ext uri="{FF2B5EF4-FFF2-40B4-BE49-F238E27FC236}">
                <a16:creationId xmlns:a16="http://schemas.microsoft.com/office/drawing/2014/main" id="{5EDD17AF-479C-4CA6-A318-05BEA7FE6449}"/>
              </a:ext>
            </a:extLst>
          </p:cNvPr>
          <p:cNvSpPr/>
          <p:nvPr/>
        </p:nvSpPr>
        <p:spPr>
          <a:xfrm>
            <a:off x="3531242" y="1198451"/>
            <a:ext cx="5196044" cy="5069990"/>
          </a:xfrm>
          <a:prstGeom prst="arc">
            <a:avLst>
              <a:gd name="adj1" fmla="val 21436359"/>
              <a:gd name="adj2" fmla="val 2014302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Arco 97">
            <a:extLst>
              <a:ext uri="{FF2B5EF4-FFF2-40B4-BE49-F238E27FC236}">
                <a16:creationId xmlns:a16="http://schemas.microsoft.com/office/drawing/2014/main" id="{5C3178BA-1EB6-4906-A5DB-0DFF475739ED}"/>
              </a:ext>
            </a:extLst>
          </p:cNvPr>
          <p:cNvSpPr/>
          <p:nvPr/>
        </p:nvSpPr>
        <p:spPr>
          <a:xfrm>
            <a:off x="3522869" y="1189800"/>
            <a:ext cx="5196044" cy="5069990"/>
          </a:xfrm>
          <a:prstGeom prst="arc">
            <a:avLst>
              <a:gd name="adj1" fmla="val 2798458"/>
              <a:gd name="adj2" fmla="val 4400627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Arco 98">
            <a:extLst>
              <a:ext uri="{FF2B5EF4-FFF2-40B4-BE49-F238E27FC236}">
                <a16:creationId xmlns:a16="http://schemas.microsoft.com/office/drawing/2014/main" id="{5277F9A7-6BC5-4AFF-BE5E-F7620894E8CB}"/>
              </a:ext>
            </a:extLst>
          </p:cNvPr>
          <p:cNvSpPr/>
          <p:nvPr/>
        </p:nvSpPr>
        <p:spPr>
          <a:xfrm>
            <a:off x="3473616" y="1178684"/>
            <a:ext cx="5196044" cy="5069990"/>
          </a:xfrm>
          <a:prstGeom prst="arc">
            <a:avLst>
              <a:gd name="adj1" fmla="val 5989416"/>
              <a:gd name="adj2" fmla="val 8994205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Arco 99">
            <a:extLst>
              <a:ext uri="{FF2B5EF4-FFF2-40B4-BE49-F238E27FC236}">
                <a16:creationId xmlns:a16="http://schemas.microsoft.com/office/drawing/2014/main" id="{9DE762A2-C9A6-4209-93A4-2E12CB20FC30}"/>
              </a:ext>
            </a:extLst>
          </p:cNvPr>
          <p:cNvSpPr/>
          <p:nvPr/>
        </p:nvSpPr>
        <p:spPr>
          <a:xfrm>
            <a:off x="3522869" y="1189800"/>
            <a:ext cx="5196044" cy="5069990"/>
          </a:xfrm>
          <a:prstGeom prst="arc">
            <a:avLst>
              <a:gd name="adj1" fmla="val 9605520"/>
              <a:gd name="adj2" fmla="val 10739079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Arco 100">
            <a:extLst>
              <a:ext uri="{FF2B5EF4-FFF2-40B4-BE49-F238E27FC236}">
                <a16:creationId xmlns:a16="http://schemas.microsoft.com/office/drawing/2014/main" id="{BB05E6B0-B49F-4C66-B831-D65DC75F6B93}"/>
              </a:ext>
            </a:extLst>
          </p:cNvPr>
          <p:cNvSpPr/>
          <p:nvPr/>
        </p:nvSpPr>
        <p:spPr>
          <a:xfrm>
            <a:off x="3530856" y="1166150"/>
            <a:ext cx="5196044" cy="5069990"/>
          </a:xfrm>
          <a:prstGeom prst="arc">
            <a:avLst>
              <a:gd name="adj1" fmla="val 11376747"/>
              <a:gd name="adj2" fmla="val 12277346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Arco 101">
            <a:extLst>
              <a:ext uri="{FF2B5EF4-FFF2-40B4-BE49-F238E27FC236}">
                <a16:creationId xmlns:a16="http://schemas.microsoft.com/office/drawing/2014/main" id="{E5338194-D32D-41ED-BC11-00EEF072C134}"/>
              </a:ext>
            </a:extLst>
          </p:cNvPr>
          <p:cNvSpPr/>
          <p:nvPr/>
        </p:nvSpPr>
        <p:spPr>
          <a:xfrm>
            <a:off x="3522869" y="1125238"/>
            <a:ext cx="5196044" cy="5069990"/>
          </a:xfrm>
          <a:prstGeom prst="arc">
            <a:avLst>
              <a:gd name="adj1" fmla="val 12793611"/>
              <a:gd name="adj2" fmla="val 13867993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Arco 102">
            <a:extLst>
              <a:ext uri="{FF2B5EF4-FFF2-40B4-BE49-F238E27FC236}">
                <a16:creationId xmlns:a16="http://schemas.microsoft.com/office/drawing/2014/main" id="{A377A4DD-332B-447A-B365-3707B3BDF828}"/>
              </a:ext>
            </a:extLst>
          </p:cNvPr>
          <p:cNvSpPr/>
          <p:nvPr/>
        </p:nvSpPr>
        <p:spPr>
          <a:xfrm>
            <a:off x="3530856" y="1148848"/>
            <a:ext cx="5196044" cy="5069990"/>
          </a:xfrm>
          <a:prstGeom prst="arc">
            <a:avLst>
              <a:gd name="adj1" fmla="val 14999890"/>
              <a:gd name="adj2" fmla="val 17520247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4" name="Conector de Seta Reta 103">
            <a:extLst>
              <a:ext uri="{FF2B5EF4-FFF2-40B4-BE49-F238E27FC236}">
                <a16:creationId xmlns:a16="http://schemas.microsoft.com/office/drawing/2014/main" id="{632CBB86-3D05-4FD3-9235-2D26521B2B02}"/>
              </a:ext>
            </a:extLst>
          </p:cNvPr>
          <p:cNvCxnSpPr>
            <a:cxnSpLocks/>
          </p:cNvCxnSpPr>
          <p:nvPr/>
        </p:nvCxnSpPr>
        <p:spPr>
          <a:xfrm>
            <a:off x="2227098" y="587847"/>
            <a:ext cx="3362045" cy="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Seta: Dobrada 104">
            <a:extLst>
              <a:ext uri="{FF2B5EF4-FFF2-40B4-BE49-F238E27FC236}">
                <a16:creationId xmlns:a16="http://schemas.microsoft.com/office/drawing/2014/main" id="{EA432B17-1AC6-4790-BF6C-0107A0B8C9EF}"/>
              </a:ext>
            </a:extLst>
          </p:cNvPr>
          <p:cNvSpPr/>
          <p:nvPr/>
        </p:nvSpPr>
        <p:spPr>
          <a:xfrm flipV="1">
            <a:off x="6157227" y="756457"/>
            <a:ext cx="146827" cy="400515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accent2">
              <a:lumMod val="50000"/>
            </a:scheme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4ED0AF07-B795-42C9-A4EA-A8A2FF732123}"/>
              </a:ext>
            </a:extLst>
          </p:cNvPr>
          <p:cNvGrpSpPr/>
          <p:nvPr/>
        </p:nvGrpSpPr>
        <p:grpSpPr>
          <a:xfrm>
            <a:off x="7636049" y="2250672"/>
            <a:ext cx="1561360" cy="288093"/>
            <a:chOff x="245958" y="370856"/>
            <a:chExt cx="1929190" cy="367634"/>
          </a:xfrm>
        </p:grpSpPr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id="{D2B9B195-88B7-4056-993E-B76D0AC901B7}"/>
                </a:ext>
              </a:extLst>
            </p:cNvPr>
            <p:cNvGrpSpPr/>
            <p:nvPr/>
          </p:nvGrpSpPr>
          <p:grpSpPr>
            <a:xfrm>
              <a:off x="245958" y="370856"/>
              <a:ext cx="964595" cy="333965"/>
              <a:chOff x="9651739" y="3004323"/>
              <a:chExt cx="964595" cy="333965"/>
            </a:xfrm>
          </p:grpSpPr>
          <p:sp>
            <p:nvSpPr>
              <p:cNvPr id="120" name="Elipse 119">
                <a:extLst>
                  <a:ext uri="{FF2B5EF4-FFF2-40B4-BE49-F238E27FC236}">
                    <a16:creationId xmlns:a16="http://schemas.microsoft.com/office/drawing/2014/main" id="{7EB8A46B-8B45-4618-8462-1337E70B310F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Elipse 120">
                <a:extLst>
                  <a:ext uri="{FF2B5EF4-FFF2-40B4-BE49-F238E27FC236}">
                    <a16:creationId xmlns:a16="http://schemas.microsoft.com/office/drawing/2014/main" id="{E84E341C-7FDA-4219-956A-0030A009B11C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Elipse 121">
                <a:extLst>
                  <a:ext uri="{FF2B5EF4-FFF2-40B4-BE49-F238E27FC236}">
                    <a16:creationId xmlns:a16="http://schemas.microsoft.com/office/drawing/2014/main" id="{8450B046-BCC8-45E9-9C90-A632E8B158F3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id="{60ADBB5E-5343-4F02-8A4A-68FB865BDE9E}"/>
                </a:ext>
              </a:extLst>
            </p:cNvPr>
            <p:cNvGrpSpPr/>
            <p:nvPr/>
          </p:nvGrpSpPr>
          <p:grpSpPr>
            <a:xfrm>
              <a:off x="1210553" y="404525"/>
              <a:ext cx="964595" cy="333965"/>
              <a:chOff x="9651739" y="3004323"/>
              <a:chExt cx="964595" cy="333965"/>
            </a:xfrm>
          </p:grpSpPr>
          <p:sp>
            <p:nvSpPr>
              <p:cNvPr id="117" name="Elipse 116">
                <a:extLst>
                  <a:ext uri="{FF2B5EF4-FFF2-40B4-BE49-F238E27FC236}">
                    <a16:creationId xmlns:a16="http://schemas.microsoft.com/office/drawing/2014/main" id="{EE231900-DDDF-4108-B723-F25F6E8FFC2E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Elipse 117">
                <a:extLst>
                  <a:ext uri="{FF2B5EF4-FFF2-40B4-BE49-F238E27FC236}">
                    <a16:creationId xmlns:a16="http://schemas.microsoft.com/office/drawing/2014/main" id="{6AFE672F-B187-4BF6-892D-768A3D43F718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Elipse 118">
                <a:extLst>
                  <a:ext uri="{FF2B5EF4-FFF2-40B4-BE49-F238E27FC236}">
                    <a16:creationId xmlns:a16="http://schemas.microsoft.com/office/drawing/2014/main" id="{FEE4D231-D370-47E9-A7EF-710BE99F5CD0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C6BA10D5-3432-44FF-AA1F-29A08BAC865D}"/>
              </a:ext>
            </a:extLst>
          </p:cNvPr>
          <p:cNvGrpSpPr/>
          <p:nvPr/>
        </p:nvGrpSpPr>
        <p:grpSpPr>
          <a:xfrm>
            <a:off x="7996638" y="3259208"/>
            <a:ext cx="1561360" cy="288093"/>
            <a:chOff x="245958" y="370856"/>
            <a:chExt cx="1929190" cy="367634"/>
          </a:xfrm>
        </p:grpSpPr>
        <p:grpSp>
          <p:nvGrpSpPr>
            <p:cNvPr id="124" name="Agrupar 123">
              <a:extLst>
                <a:ext uri="{FF2B5EF4-FFF2-40B4-BE49-F238E27FC236}">
                  <a16:creationId xmlns:a16="http://schemas.microsoft.com/office/drawing/2014/main" id="{8F4D74C2-2DF4-4235-8F27-4BC0D3CC6AAE}"/>
                </a:ext>
              </a:extLst>
            </p:cNvPr>
            <p:cNvGrpSpPr/>
            <p:nvPr/>
          </p:nvGrpSpPr>
          <p:grpSpPr>
            <a:xfrm>
              <a:off x="245958" y="370856"/>
              <a:ext cx="964595" cy="333965"/>
              <a:chOff x="9651739" y="3004323"/>
              <a:chExt cx="964595" cy="333965"/>
            </a:xfrm>
          </p:grpSpPr>
          <p:sp>
            <p:nvSpPr>
              <p:cNvPr id="129" name="Elipse 128">
                <a:extLst>
                  <a:ext uri="{FF2B5EF4-FFF2-40B4-BE49-F238E27FC236}">
                    <a16:creationId xmlns:a16="http://schemas.microsoft.com/office/drawing/2014/main" id="{2B04BCCB-3B76-491A-9688-13CA65976DCE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Elipse 129">
                <a:extLst>
                  <a:ext uri="{FF2B5EF4-FFF2-40B4-BE49-F238E27FC236}">
                    <a16:creationId xmlns:a16="http://schemas.microsoft.com/office/drawing/2014/main" id="{B4E39FD2-B2A9-4A41-910E-269E0046F986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id="{90058093-7A9E-43DC-B709-5CB280E17288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5" name="Agrupar 124">
              <a:extLst>
                <a:ext uri="{FF2B5EF4-FFF2-40B4-BE49-F238E27FC236}">
                  <a16:creationId xmlns:a16="http://schemas.microsoft.com/office/drawing/2014/main" id="{95BEDA4F-AB77-446F-A6CB-E8CC539617CC}"/>
                </a:ext>
              </a:extLst>
            </p:cNvPr>
            <p:cNvGrpSpPr/>
            <p:nvPr/>
          </p:nvGrpSpPr>
          <p:grpSpPr>
            <a:xfrm>
              <a:off x="1210553" y="404525"/>
              <a:ext cx="964595" cy="333965"/>
              <a:chOff x="9651739" y="3004323"/>
              <a:chExt cx="964595" cy="333965"/>
            </a:xfrm>
          </p:grpSpPr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id="{3E050FD0-7E6A-4FDB-B47B-199B9BDE49AC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id="{DF524259-AF22-43BC-86E3-7313AD7A9297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Elipse 127">
                <a:extLst>
                  <a:ext uri="{FF2B5EF4-FFF2-40B4-BE49-F238E27FC236}">
                    <a16:creationId xmlns:a16="http://schemas.microsoft.com/office/drawing/2014/main" id="{FEA4282F-BB62-4F26-99B8-6F94F7F3C79E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2" name="Agrupar 131">
            <a:extLst>
              <a:ext uri="{FF2B5EF4-FFF2-40B4-BE49-F238E27FC236}">
                <a16:creationId xmlns:a16="http://schemas.microsoft.com/office/drawing/2014/main" id="{FE219E13-E715-4FD5-9162-02CE103E11BE}"/>
              </a:ext>
            </a:extLst>
          </p:cNvPr>
          <p:cNvGrpSpPr/>
          <p:nvPr/>
        </p:nvGrpSpPr>
        <p:grpSpPr>
          <a:xfrm>
            <a:off x="7505767" y="5258923"/>
            <a:ext cx="1300796" cy="279051"/>
            <a:chOff x="245958" y="370856"/>
            <a:chExt cx="1607241" cy="356095"/>
          </a:xfrm>
        </p:grpSpPr>
        <p:grpSp>
          <p:nvGrpSpPr>
            <p:cNvPr id="133" name="Agrupar 132">
              <a:extLst>
                <a:ext uri="{FF2B5EF4-FFF2-40B4-BE49-F238E27FC236}">
                  <a16:creationId xmlns:a16="http://schemas.microsoft.com/office/drawing/2014/main" id="{352AA994-E574-45CB-B2DE-082A565D7F2D}"/>
                </a:ext>
              </a:extLst>
            </p:cNvPr>
            <p:cNvGrpSpPr/>
            <p:nvPr/>
          </p:nvGrpSpPr>
          <p:grpSpPr>
            <a:xfrm>
              <a:off x="245958" y="370856"/>
              <a:ext cx="964595" cy="333965"/>
              <a:chOff x="9651739" y="3004323"/>
              <a:chExt cx="964595" cy="333965"/>
            </a:xfrm>
          </p:grpSpPr>
          <p:sp>
            <p:nvSpPr>
              <p:cNvPr id="138" name="Elipse 137">
                <a:extLst>
                  <a:ext uri="{FF2B5EF4-FFF2-40B4-BE49-F238E27FC236}">
                    <a16:creationId xmlns:a16="http://schemas.microsoft.com/office/drawing/2014/main" id="{D3C50EF3-103C-4E5E-9E09-CBDE8DBF91E8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Elipse 138">
                <a:extLst>
                  <a:ext uri="{FF2B5EF4-FFF2-40B4-BE49-F238E27FC236}">
                    <a16:creationId xmlns:a16="http://schemas.microsoft.com/office/drawing/2014/main" id="{D392180C-9ED4-4003-9618-980C868BBCB2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Elipse 139">
                <a:extLst>
                  <a:ext uri="{FF2B5EF4-FFF2-40B4-BE49-F238E27FC236}">
                    <a16:creationId xmlns:a16="http://schemas.microsoft.com/office/drawing/2014/main" id="{B96B4AAF-9827-4562-926C-7DD4654A812C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4" name="Agrupar 133">
              <a:extLst>
                <a:ext uri="{FF2B5EF4-FFF2-40B4-BE49-F238E27FC236}">
                  <a16:creationId xmlns:a16="http://schemas.microsoft.com/office/drawing/2014/main" id="{128E6049-5403-48B8-B6B3-29C7146FE636}"/>
                </a:ext>
              </a:extLst>
            </p:cNvPr>
            <p:cNvGrpSpPr/>
            <p:nvPr/>
          </p:nvGrpSpPr>
          <p:grpSpPr>
            <a:xfrm>
              <a:off x="1210553" y="404525"/>
              <a:ext cx="642646" cy="322426"/>
              <a:chOff x="9651739" y="3004323"/>
              <a:chExt cx="642646" cy="322426"/>
            </a:xfrm>
          </p:grpSpPr>
          <p:sp>
            <p:nvSpPr>
              <p:cNvPr id="135" name="Elipse 134">
                <a:extLst>
                  <a:ext uri="{FF2B5EF4-FFF2-40B4-BE49-F238E27FC236}">
                    <a16:creationId xmlns:a16="http://schemas.microsoft.com/office/drawing/2014/main" id="{CB5A2D9B-3032-4E01-9F60-48A368342A97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Elipse 135">
                <a:extLst>
                  <a:ext uri="{FF2B5EF4-FFF2-40B4-BE49-F238E27FC236}">
                    <a16:creationId xmlns:a16="http://schemas.microsoft.com/office/drawing/2014/main" id="{B664C441-1B1F-4B43-8F9E-E9C8CF369172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9" name="Agrupar 148">
            <a:extLst>
              <a:ext uri="{FF2B5EF4-FFF2-40B4-BE49-F238E27FC236}">
                <a16:creationId xmlns:a16="http://schemas.microsoft.com/office/drawing/2014/main" id="{07F8E8B6-3132-4CD1-91CE-25825B6F6AD3}"/>
              </a:ext>
            </a:extLst>
          </p:cNvPr>
          <p:cNvGrpSpPr/>
          <p:nvPr/>
        </p:nvGrpSpPr>
        <p:grpSpPr>
          <a:xfrm>
            <a:off x="3308169" y="4707583"/>
            <a:ext cx="1033611" cy="279049"/>
            <a:chOff x="245958" y="370856"/>
            <a:chExt cx="1277112" cy="356093"/>
          </a:xfrm>
        </p:grpSpPr>
        <p:grpSp>
          <p:nvGrpSpPr>
            <p:cNvPr id="150" name="Agrupar 149">
              <a:extLst>
                <a:ext uri="{FF2B5EF4-FFF2-40B4-BE49-F238E27FC236}">
                  <a16:creationId xmlns:a16="http://schemas.microsoft.com/office/drawing/2014/main" id="{93AD653E-1EBC-4A05-B5E4-34F788F3E566}"/>
                </a:ext>
              </a:extLst>
            </p:cNvPr>
            <p:cNvGrpSpPr/>
            <p:nvPr/>
          </p:nvGrpSpPr>
          <p:grpSpPr>
            <a:xfrm>
              <a:off x="245958" y="370856"/>
              <a:ext cx="964595" cy="333965"/>
              <a:chOff x="9651739" y="3004323"/>
              <a:chExt cx="964595" cy="333965"/>
            </a:xfrm>
          </p:grpSpPr>
          <p:sp>
            <p:nvSpPr>
              <p:cNvPr id="152" name="Elipse 151">
                <a:extLst>
                  <a:ext uri="{FF2B5EF4-FFF2-40B4-BE49-F238E27FC236}">
                    <a16:creationId xmlns:a16="http://schemas.microsoft.com/office/drawing/2014/main" id="{33860446-6843-4B6E-AC6B-F2DBFF73D9D8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Elipse 152">
                <a:extLst>
                  <a:ext uri="{FF2B5EF4-FFF2-40B4-BE49-F238E27FC236}">
                    <a16:creationId xmlns:a16="http://schemas.microsoft.com/office/drawing/2014/main" id="{BC2C4F70-C5DB-4BDE-BDF3-96D10F8D4FF2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Elipse 153">
                <a:extLst>
                  <a:ext uri="{FF2B5EF4-FFF2-40B4-BE49-F238E27FC236}">
                    <a16:creationId xmlns:a16="http://schemas.microsoft.com/office/drawing/2014/main" id="{E702F4E9-220A-4E5A-81D7-EB4E8B686697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1" name="Elipse 150">
              <a:extLst>
                <a:ext uri="{FF2B5EF4-FFF2-40B4-BE49-F238E27FC236}">
                  <a16:creationId xmlns:a16="http://schemas.microsoft.com/office/drawing/2014/main" id="{6A5F0C08-457A-4FD6-AF53-F9681E740183}"/>
                </a:ext>
              </a:extLst>
            </p:cNvPr>
            <p:cNvSpPr/>
            <p:nvPr/>
          </p:nvSpPr>
          <p:spPr>
            <a:xfrm>
              <a:off x="1210553" y="40452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5" name="Agrupar 154">
            <a:extLst>
              <a:ext uri="{FF2B5EF4-FFF2-40B4-BE49-F238E27FC236}">
                <a16:creationId xmlns:a16="http://schemas.microsoft.com/office/drawing/2014/main" id="{57FC6DF8-050F-4B09-8D8C-E164178FD136}"/>
              </a:ext>
            </a:extLst>
          </p:cNvPr>
          <p:cNvGrpSpPr/>
          <p:nvPr/>
        </p:nvGrpSpPr>
        <p:grpSpPr>
          <a:xfrm>
            <a:off x="3044294" y="3450208"/>
            <a:ext cx="1033611" cy="279049"/>
            <a:chOff x="245958" y="370856"/>
            <a:chExt cx="1277112" cy="356093"/>
          </a:xfrm>
        </p:grpSpPr>
        <p:grpSp>
          <p:nvGrpSpPr>
            <p:cNvPr id="156" name="Agrupar 155">
              <a:extLst>
                <a:ext uri="{FF2B5EF4-FFF2-40B4-BE49-F238E27FC236}">
                  <a16:creationId xmlns:a16="http://schemas.microsoft.com/office/drawing/2014/main" id="{EB8D19C3-75E9-4C05-A3EE-E4E961636899}"/>
                </a:ext>
              </a:extLst>
            </p:cNvPr>
            <p:cNvGrpSpPr/>
            <p:nvPr/>
          </p:nvGrpSpPr>
          <p:grpSpPr>
            <a:xfrm>
              <a:off x="245958" y="370856"/>
              <a:ext cx="964595" cy="333965"/>
              <a:chOff x="9651739" y="3004323"/>
              <a:chExt cx="964595" cy="333965"/>
            </a:xfrm>
          </p:grpSpPr>
          <p:sp>
            <p:nvSpPr>
              <p:cNvPr id="158" name="Elipse 157">
                <a:extLst>
                  <a:ext uri="{FF2B5EF4-FFF2-40B4-BE49-F238E27FC236}">
                    <a16:creationId xmlns:a16="http://schemas.microsoft.com/office/drawing/2014/main" id="{0D22F4E5-7712-4C3B-9B98-8460C4DB67EB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Elipse 158">
                <a:extLst>
                  <a:ext uri="{FF2B5EF4-FFF2-40B4-BE49-F238E27FC236}">
                    <a16:creationId xmlns:a16="http://schemas.microsoft.com/office/drawing/2014/main" id="{4CD0AFD6-3C6C-4997-AC42-E218CA113262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Elipse 159">
                <a:extLst>
                  <a:ext uri="{FF2B5EF4-FFF2-40B4-BE49-F238E27FC236}">
                    <a16:creationId xmlns:a16="http://schemas.microsoft.com/office/drawing/2014/main" id="{FA4F65CF-9082-4388-A187-29043C017C3B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7" name="Elipse 156">
              <a:extLst>
                <a:ext uri="{FF2B5EF4-FFF2-40B4-BE49-F238E27FC236}">
                  <a16:creationId xmlns:a16="http://schemas.microsoft.com/office/drawing/2014/main" id="{BF9F0A85-1F10-40FA-B18E-2215697F4E59}"/>
                </a:ext>
              </a:extLst>
            </p:cNvPr>
            <p:cNvSpPr/>
            <p:nvPr/>
          </p:nvSpPr>
          <p:spPr>
            <a:xfrm>
              <a:off x="1210553" y="40452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1" name="Agrupar 160">
            <a:extLst>
              <a:ext uri="{FF2B5EF4-FFF2-40B4-BE49-F238E27FC236}">
                <a16:creationId xmlns:a16="http://schemas.microsoft.com/office/drawing/2014/main" id="{B7425427-1487-4E12-8DC6-4C98AC33ACC2}"/>
              </a:ext>
            </a:extLst>
          </p:cNvPr>
          <p:cNvGrpSpPr/>
          <p:nvPr/>
        </p:nvGrpSpPr>
        <p:grpSpPr>
          <a:xfrm>
            <a:off x="3326143" y="2342741"/>
            <a:ext cx="1033611" cy="279049"/>
            <a:chOff x="245958" y="370856"/>
            <a:chExt cx="1277112" cy="356093"/>
          </a:xfrm>
        </p:grpSpPr>
        <p:grpSp>
          <p:nvGrpSpPr>
            <p:cNvPr id="162" name="Agrupar 161">
              <a:extLst>
                <a:ext uri="{FF2B5EF4-FFF2-40B4-BE49-F238E27FC236}">
                  <a16:creationId xmlns:a16="http://schemas.microsoft.com/office/drawing/2014/main" id="{A6BF8C07-2015-4D6A-BA7C-38A26630E778}"/>
                </a:ext>
              </a:extLst>
            </p:cNvPr>
            <p:cNvGrpSpPr/>
            <p:nvPr/>
          </p:nvGrpSpPr>
          <p:grpSpPr>
            <a:xfrm>
              <a:off x="245958" y="370856"/>
              <a:ext cx="964595" cy="333965"/>
              <a:chOff x="9651739" y="3004323"/>
              <a:chExt cx="964595" cy="333965"/>
            </a:xfrm>
          </p:grpSpPr>
          <p:sp>
            <p:nvSpPr>
              <p:cNvPr id="164" name="Elipse 163">
                <a:extLst>
                  <a:ext uri="{FF2B5EF4-FFF2-40B4-BE49-F238E27FC236}">
                    <a16:creationId xmlns:a16="http://schemas.microsoft.com/office/drawing/2014/main" id="{68753E2A-B704-4453-9910-A844A67AD234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B7ABE306-C9DD-4E95-AD0A-8BFFC07DC30E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09B3E493-CA12-4F46-A86F-C5B4660B65F8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63" name="Elipse 162">
              <a:extLst>
                <a:ext uri="{FF2B5EF4-FFF2-40B4-BE49-F238E27FC236}">
                  <a16:creationId xmlns:a16="http://schemas.microsoft.com/office/drawing/2014/main" id="{A5B24F1E-9CB5-40B7-81D7-11378585008A}"/>
                </a:ext>
              </a:extLst>
            </p:cNvPr>
            <p:cNvSpPr/>
            <p:nvPr/>
          </p:nvSpPr>
          <p:spPr>
            <a:xfrm>
              <a:off x="1210553" y="40452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7" name="Agrupar 166">
            <a:extLst>
              <a:ext uri="{FF2B5EF4-FFF2-40B4-BE49-F238E27FC236}">
                <a16:creationId xmlns:a16="http://schemas.microsoft.com/office/drawing/2014/main" id="{F52D4C46-8B26-4194-B407-1A31201272A1}"/>
              </a:ext>
            </a:extLst>
          </p:cNvPr>
          <p:cNvGrpSpPr/>
          <p:nvPr/>
        </p:nvGrpSpPr>
        <p:grpSpPr>
          <a:xfrm>
            <a:off x="4330277" y="1353752"/>
            <a:ext cx="1033611" cy="279049"/>
            <a:chOff x="245958" y="370856"/>
            <a:chExt cx="1277112" cy="356093"/>
          </a:xfrm>
        </p:grpSpPr>
        <p:grpSp>
          <p:nvGrpSpPr>
            <p:cNvPr id="168" name="Agrupar 167">
              <a:extLst>
                <a:ext uri="{FF2B5EF4-FFF2-40B4-BE49-F238E27FC236}">
                  <a16:creationId xmlns:a16="http://schemas.microsoft.com/office/drawing/2014/main" id="{3EFFB731-FF71-4326-A0C0-06655CD8B6AB}"/>
                </a:ext>
              </a:extLst>
            </p:cNvPr>
            <p:cNvGrpSpPr/>
            <p:nvPr/>
          </p:nvGrpSpPr>
          <p:grpSpPr>
            <a:xfrm>
              <a:off x="245958" y="370856"/>
              <a:ext cx="964595" cy="333965"/>
              <a:chOff x="9651739" y="3004323"/>
              <a:chExt cx="964595" cy="333965"/>
            </a:xfrm>
          </p:grpSpPr>
          <p:sp>
            <p:nvSpPr>
              <p:cNvPr id="170" name="Elipse 169">
                <a:extLst>
                  <a:ext uri="{FF2B5EF4-FFF2-40B4-BE49-F238E27FC236}">
                    <a16:creationId xmlns:a16="http://schemas.microsoft.com/office/drawing/2014/main" id="{46CD57F7-2E4A-49B6-86BE-5DB1F29FD50D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Elipse 170">
                <a:extLst>
                  <a:ext uri="{FF2B5EF4-FFF2-40B4-BE49-F238E27FC236}">
                    <a16:creationId xmlns:a16="http://schemas.microsoft.com/office/drawing/2014/main" id="{45430435-37FE-4095-9F13-E7E779537209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Elipse 171">
                <a:extLst>
                  <a:ext uri="{FF2B5EF4-FFF2-40B4-BE49-F238E27FC236}">
                    <a16:creationId xmlns:a16="http://schemas.microsoft.com/office/drawing/2014/main" id="{843A6451-B4CD-4EEF-860F-42EEF088AF65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69" name="Elipse 168">
              <a:extLst>
                <a:ext uri="{FF2B5EF4-FFF2-40B4-BE49-F238E27FC236}">
                  <a16:creationId xmlns:a16="http://schemas.microsoft.com/office/drawing/2014/main" id="{C6DF7BFA-405C-41BB-B3A4-69B2CF56DBC5}"/>
                </a:ext>
              </a:extLst>
            </p:cNvPr>
            <p:cNvSpPr/>
            <p:nvPr/>
          </p:nvSpPr>
          <p:spPr>
            <a:xfrm>
              <a:off x="1210553" y="40452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C9F8E3F2-C48B-427D-B4A4-74C16964630B}"/>
              </a:ext>
            </a:extLst>
          </p:cNvPr>
          <p:cNvGrpSpPr/>
          <p:nvPr/>
        </p:nvGrpSpPr>
        <p:grpSpPr>
          <a:xfrm>
            <a:off x="6703333" y="1471041"/>
            <a:ext cx="1561360" cy="288093"/>
            <a:chOff x="245958" y="370856"/>
            <a:chExt cx="1929190" cy="367634"/>
          </a:xfrm>
        </p:grpSpPr>
        <p:grpSp>
          <p:nvGrpSpPr>
            <p:cNvPr id="82" name="Agrupar 81">
              <a:extLst>
                <a:ext uri="{FF2B5EF4-FFF2-40B4-BE49-F238E27FC236}">
                  <a16:creationId xmlns:a16="http://schemas.microsoft.com/office/drawing/2014/main" id="{E016EA77-6B41-41E4-8CA8-926872489CEB}"/>
                </a:ext>
              </a:extLst>
            </p:cNvPr>
            <p:cNvGrpSpPr/>
            <p:nvPr/>
          </p:nvGrpSpPr>
          <p:grpSpPr>
            <a:xfrm>
              <a:off x="245958" y="370856"/>
              <a:ext cx="964595" cy="333965"/>
              <a:chOff x="9651739" y="3004323"/>
              <a:chExt cx="964595" cy="333965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1FF75277-BBA8-49A5-A684-FD7DB5F18A54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71424D9F-FA33-4CDF-A697-50598B4BDBD4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2119EE27-9694-4A58-A72D-051F55F853B7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3" name="Agrupar 82">
              <a:extLst>
                <a:ext uri="{FF2B5EF4-FFF2-40B4-BE49-F238E27FC236}">
                  <a16:creationId xmlns:a16="http://schemas.microsoft.com/office/drawing/2014/main" id="{CE8DBBB2-8F37-49FE-9F00-F1ABEC0A3F85}"/>
                </a:ext>
              </a:extLst>
            </p:cNvPr>
            <p:cNvGrpSpPr/>
            <p:nvPr/>
          </p:nvGrpSpPr>
          <p:grpSpPr>
            <a:xfrm>
              <a:off x="1210553" y="404525"/>
              <a:ext cx="964595" cy="333965"/>
              <a:chOff x="9651739" y="3004323"/>
              <a:chExt cx="964595" cy="333965"/>
            </a:xfrm>
          </p:grpSpPr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FC918491-EBAF-4E07-84DE-10D64D2C6A56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Elipse 84">
                <a:extLst>
                  <a:ext uri="{FF2B5EF4-FFF2-40B4-BE49-F238E27FC236}">
                    <a16:creationId xmlns:a16="http://schemas.microsoft.com/office/drawing/2014/main" id="{5194D1BD-DDC3-4ED4-B7D3-6BF7EAA0A192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Elipse 85">
                <a:extLst>
                  <a:ext uri="{FF2B5EF4-FFF2-40B4-BE49-F238E27FC236}">
                    <a16:creationId xmlns:a16="http://schemas.microsoft.com/office/drawing/2014/main" id="{D5772BD7-2153-42BD-AE7F-CD32769D78AC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5" name="CaixaDeTexto 174">
            <a:extLst>
              <a:ext uri="{FF2B5EF4-FFF2-40B4-BE49-F238E27FC236}">
                <a16:creationId xmlns:a16="http://schemas.microsoft.com/office/drawing/2014/main" id="{BFAA5563-257F-45EA-853A-D7914BFF55F0}"/>
              </a:ext>
            </a:extLst>
          </p:cNvPr>
          <p:cNvSpPr txBox="1"/>
          <p:nvPr/>
        </p:nvSpPr>
        <p:spPr>
          <a:xfrm>
            <a:off x="2227098" y="4608347"/>
            <a:ext cx="787243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FAD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77" name="CaixaDeTexto 176">
            <a:extLst>
              <a:ext uri="{FF2B5EF4-FFF2-40B4-BE49-F238E27FC236}">
                <a16:creationId xmlns:a16="http://schemas.microsoft.com/office/drawing/2014/main" id="{3E95EDD1-6A78-4427-ADFA-E25738279679}"/>
              </a:ext>
            </a:extLst>
          </p:cNvPr>
          <p:cNvSpPr txBox="1"/>
          <p:nvPr/>
        </p:nvSpPr>
        <p:spPr>
          <a:xfrm>
            <a:off x="1878005" y="4037544"/>
            <a:ext cx="1166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FADH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</a:p>
        </p:txBody>
      </p:sp>
      <p:grpSp>
        <p:nvGrpSpPr>
          <p:cNvPr id="181" name="Agrupar 180">
            <a:extLst>
              <a:ext uri="{FF2B5EF4-FFF2-40B4-BE49-F238E27FC236}">
                <a16:creationId xmlns:a16="http://schemas.microsoft.com/office/drawing/2014/main" id="{FF4F25D9-D782-4F31-86B9-C164D3850DDF}"/>
              </a:ext>
            </a:extLst>
          </p:cNvPr>
          <p:cNvGrpSpPr/>
          <p:nvPr/>
        </p:nvGrpSpPr>
        <p:grpSpPr>
          <a:xfrm>
            <a:off x="894995" y="388401"/>
            <a:ext cx="1081456" cy="400099"/>
            <a:chOff x="9651739" y="3004323"/>
            <a:chExt cx="964595" cy="333965"/>
          </a:xfrm>
        </p:grpSpPr>
        <p:sp>
          <p:nvSpPr>
            <p:cNvPr id="182" name="Elipse 181">
              <a:extLst>
                <a:ext uri="{FF2B5EF4-FFF2-40B4-BE49-F238E27FC236}">
                  <a16:creationId xmlns:a16="http://schemas.microsoft.com/office/drawing/2014/main" id="{02BB24A1-75B6-491C-BD2A-4BBE493AE2B4}"/>
                </a:ext>
              </a:extLst>
            </p:cNvPr>
            <p:cNvSpPr/>
            <p:nvPr/>
          </p:nvSpPr>
          <p:spPr>
            <a:xfrm>
              <a:off x="9651739" y="3004323"/>
              <a:ext cx="312517" cy="32242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Elipse 182">
              <a:extLst>
                <a:ext uri="{FF2B5EF4-FFF2-40B4-BE49-F238E27FC236}">
                  <a16:creationId xmlns:a16="http://schemas.microsoft.com/office/drawing/2014/main" id="{44228694-4476-47EE-AD19-3946F04820C6}"/>
                </a:ext>
              </a:extLst>
            </p:cNvPr>
            <p:cNvSpPr/>
            <p:nvPr/>
          </p:nvSpPr>
          <p:spPr>
            <a:xfrm>
              <a:off x="9981868" y="3004324"/>
              <a:ext cx="312517" cy="32242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Elipse 183">
              <a:extLst>
                <a:ext uri="{FF2B5EF4-FFF2-40B4-BE49-F238E27FC236}">
                  <a16:creationId xmlns:a16="http://schemas.microsoft.com/office/drawing/2014/main" id="{00ECD39A-0A4C-4344-9BD8-65922DF51447}"/>
                </a:ext>
              </a:extLst>
            </p:cNvPr>
            <p:cNvSpPr/>
            <p:nvPr/>
          </p:nvSpPr>
          <p:spPr>
            <a:xfrm>
              <a:off x="10303817" y="3015863"/>
              <a:ext cx="312517" cy="32242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5" name="Arco 184">
            <a:extLst>
              <a:ext uri="{FF2B5EF4-FFF2-40B4-BE49-F238E27FC236}">
                <a16:creationId xmlns:a16="http://schemas.microsoft.com/office/drawing/2014/main" id="{E511C6F2-3990-4747-9B91-F1C2FD30B3D8}"/>
              </a:ext>
            </a:extLst>
          </p:cNvPr>
          <p:cNvSpPr/>
          <p:nvPr/>
        </p:nvSpPr>
        <p:spPr>
          <a:xfrm rot="8945699" flipV="1">
            <a:off x="2325219" y="696142"/>
            <a:ext cx="1180550" cy="434216"/>
          </a:xfrm>
          <a:prstGeom prst="arc">
            <a:avLst>
              <a:gd name="adj1" fmla="val 12454411"/>
              <a:gd name="adj2" fmla="val 20083489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" name="CaixaDeTexto 186">
            <a:extLst>
              <a:ext uri="{FF2B5EF4-FFF2-40B4-BE49-F238E27FC236}">
                <a16:creationId xmlns:a16="http://schemas.microsoft.com/office/drawing/2014/main" id="{CEA756CD-CC7B-4355-BCC5-780E0755B74F}"/>
              </a:ext>
            </a:extLst>
          </p:cNvPr>
          <p:cNvSpPr txBox="1"/>
          <p:nvPr/>
        </p:nvSpPr>
        <p:spPr>
          <a:xfrm>
            <a:off x="3642827" y="16404"/>
            <a:ext cx="1397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NADH+H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F436E6E9-783C-42A0-9CF0-5F02D4FDEA6D}"/>
              </a:ext>
            </a:extLst>
          </p:cNvPr>
          <p:cNvSpPr txBox="1"/>
          <p:nvPr/>
        </p:nvSpPr>
        <p:spPr>
          <a:xfrm>
            <a:off x="2007219" y="29229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  <a:r>
              <a:rPr kumimoji="0" lang="pt-BR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190" name="CaixaDeTexto 189">
            <a:extLst>
              <a:ext uri="{FF2B5EF4-FFF2-40B4-BE49-F238E27FC236}">
                <a16:creationId xmlns:a16="http://schemas.microsoft.com/office/drawing/2014/main" id="{697C1A58-9455-44C4-8810-7D724DF30AF4}"/>
              </a:ext>
            </a:extLst>
          </p:cNvPr>
          <p:cNvSpPr txBox="1"/>
          <p:nvPr/>
        </p:nvSpPr>
        <p:spPr>
          <a:xfrm>
            <a:off x="4878863" y="24266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191" name="CaixaDeTexto 190">
            <a:extLst>
              <a:ext uri="{FF2B5EF4-FFF2-40B4-BE49-F238E27FC236}">
                <a16:creationId xmlns:a16="http://schemas.microsoft.com/office/drawing/2014/main" id="{95201D0A-3A15-462D-9135-F09694FB35F4}"/>
              </a:ext>
            </a:extLst>
          </p:cNvPr>
          <p:cNvSpPr txBox="1"/>
          <p:nvPr/>
        </p:nvSpPr>
        <p:spPr>
          <a:xfrm>
            <a:off x="1850266" y="810636"/>
            <a:ext cx="122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noProof="0" dirty="0">
                <a:solidFill>
                  <a:prstClr val="white"/>
                </a:solidFill>
                <a:latin typeface="Bell MT" panose="02020503060305020303" pitchFamily="18" charset="0"/>
              </a:rPr>
              <a:t>COA-SH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76" name="CaixaDeTexto 175">
            <a:extLst>
              <a:ext uri="{FF2B5EF4-FFF2-40B4-BE49-F238E27FC236}">
                <a16:creationId xmlns:a16="http://schemas.microsoft.com/office/drawing/2014/main" id="{CDF1EB9E-A994-4FDF-B6F7-6952ADE50285}"/>
              </a:ext>
            </a:extLst>
          </p:cNvPr>
          <p:cNvSpPr txBox="1"/>
          <p:nvPr/>
        </p:nvSpPr>
        <p:spPr>
          <a:xfrm>
            <a:off x="9182884" y="6260307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178" name="Arco 177">
            <a:extLst>
              <a:ext uri="{FF2B5EF4-FFF2-40B4-BE49-F238E27FC236}">
                <a16:creationId xmlns:a16="http://schemas.microsoft.com/office/drawing/2014/main" id="{8F8333BB-99E0-4CA4-9AB2-57B2D783095E}"/>
              </a:ext>
            </a:extLst>
          </p:cNvPr>
          <p:cNvSpPr/>
          <p:nvPr/>
        </p:nvSpPr>
        <p:spPr>
          <a:xfrm rot="11668807">
            <a:off x="6774990" y="5635951"/>
            <a:ext cx="2823015" cy="1006323"/>
          </a:xfrm>
          <a:prstGeom prst="arc">
            <a:avLst>
              <a:gd name="adj1" fmla="val 11019010"/>
              <a:gd name="adj2" fmla="val 2065217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CaixaDeTexto 178">
            <a:extLst>
              <a:ext uri="{FF2B5EF4-FFF2-40B4-BE49-F238E27FC236}">
                <a16:creationId xmlns:a16="http://schemas.microsoft.com/office/drawing/2014/main" id="{951E180F-E97D-4AA2-95A8-E6FFB8B0EE5F}"/>
              </a:ext>
            </a:extLst>
          </p:cNvPr>
          <p:cNvSpPr txBox="1"/>
          <p:nvPr/>
        </p:nvSpPr>
        <p:spPr>
          <a:xfrm>
            <a:off x="1052535" y="5357711"/>
            <a:ext cx="122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noProof="0" dirty="0" err="1">
                <a:solidFill>
                  <a:prstClr val="white"/>
                </a:solidFill>
                <a:latin typeface="Bell MT" panose="02020503060305020303" pitchFamily="18" charset="0"/>
              </a:rPr>
              <a:t>CoA-SH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80" name="CaixaDeTexto 179">
            <a:extLst>
              <a:ext uri="{FF2B5EF4-FFF2-40B4-BE49-F238E27FC236}">
                <a16:creationId xmlns:a16="http://schemas.microsoft.com/office/drawing/2014/main" id="{D32A9436-0C4C-4BA2-A93A-95E6B803D246}"/>
              </a:ext>
            </a:extLst>
          </p:cNvPr>
          <p:cNvSpPr txBox="1"/>
          <p:nvPr/>
        </p:nvSpPr>
        <p:spPr>
          <a:xfrm>
            <a:off x="7903530" y="87367"/>
            <a:ext cx="122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noProof="0" dirty="0" err="1">
                <a:solidFill>
                  <a:prstClr val="white"/>
                </a:solidFill>
                <a:latin typeface="Bell MT" panose="02020503060305020303" pitchFamily="18" charset="0"/>
              </a:rPr>
              <a:t>CoA-SH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92" name="Arco 191">
            <a:extLst>
              <a:ext uri="{FF2B5EF4-FFF2-40B4-BE49-F238E27FC236}">
                <a16:creationId xmlns:a16="http://schemas.microsoft.com/office/drawing/2014/main" id="{37AB5FAC-BC02-489A-811D-4CC29A9B04B6}"/>
              </a:ext>
            </a:extLst>
          </p:cNvPr>
          <p:cNvSpPr/>
          <p:nvPr/>
        </p:nvSpPr>
        <p:spPr>
          <a:xfrm rot="645244">
            <a:off x="7702086" y="5766685"/>
            <a:ext cx="3328955" cy="667018"/>
          </a:xfrm>
          <a:prstGeom prst="arc">
            <a:avLst>
              <a:gd name="adj1" fmla="val 10800105"/>
              <a:gd name="adj2" fmla="val 2065217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CaixaDeTexto 192">
            <a:extLst>
              <a:ext uri="{FF2B5EF4-FFF2-40B4-BE49-F238E27FC236}">
                <a16:creationId xmlns:a16="http://schemas.microsoft.com/office/drawing/2014/main" id="{66E87FCB-138F-4F49-82A6-4F135F25AFC7}"/>
              </a:ext>
            </a:extLst>
          </p:cNvPr>
          <p:cNvSpPr txBox="1"/>
          <p:nvPr/>
        </p:nvSpPr>
        <p:spPr>
          <a:xfrm>
            <a:off x="10252552" y="5872027"/>
            <a:ext cx="122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noProof="0" dirty="0" err="1">
                <a:solidFill>
                  <a:prstClr val="white"/>
                </a:solidFill>
                <a:latin typeface="Bell MT" panose="02020503060305020303" pitchFamily="18" charset="0"/>
              </a:rPr>
              <a:t>CoA-SH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grpSp>
        <p:nvGrpSpPr>
          <p:cNvPr id="137" name="Agrupar 136">
            <a:extLst>
              <a:ext uri="{FF2B5EF4-FFF2-40B4-BE49-F238E27FC236}">
                <a16:creationId xmlns:a16="http://schemas.microsoft.com/office/drawing/2014/main" id="{0A8B3597-0304-4CFE-8DCE-EC44B00C2266}"/>
              </a:ext>
            </a:extLst>
          </p:cNvPr>
          <p:cNvGrpSpPr/>
          <p:nvPr/>
        </p:nvGrpSpPr>
        <p:grpSpPr>
          <a:xfrm>
            <a:off x="2467015" y="5729876"/>
            <a:ext cx="1161651" cy="35033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94" name="Retângulo: Cantos Arredondados 193">
              <a:extLst>
                <a:ext uri="{FF2B5EF4-FFF2-40B4-BE49-F238E27FC236}">
                  <a16:creationId xmlns:a16="http://schemas.microsoft.com/office/drawing/2014/main" id="{66B72898-B7A2-448F-BB30-79629E331234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G</a:t>
              </a:r>
              <a:endParaRPr lang="pt-BR" baseline="30000" dirty="0"/>
            </a:p>
          </p:txBody>
        </p:sp>
        <p:sp>
          <p:nvSpPr>
            <p:cNvPr id="195" name="Elipse 194">
              <a:extLst>
                <a:ext uri="{FF2B5EF4-FFF2-40B4-BE49-F238E27FC236}">
                  <a16:creationId xmlns:a16="http://schemas.microsoft.com/office/drawing/2014/main" id="{6A894F39-B1F3-44EB-949B-C677CF000B83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6" name="Elipse 195">
              <a:extLst>
                <a:ext uri="{FF2B5EF4-FFF2-40B4-BE49-F238E27FC236}">
                  <a16:creationId xmlns:a16="http://schemas.microsoft.com/office/drawing/2014/main" id="{0D0B3BBE-0E1C-472F-BA5A-04931AC3F09E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7" name="Elipse 196">
              <a:extLst>
                <a:ext uri="{FF2B5EF4-FFF2-40B4-BE49-F238E27FC236}">
                  <a16:creationId xmlns:a16="http://schemas.microsoft.com/office/drawing/2014/main" id="{E0FE9F45-CC67-481F-8662-584C4BAE67A0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41" name="Agrupar 140">
            <a:extLst>
              <a:ext uri="{FF2B5EF4-FFF2-40B4-BE49-F238E27FC236}">
                <a16:creationId xmlns:a16="http://schemas.microsoft.com/office/drawing/2014/main" id="{B494D13A-3D9E-4C2E-B697-E6B919AED367}"/>
              </a:ext>
            </a:extLst>
          </p:cNvPr>
          <p:cNvGrpSpPr/>
          <p:nvPr/>
        </p:nvGrpSpPr>
        <p:grpSpPr>
          <a:xfrm>
            <a:off x="5406875" y="6371881"/>
            <a:ext cx="1033611" cy="279049"/>
            <a:chOff x="245958" y="370856"/>
            <a:chExt cx="1277112" cy="356093"/>
          </a:xfrm>
        </p:grpSpPr>
        <p:grpSp>
          <p:nvGrpSpPr>
            <p:cNvPr id="142" name="Agrupar 141">
              <a:extLst>
                <a:ext uri="{FF2B5EF4-FFF2-40B4-BE49-F238E27FC236}">
                  <a16:creationId xmlns:a16="http://schemas.microsoft.com/office/drawing/2014/main" id="{201291AB-1CFE-4BF0-A100-19601F43B75B}"/>
                </a:ext>
              </a:extLst>
            </p:cNvPr>
            <p:cNvGrpSpPr/>
            <p:nvPr/>
          </p:nvGrpSpPr>
          <p:grpSpPr>
            <a:xfrm>
              <a:off x="245958" y="370856"/>
              <a:ext cx="964595" cy="333965"/>
              <a:chOff x="9651739" y="3004323"/>
              <a:chExt cx="964595" cy="333965"/>
            </a:xfrm>
          </p:grpSpPr>
          <p:sp>
            <p:nvSpPr>
              <p:cNvPr id="146" name="Elipse 145">
                <a:extLst>
                  <a:ext uri="{FF2B5EF4-FFF2-40B4-BE49-F238E27FC236}">
                    <a16:creationId xmlns:a16="http://schemas.microsoft.com/office/drawing/2014/main" id="{6FBEE85F-9C3D-4183-9DC4-CE032CE147BF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Elipse 146">
                <a:extLst>
                  <a:ext uri="{FF2B5EF4-FFF2-40B4-BE49-F238E27FC236}">
                    <a16:creationId xmlns:a16="http://schemas.microsoft.com/office/drawing/2014/main" id="{19B99CD5-4F1B-4723-B264-7A25B9C61C4A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Elipse 147">
                <a:extLst>
                  <a:ext uri="{FF2B5EF4-FFF2-40B4-BE49-F238E27FC236}">
                    <a16:creationId xmlns:a16="http://schemas.microsoft.com/office/drawing/2014/main" id="{A4CF8FF2-17AF-4833-BDE1-04CB0660A3DC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4" name="Elipse 143">
              <a:extLst>
                <a:ext uri="{FF2B5EF4-FFF2-40B4-BE49-F238E27FC236}">
                  <a16:creationId xmlns:a16="http://schemas.microsoft.com/office/drawing/2014/main" id="{EF9FBBDB-33F8-4891-98B9-6520F1944C91}"/>
                </a:ext>
              </a:extLst>
            </p:cNvPr>
            <p:cNvSpPr/>
            <p:nvPr/>
          </p:nvSpPr>
          <p:spPr>
            <a:xfrm>
              <a:off x="1210553" y="40452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3" name="CaixaDeTexto 172">
            <a:extLst>
              <a:ext uri="{FF2B5EF4-FFF2-40B4-BE49-F238E27FC236}">
                <a16:creationId xmlns:a16="http://schemas.microsoft.com/office/drawing/2014/main" id="{296CF579-C597-471F-8C69-0744BD24CDA1}"/>
              </a:ext>
            </a:extLst>
          </p:cNvPr>
          <p:cNvSpPr txBox="1"/>
          <p:nvPr/>
        </p:nvSpPr>
        <p:spPr>
          <a:xfrm>
            <a:off x="6284030" y="6305412"/>
            <a:ext cx="919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-</a:t>
            </a:r>
            <a:r>
              <a:rPr lang="pt-BR" sz="2000" b="1" dirty="0" err="1">
                <a:solidFill>
                  <a:schemeClr val="bg1"/>
                </a:solidFill>
                <a:latin typeface="Bell MT" panose="02020503060305020303" pitchFamily="18" charset="0"/>
              </a:rPr>
              <a:t>CoA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CE5F4F9-8987-43B0-B32B-39EB2D984DA3}"/>
              </a:ext>
            </a:extLst>
          </p:cNvPr>
          <p:cNvGrpSpPr/>
          <p:nvPr/>
        </p:nvGrpSpPr>
        <p:grpSpPr>
          <a:xfrm>
            <a:off x="2832169" y="6312622"/>
            <a:ext cx="1599632" cy="535515"/>
            <a:chOff x="2832169" y="6312622"/>
            <a:chExt cx="1599632" cy="535515"/>
          </a:xfrm>
        </p:grpSpPr>
        <p:grpSp>
          <p:nvGrpSpPr>
            <p:cNvPr id="198" name="Agrupar 197">
              <a:extLst>
                <a:ext uri="{FF2B5EF4-FFF2-40B4-BE49-F238E27FC236}">
                  <a16:creationId xmlns:a16="http://schemas.microsoft.com/office/drawing/2014/main" id="{B17C382E-7685-46C7-8117-B33BC7042B8C}"/>
                </a:ext>
              </a:extLst>
            </p:cNvPr>
            <p:cNvGrpSpPr/>
            <p:nvPr/>
          </p:nvGrpSpPr>
          <p:grpSpPr>
            <a:xfrm>
              <a:off x="2832169" y="6312622"/>
              <a:ext cx="1599632" cy="523220"/>
              <a:chOff x="2840714" y="6259833"/>
              <a:chExt cx="1599632" cy="523220"/>
            </a:xfrm>
          </p:grpSpPr>
          <p:grpSp>
            <p:nvGrpSpPr>
              <p:cNvPr id="199" name="Agrupar 198">
                <a:extLst>
                  <a:ext uri="{FF2B5EF4-FFF2-40B4-BE49-F238E27FC236}">
                    <a16:creationId xmlns:a16="http://schemas.microsoft.com/office/drawing/2014/main" id="{CCE176D1-5C44-4A24-B6F0-F1FCB2C8359C}"/>
                  </a:ext>
                </a:extLst>
              </p:cNvPr>
              <p:cNvGrpSpPr/>
              <p:nvPr/>
            </p:nvGrpSpPr>
            <p:grpSpPr>
              <a:xfrm>
                <a:off x="2840714" y="6305732"/>
                <a:ext cx="969293" cy="390118"/>
                <a:chOff x="2865989" y="6251074"/>
                <a:chExt cx="1345739" cy="540000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202" name="Retângulo: Cantos Arredondados 201">
                  <a:extLst>
                    <a:ext uri="{FF2B5EF4-FFF2-40B4-BE49-F238E27FC236}">
                      <a16:creationId xmlns:a16="http://schemas.microsoft.com/office/drawing/2014/main" id="{BDB0AD03-CA0B-465A-8B2E-C24A13A3A475}"/>
                    </a:ext>
                  </a:extLst>
                </p:cNvPr>
                <p:cNvSpPr/>
                <p:nvPr/>
              </p:nvSpPr>
              <p:spPr>
                <a:xfrm>
                  <a:off x="2865989" y="6251074"/>
                  <a:ext cx="540000" cy="540000"/>
                </a:xfrm>
                <a:prstGeom prst="round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>
                      <a:solidFill>
                        <a:schemeClr val="tx1"/>
                      </a:solidFill>
                    </a:rPr>
                    <a:t>G</a:t>
                  </a:r>
                  <a:endParaRPr lang="pt-BR" baseline="30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Elipse 202">
                  <a:extLst>
                    <a:ext uri="{FF2B5EF4-FFF2-40B4-BE49-F238E27FC236}">
                      <a16:creationId xmlns:a16="http://schemas.microsoft.com/office/drawing/2014/main" id="{8B847049-FF0F-4D20-B73C-897028466703}"/>
                    </a:ext>
                  </a:extLst>
                </p:cNvPr>
                <p:cNvSpPr/>
                <p:nvPr/>
              </p:nvSpPr>
              <p:spPr>
                <a:xfrm>
                  <a:off x="3235444" y="6251074"/>
                  <a:ext cx="540000" cy="540000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pt-BR" sz="2000" dirty="0">
                      <a:solidFill>
                        <a:schemeClr val="tx1"/>
                      </a:solidFill>
                      <a:latin typeface="Calibri"/>
                    </a:rPr>
                    <a:t>P</a:t>
                  </a:r>
                  <a:endParaRPr lang="pt-BR" sz="2000" baseline="30000" dirty="0">
                    <a:solidFill>
                      <a:schemeClr val="tx1"/>
                    </a:solidFill>
                    <a:latin typeface="Calibri"/>
                  </a:endParaRPr>
                </a:p>
              </p:txBody>
            </p:sp>
            <p:sp>
              <p:nvSpPr>
                <p:cNvPr id="204" name="Elipse 203">
                  <a:extLst>
                    <a:ext uri="{FF2B5EF4-FFF2-40B4-BE49-F238E27FC236}">
                      <a16:creationId xmlns:a16="http://schemas.microsoft.com/office/drawing/2014/main" id="{84ADD97C-5C00-44E1-93A1-6B6CBA98910E}"/>
                    </a:ext>
                  </a:extLst>
                </p:cNvPr>
                <p:cNvSpPr/>
                <p:nvPr/>
              </p:nvSpPr>
              <p:spPr>
                <a:xfrm>
                  <a:off x="3671728" y="6251074"/>
                  <a:ext cx="540000" cy="540000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pt-BR" sz="2000" dirty="0">
                      <a:solidFill>
                        <a:schemeClr val="tx1"/>
                      </a:solidFill>
                      <a:latin typeface="Calibri"/>
                    </a:rPr>
                    <a:t>P</a:t>
                  </a:r>
                  <a:endParaRPr lang="pt-BR" sz="2000" baseline="30000" dirty="0">
                    <a:solidFill>
                      <a:schemeClr val="tx1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200" name="Elipse 199">
                <a:extLst>
                  <a:ext uri="{FF2B5EF4-FFF2-40B4-BE49-F238E27FC236}">
                    <a16:creationId xmlns:a16="http://schemas.microsoft.com/office/drawing/2014/main" id="{BA979E01-9247-41C1-8CAC-7FD3EC05E786}"/>
                  </a:ext>
                </a:extLst>
              </p:cNvPr>
              <p:cNvSpPr/>
              <p:nvPr/>
            </p:nvSpPr>
            <p:spPr>
              <a:xfrm>
                <a:off x="4051401" y="6319092"/>
                <a:ext cx="388945" cy="390118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schemeClr val="tx1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schemeClr val="tx1"/>
                  </a:solidFill>
                  <a:latin typeface="Calibri"/>
                </a:endParaRPr>
              </a:p>
            </p:txBody>
          </p:sp>
          <p:sp>
            <p:nvSpPr>
              <p:cNvPr id="201" name="CaixaDeTexto 200">
                <a:extLst>
                  <a:ext uri="{FF2B5EF4-FFF2-40B4-BE49-F238E27FC236}">
                    <a16:creationId xmlns:a16="http://schemas.microsoft.com/office/drawing/2014/main" id="{0D1BA36A-BCAF-447D-8C1A-2A20B3B381FC}"/>
                  </a:ext>
                </a:extLst>
              </p:cNvPr>
              <p:cNvSpPr txBox="1"/>
              <p:nvPr/>
            </p:nvSpPr>
            <p:spPr>
              <a:xfrm>
                <a:off x="3725566" y="6259833"/>
                <a:ext cx="4471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800" dirty="0">
                    <a:solidFill>
                      <a:schemeClr val="bg1"/>
                    </a:solidFill>
                  </a:rPr>
                  <a:t>+</a:t>
                </a:r>
              </a:p>
            </p:txBody>
          </p:sp>
        </p:grpSp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226BEAF0-34EA-4F00-B3DC-74392A8C50CD}"/>
                </a:ext>
              </a:extLst>
            </p:cNvPr>
            <p:cNvSpPr/>
            <p:nvPr/>
          </p:nvSpPr>
          <p:spPr>
            <a:xfrm>
              <a:off x="4180079" y="6571138"/>
              <a:ext cx="2199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pt-BR" baseline="30000" dirty="0"/>
                <a:t>i</a:t>
              </a:r>
            </a:p>
          </p:txBody>
        </p:sp>
      </p:grpSp>
      <p:sp>
        <p:nvSpPr>
          <p:cNvPr id="207" name="CaixaDeTexto 206">
            <a:extLst>
              <a:ext uri="{FF2B5EF4-FFF2-40B4-BE49-F238E27FC236}">
                <a16:creationId xmlns:a16="http://schemas.microsoft.com/office/drawing/2014/main" id="{5295E0F9-83AF-401B-A66E-A6289CA4F818}"/>
              </a:ext>
            </a:extLst>
          </p:cNvPr>
          <p:cNvSpPr txBox="1"/>
          <p:nvPr/>
        </p:nvSpPr>
        <p:spPr>
          <a:xfrm>
            <a:off x="7272732" y="386469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r>
              <a:rPr lang="pt-BR" sz="20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15" name="CaixaDeTexto 214">
            <a:extLst>
              <a:ext uri="{FF2B5EF4-FFF2-40B4-BE49-F238E27FC236}">
                <a16:creationId xmlns:a16="http://schemas.microsoft.com/office/drawing/2014/main" id="{D29D2BCD-6FC4-49C3-8888-1DD698A6EB78}"/>
              </a:ext>
            </a:extLst>
          </p:cNvPr>
          <p:cNvSpPr txBox="1"/>
          <p:nvPr/>
        </p:nvSpPr>
        <p:spPr>
          <a:xfrm>
            <a:off x="1676866" y="2769840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r>
              <a:rPr lang="pt-BR" sz="20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72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animBg="1"/>
      <p:bldP spid="210" grpId="0" animBg="1"/>
      <p:bldP spid="211" grpId="0"/>
      <p:bldP spid="208" grpId="0" animBg="1"/>
      <p:bldP spid="209" grpId="0"/>
      <p:bldP spid="206" grpId="0" animBg="1"/>
      <p:bldP spid="145" grpId="0" animBg="1"/>
      <p:bldP spid="143" grpId="0" animBg="1"/>
      <p:bldP spid="189" grpId="0" animBg="1"/>
      <p:bldP spid="186" grpId="0" animBg="1"/>
      <p:bldP spid="64" grpId="0" animBg="1"/>
      <p:bldP spid="65" grpId="0" animBg="1"/>
      <p:bldP spid="66" grpId="0" animBg="1"/>
      <p:bldP spid="67" grpId="0" animBg="1"/>
      <p:bldP spid="68" grpId="0"/>
      <p:bldP spid="69" grpId="0"/>
      <p:bldP spid="70" grpId="0"/>
      <p:bldP spid="71" grpId="0"/>
      <p:bldP spid="72" grpId="0"/>
      <p:bldP spid="74" grpId="0" animBg="1"/>
      <p:bldP spid="75" grpId="0"/>
      <p:bldP spid="77" grpId="0"/>
      <p:bldP spid="78" grpId="0" animBg="1"/>
      <p:bldP spid="93" grpId="0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5" grpId="0" animBg="1"/>
      <p:bldP spid="175" grpId="0"/>
      <p:bldP spid="177" grpId="0"/>
      <p:bldP spid="185" grpId="0" animBg="1"/>
      <p:bldP spid="187" grpId="0"/>
      <p:bldP spid="188" grpId="0"/>
      <p:bldP spid="190" grpId="0"/>
      <p:bldP spid="191" grpId="0"/>
      <p:bldP spid="176" grpId="0"/>
      <p:bldP spid="178" grpId="0" animBg="1"/>
      <p:bldP spid="179" grpId="0"/>
      <p:bldP spid="180" grpId="0"/>
      <p:bldP spid="192" grpId="0" animBg="1"/>
      <p:bldP spid="193" grpId="0"/>
      <p:bldP spid="173" grpId="0"/>
      <p:bldP spid="207" grpId="0"/>
      <p:bldP spid="2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B2EC3550-0F99-4B46-A095-4E1FBD3779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4967953"/>
              </p:ext>
            </p:extLst>
          </p:nvPr>
        </p:nvGraphicFramePr>
        <p:xfrm>
          <a:off x="38483" y="1636027"/>
          <a:ext cx="5848699" cy="4994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4566F559-7B40-4ABF-BF6C-3170966D3E3D}"/>
              </a:ext>
            </a:extLst>
          </p:cNvPr>
          <p:cNvCxnSpPr>
            <a:cxnSpLocks/>
          </p:cNvCxnSpPr>
          <p:nvPr/>
        </p:nvCxnSpPr>
        <p:spPr>
          <a:xfrm flipH="1">
            <a:off x="1318468" y="557967"/>
            <a:ext cx="1" cy="59246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m 39">
            <a:extLst>
              <a:ext uri="{FF2B5EF4-FFF2-40B4-BE49-F238E27FC236}">
                <a16:creationId xmlns:a16="http://schemas.microsoft.com/office/drawing/2014/main" id="{5438F460-33D5-4E57-8E2C-2BD7223724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9271" y="2816902"/>
            <a:ext cx="829396" cy="41941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48749BAB-769E-4D09-BFEE-9FCD2F49F9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4381" y="6324605"/>
            <a:ext cx="898084" cy="41941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66B72B03-664D-42C1-9E10-2667D1262C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56745" y="6289187"/>
            <a:ext cx="1042526" cy="454828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D8312BAC-9849-459E-B2C9-55121753B1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7158" y="4723547"/>
            <a:ext cx="829396" cy="41941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A7B2EC28-E3A8-4CA5-99F6-66509629B0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59" y="3115880"/>
            <a:ext cx="829396" cy="419410"/>
          </a:xfrm>
          <a:prstGeom prst="rect">
            <a:avLst/>
          </a:prstGeom>
        </p:spPr>
      </p:pic>
      <p:sp>
        <p:nvSpPr>
          <p:cNvPr id="49" name="CaixaDeTexto 48">
            <a:extLst>
              <a:ext uri="{FF2B5EF4-FFF2-40B4-BE49-F238E27FC236}">
                <a16:creationId xmlns:a16="http://schemas.microsoft.com/office/drawing/2014/main" id="{D470735A-FEE5-4A4F-B17C-764EAB7656BB}"/>
              </a:ext>
            </a:extLst>
          </p:cNvPr>
          <p:cNvSpPr txBox="1"/>
          <p:nvPr/>
        </p:nvSpPr>
        <p:spPr>
          <a:xfrm>
            <a:off x="261185" y="1184767"/>
            <a:ext cx="2114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</a:rPr>
              <a:t>Acetil-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</a:rPr>
              <a:t>CoA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</a:endParaRPr>
          </a:p>
        </p:txBody>
      </p:sp>
      <p:sp>
        <p:nvSpPr>
          <p:cNvPr id="50" name="Arco 49">
            <a:extLst>
              <a:ext uri="{FF2B5EF4-FFF2-40B4-BE49-F238E27FC236}">
                <a16:creationId xmlns:a16="http://schemas.microsoft.com/office/drawing/2014/main" id="{6D73D292-98FB-4074-AE15-9176682035DA}"/>
              </a:ext>
            </a:extLst>
          </p:cNvPr>
          <p:cNvSpPr/>
          <p:nvPr/>
        </p:nvSpPr>
        <p:spPr>
          <a:xfrm rot="13560652">
            <a:off x="1328115" y="929813"/>
            <a:ext cx="981701" cy="1152766"/>
          </a:xfrm>
          <a:prstGeom prst="arc">
            <a:avLst>
              <a:gd name="adj1" fmla="val 13044177"/>
              <a:gd name="adj2" fmla="val 18268297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" name="Imagem 50">
            <a:extLst>
              <a:ext uri="{FF2B5EF4-FFF2-40B4-BE49-F238E27FC236}">
                <a16:creationId xmlns:a16="http://schemas.microsoft.com/office/drawing/2014/main" id="{A892CE3B-AE30-44D5-BA50-6B2F7D45AB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6354" y="575207"/>
            <a:ext cx="829396" cy="419410"/>
          </a:xfrm>
          <a:prstGeom prst="rect">
            <a:avLst/>
          </a:prstGeom>
        </p:spPr>
      </p:pic>
      <p:sp>
        <p:nvSpPr>
          <p:cNvPr id="52" name="CaixaDeTexto 51">
            <a:extLst>
              <a:ext uri="{FF2B5EF4-FFF2-40B4-BE49-F238E27FC236}">
                <a16:creationId xmlns:a16="http://schemas.microsoft.com/office/drawing/2014/main" id="{2FE4D496-5FA6-4870-9D14-2E5741764444}"/>
              </a:ext>
            </a:extLst>
          </p:cNvPr>
          <p:cNvSpPr txBox="1"/>
          <p:nvPr/>
        </p:nvSpPr>
        <p:spPr>
          <a:xfrm>
            <a:off x="626565" y="103300"/>
            <a:ext cx="1455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</a:rPr>
              <a:t>Piruvato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85E48DEE-6BCF-4C97-8058-AD6CD23CD7D2}"/>
              </a:ext>
            </a:extLst>
          </p:cNvPr>
          <p:cNvSpPr txBox="1"/>
          <p:nvPr/>
        </p:nvSpPr>
        <p:spPr>
          <a:xfrm>
            <a:off x="3701450" y="41744"/>
            <a:ext cx="1455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</a:rPr>
              <a:t>Glicose</a:t>
            </a:r>
          </a:p>
        </p:txBody>
      </p: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F4AA9A9A-7D70-49E8-866D-EAFEFC3DEFBD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2082197" y="272577"/>
            <a:ext cx="1444774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10DF6CA-FB19-4DB2-AF29-AD98D08FA5D9}"/>
              </a:ext>
            </a:extLst>
          </p:cNvPr>
          <p:cNvSpPr txBox="1"/>
          <p:nvPr/>
        </p:nvSpPr>
        <p:spPr>
          <a:xfrm>
            <a:off x="6682127" y="65047"/>
            <a:ext cx="1455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</a:rPr>
              <a:t>Piruvato</a:t>
            </a:r>
          </a:p>
        </p:txBody>
      </p:sp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195B3539-EB57-45B6-9E17-4DD05CD6E25A}"/>
              </a:ext>
            </a:extLst>
          </p:cNvPr>
          <p:cNvCxnSpPr>
            <a:cxnSpLocks/>
          </p:cNvCxnSpPr>
          <p:nvPr/>
        </p:nvCxnSpPr>
        <p:spPr>
          <a:xfrm>
            <a:off x="5341856" y="272577"/>
            <a:ext cx="139379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0" name="Espaço Reservado para Conteúdo 3">
            <a:extLst>
              <a:ext uri="{FF2B5EF4-FFF2-40B4-BE49-F238E27FC236}">
                <a16:creationId xmlns:a16="http://schemas.microsoft.com/office/drawing/2014/main" id="{5238D356-5CA1-490F-AB7F-C683B72A2B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5569979"/>
              </p:ext>
            </p:extLst>
          </p:nvPr>
        </p:nvGraphicFramePr>
        <p:xfrm>
          <a:off x="6322250" y="1406805"/>
          <a:ext cx="5848699" cy="5142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cxnSp>
        <p:nvCxnSpPr>
          <p:cNvPr id="111" name="Conector de Seta Reta 110">
            <a:extLst>
              <a:ext uri="{FF2B5EF4-FFF2-40B4-BE49-F238E27FC236}">
                <a16:creationId xmlns:a16="http://schemas.microsoft.com/office/drawing/2014/main" id="{47D74A2A-8527-4525-A97B-9FB57576CC0D}"/>
              </a:ext>
            </a:extLst>
          </p:cNvPr>
          <p:cNvCxnSpPr>
            <a:cxnSpLocks/>
          </p:cNvCxnSpPr>
          <p:nvPr/>
        </p:nvCxnSpPr>
        <p:spPr>
          <a:xfrm flipH="1">
            <a:off x="7414467" y="399375"/>
            <a:ext cx="1" cy="59246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m 111">
            <a:extLst>
              <a:ext uri="{FF2B5EF4-FFF2-40B4-BE49-F238E27FC236}">
                <a16:creationId xmlns:a16="http://schemas.microsoft.com/office/drawing/2014/main" id="{57E2E917-7926-4E2A-8F49-EFBAD28A5A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5455" y="2776175"/>
            <a:ext cx="829396" cy="419410"/>
          </a:xfrm>
          <a:prstGeom prst="rect">
            <a:avLst/>
          </a:prstGeom>
        </p:spPr>
      </p:pic>
      <p:pic>
        <p:nvPicPr>
          <p:cNvPr id="113" name="Imagem 112">
            <a:extLst>
              <a:ext uri="{FF2B5EF4-FFF2-40B4-BE49-F238E27FC236}">
                <a16:creationId xmlns:a16="http://schemas.microsoft.com/office/drawing/2014/main" id="{CE5A6B5F-9BEC-4FCA-9FD1-03FFBDDC7C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0380" y="6166013"/>
            <a:ext cx="898084" cy="419410"/>
          </a:xfrm>
          <a:prstGeom prst="rect">
            <a:avLst/>
          </a:prstGeom>
        </p:spPr>
      </p:pic>
      <p:pic>
        <p:nvPicPr>
          <p:cNvPr id="114" name="Imagem 113">
            <a:extLst>
              <a:ext uri="{FF2B5EF4-FFF2-40B4-BE49-F238E27FC236}">
                <a16:creationId xmlns:a16="http://schemas.microsoft.com/office/drawing/2014/main" id="{A63E0416-ACBF-4CFA-AB14-3745C4C737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52744" y="6130595"/>
            <a:ext cx="1042526" cy="454828"/>
          </a:xfrm>
          <a:prstGeom prst="rect">
            <a:avLst/>
          </a:prstGeom>
        </p:spPr>
      </p:pic>
      <p:pic>
        <p:nvPicPr>
          <p:cNvPr id="115" name="Imagem 114">
            <a:extLst>
              <a:ext uri="{FF2B5EF4-FFF2-40B4-BE49-F238E27FC236}">
                <a16:creationId xmlns:a16="http://schemas.microsoft.com/office/drawing/2014/main" id="{10850AA9-64FA-420D-9685-C8723D3CA3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08882" y="4564955"/>
            <a:ext cx="829396" cy="419410"/>
          </a:xfrm>
          <a:prstGeom prst="rect">
            <a:avLst/>
          </a:prstGeom>
        </p:spPr>
      </p:pic>
      <p:pic>
        <p:nvPicPr>
          <p:cNvPr id="116" name="Imagem 115">
            <a:extLst>
              <a:ext uri="{FF2B5EF4-FFF2-40B4-BE49-F238E27FC236}">
                <a16:creationId xmlns:a16="http://schemas.microsoft.com/office/drawing/2014/main" id="{4282EA83-5E05-4536-9263-AF2B518C6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6070" y="3195585"/>
            <a:ext cx="829396" cy="419410"/>
          </a:xfrm>
          <a:prstGeom prst="rect">
            <a:avLst/>
          </a:prstGeom>
        </p:spPr>
      </p:pic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6A7FAE6D-26DB-42ED-B902-930F307073E6}"/>
              </a:ext>
            </a:extLst>
          </p:cNvPr>
          <p:cNvSpPr txBox="1"/>
          <p:nvPr/>
        </p:nvSpPr>
        <p:spPr>
          <a:xfrm>
            <a:off x="6357184" y="1026175"/>
            <a:ext cx="2114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</a:rPr>
              <a:t>Acetil-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</a:rPr>
              <a:t>CoA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</a:endParaRPr>
          </a:p>
        </p:txBody>
      </p:sp>
      <p:sp>
        <p:nvSpPr>
          <p:cNvPr id="118" name="Arco 117">
            <a:extLst>
              <a:ext uri="{FF2B5EF4-FFF2-40B4-BE49-F238E27FC236}">
                <a16:creationId xmlns:a16="http://schemas.microsoft.com/office/drawing/2014/main" id="{E9EF56AA-9C00-4097-8787-8B14AD5D281B}"/>
              </a:ext>
            </a:extLst>
          </p:cNvPr>
          <p:cNvSpPr/>
          <p:nvPr/>
        </p:nvSpPr>
        <p:spPr>
          <a:xfrm rot="13560652">
            <a:off x="7465622" y="818801"/>
            <a:ext cx="1052257" cy="1007426"/>
          </a:xfrm>
          <a:prstGeom prst="arc">
            <a:avLst>
              <a:gd name="adj1" fmla="val 12454411"/>
              <a:gd name="adj2" fmla="val 1842477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9" name="Imagem 118">
            <a:extLst>
              <a:ext uri="{FF2B5EF4-FFF2-40B4-BE49-F238E27FC236}">
                <a16:creationId xmlns:a16="http://schemas.microsoft.com/office/drawing/2014/main" id="{B71D68D0-7843-4AC3-B909-1884BA7A79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2353" y="416615"/>
            <a:ext cx="829396" cy="41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1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49" grpId="0"/>
      <p:bldP spid="50" grpId="0" animBg="1"/>
      <p:bldP spid="52" grpId="0"/>
      <p:bldP spid="75" grpId="0"/>
      <p:bldP spid="79" grpId="0"/>
      <p:bldGraphic spid="110" grpId="0">
        <p:bldAsOne/>
      </p:bldGraphic>
      <p:bldP spid="117" grpId="0"/>
      <p:bldP spid="1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r Hans Adolf Krebs (1900–81), pioneer of modern medicine, architect of  intermediary metabolism - F W Leigh, 2009">
            <a:extLst>
              <a:ext uri="{FF2B5EF4-FFF2-40B4-BE49-F238E27FC236}">
                <a16:creationId xmlns:a16="http://schemas.microsoft.com/office/drawing/2014/main" id="{4E353ECA-F730-40C3-B1EE-FD58CEBF1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263" y="0"/>
            <a:ext cx="53927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DF5435CA-4DAE-4142-B1EB-EDAA789CD6CF}"/>
              </a:ext>
            </a:extLst>
          </p:cNvPr>
          <p:cNvGrpSpPr/>
          <p:nvPr/>
        </p:nvGrpSpPr>
        <p:grpSpPr>
          <a:xfrm>
            <a:off x="742950" y="666749"/>
            <a:ext cx="2647950" cy="2305051"/>
            <a:chOff x="5603191" y="2218591"/>
            <a:chExt cx="2430985" cy="2196000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31A8A936-6999-4FDA-9BA6-50A723A5FB7C}"/>
                </a:ext>
              </a:extLst>
            </p:cNvPr>
            <p:cNvSpPr/>
            <p:nvPr/>
          </p:nvSpPr>
          <p:spPr>
            <a:xfrm>
              <a:off x="5622023" y="2218591"/>
              <a:ext cx="2196000" cy="219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Ciclo de Krebs</a:t>
              </a:r>
            </a:p>
          </p:txBody>
        </p:sp>
        <p:sp>
          <p:nvSpPr>
            <p:cNvPr id="7" name="Arco 6">
              <a:extLst>
                <a:ext uri="{FF2B5EF4-FFF2-40B4-BE49-F238E27FC236}">
                  <a16:creationId xmlns:a16="http://schemas.microsoft.com/office/drawing/2014/main" id="{77A48C34-B24F-4508-BE87-44351848ABB0}"/>
                </a:ext>
              </a:extLst>
            </p:cNvPr>
            <p:cNvSpPr/>
            <p:nvPr/>
          </p:nvSpPr>
          <p:spPr>
            <a:xfrm>
              <a:off x="5603191" y="2218591"/>
              <a:ext cx="2430985" cy="2196000"/>
            </a:xfrm>
            <a:prstGeom prst="arc">
              <a:avLst>
                <a:gd name="adj1" fmla="val 12720836"/>
                <a:gd name="adj2" fmla="val 15833676"/>
              </a:avLst>
            </a:prstGeom>
            <a:ln w="762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935B80A3-BF59-4ECF-BE6D-43BE57615E1E}"/>
              </a:ext>
            </a:extLst>
          </p:cNvPr>
          <p:cNvGrpSpPr/>
          <p:nvPr/>
        </p:nvGrpSpPr>
        <p:grpSpPr>
          <a:xfrm>
            <a:off x="3915869" y="2066923"/>
            <a:ext cx="2647950" cy="2305051"/>
            <a:chOff x="5603191" y="2218591"/>
            <a:chExt cx="2430985" cy="2196000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6D2E7B2F-78FD-4F8A-A806-52F1B2582B13}"/>
                </a:ext>
              </a:extLst>
            </p:cNvPr>
            <p:cNvSpPr/>
            <p:nvPr/>
          </p:nvSpPr>
          <p:spPr>
            <a:xfrm>
              <a:off x="5622023" y="2218591"/>
              <a:ext cx="2196000" cy="219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Ciclo do </a:t>
              </a:r>
              <a:r>
                <a:rPr lang="pt-BR" sz="2400" b="1" dirty="0" err="1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Glioxilato</a:t>
              </a:r>
              <a:endParaRPr lang="pt-BR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Arco 9">
              <a:extLst>
                <a:ext uri="{FF2B5EF4-FFF2-40B4-BE49-F238E27FC236}">
                  <a16:creationId xmlns:a16="http://schemas.microsoft.com/office/drawing/2014/main" id="{8D305B97-2CE8-4353-A3A0-97D0A4E62437}"/>
                </a:ext>
              </a:extLst>
            </p:cNvPr>
            <p:cNvSpPr/>
            <p:nvPr/>
          </p:nvSpPr>
          <p:spPr>
            <a:xfrm>
              <a:off x="5603191" y="2218591"/>
              <a:ext cx="2430985" cy="2196000"/>
            </a:xfrm>
            <a:prstGeom prst="arc">
              <a:avLst>
                <a:gd name="adj1" fmla="val 12720836"/>
                <a:gd name="adj2" fmla="val 15833676"/>
              </a:avLst>
            </a:prstGeom>
            <a:ln w="762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0915729C-2904-400B-862B-BAF5EE5C1D3B}"/>
              </a:ext>
            </a:extLst>
          </p:cNvPr>
          <p:cNvGrpSpPr/>
          <p:nvPr/>
        </p:nvGrpSpPr>
        <p:grpSpPr>
          <a:xfrm>
            <a:off x="742950" y="3600448"/>
            <a:ext cx="2647950" cy="2305051"/>
            <a:chOff x="5603191" y="2218591"/>
            <a:chExt cx="2430985" cy="2196000"/>
          </a:xfrm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EC2CE2F3-A670-4B36-AC45-00DF4CBDDC95}"/>
                </a:ext>
              </a:extLst>
            </p:cNvPr>
            <p:cNvSpPr/>
            <p:nvPr/>
          </p:nvSpPr>
          <p:spPr>
            <a:xfrm>
              <a:off x="5622023" y="2218591"/>
              <a:ext cx="2196000" cy="219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Ciclo do Ureia</a:t>
              </a:r>
            </a:p>
          </p:txBody>
        </p:sp>
        <p:sp>
          <p:nvSpPr>
            <p:cNvPr id="13" name="Arco 12">
              <a:extLst>
                <a:ext uri="{FF2B5EF4-FFF2-40B4-BE49-F238E27FC236}">
                  <a16:creationId xmlns:a16="http://schemas.microsoft.com/office/drawing/2014/main" id="{6D998583-2E04-4E79-B4B2-1967D98B69D2}"/>
                </a:ext>
              </a:extLst>
            </p:cNvPr>
            <p:cNvSpPr/>
            <p:nvPr/>
          </p:nvSpPr>
          <p:spPr>
            <a:xfrm>
              <a:off x="5603191" y="2218591"/>
              <a:ext cx="2430985" cy="2196000"/>
            </a:xfrm>
            <a:prstGeom prst="arc">
              <a:avLst>
                <a:gd name="adj1" fmla="val 12720836"/>
                <a:gd name="adj2" fmla="val 15833676"/>
              </a:avLst>
            </a:prstGeom>
            <a:ln w="762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2808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7769376C-57DC-47F8-BB2F-978B2328D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287190"/>
              </p:ext>
            </p:extLst>
          </p:nvPr>
        </p:nvGraphicFramePr>
        <p:xfrm>
          <a:off x="1065245" y="927951"/>
          <a:ext cx="9713168" cy="4312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3255">
                  <a:extLst>
                    <a:ext uri="{9D8B030D-6E8A-4147-A177-3AD203B41FA5}">
                      <a16:colId xmlns:a16="http://schemas.microsoft.com/office/drawing/2014/main" val="2361621302"/>
                    </a:ext>
                  </a:extLst>
                </a:gridCol>
                <a:gridCol w="2719913">
                  <a:extLst>
                    <a:ext uri="{9D8B030D-6E8A-4147-A177-3AD203B41FA5}">
                      <a16:colId xmlns:a16="http://schemas.microsoft.com/office/drawing/2014/main" val="3089445686"/>
                    </a:ext>
                  </a:extLst>
                </a:gridCol>
              </a:tblGrid>
              <a:tr h="673554"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Etapa bioquímica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Saldo de NADH produzidos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045729"/>
                  </a:ext>
                </a:extLst>
              </a:tr>
              <a:tr h="673554"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(Oxidação do piruvato) </a:t>
                      </a:r>
                      <a:r>
                        <a:rPr lang="pt-BR" sz="24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2 piruvatos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647447"/>
                  </a:ext>
                </a:extLst>
              </a:tr>
              <a:tr h="673554"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pt-BR" sz="24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Isocitrato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l-G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α-</a:t>
                      </a:r>
                      <a:r>
                        <a:rPr lang="pt-BR" sz="24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cetogutarato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pt-BR" sz="24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2 piruvatos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472870"/>
                  </a:ext>
                </a:extLst>
              </a:tr>
              <a:tr h="673554"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pt-BR" sz="2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Succinato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pt-BR" sz="24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Fumarato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pt-BR" sz="24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2 piruvatos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579902"/>
                  </a:ext>
                </a:extLst>
              </a:tr>
              <a:tr h="673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pt-BR" sz="2400" b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Malato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pt-B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Ácido oxalacético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pt-BR" sz="24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2 piruvatos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3647622"/>
                  </a:ext>
                </a:extLst>
              </a:tr>
              <a:tr h="67355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pt-BR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62759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7D87FA6A-8C34-47B5-8196-FAD795266C0D}"/>
              </a:ext>
            </a:extLst>
          </p:cNvPr>
          <p:cNvSpPr txBox="1"/>
          <p:nvPr/>
        </p:nvSpPr>
        <p:spPr>
          <a:xfrm>
            <a:off x="489529" y="5002387"/>
            <a:ext cx="53675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Também que são produzidas: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2 moléculas de </a:t>
            </a:r>
            <a:r>
              <a:rPr lang="pt-BR" sz="2400" noProof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</a:t>
            </a:r>
            <a:r>
              <a:rPr lang="pt-BR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TP e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2 de FADH</a:t>
            </a:r>
            <a:r>
              <a:rPr lang="pt-BR" sz="2400" baseline="-25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2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6 moléculas de CO</a:t>
            </a:r>
            <a:r>
              <a:rPr lang="pt-BR" sz="2400" baseline="-25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2</a:t>
            </a:r>
            <a:endParaRPr kumimoji="0" lang="pt-BR" sz="2400" b="0" i="0" u="none" strike="noStrike" kern="1200" cap="none" spc="0" normalizeH="0" baseline="-2500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1065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9D7E1-D41F-4B4E-A8F0-5A94534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Conjunto de Reações dentro do Ciclo de Krebs</a:t>
            </a:r>
          </a:p>
        </p:txBody>
      </p:sp>
    </p:spTree>
    <p:extLst>
      <p:ext uri="{BB962C8B-B14F-4D97-AF65-F5344CB8AC3E}">
        <p14:creationId xmlns:p14="http://schemas.microsoft.com/office/powerpoint/2010/main" val="8402613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06D187D8-0370-41BB-B709-4EE510AFD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78171" cy="687724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4BFA3B9-2DF3-4DB7-963D-1F44EECCF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602" y="727380"/>
            <a:ext cx="4572396" cy="3429297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DC1A09A-F6C3-49FD-A546-BBD09DE9E9E5}"/>
              </a:ext>
            </a:extLst>
          </p:cNvPr>
          <p:cNvSpPr/>
          <p:nvPr/>
        </p:nvSpPr>
        <p:spPr>
          <a:xfrm>
            <a:off x="8490856" y="4871714"/>
            <a:ext cx="2269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Capítulo 16</a:t>
            </a:r>
          </a:p>
        </p:txBody>
      </p:sp>
    </p:spTree>
    <p:extLst>
      <p:ext uri="{BB962C8B-B14F-4D97-AF65-F5344CB8AC3E}">
        <p14:creationId xmlns:p14="http://schemas.microsoft.com/office/powerpoint/2010/main" val="2013249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01370E6-4032-4B52-B0A1-368931E75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076" y="1211762"/>
            <a:ext cx="8503847" cy="44344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199310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F0100CB-5B22-4221-A8C0-39C677074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22" y="719664"/>
            <a:ext cx="8806356" cy="54186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948838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ACCE402-DE64-46DA-9961-F85455F65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13" y="2028629"/>
            <a:ext cx="11279174" cy="28007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49792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BF91F16-0D98-4474-860E-9B8B2FCF7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39" y="1604759"/>
            <a:ext cx="9020186" cy="364848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334264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C57791F-6638-43EA-9B75-2E59DE858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61" y="1699971"/>
            <a:ext cx="10050278" cy="34580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218135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6CF20C6-A6C1-4D3B-8D4A-247A65A19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546" y="1780945"/>
            <a:ext cx="9554908" cy="3296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720070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0863A0D-A68C-46B9-A7F8-8E43C2150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993" y="1657102"/>
            <a:ext cx="9774014" cy="35437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4318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D4DFC-4C09-4C69-91E8-87862801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8243" y="2200073"/>
            <a:ext cx="5475514" cy="245785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Revisão e breves complementos dos conteúdos da última aulas</a:t>
            </a:r>
          </a:p>
        </p:txBody>
      </p:sp>
    </p:spTree>
    <p:extLst>
      <p:ext uri="{BB962C8B-B14F-4D97-AF65-F5344CB8AC3E}">
        <p14:creationId xmlns:p14="http://schemas.microsoft.com/office/powerpoint/2010/main" val="58572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tângulo 84">
            <a:extLst>
              <a:ext uri="{FF2B5EF4-FFF2-40B4-BE49-F238E27FC236}">
                <a16:creationId xmlns:a16="http://schemas.microsoft.com/office/drawing/2014/main" id="{731FF836-71C0-426B-9196-EDB344F36507}"/>
              </a:ext>
            </a:extLst>
          </p:cNvPr>
          <p:cNvSpPr/>
          <p:nvPr/>
        </p:nvSpPr>
        <p:spPr>
          <a:xfrm>
            <a:off x="0" y="-70914"/>
            <a:ext cx="12201751" cy="35078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0000"/>
                  <a:lumOff val="60000"/>
                </a:schemeClr>
              </a:gs>
              <a:gs pos="83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DF2A8F7E-EC5B-4986-81A2-2BEDAE0833FE}"/>
              </a:ext>
            </a:extLst>
          </p:cNvPr>
          <p:cNvSpPr/>
          <p:nvPr/>
        </p:nvSpPr>
        <p:spPr>
          <a:xfrm>
            <a:off x="0" y="3350120"/>
            <a:ext cx="12201751" cy="35078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4">
                  <a:lumMod val="40000"/>
                  <a:lumOff val="6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D65ADEB-6222-42FE-AFB0-0C3838993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13" y="1330306"/>
            <a:ext cx="1263727" cy="96969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9F78033-C277-4D4E-92DF-CA951347EF1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24132" r="-8347"/>
          <a:stretch>
            <a:fillRect/>
          </a:stretch>
        </p:blipFill>
        <p:spPr>
          <a:xfrm>
            <a:off x="2473766" y="918478"/>
            <a:ext cx="1799737" cy="1429762"/>
          </a:xfrm>
          <a:custGeom>
            <a:avLst/>
            <a:gdLst>
              <a:gd name="connsiteX0" fmla="*/ 0 w 1799737"/>
              <a:gd name="connsiteY0" fmla="*/ 277951 h 1429762"/>
              <a:gd name="connsiteX1" fmla="*/ 487798 w 1799737"/>
              <a:gd name="connsiteY1" fmla="*/ 277951 h 1429762"/>
              <a:gd name="connsiteX2" fmla="*/ 487798 w 1799737"/>
              <a:gd name="connsiteY2" fmla="*/ 532665 h 1429762"/>
              <a:gd name="connsiteX3" fmla="*/ 1661083 w 1799737"/>
              <a:gd name="connsiteY3" fmla="*/ 532665 h 1429762"/>
              <a:gd name="connsiteX4" fmla="*/ 1661083 w 1799737"/>
              <a:gd name="connsiteY4" fmla="*/ 1429762 h 1429762"/>
              <a:gd name="connsiteX5" fmla="*/ 0 w 1799737"/>
              <a:gd name="connsiteY5" fmla="*/ 1429762 h 1429762"/>
              <a:gd name="connsiteX6" fmla="*/ 487798 w 1799737"/>
              <a:gd name="connsiteY6" fmla="*/ 0 h 1429762"/>
              <a:gd name="connsiteX7" fmla="*/ 1799737 w 1799737"/>
              <a:gd name="connsiteY7" fmla="*/ 0 h 1429762"/>
              <a:gd name="connsiteX8" fmla="*/ 1799737 w 1799737"/>
              <a:gd name="connsiteY8" fmla="*/ 532665 h 1429762"/>
              <a:gd name="connsiteX9" fmla="*/ 1661083 w 1799737"/>
              <a:gd name="connsiteY9" fmla="*/ 532665 h 1429762"/>
              <a:gd name="connsiteX10" fmla="*/ 1661083 w 1799737"/>
              <a:gd name="connsiteY10" fmla="*/ 277951 h 1429762"/>
              <a:gd name="connsiteX11" fmla="*/ 487798 w 1799737"/>
              <a:gd name="connsiteY11" fmla="*/ 277951 h 142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9737" h="1429762">
                <a:moveTo>
                  <a:pt x="0" y="277951"/>
                </a:moveTo>
                <a:lnTo>
                  <a:pt x="487798" y="277951"/>
                </a:lnTo>
                <a:lnTo>
                  <a:pt x="487798" y="532665"/>
                </a:lnTo>
                <a:lnTo>
                  <a:pt x="1661083" y="532665"/>
                </a:lnTo>
                <a:lnTo>
                  <a:pt x="1661083" y="1429762"/>
                </a:lnTo>
                <a:lnTo>
                  <a:pt x="0" y="1429762"/>
                </a:lnTo>
                <a:close/>
                <a:moveTo>
                  <a:pt x="487798" y="0"/>
                </a:moveTo>
                <a:lnTo>
                  <a:pt x="1799737" y="0"/>
                </a:lnTo>
                <a:lnTo>
                  <a:pt x="1799737" y="532665"/>
                </a:lnTo>
                <a:lnTo>
                  <a:pt x="1661083" y="532665"/>
                </a:lnTo>
                <a:lnTo>
                  <a:pt x="1661083" y="277951"/>
                </a:lnTo>
                <a:lnTo>
                  <a:pt x="487798" y="277951"/>
                </a:lnTo>
                <a:close/>
              </a:path>
            </a:pathLst>
          </a:cu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9B656C2-E95B-40D9-BBB2-2505E289E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7166" y="1374923"/>
            <a:ext cx="1872078" cy="9678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48F7337-BEEF-49C8-B8FE-70B14F6351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6949" y="1450768"/>
            <a:ext cx="1863432" cy="82819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53D36B0-AE79-4E17-A2E9-DAEA67E8A5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7796" y="2149081"/>
            <a:ext cx="1166469" cy="119853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D1A57E7-B4D3-4DBD-8680-B17E4EB516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20419" y="398469"/>
            <a:ext cx="1166469" cy="120266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A9A59D2-620B-4AA7-8202-5C0B9CA342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90731" y="4686609"/>
            <a:ext cx="1464664" cy="144049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07EF364-AC9C-4263-AD77-A962AB2331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49083" y="4676230"/>
            <a:ext cx="1540646" cy="126240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9C25F63-9FE9-44CE-9C06-27F26CDFCF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86630" y="4690608"/>
            <a:ext cx="1508124" cy="116945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0A12764-BDF9-43B3-B02D-C37C9F3D43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1288" y="4706594"/>
            <a:ext cx="812972" cy="1179079"/>
          </a:xfrm>
          <a:prstGeom prst="rect">
            <a:avLst/>
          </a:prstGeom>
        </p:spPr>
      </p:pic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C835123-A400-425A-A114-61FF3257A675}"/>
              </a:ext>
            </a:extLst>
          </p:cNvPr>
          <p:cNvCxnSpPr>
            <a:cxnSpLocks/>
          </p:cNvCxnSpPr>
          <p:nvPr/>
        </p:nvCxnSpPr>
        <p:spPr>
          <a:xfrm>
            <a:off x="1608771" y="1815152"/>
            <a:ext cx="845471" cy="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50659B02-B8A0-4313-8937-2C0D3115C424}"/>
              </a:ext>
            </a:extLst>
          </p:cNvPr>
          <p:cNvCxnSpPr>
            <a:cxnSpLocks/>
          </p:cNvCxnSpPr>
          <p:nvPr/>
        </p:nvCxnSpPr>
        <p:spPr>
          <a:xfrm>
            <a:off x="4093905" y="1865240"/>
            <a:ext cx="9493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09B1A681-C9C6-4BD7-B0C9-F8F89056F4C8}"/>
              </a:ext>
            </a:extLst>
          </p:cNvPr>
          <p:cNvCxnSpPr>
            <a:cxnSpLocks/>
          </p:cNvCxnSpPr>
          <p:nvPr/>
        </p:nvCxnSpPr>
        <p:spPr>
          <a:xfrm>
            <a:off x="6839759" y="1815152"/>
            <a:ext cx="871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750BF518-52EB-4165-823E-A6C3F1F01922}"/>
              </a:ext>
            </a:extLst>
          </p:cNvPr>
          <p:cNvCxnSpPr>
            <a:cxnSpLocks/>
          </p:cNvCxnSpPr>
          <p:nvPr/>
        </p:nvCxnSpPr>
        <p:spPr>
          <a:xfrm flipH="1">
            <a:off x="8972383" y="5260940"/>
            <a:ext cx="1491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80671AC8-D343-499D-8A1F-3BEBA3936ADC}"/>
              </a:ext>
            </a:extLst>
          </p:cNvPr>
          <p:cNvCxnSpPr>
            <a:cxnSpLocks/>
          </p:cNvCxnSpPr>
          <p:nvPr/>
        </p:nvCxnSpPr>
        <p:spPr>
          <a:xfrm flipH="1">
            <a:off x="6544321" y="5325266"/>
            <a:ext cx="10880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56B2EB1-533F-4E91-8276-A7C24FA6967F}"/>
              </a:ext>
            </a:extLst>
          </p:cNvPr>
          <p:cNvCxnSpPr>
            <a:cxnSpLocks/>
          </p:cNvCxnSpPr>
          <p:nvPr/>
        </p:nvCxnSpPr>
        <p:spPr>
          <a:xfrm flipH="1">
            <a:off x="4124417" y="5339869"/>
            <a:ext cx="684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516F23F5-A496-488C-A11C-52022A0D3977}"/>
              </a:ext>
            </a:extLst>
          </p:cNvPr>
          <p:cNvCxnSpPr>
            <a:cxnSpLocks/>
          </p:cNvCxnSpPr>
          <p:nvPr/>
        </p:nvCxnSpPr>
        <p:spPr>
          <a:xfrm flipH="1">
            <a:off x="1408511" y="5356897"/>
            <a:ext cx="684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6F77613B-6369-4EDF-995F-DD6A9A1BEB9D}"/>
              </a:ext>
            </a:extLst>
          </p:cNvPr>
          <p:cNvCxnSpPr>
            <a:cxnSpLocks/>
          </p:cNvCxnSpPr>
          <p:nvPr/>
        </p:nvCxnSpPr>
        <p:spPr>
          <a:xfrm>
            <a:off x="11122043" y="3276309"/>
            <a:ext cx="1" cy="1165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63FAF76C-DC2E-46DC-A384-47B7987552B5}"/>
              </a:ext>
            </a:extLst>
          </p:cNvPr>
          <p:cNvCxnSpPr>
            <a:cxnSpLocks/>
          </p:cNvCxnSpPr>
          <p:nvPr/>
        </p:nvCxnSpPr>
        <p:spPr>
          <a:xfrm>
            <a:off x="11329099" y="1633359"/>
            <a:ext cx="0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0E84164-8BCE-4B81-8A3F-74DEEB9C099F}"/>
              </a:ext>
            </a:extLst>
          </p:cNvPr>
          <p:cNvSpPr txBox="1"/>
          <p:nvPr/>
        </p:nvSpPr>
        <p:spPr>
          <a:xfrm>
            <a:off x="261310" y="2318186"/>
            <a:ext cx="1166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15CA74A-4776-49EA-A0DB-B066561040A4}"/>
              </a:ext>
            </a:extLst>
          </p:cNvPr>
          <p:cNvSpPr txBox="1"/>
          <p:nvPr/>
        </p:nvSpPr>
        <p:spPr>
          <a:xfrm>
            <a:off x="2663820" y="2342800"/>
            <a:ext cx="134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Glicose-6-fosfato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969DD3D-12F2-4358-83B6-7CD856A4B8BE}"/>
              </a:ext>
            </a:extLst>
          </p:cNvPr>
          <p:cNvSpPr txBox="1"/>
          <p:nvPr/>
        </p:nvSpPr>
        <p:spPr>
          <a:xfrm>
            <a:off x="5433589" y="2342800"/>
            <a:ext cx="134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Frutose-6-fosfato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1D4ACD4-0DCE-4371-BF45-5D08092F49FD}"/>
              </a:ext>
            </a:extLst>
          </p:cNvPr>
          <p:cNvSpPr txBox="1"/>
          <p:nvPr/>
        </p:nvSpPr>
        <p:spPr>
          <a:xfrm>
            <a:off x="7848027" y="2342800"/>
            <a:ext cx="1687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Frutose-1,6-bifosfato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5F82F69-6F06-42A2-8CC7-BB5DC0526330}"/>
              </a:ext>
            </a:extLst>
          </p:cNvPr>
          <p:cNvSpPr txBox="1"/>
          <p:nvPr/>
        </p:nvSpPr>
        <p:spPr>
          <a:xfrm>
            <a:off x="9826388" y="49586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Di-hidroxiacetona</a:t>
            </a:r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fosfato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00A92A7-AAF0-44DC-B8D5-55AB138FE246}"/>
              </a:ext>
            </a:extLst>
          </p:cNvPr>
          <p:cNvSpPr txBox="1"/>
          <p:nvPr/>
        </p:nvSpPr>
        <p:spPr>
          <a:xfrm>
            <a:off x="8717069" y="2863942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Gliceraldeído-3-fosfato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CE3EC17-EF08-455E-9C3A-7D83955615D6}"/>
              </a:ext>
            </a:extLst>
          </p:cNvPr>
          <p:cNvSpPr txBox="1"/>
          <p:nvPr/>
        </p:nvSpPr>
        <p:spPr>
          <a:xfrm>
            <a:off x="10091710" y="6121753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1,3-Bifosfoglicerato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E1EF846-FDE4-4AD8-AAAC-7C9C0DD26521}"/>
              </a:ext>
            </a:extLst>
          </p:cNvPr>
          <p:cNvSpPr txBox="1"/>
          <p:nvPr/>
        </p:nvSpPr>
        <p:spPr>
          <a:xfrm>
            <a:off x="7275372" y="6164090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3-fosfoglicerato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5E0B6EB9-7B7D-4501-B00A-B61D77EB5584}"/>
              </a:ext>
            </a:extLst>
          </p:cNvPr>
          <p:cNvSpPr txBox="1"/>
          <p:nvPr/>
        </p:nvSpPr>
        <p:spPr>
          <a:xfrm>
            <a:off x="4578683" y="6117539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2-fosfoglicerato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85EDA3A2-0CBE-4828-BAF2-36669BD0B59A}"/>
              </a:ext>
            </a:extLst>
          </p:cNvPr>
          <p:cNvSpPr txBox="1"/>
          <p:nvPr/>
        </p:nvSpPr>
        <p:spPr>
          <a:xfrm>
            <a:off x="2121019" y="6134031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solidFill>
                  <a:srgbClr val="FF0000"/>
                </a:solidFill>
                <a:latin typeface="Bell MT" panose="02020503060305020303" pitchFamily="18" charset="0"/>
              </a:rPr>
              <a:t>Fosfenopiruvato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E8F32BD1-4589-409E-B4B2-ED4D0281E0E9}"/>
              </a:ext>
            </a:extLst>
          </p:cNvPr>
          <p:cNvSpPr txBox="1"/>
          <p:nvPr/>
        </p:nvSpPr>
        <p:spPr>
          <a:xfrm>
            <a:off x="-410382" y="6142237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Piruvato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A3C83880-7D51-46DF-BCE4-5209E522D711}"/>
              </a:ext>
            </a:extLst>
          </p:cNvPr>
          <p:cNvCxnSpPr>
            <a:cxnSpLocks/>
          </p:cNvCxnSpPr>
          <p:nvPr/>
        </p:nvCxnSpPr>
        <p:spPr>
          <a:xfrm flipV="1">
            <a:off x="11413258" y="1630028"/>
            <a:ext cx="0" cy="45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A467B96-2CAA-4FBB-A403-1A7EB34D60E5}"/>
              </a:ext>
            </a:extLst>
          </p:cNvPr>
          <p:cNvSpPr txBox="1"/>
          <p:nvPr/>
        </p:nvSpPr>
        <p:spPr>
          <a:xfrm>
            <a:off x="11044946" y="3562299"/>
            <a:ext cx="12226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Bell MT" panose="02020503060305020303" pitchFamily="18" charset="0"/>
              </a:rPr>
              <a:t>Gliceraldeído </a:t>
            </a:r>
          </a:p>
          <a:p>
            <a:pPr algn="ctr"/>
            <a:r>
              <a:rPr lang="pt-BR" sz="1100" dirty="0">
                <a:latin typeface="Bell MT" panose="02020503060305020303" pitchFamily="18" charset="0"/>
              </a:rPr>
              <a:t>3-fosfato desidrogenase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0E61B6-91D4-4ADE-BFA2-D8AF08B4297D}"/>
              </a:ext>
            </a:extLst>
          </p:cNvPr>
          <p:cNvSpPr txBox="1"/>
          <p:nvPr/>
        </p:nvSpPr>
        <p:spPr>
          <a:xfrm>
            <a:off x="1101645" y="5632447"/>
            <a:ext cx="1263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Bell MT" panose="02020503060305020303" pitchFamily="18" charset="0"/>
              </a:rPr>
              <a:t>Piruvato quinase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6DCBB5E4-5558-4254-887B-5D82FF185FC9}"/>
              </a:ext>
            </a:extLst>
          </p:cNvPr>
          <p:cNvSpPr txBox="1"/>
          <p:nvPr/>
        </p:nvSpPr>
        <p:spPr>
          <a:xfrm>
            <a:off x="3892176" y="5420174"/>
            <a:ext cx="11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Enolase</a:t>
            </a:r>
            <a:endParaRPr lang="pt-BR" sz="1100" dirty="0">
              <a:latin typeface="Bell MT" panose="02020503060305020303" pitchFamily="18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6573CE2-EB56-4046-BB91-CCDFFC3100A7}"/>
              </a:ext>
            </a:extLst>
          </p:cNvPr>
          <p:cNvSpPr txBox="1"/>
          <p:nvPr/>
        </p:nvSpPr>
        <p:spPr>
          <a:xfrm>
            <a:off x="6324802" y="5410865"/>
            <a:ext cx="1540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Fosfoglicerato</a:t>
            </a:r>
            <a:r>
              <a:rPr lang="pt-BR" sz="1100" dirty="0">
                <a:latin typeface="Bell MT" panose="02020503060305020303" pitchFamily="18" charset="0"/>
              </a:rPr>
              <a:t> </a:t>
            </a:r>
            <a:r>
              <a:rPr lang="pt-BR" sz="1100" dirty="0" err="1">
                <a:latin typeface="Bell MT" panose="02020503060305020303" pitchFamily="18" charset="0"/>
              </a:rPr>
              <a:t>mutase</a:t>
            </a:r>
            <a:endParaRPr lang="pt-BR" sz="1100" dirty="0">
              <a:latin typeface="Bell MT" panose="02020503060305020303" pitchFamily="18" charset="0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86B6C2E5-86D3-43F4-B3FB-3171AB6C347A}"/>
              </a:ext>
            </a:extLst>
          </p:cNvPr>
          <p:cNvSpPr txBox="1"/>
          <p:nvPr/>
        </p:nvSpPr>
        <p:spPr>
          <a:xfrm>
            <a:off x="9697788" y="1895533"/>
            <a:ext cx="912601" cy="26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Aldolase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3F0FDE3-7494-4575-8B4D-0690E380E0BF}"/>
              </a:ext>
            </a:extLst>
          </p:cNvPr>
          <p:cNvSpPr txBox="1"/>
          <p:nvPr/>
        </p:nvSpPr>
        <p:spPr>
          <a:xfrm>
            <a:off x="11327964" y="1573359"/>
            <a:ext cx="912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1100" dirty="0">
                <a:solidFill>
                  <a:prstClr val="black"/>
                </a:solidFill>
                <a:latin typeface="Bell MT" panose="02020503060305020303" pitchFamily="18" charset="0"/>
              </a:rPr>
              <a:t>Triose- fosfato </a:t>
            </a:r>
            <a:r>
              <a:rPr lang="pt-BR" sz="1100" dirty="0" err="1">
                <a:solidFill>
                  <a:prstClr val="black"/>
                </a:solidFill>
                <a:latin typeface="Bell MT" panose="02020503060305020303" pitchFamily="18" charset="0"/>
              </a:rPr>
              <a:t>isomerase</a:t>
            </a:r>
            <a:endParaRPr lang="pt-BR" sz="1100" dirty="0">
              <a:solidFill>
                <a:prstClr val="black"/>
              </a:solidFill>
              <a:latin typeface="Bell MT" panose="02020503060305020303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2D3E5A1-8C85-433D-BD00-2ADEB2EDD54F}"/>
              </a:ext>
            </a:extLst>
          </p:cNvPr>
          <p:cNvSpPr txBox="1"/>
          <p:nvPr/>
        </p:nvSpPr>
        <p:spPr>
          <a:xfrm>
            <a:off x="1495116" y="2038399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Hexoquinase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4B2D785-F591-4F6B-BFC7-F028F749E580}"/>
              </a:ext>
            </a:extLst>
          </p:cNvPr>
          <p:cNvSpPr txBox="1"/>
          <p:nvPr/>
        </p:nvSpPr>
        <p:spPr>
          <a:xfrm>
            <a:off x="3852787" y="2014958"/>
            <a:ext cx="15015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Fosfoglicose</a:t>
            </a:r>
            <a:endParaRPr lang="pt-BR" sz="1100" dirty="0">
              <a:latin typeface="Bell MT" panose="02020503060305020303" pitchFamily="18" charset="0"/>
            </a:endParaRPr>
          </a:p>
          <a:p>
            <a:pPr algn="ctr"/>
            <a:r>
              <a:rPr lang="pt-BR" sz="1100" dirty="0" err="1">
                <a:latin typeface="Bell MT" panose="02020503060305020303" pitchFamily="18" charset="0"/>
              </a:rPr>
              <a:t>isomerase</a:t>
            </a:r>
            <a:endParaRPr lang="pt-BR" sz="1100" dirty="0">
              <a:latin typeface="Bell MT" panose="02020503060305020303" pitchFamily="18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B1DD4754-CA43-4273-A28E-3B15714CF5EB}"/>
              </a:ext>
            </a:extLst>
          </p:cNvPr>
          <p:cNvSpPr txBox="1"/>
          <p:nvPr/>
        </p:nvSpPr>
        <p:spPr>
          <a:xfrm>
            <a:off x="6749116" y="2043006"/>
            <a:ext cx="1191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Fosfofruto</a:t>
            </a:r>
            <a:r>
              <a:rPr lang="pt-BR" sz="1100" dirty="0">
                <a:latin typeface="Bell MT" panose="02020503060305020303" pitchFamily="18" charset="0"/>
              </a:rPr>
              <a:t> quinase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E4C56696-A552-4F5E-A223-4AF4E99DFA15}"/>
              </a:ext>
            </a:extLst>
          </p:cNvPr>
          <p:cNvSpPr txBox="1"/>
          <p:nvPr/>
        </p:nvSpPr>
        <p:spPr>
          <a:xfrm>
            <a:off x="1424275" y="919203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BC7369C1-D355-4D90-BE60-A4BE4A9265CE}"/>
              </a:ext>
            </a:extLst>
          </p:cNvPr>
          <p:cNvSpPr txBox="1"/>
          <p:nvPr/>
        </p:nvSpPr>
        <p:spPr>
          <a:xfrm>
            <a:off x="1929151" y="933176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295FDBD1-BECD-432D-BC21-4D33A9E52ED1}"/>
              </a:ext>
            </a:extLst>
          </p:cNvPr>
          <p:cNvSpPr/>
          <p:nvPr/>
        </p:nvSpPr>
        <p:spPr>
          <a:xfrm rot="5400000">
            <a:off x="1371290" y="890263"/>
            <a:ext cx="1202668" cy="64711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77A9463D-BA2B-4838-A4F8-F79C882BF047}"/>
              </a:ext>
            </a:extLst>
          </p:cNvPr>
          <p:cNvSpPr txBox="1"/>
          <p:nvPr/>
        </p:nvSpPr>
        <p:spPr>
          <a:xfrm>
            <a:off x="6848402" y="935125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1" name="Arco 60">
            <a:extLst>
              <a:ext uri="{FF2B5EF4-FFF2-40B4-BE49-F238E27FC236}">
                <a16:creationId xmlns:a16="http://schemas.microsoft.com/office/drawing/2014/main" id="{0BAE89E4-9C75-41A5-A584-8B74395928AE}"/>
              </a:ext>
            </a:extLst>
          </p:cNvPr>
          <p:cNvSpPr/>
          <p:nvPr/>
        </p:nvSpPr>
        <p:spPr>
          <a:xfrm rot="5400000">
            <a:off x="6795417" y="878889"/>
            <a:ext cx="1202668" cy="64711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Arco 61">
            <a:extLst>
              <a:ext uri="{FF2B5EF4-FFF2-40B4-BE49-F238E27FC236}">
                <a16:creationId xmlns:a16="http://schemas.microsoft.com/office/drawing/2014/main" id="{244BCA8E-658E-4B01-BA37-1B06442192F8}"/>
              </a:ext>
            </a:extLst>
          </p:cNvPr>
          <p:cNvSpPr/>
          <p:nvPr/>
        </p:nvSpPr>
        <p:spPr>
          <a:xfrm rot="5400000" flipV="1">
            <a:off x="1028227" y="4365845"/>
            <a:ext cx="1365031" cy="641528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681DB5A1-26C2-4B85-AD45-7DE70215FC63}"/>
              </a:ext>
            </a:extLst>
          </p:cNvPr>
          <p:cNvSpPr txBox="1"/>
          <p:nvPr/>
        </p:nvSpPr>
        <p:spPr>
          <a:xfrm>
            <a:off x="1137596" y="4414620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2AB3D51F-25F5-4EF5-A3DA-370D38A2367F}"/>
              </a:ext>
            </a:extLst>
          </p:cNvPr>
          <p:cNvSpPr txBox="1"/>
          <p:nvPr/>
        </p:nvSpPr>
        <p:spPr>
          <a:xfrm>
            <a:off x="1495766" y="1835039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  <p:sp>
        <p:nvSpPr>
          <p:cNvPr id="66" name="Arco 65">
            <a:extLst>
              <a:ext uri="{FF2B5EF4-FFF2-40B4-BE49-F238E27FC236}">
                <a16:creationId xmlns:a16="http://schemas.microsoft.com/office/drawing/2014/main" id="{78FD623B-6D14-4D3F-9448-676F997668FC}"/>
              </a:ext>
            </a:extLst>
          </p:cNvPr>
          <p:cNvSpPr/>
          <p:nvPr/>
        </p:nvSpPr>
        <p:spPr>
          <a:xfrm rot="5400000" flipV="1">
            <a:off x="8832947" y="4248316"/>
            <a:ext cx="1365031" cy="641528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F20294DC-71C6-4652-B440-7C7060958DD6}"/>
              </a:ext>
            </a:extLst>
          </p:cNvPr>
          <p:cNvSpPr txBox="1"/>
          <p:nvPr/>
        </p:nvSpPr>
        <p:spPr>
          <a:xfrm>
            <a:off x="8911286" y="4309990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03F736C6-7F1D-4365-B1AB-F376207FCE9F}"/>
              </a:ext>
            </a:extLst>
          </p:cNvPr>
          <p:cNvSpPr txBox="1"/>
          <p:nvPr/>
        </p:nvSpPr>
        <p:spPr>
          <a:xfrm>
            <a:off x="9066714" y="5411944"/>
            <a:ext cx="155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Fosfoglicerato</a:t>
            </a:r>
            <a:r>
              <a:rPr lang="pt-BR" sz="1100" dirty="0">
                <a:latin typeface="Bell MT" panose="02020503060305020303" pitchFamily="18" charset="0"/>
              </a:rPr>
              <a:t> quinase</a:t>
            </a:r>
          </a:p>
        </p:txBody>
      </p:sp>
      <p:sp>
        <p:nvSpPr>
          <p:cNvPr id="70" name="Arco 69">
            <a:extLst>
              <a:ext uri="{FF2B5EF4-FFF2-40B4-BE49-F238E27FC236}">
                <a16:creationId xmlns:a16="http://schemas.microsoft.com/office/drawing/2014/main" id="{B6A79B93-5BA1-492F-9F69-910351AB0108}"/>
              </a:ext>
            </a:extLst>
          </p:cNvPr>
          <p:cNvSpPr/>
          <p:nvPr/>
        </p:nvSpPr>
        <p:spPr>
          <a:xfrm rot="5400000" flipV="1">
            <a:off x="4178508" y="4627582"/>
            <a:ext cx="722898" cy="677315"/>
          </a:xfrm>
          <a:custGeom>
            <a:avLst/>
            <a:gdLst>
              <a:gd name="connsiteX0" fmla="*/ 682515 w 1365031"/>
              <a:gd name="connsiteY0" fmla="*/ 0 h 641528"/>
              <a:gd name="connsiteX1" fmla="*/ 1125976 w 1365031"/>
              <a:gd name="connsiteY1" fmla="*/ 76934 h 641528"/>
              <a:gd name="connsiteX2" fmla="*/ 1088772 w 1365031"/>
              <a:gd name="connsiteY2" fmla="*/ 578514 h 641528"/>
              <a:gd name="connsiteX3" fmla="*/ 662401 w 1365031"/>
              <a:gd name="connsiteY3" fmla="*/ 641388 h 641528"/>
              <a:gd name="connsiteX4" fmla="*/ 682516 w 1365031"/>
              <a:gd name="connsiteY4" fmla="*/ 320764 h 641528"/>
              <a:gd name="connsiteX5" fmla="*/ 682515 w 1365031"/>
              <a:gd name="connsiteY5" fmla="*/ 0 h 641528"/>
              <a:gd name="connsiteX0" fmla="*/ 682515 w 1365031"/>
              <a:gd name="connsiteY0" fmla="*/ 0 h 641528"/>
              <a:gd name="connsiteX1" fmla="*/ 1125976 w 1365031"/>
              <a:gd name="connsiteY1" fmla="*/ 76934 h 641528"/>
              <a:gd name="connsiteX2" fmla="*/ 1088772 w 1365031"/>
              <a:gd name="connsiteY2" fmla="*/ 578514 h 641528"/>
              <a:gd name="connsiteX3" fmla="*/ 662401 w 1365031"/>
              <a:gd name="connsiteY3" fmla="*/ 641388 h 641528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5 w 702633"/>
              <a:gd name="connsiteY4" fmla="*/ 324630 h 645393"/>
              <a:gd name="connsiteX5" fmla="*/ 20114 w 702633"/>
              <a:gd name="connsiteY5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0 w 702633"/>
              <a:gd name="connsiteY2" fmla="*/ 645254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4 w 702633"/>
              <a:gd name="connsiteY4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0 w 702633"/>
              <a:gd name="connsiteY2" fmla="*/ 645254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4 w 702633"/>
              <a:gd name="connsiteY4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0" fmla="*/ 20114 w 702633"/>
              <a:gd name="connsiteY0" fmla="*/ 0 h 641527"/>
              <a:gd name="connsiteX1" fmla="*/ 463575 w 702633"/>
              <a:gd name="connsiteY1" fmla="*/ 76934 h 641527"/>
              <a:gd name="connsiteX2" fmla="*/ 426371 w 702633"/>
              <a:gd name="connsiteY2" fmla="*/ 578514 h 641527"/>
              <a:gd name="connsiteX3" fmla="*/ 0 w 702633"/>
              <a:gd name="connsiteY3" fmla="*/ 641388 h 641527"/>
              <a:gd name="connsiteX4" fmla="*/ 20114 w 702633"/>
              <a:gd name="connsiteY4" fmla="*/ 0 h 641527"/>
              <a:gd name="connsiteX0" fmla="*/ 20114 w 702633"/>
              <a:gd name="connsiteY0" fmla="*/ 0 h 641527"/>
              <a:gd name="connsiteX1" fmla="*/ 668292 w 702633"/>
              <a:gd name="connsiteY1" fmla="*/ 377185 h 641527"/>
              <a:gd name="connsiteX0" fmla="*/ 20114 w 668309"/>
              <a:gd name="connsiteY0" fmla="*/ 25805 h 677315"/>
              <a:gd name="connsiteX1" fmla="*/ 518166 w 668309"/>
              <a:gd name="connsiteY1" fmla="*/ 20853 h 677315"/>
              <a:gd name="connsiteX2" fmla="*/ 426371 w 668309"/>
              <a:gd name="connsiteY2" fmla="*/ 604319 h 677315"/>
              <a:gd name="connsiteX3" fmla="*/ 0 w 668309"/>
              <a:gd name="connsiteY3" fmla="*/ 667193 h 677315"/>
              <a:gd name="connsiteX4" fmla="*/ 20114 w 668309"/>
              <a:gd name="connsiteY4" fmla="*/ 25805 h 677315"/>
              <a:gd name="connsiteX0" fmla="*/ 20114 w 668309"/>
              <a:gd name="connsiteY0" fmla="*/ 25805 h 677315"/>
              <a:gd name="connsiteX1" fmla="*/ 668292 w 668309"/>
              <a:gd name="connsiteY1" fmla="*/ 402990 h 677315"/>
              <a:gd name="connsiteX0" fmla="*/ 20114 w 722898"/>
              <a:gd name="connsiteY0" fmla="*/ 25805 h 677315"/>
              <a:gd name="connsiteX1" fmla="*/ 518166 w 722898"/>
              <a:gd name="connsiteY1" fmla="*/ 20853 h 677315"/>
              <a:gd name="connsiteX2" fmla="*/ 426371 w 722898"/>
              <a:gd name="connsiteY2" fmla="*/ 604319 h 677315"/>
              <a:gd name="connsiteX3" fmla="*/ 0 w 722898"/>
              <a:gd name="connsiteY3" fmla="*/ 667193 h 677315"/>
              <a:gd name="connsiteX4" fmla="*/ 20114 w 722898"/>
              <a:gd name="connsiteY4" fmla="*/ 25805 h 677315"/>
              <a:gd name="connsiteX0" fmla="*/ 20114 w 722898"/>
              <a:gd name="connsiteY0" fmla="*/ 25805 h 677315"/>
              <a:gd name="connsiteX1" fmla="*/ 722883 w 722898"/>
              <a:gd name="connsiteY1" fmla="*/ 430286 h 67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898" h="677315" stroke="0" extrusionOk="0">
                <a:moveTo>
                  <a:pt x="20114" y="25805"/>
                </a:moveTo>
                <a:cubicBezTo>
                  <a:pt x="182715" y="25805"/>
                  <a:pt x="394565" y="-28799"/>
                  <a:pt x="518166" y="20853"/>
                </a:cubicBezTo>
                <a:cubicBezTo>
                  <a:pt x="851636" y="154812"/>
                  <a:pt x="512732" y="496596"/>
                  <a:pt x="426371" y="604319"/>
                </a:cubicBezTo>
                <a:cubicBezTo>
                  <a:pt x="340010" y="712042"/>
                  <a:pt x="153109" y="669315"/>
                  <a:pt x="0" y="667193"/>
                </a:cubicBezTo>
                <a:lnTo>
                  <a:pt x="20114" y="25805"/>
                </a:lnTo>
                <a:close/>
              </a:path>
              <a:path w="722898" h="677315" fill="none">
                <a:moveTo>
                  <a:pt x="20114" y="25805"/>
                </a:moveTo>
                <a:cubicBezTo>
                  <a:pt x="182715" y="25805"/>
                  <a:pt x="726235" y="323388"/>
                  <a:pt x="722883" y="430286"/>
                </a:cubicBezTo>
              </a:path>
            </a:pathLst>
          </a:cu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5CE52E77-B0ED-4D36-BE12-A7BCB1560EBF}"/>
              </a:ext>
            </a:extLst>
          </p:cNvPr>
          <p:cNvSpPr txBox="1"/>
          <p:nvPr/>
        </p:nvSpPr>
        <p:spPr>
          <a:xfrm>
            <a:off x="3937722" y="4387727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r>
              <a:rPr kumimoji="0" lang="pt-BR" sz="11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42E41D7C-40BD-4B7E-AA01-DC483866F625}"/>
              </a:ext>
            </a:extLst>
          </p:cNvPr>
          <p:cNvSpPr txBox="1"/>
          <p:nvPr/>
        </p:nvSpPr>
        <p:spPr>
          <a:xfrm>
            <a:off x="10201809" y="3951666"/>
            <a:ext cx="374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5" name="Arco 74">
            <a:extLst>
              <a:ext uri="{FF2B5EF4-FFF2-40B4-BE49-F238E27FC236}">
                <a16:creationId xmlns:a16="http://schemas.microsoft.com/office/drawing/2014/main" id="{20CF9378-4239-424B-842E-0CA636B1F558}"/>
              </a:ext>
            </a:extLst>
          </p:cNvPr>
          <p:cNvSpPr/>
          <p:nvPr/>
        </p:nvSpPr>
        <p:spPr>
          <a:xfrm flipV="1">
            <a:off x="9112564" y="3394901"/>
            <a:ext cx="2009479" cy="51459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EEDE472F-F82A-4325-949F-BD5E1CAC392D}"/>
              </a:ext>
            </a:extLst>
          </p:cNvPr>
          <p:cNvSpPr txBox="1"/>
          <p:nvPr/>
        </p:nvSpPr>
        <p:spPr>
          <a:xfrm>
            <a:off x="9574364" y="3783801"/>
            <a:ext cx="644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NADH</a:t>
            </a:r>
          </a:p>
        </p:txBody>
      </p:sp>
      <p:sp>
        <p:nvSpPr>
          <p:cNvPr id="78" name="Seta: Dobrada 77">
            <a:extLst>
              <a:ext uri="{FF2B5EF4-FFF2-40B4-BE49-F238E27FC236}">
                <a16:creationId xmlns:a16="http://schemas.microsoft.com/office/drawing/2014/main" id="{A68CF8E1-7E52-47FC-AD0F-4749A5477C36}"/>
              </a:ext>
            </a:extLst>
          </p:cNvPr>
          <p:cNvSpPr/>
          <p:nvPr/>
        </p:nvSpPr>
        <p:spPr>
          <a:xfrm rot="16200000" flipH="1" flipV="1">
            <a:off x="10684886" y="3874201"/>
            <a:ext cx="261610" cy="671811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87AD0A-6F84-480D-AE8D-F20E31D1D2A1}"/>
              </a:ext>
            </a:extLst>
          </p:cNvPr>
          <p:cNvSpPr txBox="1"/>
          <p:nvPr/>
        </p:nvSpPr>
        <p:spPr>
          <a:xfrm>
            <a:off x="7352074" y="935125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AC3CE456-038E-4DD0-9C80-AFEE24DA4723}"/>
              </a:ext>
            </a:extLst>
          </p:cNvPr>
          <p:cNvSpPr txBox="1"/>
          <p:nvPr/>
        </p:nvSpPr>
        <p:spPr>
          <a:xfrm>
            <a:off x="9381922" y="4309990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DCC77D98-BA66-40F6-BFD2-FC9929186928}"/>
              </a:ext>
            </a:extLst>
          </p:cNvPr>
          <p:cNvSpPr txBox="1"/>
          <p:nvPr/>
        </p:nvSpPr>
        <p:spPr>
          <a:xfrm>
            <a:off x="1646560" y="4403423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2" name="Seta: Dobrada 81">
            <a:extLst>
              <a:ext uri="{FF2B5EF4-FFF2-40B4-BE49-F238E27FC236}">
                <a16:creationId xmlns:a16="http://schemas.microsoft.com/office/drawing/2014/main" id="{CBD4A5C7-0220-455C-AA62-5D1C3FD6F79F}"/>
              </a:ext>
            </a:extLst>
          </p:cNvPr>
          <p:cNvSpPr/>
          <p:nvPr/>
        </p:nvSpPr>
        <p:spPr>
          <a:xfrm rot="16200000" flipH="1" flipV="1">
            <a:off x="10270014" y="1652775"/>
            <a:ext cx="261610" cy="671811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Seta: Dobrada 82">
            <a:extLst>
              <a:ext uri="{FF2B5EF4-FFF2-40B4-BE49-F238E27FC236}">
                <a16:creationId xmlns:a16="http://schemas.microsoft.com/office/drawing/2014/main" id="{32AE2942-6A72-4F05-9366-46CE1DEF30EA}"/>
              </a:ext>
            </a:extLst>
          </p:cNvPr>
          <p:cNvSpPr/>
          <p:nvPr/>
        </p:nvSpPr>
        <p:spPr>
          <a:xfrm rot="16200000" flipV="1">
            <a:off x="10140745" y="1275855"/>
            <a:ext cx="261579" cy="930380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49A7E62-95B1-4B1F-A245-8D7EDAEE60D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902" y="4476583"/>
            <a:ext cx="1281389" cy="1610889"/>
          </a:xfrm>
          <a:prstGeom prst="rect">
            <a:avLst/>
          </a:prstGeom>
        </p:spPr>
      </p:pic>
      <p:sp>
        <p:nvSpPr>
          <p:cNvPr id="72" name="CaixaDeTexto 71">
            <a:extLst>
              <a:ext uri="{FF2B5EF4-FFF2-40B4-BE49-F238E27FC236}">
                <a16:creationId xmlns:a16="http://schemas.microsoft.com/office/drawing/2014/main" id="{72BBE7AE-16A7-46F5-A213-DE5EF7A1810C}"/>
              </a:ext>
            </a:extLst>
          </p:cNvPr>
          <p:cNvSpPr txBox="1"/>
          <p:nvPr/>
        </p:nvSpPr>
        <p:spPr>
          <a:xfrm>
            <a:off x="9586823" y="3276309"/>
            <a:ext cx="612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1411E2A9-6B97-4A17-B8CE-81543962A05C}"/>
              </a:ext>
            </a:extLst>
          </p:cNvPr>
          <p:cNvCxnSpPr>
            <a:cxnSpLocks/>
          </p:cNvCxnSpPr>
          <p:nvPr/>
        </p:nvCxnSpPr>
        <p:spPr>
          <a:xfrm flipH="1">
            <a:off x="4148020" y="1950631"/>
            <a:ext cx="8010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AE0AA94B-CFA1-4094-ACFB-68A19211CF5E}"/>
              </a:ext>
            </a:extLst>
          </p:cNvPr>
          <p:cNvCxnSpPr>
            <a:cxnSpLocks/>
          </p:cNvCxnSpPr>
          <p:nvPr/>
        </p:nvCxnSpPr>
        <p:spPr>
          <a:xfrm flipH="1">
            <a:off x="9719356" y="1857875"/>
            <a:ext cx="8010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DDF5EE94-57F7-4D6C-B67F-D7DB3ACEB46D}"/>
              </a:ext>
            </a:extLst>
          </p:cNvPr>
          <p:cNvCxnSpPr>
            <a:cxnSpLocks/>
          </p:cNvCxnSpPr>
          <p:nvPr/>
        </p:nvCxnSpPr>
        <p:spPr>
          <a:xfrm>
            <a:off x="4273503" y="5421203"/>
            <a:ext cx="5669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86459A86-1F2C-4A88-A679-614A548DB61E}"/>
              </a:ext>
            </a:extLst>
          </p:cNvPr>
          <p:cNvCxnSpPr>
            <a:cxnSpLocks/>
          </p:cNvCxnSpPr>
          <p:nvPr/>
        </p:nvCxnSpPr>
        <p:spPr>
          <a:xfrm>
            <a:off x="6815262" y="5390771"/>
            <a:ext cx="5669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367AFA46-66BB-48FD-8D1F-B0AB31D9722C}"/>
              </a:ext>
            </a:extLst>
          </p:cNvPr>
          <p:cNvCxnSpPr>
            <a:cxnSpLocks/>
          </p:cNvCxnSpPr>
          <p:nvPr/>
        </p:nvCxnSpPr>
        <p:spPr>
          <a:xfrm flipV="1">
            <a:off x="11212609" y="3436965"/>
            <a:ext cx="0" cy="735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34EC6DC4-5A73-48A6-AE66-60BB215549BF}"/>
              </a:ext>
            </a:extLst>
          </p:cNvPr>
          <p:cNvCxnSpPr>
            <a:cxnSpLocks/>
          </p:cNvCxnSpPr>
          <p:nvPr/>
        </p:nvCxnSpPr>
        <p:spPr>
          <a:xfrm>
            <a:off x="9497931" y="5356897"/>
            <a:ext cx="5669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80C661F2-5F06-498B-B55F-DCC1923639B3}"/>
              </a:ext>
            </a:extLst>
          </p:cNvPr>
          <p:cNvSpPr txBox="1"/>
          <p:nvPr/>
        </p:nvSpPr>
        <p:spPr>
          <a:xfrm>
            <a:off x="9372364" y="5601608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38CA9328-2EF9-4C09-BCD5-40BB5DD93A4D}"/>
              </a:ext>
            </a:extLst>
          </p:cNvPr>
          <p:cNvSpPr txBox="1"/>
          <p:nvPr/>
        </p:nvSpPr>
        <p:spPr>
          <a:xfrm>
            <a:off x="6886796" y="1847473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C6750018-0B35-4721-A050-E217D229C0BA}"/>
              </a:ext>
            </a:extLst>
          </p:cNvPr>
          <p:cNvSpPr txBox="1"/>
          <p:nvPr/>
        </p:nvSpPr>
        <p:spPr>
          <a:xfrm>
            <a:off x="1265464" y="5400679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K, Mg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</p:spTree>
    <p:extLst>
      <p:ext uri="{BB962C8B-B14F-4D97-AF65-F5344CB8AC3E}">
        <p14:creationId xmlns:p14="http://schemas.microsoft.com/office/powerpoint/2010/main" val="2219023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eta: para a Direita 35">
            <a:extLst>
              <a:ext uri="{FF2B5EF4-FFF2-40B4-BE49-F238E27FC236}">
                <a16:creationId xmlns:a16="http://schemas.microsoft.com/office/drawing/2014/main" id="{3D66BAAF-B3D7-432F-8D6C-CAD463A216EE}"/>
              </a:ext>
            </a:extLst>
          </p:cNvPr>
          <p:cNvSpPr/>
          <p:nvPr/>
        </p:nvSpPr>
        <p:spPr>
          <a:xfrm>
            <a:off x="3290923" y="2822511"/>
            <a:ext cx="2073852" cy="969914"/>
          </a:xfrm>
          <a:custGeom>
            <a:avLst/>
            <a:gdLst>
              <a:gd name="connsiteX0" fmla="*/ 0 w 1843314"/>
              <a:gd name="connsiteY0" fmla="*/ 221343 h 885372"/>
              <a:gd name="connsiteX1" fmla="*/ 1400628 w 1843314"/>
              <a:gd name="connsiteY1" fmla="*/ 221343 h 885372"/>
              <a:gd name="connsiteX2" fmla="*/ 1400628 w 1843314"/>
              <a:gd name="connsiteY2" fmla="*/ 0 h 885372"/>
              <a:gd name="connsiteX3" fmla="*/ 1843314 w 1843314"/>
              <a:gd name="connsiteY3" fmla="*/ 442686 h 885372"/>
              <a:gd name="connsiteX4" fmla="*/ 1400628 w 1843314"/>
              <a:gd name="connsiteY4" fmla="*/ 885372 h 885372"/>
              <a:gd name="connsiteX5" fmla="*/ 1400628 w 1843314"/>
              <a:gd name="connsiteY5" fmla="*/ 664029 h 885372"/>
              <a:gd name="connsiteX6" fmla="*/ 0 w 1843314"/>
              <a:gd name="connsiteY6" fmla="*/ 664029 h 885372"/>
              <a:gd name="connsiteX7" fmla="*/ 0 w 1843314"/>
              <a:gd name="connsiteY7" fmla="*/ 221343 h 885372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87086 w 1930400"/>
              <a:gd name="connsiteY6" fmla="*/ 703943 h 925286"/>
              <a:gd name="connsiteX7" fmla="*/ 0 w 1930400"/>
              <a:gd name="connsiteY7" fmla="*/ 0 h 925286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29029 w 1930400"/>
              <a:gd name="connsiteY6" fmla="*/ 921657 h 925286"/>
              <a:gd name="connsiteX7" fmla="*/ 0 w 1930400"/>
              <a:gd name="connsiteY7" fmla="*/ 0 h 92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0400" h="925286">
                <a:moveTo>
                  <a:pt x="0" y="0"/>
                </a:moveTo>
                <a:lnTo>
                  <a:pt x="1487714" y="261257"/>
                </a:lnTo>
                <a:lnTo>
                  <a:pt x="1487714" y="39914"/>
                </a:lnTo>
                <a:lnTo>
                  <a:pt x="1930400" y="482600"/>
                </a:lnTo>
                <a:lnTo>
                  <a:pt x="1487714" y="925286"/>
                </a:lnTo>
                <a:lnTo>
                  <a:pt x="1487714" y="703943"/>
                </a:lnTo>
                <a:lnTo>
                  <a:pt x="29029" y="9216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Glicólise</a:t>
            </a:r>
          </a:p>
        </p:txBody>
      </p:sp>
      <p:grpSp>
        <p:nvGrpSpPr>
          <p:cNvPr id="196" name="Agrupar 195">
            <a:extLst>
              <a:ext uri="{FF2B5EF4-FFF2-40B4-BE49-F238E27FC236}">
                <a16:creationId xmlns:a16="http://schemas.microsoft.com/office/drawing/2014/main" id="{9EE380FB-55F5-4EE5-AED9-2A8CBA63113A}"/>
              </a:ext>
            </a:extLst>
          </p:cNvPr>
          <p:cNvGrpSpPr/>
          <p:nvPr/>
        </p:nvGrpSpPr>
        <p:grpSpPr>
          <a:xfrm>
            <a:off x="8390798" y="2320773"/>
            <a:ext cx="2232943" cy="2008768"/>
            <a:chOff x="5562335" y="2218591"/>
            <a:chExt cx="2430985" cy="2222193"/>
          </a:xfrm>
        </p:grpSpPr>
        <p:sp>
          <p:nvSpPr>
            <p:cNvPr id="197" name="Elipse 196">
              <a:extLst>
                <a:ext uri="{FF2B5EF4-FFF2-40B4-BE49-F238E27FC236}">
                  <a16:creationId xmlns:a16="http://schemas.microsoft.com/office/drawing/2014/main" id="{2E6D5C1B-4E93-497A-ABDE-AF9F94366EC9}"/>
                </a:ext>
              </a:extLst>
            </p:cNvPr>
            <p:cNvSpPr/>
            <p:nvPr/>
          </p:nvSpPr>
          <p:spPr>
            <a:xfrm>
              <a:off x="5562335" y="2244784"/>
              <a:ext cx="2196000" cy="219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Ciclo de Krebs</a:t>
              </a:r>
            </a:p>
          </p:txBody>
        </p:sp>
        <p:sp>
          <p:nvSpPr>
            <p:cNvPr id="198" name="Arco 197">
              <a:extLst>
                <a:ext uri="{FF2B5EF4-FFF2-40B4-BE49-F238E27FC236}">
                  <a16:creationId xmlns:a16="http://schemas.microsoft.com/office/drawing/2014/main" id="{6666080D-213B-4234-944A-A4AA0543717C}"/>
                </a:ext>
              </a:extLst>
            </p:cNvPr>
            <p:cNvSpPr/>
            <p:nvPr/>
          </p:nvSpPr>
          <p:spPr>
            <a:xfrm>
              <a:off x="5562335" y="2218591"/>
              <a:ext cx="2430985" cy="2196000"/>
            </a:xfrm>
            <a:prstGeom prst="arc">
              <a:avLst>
                <a:gd name="adj1" fmla="val 12720836"/>
                <a:gd name="adj2" fmla="val 15833676"/>
              </a:avLst>
            </a:prstGeom>
            <a:ln w="762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1" name="Arco 30">
            <a:extLst>
              <a:ext uri="{FF2B5EF4-FFF2-40B4-BE49-F238E27FC236}">
                <a16:creationId xmlns:a16="http://schemas.microsoft.com/office/drawing/2014/main" id="{4C867590-0458-4F61-AAF9-87169FABF557}"/>
              </a:ext>
            </a:extLst>
          </p:cNvPr>
          <p:cNvSpPr/>
          <p:nvPr/>
        </p:nvSpPr>
        <p:spPr>
          <a:xfrm rot="2806073">
            <a:off x="6628409" y="970803"/>
            <a:ext cx="831296" cy="2283248"/>
          </a:xfrm>
          <a:prstGeom prst="arc">
            <a:avLst>
              <a:gd name="adj1" fmla="val 16685552"/>
              <a:gd name="adj2" fmla="val 4358135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co 31">
            <a:extLst>
              <a:ext uri="{FF2B5EF4-FFF2-40B4-BE49-F238E27FC236}">
                <a16:creationId xmlns:a16="http://schemas.microsoft.com/office/drawing/2014/main" id="{410E6DD8-D0FF-4E6A-98C4-395B7AE09FED}"/>
              </a:ext>
            </a:extLst>
          </p:cNvPr>
          <p:cNvSpPr/>
          <p:nvPr/>
        </p:nvSpPr>
        <p:spPr>
          <a:xfrm rot="8609092" flipH="1">
            <a:off x="6473991" y="3436587"/>
            <a:ext cx="781064" cy="2290301"/>
          </a:xfrm>
          <a:prstGeom prst="arc">
            <a:avLst>
              <a:gd name="adj1" fmla="val 16685552"/>
              <a:gd name="adj2" fmla="val 427963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DEACF54-BED8-4B21-AFEF-BA48C8AB52C9}"/>
              </a:ext>
            </a:extLst>
          </p:cNvPr>
          <p:cNvSpPr txBox="1"/>
          <p:nvPr/>
        </p:nvSpPr>
        <p:spPr>
          <a:xfrm>
            <a:off x="5212419" y="3107413"/>
            <a:ext cx="1719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Piruvato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C814A57B-D2FE-4D9B-B1B0-C86F8A5BEF83}"/>
              </a:ext>
            </a:extLst>
          </p:cNvPr>
          <p:cNvSpPr txBox="1"/>
          <p:nvPr/>
        </p:nvSpPr>
        <p:spPr>
          <a:xfrm>
            <a:off x="2214465" y="3087965"/>
            <a:ext cx="1031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Glicose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43E00D7F-9843-4583-8B03-F69CF4C9401C}"/>
              </a:ext>
            </a:extLst>
          </p:cNvPr>
          <p:cNvSpPr/>
          <p:nvPr/>
        </p:nvSpPr>
        <p:spPr>
          <a:xfrm>
            <a:off x="7636014" y="317752"/>
            <a:ext cx="3441788" cy="8743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Fermentação Alcoólica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AF2B89AE-551F-4239-8A77-5E3DDADEA2DB}"/>
              </a:ext>
            </a:extLst>
          </p:cNvPr>
          <p:cNvSpPr/>
          <p:nvPr/>
        </p:nvSpPr>
        <p:spPr>
          <a:xfrm>
            <a:off x="7314281" y="5609973"/>
            <a:ext cx="3441788" cy="8743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Fermentação Láctica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F9E0120F-4401-4925-AAF6-C77E3F76A71D}"/>
              </a:ext>
            </a:extLst>
          </p:cNvPr>
          <p:cNvCxnSpPr>
            <a:cxnSpLocks/>
          </p:cNvCxnSpPr>
          <p:nvPr/>
        </p:nvCxnSpPr>
        <p:spPr>
          <a:xfrm>
            <a:off x="6673343" y="3325157"/>
            <a:ext cx="48542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50E5CC17-F6C0-48E2-A899-C692D67FAD15}"/>
              </a:ext>
            </a:extLst>
          </p:cNvPr>
          <p:cNvGrpSpPr/>
          <p:nvPr/>
        </p:nvGrpSpPr>
        <p:grpSpPr>
          <a:xfrm>
            <a:off x="7328328" y="3042194"/>
            <a:ext cx="893277" cy="590550"/>
            <a:chOff x="4197915" y="3047509"/>
            <a:chExt cx="893277" cy="590550"/>
          </a:xfrm>
        </p:grpSpPr>
        <p:sp>
          <p:nvSpPr>
            <p:cNvPr id="40" name="Seta: Entalhada para a Direita 39">
              <a:extLst>
                <a:ext uri="{FF2B5EF4-FFF2-40B4-BE49-F238E27FC236}">
                  <a16:creationId xmlns:a16="http://schemas.microsoft.com/office/drawing/2014/main" id="{55BC7412-4796-427B-9503-61EC2B753596}"/>
                </a:ext>
              </a:extLst>
            </p:cNvPr>
            <p:cNvSpPr/>
            <p:nvPr/>
          </p:nvSpPr>
          <p:spPr>
            <a:xfrm>
              <a:off x="4197915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Seta: Entalhada para a Direita 40">
              <a:extLst>
                <a:ext uri="{FF2B5EF4-FFF2-40B4-BE49-F238E27FC236}">
                  <a16:creationId xmlns:a16="http://schemas.microsoft.com/office/drawing/2014/main" id="{16BF6DA9-10CA-48B8-857A-67D60218D0F0}"/>
                </a:ext>
              </a:extLst>
            </p:cNvPr>
            <p:cNvSpPr/>
            <p:nvPr/>
          </p:nvSpPr>
          <p:spPr>
            <a:xfrm>
              <a:off x="44321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Seta: Entalhada para a Direita 41">
              <a:extLst>
                <a:ext uri="{FF2B5EF4-FFF2-40B4-BE49-F238E27FC236}">
                  <a16:creationId xmlns:a16="http://schemas.microsoft.com/office/drawing/2014/main" id="{DA987CC9-9380-471C-8E6E-13E851505137}"/>
                </a:ext>
              </a:extLst>
            </p:cNvPr>
            <p:cNvSpPr/>
            <p:nvPr/>
          </p:nvSpPr>
          <p:spPr>
            <a:xfrm>
              <a:off x="46607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Título 1">
            <a:extLst>
              <a:ext uri="{FF2B5EF4-FFF2-40B4-BE49-F238E27FC236}">
                <a16:creationId xmlns:a16="http://schemas.microsoft.com/office/drawing/2014/main" id="{8DEFCF38-FD81-4ABE-9C9D-BB552C60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581" y="754946"/>
            <a:ext cx="4202146" cy="714146"/>
          </a:xfrm>
        </p:spPr>
        <p:txBody>
          <a:bodyPr>
            <a:normAutofit fontScale="90000"/>
          </a:bodyPr>
          <a:lstStyle/>
          <a:p>
            <a:r>
              <a:rPr lang="pt-BR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Alguns dos destinos do Piruvato</a:t>
            </a:r>
          </a:p>
        </p:txBody>
      </p:sp>
      <p:sp>
        <p:nvSpPr>
          <p:cNvPr id="19" name="Arco 18">
            <a:extLst>
              <a:ext uri="{FF2B5EF4-FFF2-40B4-BE49-F238E27FC236}">
                <a16:creationId xmlns:a16="http://schemas.microsoft.com/office/drawing/2014/main" id="{EC1A5BD6-3F66-4BA7-A97D-3A143D71100C}"/>
              </a:ext>
            </a:extLst>
          </p:cNvPr>
          <p:cNvSpPr/>
          <p:nvPr/>
        </p:nvSpPr>
        <p:spPr>
          <a:xfrm rot="16200000">
            <a:off x="3386465" y="1392174"/>
            <a:ext cx="2119035" cy="3300037"/>
          </a:xfrm>
          <a:prstGeom prst="arc">
            <a:avLst>
              <a:gd name="adj1" fmla="val 16685552"/>
              <a:gd name="adj2" fmla="val 5024967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640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  <p:bldP spid="31" grpId="0" animBg="1"/>
      <p:bldP spid="32" grpId="0" animBg="1"/>
      <p:bldP spid="33" grpId="0"/>
      <p:bldP spid="34" grpId="0"/>
      <p:bldP spid="35" grpId="0" animBg="1"/>
      <p:bldP spid="36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s Celula | Vetores, fotos de arquivo e PSD grátis">
            <a:extLst>
              <a:ext uri="{FF2B5EF4-FFF2-40B4-BE49-F238E27FC236}">
                <a16:creationId xmlns:a16="http://schemas.microsoft.com/office/drawing/2014/main" id="{9E21B367-10E0-428C-AC6E-9E0FED7A5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922" y="1089286"/>
            <a:ext cx="9158514" cy="467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97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s Celula | Vetores, fotos de arquivo e PSD grátis">
            <a:extLst>
              <a:ext uri="{FF2B5EF4-FFF2-40B4-BE49-F238E27FC236}">
                <a16:creationId xmlns:a16="http://schemas.microsoft.com/office/drawing/2014/main" id="{9E21B367-10E0-428C-AC6E-9E0FED7A54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43"/>
          <a:stretch/>
        </p:blipFill>
        <p:spPr bwMode="auto">
          <a:xfrm>
            <a:off x="661017" y="314325"/>
            <a:ext cx="5225143" cy="622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2,003 Mitocondria Imágenes y Fotos - 123RF">
            <a:extLst>
              <a:ext uri="{FF2B5EF4-FFF2-40B4-BE49-F238E27FC236}">
                <a16:creationId xmlns:a16="http://schemas.microsoft.com/office/drawing/2014/main" id="{8B412DF8-E66B-4A4F-A81D-F772AED83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844" y="927175"/>
            <a:ext cx="5225143" cy="522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80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Imagem 205">
            <a:extLst>
              <a:ext uri="{FF2B5EF4-FFF2-40B4-BE49-F238E27FC236}">
                <a16:creationId xmlns:a16="http://schemas.microsoft.com/office/drawing/2014/main" id="{FCE7D618-0E8F-41D1-A6AD-193C9463F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V="1">
            <a:off x="441849" y="2916838"/>
            <a:ext cx="6830684" cy="997004"/>
          </a:xfrm>
          <a:prstGeom prst="rect">
            <a:avLst/>
          </a:prstGeom>
        </p:spPr>
      </p:pic>
      <p:pic>
        <p:nvPicPr>
          <p:cNvPr id="207" name="Imagem 206">
            <a:extLst>
              <a:ext uri="{FF2B5EF4-FFF2-40B4-BE49-F238E27FC236}">
                <a16:creationId xmlns:a16="http://schemas.microsoft.com/office/drawing/2014/main" id="{B42B09E4-D4AE-4E18-A6B9-94A347F72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V="1">
            <a:off x="4512416" y="2916838"/>
            <a:ext cx="6830684" cy="997004"/>
          </a:xfrm>
          <a:prstGeom prst="rect">
            <a:avLst/>
          </a:prstGeom>
        </p:spPr>
      </p:pic>
      <p:sp>
        <p:nvSpPr>
          <p:cNvPr id="58" name="CaixaDeTexto 57">
            <a:extLst>
              <a:ext uri="{FF2B5EF4-FFF2-40B4-BE49-F238E27FC236}">
                <a16:creationId xmlns:a16="http://schemas.microsoft.com/office/drawing/2014/main" id="{616B9CC1-87A1-470F-B847-F5AD555E4248}"/>
              </a:ext>
            </a:extLst>
          </p:cNvPr>
          <p:cNvSpPr txBox="1"/>
          <p:nvPr/>
        </p:nvSpPr>
        <p:spPr>
          <a:xfrm>
            <a:off x="699399" y="378130"/>
            <a:ext cx="2262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rPr>
              <a:t>Citoplasma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D7557867-0A14-45DD-AF1B-998CAFC69C30}"/>
              </a:ext>
            </a:extLst>
          </p:cNvPr>
          <p:cNvSpPr txBox="1"/>
          <p:nvPr/>
        </p:nvSpPr>
        <p:spPr>
          <a:xfrm>
            <a:off x="8948908" y="193465"/>
            <a:ext cx="2262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rPr>
              <a:t>Matriz mitocondrial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B227ED67-6808-4020-805D-78D88957FEC7}"/>
              </a:ext>
            </a:extLst>
          </p:cNvPr>
          <p:cNvSpPr txBox="1"/>
          <p:nvPr/>
        </p:nvSpPr>
        <p:spPr>
          <a:xfrm>
            <a:off x="4498778" y="193465"/>
            <a:ext cx="2787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rPr>
              <a:t>Espaço </a:t>
            </a:r>
          </a:p>
          <a:p>
            <a:pPr algn="ctr"/>
            <a:r>
              <a:rPr lang="pt-BR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rPr>
              <a:t>Inter membrana</a:t>
            </a:r>
          </a:p>
        </p:txBody>
      </p:sp>
      <p:sp>
        <p:nvSpPr>
          <p:cNvPr id="70" name="Seta: para a Direita 35">
            <a:extLst>
              <a:ext uri="{FF2B5EF4-FFF2-40B4-BE49-F238E27FC236}">
                <a16:creationId xmlns:a16="http://schemas.microsoft.com/office/drawing/2014/main" id="{CA3741C3-AA16-43C7-BF4B-CD9A4BF927D9}"/>
              </a:ext>
            </a:extLst>
          </p:cNvPr>
          <p:cNvSpPr/>
          <p:nvPr/>
        </p:nvSpPr>
        <p:spPr>
          <a:xfrm>
            <a:off x="699399" y="2930382"/>
            <a:ext cx="2073852" cy="969914"/>
          </a:xfrm>
          <a:custGeom>
            <a:avLst/>
            <a:gdLst>
              <a:gd name="connsiteX0" fmla="*/ 0 w 1843314"/>
              <a:gd name="connsiteY0" fmla="*/ 221343 h 885372"/>
              <a:gd name="connsiteX1" fmla="*/ 1400628 w 1843314"/>
              <a:gd name="connsiteY1" fmla="*/ 221343 h 885372"/>
              <a:gd name="connsiteX2" fmla="*/ 1400628 w 1843314"/>
              <a:gd name="connsiteY2" fmla="*/ 0 h 885372"/>
              <a:gd name="connsiteX3" fmla="*/ 1843314 w 1843314"/>
              <a:gd name="connsiteY3" fmla="*/ 442686 h 885372"/>
              <a:gd name="connsiteX4" fmla="*/ 1400628 w 1843314"/>
              <a:gd name="connsiteY4" fmla="*/ 885372 h 885372"/>
              <a:gd name="connsiteX5" fmla="*/ 1400628 w 1843314"/>
              <a:gd name="connsiteY5" fmla="*/ 664029 h 885372"/>
              <a:gd name="connsiteX6" fmla="*/ 0 w 1843314"/>
              <a:gd name="connsiteY6" fmla="*/ 664029 h 885372"/>
              <a:gd name="connsiteX7" fmla="*/ 0 w 1843314"/>
              <a:gd name="connsiteY7" fmla="*/ 221343 h 885372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87086 w 1930400"/>
              <a:gd name="connsiteY6" fmla="*/ 703943 h 925286"/>
              <a:gd name="connsiteX7" fmla="*/ 0 w 1930400"/>
              <a:gd name="connsiteY7" fmla="*/ 0 h 925286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29029 w 1930400"/>
              <a:gd name="connsiteY6" fmla="*/ 921657 h 925286"/>
              <a:gd name="connsiteX7" fmla="*/ 0 w 1930400"/>
              <a:gd name="connsiteY7" fmla="*/ 0 h 92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0400" h="925286">
                <a:moveTo>
                  <a:pt x="0" y="0"/>
                </a:moveTo>
                <a:lnTo>
                  <a:pt x="1487714" y="261257"/>
                </a:lnTo>
                <a:lnTo>
                  <a:pt x="1487714" y="39914"/>
                </a:lnTo>
                <a:lnTo>
                  <a:pt x="1930400" y="482600"/>
                </a:lnTo>
                <a:lnTo>
                  <a:pt x="1487714" y="925286"/>
                </a:lnTo>
                <a:lnTo>
                  <a:pt x="1487714" y="703943"/>
                </a:lnTo>
                <a:lnTo>
                  <a:pt x="29029" y="9216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Glicólise</a:t>
            </a:r>
          </a:p>
        </p:txBody>
      </p: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BF8E449-39CA-43A6-9C06-8BD01AB269E0}"/>
              </a:ext>
            </a:extLst>
          </p:cNvPr>
          <p:cNvGrpSpPr/>
          <p:nvPr/>
        </p:nvGrpSpPr>
        <p:grpSpPr>
          <a:xfrm>
            <a:off x="9145544" y="2424616"/>
            <a:ext cx="2232943" cy="2008768"/>
            <a:chOff x="5562335" y="2218591"/>
            <a:chExt cx="2430985" cy="2222193"/>
          </a:xfrm>
        </p:grpSpPr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459CB80E-6841-46A2-9E17-351B41E32FCD}"/>
                </a:ext>
              </a:extLst>
            </p:cNvPr>
            <p:cNvSpPr/>
            <p:nvPr/>
          </p:nvSpPr>
          <p:spPr>
            <a:xfrm>
              <a:off x="5562335" y="2244784"/>
              <a:ext cx="2196000" cy="219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Ciclo de Krebs</a:t>
              </a:r>
            </a:p>
          </p:txBody>
        </p:sp>
        <p:sp>
          <p:nvSpPr>
            <p:cNvPr id="73" name="Arco 72">
              <a:extLst>
                <a:ext uri="{FF2B5EF4-FFF2-40B4-BE49-F238E27FC236}">
                  <a16:creationId xmlns:a16="http://schemas.microsoft.com/office/drawing/2014/main" id="{8ED6CC16-E10F-4BF9-8EAA-A732433B819F}"/>
                </a:ext>
              </a:extLst>
            </p:cNvPr>
            <p:cNvSpPr/>
            <p:nvPr/>
          </p:nvSpPr>
          <p:spPr>
            <a:xfrm>
              <a:off x="5562335" y="2218591"/>
              <a:ext cx="2430985" cy="2196000"/>
            </a:xfrm>
            <a:prstGeom prst="arc">
              <a:avLst>
                <a:gd name="adj1" fmla="val 12720836"/>
                <a:gd name="adj2" fmla="val 15833676"/>
              </a:avLst>
            </a:prstGeom>
            <a:ln w="762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4" name="Retângulo: Cantos Arredondados 73">
            <a:extLst>
              <a:ext uri="{FF2B5EF4-FFF2-40B4-BE49-F238E27FC236}">
                <a16:creationId xmlns:a16="http://schemas.microsoft.com/office/drawing/2014/main" id="{C2F1FC03-047E-4E88-96AE-76624805B1CF}"/>
              </a:ext>
            </a:extLst>
          </p:cNvPr>
          <p:cNvSpPr/>
          <p:nvPr/>
        </p:nvSpPr>
        <p:spPr>
          <a:xfrm>
            <a:off x="4941131" y="3050321"/>
            <a:ext cx="3351281" cy="8309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Fosforilação Oxidativa</a:t>
            </a:r>
          </a:p>
        </p:txBody>
      </p:sp>
      <p:sp>
        <p:nvSpPr>
          <p:cNvPr id="75" name="Estrela: 10 Pontas 74">
            <a:extLst>
              <a:ext uri="{FF2B5EF4-FFF2-40B4-BE49-F238E27FC236}">
                <a16:creationId xmlns:a16="http://schemas.microsoft.com/office/drawing/2014/main" id="{C245D37A-4062-418F-AE3A-DDCEFCF4D935}"/>
              </a:ext>
            </a:extLst>
          </p:cNvPr>
          <p:cNvSpPr/>
          <p:nvPr/>
        </p:nvSpPr>
        <p:spPr>
          <a:xfrm>
            <a:off x="1196999" y="5018402"/>
            <a:ext cx="1277018" cy="628425"/>
          </a:xfrm>
          <a:prstGeom prst="star10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1º</a:t>
            </a:r>
          </a:p>
        </p:txBody>
      </p:sp>
      <p:sp>
        <p:nvSpPr>
          <p:cNvPr id="76" name="Estrela: 10 Pontas 75">
            <a:extLst>
              <a:ext uri="{FF2B5EF4-FFF2-40B4-BE49-F238E27FC236}">
                <a16:creationId xmlns:a16="http://schemas.microsoft.com/office/drawing/2014/main" id="{AC470E30-7252-4F44-80AE-2E2497E7A708}"/>
              </a:ext>
            </a:extLst>
          </p:cNvPr>
          <p:cNvSpPr/>
          <p:nvPr/>
        </p:nvSpPr>
        <p:spPr>
          <a:xfrm>
            <a:off x="9515585" y="5018402"/>
            <a:ext cx="1277018" cy="628425"/>
          </a:xfrm>
          <a:prstGeom prst="star10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2º</a:t>
            </a:r>
          </a:p>
        </p:txBody>
      </p:sp>
      <p:sp>
        <p:nvSpPr>
          <p:cNvPr id="77" name="Estrela: 10 Pontas 76">
            <a:extLst>
              <a:ext uri="{FF2B5EF4-FFF2-40B4-BE49-F238E27FC236}">
                <a16:creationId xmlns:a16="http://schemas.microsoft.com/office/drawing/2014/main" id="{97A1831F-1757-4871-A175-804700508915}"/>
              </a:ext>
            </a:extLst>
          </p:cNvPr>
          <p:cNvSpPr/>
          <p:nvPr/>
        </p:nvSpPr>
        <p:spPr>
          <a:xfrm>
            <a:off x="5253966" y="5045934"/>
            <a:ext cx="1277018" cy="628425"/>
          </a:xfrm>
          <a:prstGeom prst="star10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3º</a:t>
            </a:r>
            <a:endParaRPr lang="pt-BR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45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8" grpId="1"/>
      <p:bldP spid="59" grpId="0"/>
      <p:bldP spid="59" grpId="1"/>
      <p:bldP spid="69" grpId="0"/>
      <p:bldP spid="69" grpId="1"/>
      <p:bldP spid="70" grpId="0" animBg="1"/>
      <p:bldP spid="74" grpId="0" animBg="1"/>
      <p:bldP spid="75" grpId="0" animBg="1"/>
      <p:bldP spid="76" grpId="0" animBg="1"/>
      <p:bldP spid="77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1686</TotalTime>
  <Words>731</Words>
  <Application>Microsoft Office PowerPoint</Application>
  <PresentationFormat>Widescreen</PresentationFormat>
  <Paragraphs>400</Paragraphs>
  <Slides>39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6" baseType="lpstr">
      <vt:lpstr>Arial</vt:lpstr>
      <vt:lpstr>Bell MT</vt:lpstr>
      <vt:lpstr>Calibri</vt:lpstr>
      <vt:lpstr>Calibri Light</vt:lpstr>
      <vt:lpstr>Eras Bold ITC</vt:lpstr>
      <vt:lpstr>Times New Roman</vt:lpstr>
      <vt:lpstr>Tema do Office</vt:lpstr>
      <vt:lpstr>Apresentação do PowerPoint</vt:lpstr>
      <vt:lpstr>Respiração celular aeróbica</vt:lpstr>
      <vt:lpstr>Apresentação do PowerPoint</vt:lpstr>
      <vt:lpstr>Revisão e breves complementos dos conteúdos da última aulas</vt:lpstr>
      <vt:lpstr>Apresentação do PowerPoint</vt:lpstr>
      <vt:lpstr>Alguns dos destinos do Piruvato</vt:lpstr>
      <vt:lpstr>Apresentação do PowerPoint</vt:lpstr>
      <vt:lpstr>Apresentação do PowerPoint</vt:lpstr>
      <vt:lpstr>Apresentação do PowerPoint</vt:lpstr>
      <vt:lpstr>Apresentação do PowerPoint</vt:lpstr>
      <vt:lpstr>Respiração celular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Objetivos da aula</vt:lpstr>
      <vt:lpstr>Apresentação do PowerPoint</vt:lpstr>
      <vt:lpstr>Observem o que ocorre quando as desidrogenases atuam</vt:lpstr>
      <vt:lpstr>Ação das desidrogenases</vt:lpstr>
      <vt:lpstr>Objetivos da aula</vt:lpstr>
      <vt:lpstr>Apresentação do PowerPoint</vt:lpstr>
      <vt:lpstr>Apresentação do PowerPoint</vt:lpstr>
      <vt:lpstr>Apresentação do PowerPoint</vt:lpstr>
      <vt:lpstr>Conjunto de Reações dentro do Ciclo de Krebs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Andrade</dc:creator>
  <cp:lastModifiedBy>Danilo Andrade</cp:lastModifiedBy>
  <cp:revision>297</cp:revision>
  <dcterms:created xsi:type="dcterms:W3CDTF">2022-09-26T22:03:33Z</dcterms:created>
  <dcterms:modified xsi:type="dcterms:W3CDTF">2023-04-26T13:33:04Z</dcterms:modified>
</cp:coreProperties>
</file>