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9" r:id="rId3"/>
    <p:sldId id="290" r:id="rId4"/>
    <p:sldId id="275" r:id="rId5"/>
    <p:sldId id="262" r:id="rId6"/>
    <p:sldId id="282" r:id="rId7"/>
    <p:sldId id="267" r:id="rId8"/>
    <p:sldId id="268" r:id="rId9"/>
    <p:sldId id="269" r:id="rId10"/>
    <p:sldId id="277" r:id="rId11"/>
    <p:sldId id="270" r:id="rId12"/>
    <p:sldId id="271" r:id="rId13"/>
    <p:sldId id="272" r:id="rId14"/>
    <p:sldId id="284" r:id="rId15"/>
    <p:sldId id="286" r:id="rId16"/>
    <p:sldId id="283" r:id="rId17"/>
    <p:sldId id="258" r:id="rId18"/>
    <p:sldId id="259" r:id="rId19"/>
    <p:sldId id="260" r:id="rId20"/>
    <p:sldId id="263" r:id="rId21"/>
    <p:sldId id="264" r:id="rId22"/>
    <p:sldId id="265" r:id="rId23"/>
    <p:sldId id="289" r:id="rId24"/>
    <p:sldId id="288" r:id="rId25"/>
    <p:sldId id="292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5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EB720-8480-456D-939C-E5F10087C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CA18C4-D56B-4007-9C76-480190102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1BCCAE-66C8-41DC-B13C-A1B14BA3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9117EA-89E8-41B4-8F6E-887D7C70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ED45AD-3FCB-44E9-BC7C-A92E97FB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35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0789F-AB91-4030-B661-38C1D6CA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A0310A-34F6-4DEB-ABBE-01F775D8B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3ACFCE-F8E7-4F3E-BC91-4EC4BFDD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809B24-7CD3-4799-88AF-D6337517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8111C3-62DA-4CF6-9695-8E5CF8B1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77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55484B-A7B2-4B0B-AD84-977B2D8A1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D35307-9B78-4361-B9B3-12A4C215E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FC6A0D-622D-4670-AC8D-BC59605D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FF6687-55FB-4DDE-BADF-041C29F0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0A91CC-0519-4CF3-BE96-D2B28513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417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F0A1A-E091-43DD-8858-3F0D246D4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40CCEE-9DAE-4684-82C1-FBCD9406E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EF0E7B-0B01-49DA-8760-C2D34A3FC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FD9-226A-49BC-A7FB-B820E51FE590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4E62D3-B0D3-4947-9F81-E9612E01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AB865B-0598-4429-A9D8-224A21D2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69B8-DF66-48E4-99BC-B53CA85C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534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0FDA6-83BA-4FFF-8C8D-201E45C3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7D13B8-BAD9-49A4-BF81-4110F9443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E0408F-AA96-427D-8645-D090F4A0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FD9-226A-49BC-A7FB-B820E51FE590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C9BED1-FEA8-429B-9629-19E6BD13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A1FA53-F908-4752-9F43-02AB7E8F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69B8-DF66-48E4-99BC-B53CA85C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31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48A73-2DC9-4E2F-8B34-74FB7B656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CFF270-87BD-4E6C-9151-BB44F81B2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9ACC37-7CFE-4F31-93B1-2CFA3A02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FD9-226A-49BC-A7FB-B820E51FE590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8A680E-1EA6-4626-9B6C-2D79318BC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2A29CC-FD87-4ADA-A954-9C7C3581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69B8-DF66-48E4-99BC-B53CA85C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704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C8373-3F77-429E-8B43-4804A286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C5391F-6540-485E-8844-F9AE21E4C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73E125-5EB1-45D2-A7AC-F91666979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B47500-8283-4A21-BE3E-1A4EC999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FD9-226A-49BC-A7FB-B820E51FE590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F767E4-5140-466F-94F8-8A8B117BB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98FF51-D5D9-4D76-82EE-436437D1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69B8-DF66-48E4-99BC-B53CA85C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465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31584-9B88-44C0-9536-EA45D092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CE362C-A6F4-4AB2-B73B-79612F60F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BF27B9-4B7F-4DD9-9221-48DAF6509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47954F2-BF2D-419C-889B-976438021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EE7F563-E6A2-45E8-BAFC-6F07B325E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3ECE72-2BB4-4486-8C99-14E1891F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FD9-226A-49BC-A7FB-B820E51FE590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55E3B30-415B-4CA9-BE7B-311A8F46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3D19B51-C825-44D1-B4CF-564BA0AA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69B8-DF66-48E4-99BC-B53CA85C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567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09EF8-F229-4ECB-97F7-4D9FC8227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1762E81-3BC4-4EEA-96B8-407F9F61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FD9-226A-49BC-A7FB-B820E51FE590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1F91A0-F16C-4FC2-BE28-6E14F8A72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DB9436D-7A47-47EC-896F-2B5E2D2E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69B8-DF66-48E4-99BC-B53CA85C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68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05C9192-7BD7-4A92-86C7-6DC3AB8C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FD9-226A-49BC-A7FB-B820E51FE590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86484F6-FBB6-4662-8258-F773BCEF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66245C3-81E0-4B6E-8241-E939C81F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69B8-DF66-48E4-99BC-B53CA85C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6580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16F47-35A3-4111-8A94-9BD95129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FF3B35-065A-4613-9621-9A7248CF2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DA95CA-94E8-4243-8789-AB64DBC12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7D14F4-FEF6-44FA-BF95-8731D8252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FD9-226A-49BC-A7FB-B820E51FE590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E0488E-7B7C-4AD0-8763-0057809D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D735DC-9009-4FF6-88C0-4518B179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69B8-DF66-48E4-99BC-B53CA85C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3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D0F70-8453-4969-91DB-0354C0A7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20E2CE-0E26-4FBC-946A-4E15B1111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709D28-6DC6-436B-BD3D-9DF2C5AA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280DF7-1476-48BE-A9DA-B7E340B9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E3C7F5-E5A6-4F03-8DDB-C7B53753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5039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55E6B-ABDE-47F2-AA11-459691ED4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A668079-D7CB-4479-81A2-AD3126470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AF0F48-80A3-4B3F-AA72-CF284EF64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3DC190-A03A-446E-A106-CEBE3FB6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FD9-226A-49BC-A7FB-B820E51FE590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B16CD1-DA30-466E-8405-93A87563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B9AEF4-B21C-4FCB-B99C-43EF1E7F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69B8-DF66-48E4-99BC-B53CA85C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6527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29E52-7E9E-423A-AC3F-1F0B0757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0DEC72-D61C-42FA-A841-C47894ED5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2C2F04-0B7D-4818-8DED-25064388D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FD9-226A-49BC-A7FB-B820E51FE590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72C153-771A-44A5-A093-2548F66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59EAB2-A3CD-405A-B76B-FCB88EF2F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69B8-DF66-48E4-99BC-B53CA85C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7656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7ADF74-2460-4FCA-AD8A-FC4DA1CFA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03E3B-2843-4818-8F8E-9945F616A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A131B7-E30D-4115-8DB4-8CCE0285D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FD9-226A-49BC-A7FB-B820E51FE590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2B75F1-E7BE-441A-99AB-CB40DA1D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943EA3-1B57-4DFF-8FFD-32FD212AA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69B8-DF66-48E4-99BC-B53CA85C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9895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866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61CAC-5AB4-4C5B-9268-D0869E42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663836-6A66-417D-9CD7-1564A63AC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A64C5-00CB-49C9-87E7-9C4250B1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397F0C-2B8E-40E5-9EC3-6C9312BE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0B4E18-547B-489F-9794-60B99F4B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36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CCCA3-80D1-4826-9BFE-571ADC22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7CAEC1-D4BA-441C-B252-8C4376923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D310BF-8742-4D1A-BC0F-C9C4FD708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D8D49C-6C86-4FDF-A665-15D34A6C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259166-22BA-4188-8E72-25C49585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CD7400-1109-4907-8BB9-88D236C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55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A8B61-D107-4081-9E12-2B9E4BEC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7F73B2-6FDE-4D00-ACA2-C0FFA7B60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FCF250-C3F6-461B-AD15-4507B4FC5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7FE5511-67D0-48AD-AFBE-B292D8132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75E9DD6-9184-478B-BCCC-1E05F1A4E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2DE4CF-1292-47BF-B6B5-C8F709981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5F22AFE-6ED7-4A80-9F9C-A5E7327F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05567BD-22A4-4CA6-8B70-C137FA41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64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04663-D3B2-4296-9195-3AF0D1CD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8BF1434-52B0-494A-8659-9D50650F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249E87B-D575-4EA9-926C-03EA255B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B34313-5897-4B54-A3F8-6915DDE3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46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F6001D-FF9E-488D-8F50-B532A944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3E5F15-2E27-4A58-9E17-608A5E05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61EF5F-7020-4292-935E-0D89DE87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17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AF1C5-823B-4877-9836-6735FFC88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014D66-F7D3-4681-A51E-A4324402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BF9DB2-6BD6-4214-8493-F0D5ABFEB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33D3D9-5733-4E73-99AE-FDFB9A388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9ECF94-C1D1-4E7A-9058-95DFCA02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87D2F7-70E2-4924-B40C-38C61D60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61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CAB4B-EC41-41CF-81E5-E9D20FC4A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A38A5D4-9C24-45CB-89AB-EA5EEBAF5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B58DEE-D970-43DF-86F2-604ABEE74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CB1126-47CE-425B-A9FE-89AE8415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A1AF9E-85CA-45D7-905D-2A97459D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A092A2-B759-485D-883F-9AF01916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55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15DE305-EC17-4768-8771-B1F5A369A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B7B550-E4AF-4EA6-B6BB-2A1AE8517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ED9EB1-8742-483A-8E8F-DAA6CA35B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FE604-500C-4CAA-9135-A416E31D9760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473BB3-34F4-4E0A-ADA0-F7D2BC6E7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70F429-AD6F-4F95-B086-774CC7325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14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8A1B15-9512-4F16-8FFB-D7F903029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435255-27ED-41B2-B8B2-997814F3E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C83324-CE33-4495-A6AA-DC8B9A911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57FD9-226A-49BC-A7FB-B820E51FE590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D7C3CF-E7CC-4F89-A5D5-A3033425E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FB7E2C-B16F-4236-9CFE-921990277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969B8-DF66-48E4-99BC-B53CA85C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48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ilo_as@live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hyperlink" Target="mailto:danilo.santos@ufes.b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D47B2-5B71-4FFA-B3F6-CF772282BDA7}" type="slidenum">
              <a:rPr kumimoji="0" lang="pt-BR" sz="1200" b="0" i="0" u="none" strike="noStrike" kern="1200" cap="none" spc="-1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A7DDEE0-7B40-4884-BABC-3220734E6403}"/>
              </a:ext>
            </a:extLst>
          </p:cNvPr>
          <p:cNvSpPr/>
          <p:nvPr/>
        </p:nvSpPr>
        <p:spPr>
          <a:xfrm>
            <a:off x="560567" y="457205"/>
            <a:ext cx="4791155" cy="640079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651945" y="1356466"/>
            <a:ext cx="43924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</a:t>
            </a:r>
            <a:r>
              <a:rPr lang="pt-BR" sz="3600" b="1" dirty="0" err="1">
                <a:solidFill>
                  <a:prstClr val="white"/>
                </a:solidFill>
                <a:latin typeface="Bell MT" panose="02020503060305020303" pitchFamily="18" charset="0"/>
              </a:rPr>
              <a:t>ólise</a:t>
            </a:r>
            <a:endParaRPr lang="pt-BR" sz="3600" b="1" dirty="0">
              <a:solidFill>
                <a:prstClr val="white"/>
              </a:solidFill>
              <a:latin typeface="Bell MT" panose="02020503060305020303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(Via glicolítica)</a:t>
            </a:r>
            <a:endParaRPr kumimoji="0" lang="pt-BR" sz="36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 </a:t>
            </a: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114CE28A-86CC-42B6-B036-1F0F83B200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2" b="21929"/>
          <a:stretch/>
        </p:blipFill>
        <p:spPr bwMode="auto">
          <a:xfrm>
            <a:off x="2133813" y="4276565"/>
            <a:ext cx="1428750" cy="147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stomShape 5">
            <a:extLst>
              <a:ext uri="{FF2B5EF4-FFF2-40B4-BE49-F238E27FC236}">
                <a16:creationId xmlns:a16="http://schemas.microsoft.com/office/drawing/2014/main" id="{93B31FCC-310A-48B2-97BD-C73CCDB758B6}"/>
              </a:ext>
            </a:extLst>
          </p:cNvPr>
          <p:cNvSpPr/>
          <p:nvPr/>
        </p:nvSpPr>
        <p:spPr>
          <a:xfrm>
            <a:off x="7802258" y="2495083"/>
            <a:ext cx="4642920" cy="127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AB470DC3-2B97-4D9B-BDC6-E2F246DB7919}"/>
              </a:ext>
            </a:extLst>
          </p:cNvPr>
          <p:cNvSpPr/>
          <p:nvPr/>
        </p:nvSpPr>
        <p:spPr>
          <a:xfrm>
            <a:off x="6081096" y="990597"/>
            <a:ext cx="5904655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 Andrade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Engenheiro Agrônomo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Dr. Em Produção Vegetal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AD4533D-B88F-4D84-AE41-A49067720F96}"/>
              </a:ext>
            </a:extLst>
          </p:cNvPr>
          <p:cNvCxnSpPr>
            <a:cxnSpLocks/>
          </p:cNvCxnSpPr>
          <p:nvPr/>
        </p:nvCxnSpPr>
        <p:spPr>
          <a:xfrm>
            <a:off x="7593263" y="794964"/>
            <a:ext cx="0" cy="2862638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D692A75F-1A4A-42C3-9F58-65AA93F10AB7}"/>
              </a:ext>
            </a:extLst>
          </p:cNvPr>
          <p:cNvCxnSpPr>
            <a:cxnSpLocks/>
          </p:cNvCxnSpPr>
          <p:nvPr/>
        </p:nvCxnSpPr>
        <p:spPr>
          <a:xfrm flipH="1">
            <a:off x="7110663" y="2256776"/>
            <a:ext cx="4875088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stomShape 3">
            <a:extLst>
              <a:ext uri="{FF2B5EF4-FFF2-40B4-BE49-F238E27FC236}">
                <a16:creationId xmlns:a16="http://schemas.microsoft.com/office/drawing/2014/main" id="{DF254297-034A-4BAC-9A3D-FE4ED17AADD4}"/>
              </a:ext>
            </a:extLst>
          </p:cNvPr>
          <p:cNvSpPr/>
          <p:nvPr/>
        </p:nvSpPr>
        <p:spPr>
          <a:xfrm>
            <a:off x="8410074" y="5289794"/>
            <a:ext cx="3427288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sng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Contato:</a:t>
            </a:r>
            <a:endParaRPr kumimoji="0" lang="pt-BR" sz="2400" b="1" i="0" u="sng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ell MT"/>
              <a:ea typeface="+mn-ea"/>
              <a:cs typeface="+mn-cs"/>
              <a:hlinkClick r:id="rId3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3"/>
              </a:rPr>
              <a:t>danilo_as@live.com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4"/>
              </a:rPr>
              <a:t>danilo.santos@ufes.br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9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>
            <a:extLst>
              <a:ext uri="{FF2B5EF4-FFF2-40B4-BE49-F238E27FC236}">
                <a16:creationId xmlns:a16="http://schemas.microsoft.com/office/drawing/2014/main" id="{8F1FF58E-A9BC-4DC6-AA07-959C6740ABAF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2º Etapa da glicólise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C6473C3-8899-4584-9B45-14F86AC6E183}"/>
              </a:ext>
            </a:extLst>
          </p:cNvPr>
          <p:cNvCxnSpPr>
            <a:cxnSpLocks/>
          </p:cNvCxnSpPr>
          <p:nvPr/>
        </p:nvCxnSpPr>
        <p:spPr>
          <a:xfrm>
            <a:off x="10998200" y="3166135"/>
            <a:ext cx="1188000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C4AE651-FC7D-4163-9C7C-9EA02851DA6C}"/>
              </a:ext>
            </a:extLst>
          </p:cNvPr>
          <p:cNvCxnSpPr>
            <a:cxnSpLocks/>
          </p:cNvCxnSpPr>
          <p:nvPr/>
        </p:nvCxnSpPr>
        <p:spPr>
          <a:xfrm flipV="1">
            <a:off x="4318000" y="3182727"/>
            <a:ext cx="3742646" cy="21346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58C5C4A-6F91-43CA-AD9F-B1EAD35B1D7C}"/>
              </a:ext>
            </a:extLst>
          </p:cNvPr>
          <p:cNvSpPr txBox="1"/>
          <p:nvPr/>
        </p:nvSpPr>
        <p:spPr>
          <a:xfrm>
            <a:off x="7843505" y="3429000"/>
            <a:ext cx="332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1,3-Bifosfoglicerato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BDB73B1-9F83-47C7-AFD6-5E973E399EA0}"/>
              </a:ext>
            </a:extLst>
          </p:cNvPr>
          <p:cNvSpPr txBox="1"/>
          <p:nvPr/>
        </p:nvSpPr>
        <p:spPr>
          <a:xfrm>
            <a:off x="4822175" y="3333591"/>
            <a:ext cx="2547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3-fosfato desidrogenase</a:t>
            </a:r>
          </a:p>
        </p:txBody>
      </p:sp>
      <p:sp>
        <p:nvSpPr>
          <p:cNvPr id="8" name="Seta: Dobrada 7">
            <a:extLst>
              <a:ext uri="{FF2B5EF4-FFF2-40B4-BE49-F238E27FC236}">
                <a16:creationId xmlns:a16="http://schemas.microsoft.com/office/drawing/2014/main" id="{6E9A71FB-70D5-44F0-B9AC-57CE81C53912}"/>
              </a:ext>
            </a:extLst>
          </p:cNvPr>
          <p:cNvSpPr/>
          <p:nvPr/>
        </p:nvSpPr>
        <p:spPr>
          <a:xfrm flipV="1">
            <a:off x="7009899" y="2014296"/>
            <a:ext cx="732006" cy="1254536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FF54013-4238-4DA0-B2FF-28F2EF62F699}"/>
              </a:ext>
            </a:extLst>
          </p:cNvPr>
          <p:cNvSpPr txBox="1"/>
          <p:nvPr/>
        </p:nvSpPr>
        <p:spPr>
          <a:xfrm>
            <a:off x="6381050" y="1580270"/>
            <a:ext cx="125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2800" b="1" i="0" u="none" strike="noStrike" kern="1200" cap="none" spc="0" normalizeH="0" baseline="3000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ECBBD15-7849-4769-A961-7A63BA909875}"/>
              </a:ext>
            </a:extLst>
          </p:cNvPr>
          <p:cNvSpPr txBox="1"/>
          <p:nvPr/>
        </p:nvSpPr>
        <p:spPr>
          <a:xfrm>
            <a:off x="5276909" y="5608017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6º Reação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4BFD740-3CE1-402E-8E5D-16C696D44038}"/>
              </a:ext>
            </a:extLst>
          </p:cNvPr>
          <p:cNvSpPr txBox="1"/>
          <p:nvPr/>
        </p:nvSpPr>
        <p:spPr>
          <a:xfrm>
            <a:off x="1786301" y="3386301"/>
            <a:ext cx="276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Gliceraldeído-3-fosfato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EABD872-1E26-4BD7-8F54-82B118C4457D}"/>
              </a:ext>
            </a:extLst>
          </p:cNvPr>
          <p:cNvGrpSpPr/>
          <p:nvPr/>
        </p:nvGrpSpPr>
        <p:grpSpPr>
          <a:xfrm>
            <a:off x="2480743" y="2992156"/>
            <a:ext cx="1480161" cy="333964"/>
            <a:chOff x="6209293" y="2968835"/>
            <a:chExt cx="1480161" cy="333964"/>
          </a:xfrm>
        </p:grpSpPr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2413264-69BE-4CD1-B4A6-DF0237471C63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61A3134F-B493-4FFF-A788-E12BA2C06E97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352BE713-5B82-45A4-A6F9-E5F51E5B41B9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2E334636-3A19-44CE-B3A2-A5462490BEC5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9EADA9A4-F2C2-454B-A394-94465A2D3D49}"/>
                </a:ext>
              </a:extLst>
            </p:cNvPr>
            <p:cNvSpPr/>
            <p:nvPr/>
          </p:nvSpPr>
          <p:spPr>
            <a:xfrm>
              <a:off x="7376937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sp>
        <p:nvSpPr>
          <p:cNvPr id="31" name="Seta: Curva para Cima 30">
            <a:extLst>
              <a:ext uri="{FF2B5EF4-FFF2-40B4-BE49-F238E27FC236}">
                <a16:creationId xmlns:a16="http://schemas.microsoft.com/office/drawing/2014/main" id="{154DEF9A-B4EB-4B68-8FCD-54C9EF2697CF}"/>
              </a:ext>
            </a:extLst>
          </p:cNvPr>
          <p:cNvSpPr/>
          <p:nvPr/>
        </p:nvSpPr>
        <p:spPr>
          <a:xfrm>
            <a:off x="4646541" y="2745273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8088FB9-947C-4F54-8C12-E3EA054616DF}"/>
              </a:ext>
            </a:extLst>
          </p:cNvPr>
          <p:cNvSpPr txBox="1"/>
          <p:nvPr/>
        </p:nvSpPr>
        <p:spPr>
          <a:xfrm>
            <a:off x="3974109" y="2320891"/>
            <a:ext cx="125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rgbClr val="70AD47"/>
                </a:solidFill>
                <a:latin typeface="Bell MT" panose="02020503060305020303" pitchFamily="18" charset="0"/>
              </a:rPr>
              <a:t>NAD</a:t>
            </a:r>
            <a:r>
              <a:rPr lang="pt-BR" sz="2000" b="1" baseline="30000" dirty="0">
                <a:solidFill>
                  <a:srgbClr val="70AD47"/>
                </a:solidFill>
                <a:latin typeface="Bell MT" panose="02020503060305020303" pitchFamily="18" charset="0"/>
              </a:rPr>
              <a:t>+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9EF151A-FB99-4AFA-88B9-E3E3DC7761A1}"/>
              </a:ext>
            </a:extLst>
          </p:cNvPr>
          <p:cNvSpPr txBox="1"/>
          <p:nvPr/>
        </p:nvSpPr>
        <p:spPr>
          <a:xfrm>
            <a:off x="5339937" y="2320891"/>
            <a:ext cx="1512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rgbClr val="70AD47"/>
                </a:solidFill>
                <a:latin typeface="Bell MT" panose="02020503060305020303" pitchFamily="18" charset="0"/>
              </a:rPr>
              <a:t>NAD + H</a:t>
            </a:r>
            <a:r>
              <a:rPr lang="pt-BR" sz="2000" b="1" baseline="30000" dirty="0">
                <a:solidFill>
                  <a:srgbClr val="70AD47"/>
                </a:solidFill>
                <a:latin typeface="Bell MT" panose="02020503060305020303" pitchFamily="18" charset="0"/>
              </a:rPr>
              <a:t>+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6F816666-0013-468C-A47F-8369E64EBBBF}"/>
              </a:ext>
            </a:extLst>
          </p:cNvPr>
          <p:cNvGrpSpPr/>
          <p:nvPr/>
        </p:nvGrpSpPr>
        <p:grpSpPr>
          <a:xfrm>
            <a:off x="6852060" y="1627112"/>
            <a:ext cx="560212" cy="322425"/>
            <a:chOff x="8361712" y="5607565"/>
            <a:chExt cx="560212" cy="322425"/>
          </a:xfrm>
        </p:grpSpPr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A3B9B161-3CFA-4FAE-A1FE-1339787DB57F}"/>
                </a:ext>
              </a:extLst>
            </p:cNvPr>
            <p:cNvSpPr/>
            <p:nvPr/>
          </p:nvSpPr>
          <p:spPr>
            <a:xfrm rot="10971823">
              <a:off x="8603244" y="5752923"/>
              <a:ext cx="318680" cy="73420"/>
            </a:xfrm>
            <a:custGeom>
              <a:avLst/>
              <a:gdLst>
                <a:gd name="connsiteX0" fmla="*/ 0 w 159544"/>
                <a:gd name="connsiteY0" fmla="*/ 54841 h 54841"/>
                <a:gd name="connsiteX1" fmla="*/ 50007 w 159544"/>
                <a:gd name="connsiteY1" fmla="*/ 72 h 54841"/>
                <a:gd name="connsiteX2" fmla="*/ 104775 w 159544"/>
                <a:gd name="connsiteY2" fmla="*/ 42935 h 54841"/>
                <a:gd name="connsiteX3" fmla="*/ 159544 w 159544"/>
                <a:gd name="connsiteY3" fmla="*/ 33410 h 5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544" h="54841">
                  <a:moveTo>
                    <a:pt x="0" y="54841"/>
                  </a:moveTo>
                  <a:cubicBezTo>
                    <a:pt x="16272" y="28448"/>
                    <a:pt x="32545" y="2056"/>
                    <a:pt x="50007" y="72"/>
                  </a:cubicBezTo>
                  <a:cubicBezTo>
                    <a:pt x="67470" y="-1912"/>
                    <a:pt x="86519" y="37379"/>
                    <a:pt x="104775" y="42935"/>
                  </a:cubicBezTo>
                  <a:cubicBezTo>
                    <a:pt x="123031" y="48491"/>
                    <a:pt x="125016" y="31823"/>
                    <a:pt x="159544" y="3341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CD4D707-C9FC-4A76-92C0-A6D49BCA5C04}"/>
                </a:ext>
              </a:extLst>
            </p:cNvPr>
            <p:cNvSpPr/>
            <p:nvPr/>
          </p:nvSpPr>
          <p:spPr>
            <a:xfrm>
              <a:off x="8361712" y="560756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881D1EC-7BC8-4EAD-9349-5F59D9BEE795}"/>
              </a:ext>
            </a:extLst>
          </p:cNvPr>
          <p:cNvGrpSpPr/>
          <p:nvPr/>
        </p:nvGrpSpPr>
        <p:grpSpPr>
          <a:xfrm>
            <a:off x="9064234" y="3046520"/>
            <a:ext cx="1492224" cy="333965"/>
            <a:chOff x="9651739" y="3004323"/>
            <a:chExt cx="1492224" cy="333965"/>
          </a:xfrm>
        </p:grpSpPr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CCC1228F-C356-4511-82D9-27B2A0B44E5D}"/>
                </a:ext>
              </a:extLst>
            </p:cNvPr>
            <p:cNvCxnSpPr>
              <a:cxnSpLocks/>
            </p:cNvCxnSpPr>
            <p:nvPr/>
          </p:nvCxnSpPr>
          <p:spPr>
            <a:xfrm>
              <a:off x="10485321" y="3165536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E9EDCEEF-9911-45AB-A7C9-C27EF566AFE9}"/>
                </a:ext>
              </a:extLst>
            </p:cNvPr>
            <p:cNvSpPr/>
            <p:nvPr/>
          </p:nvSpPr>
          <p:spPr>
            <a:xfrm>
              <a:off x="9651739" y="300432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E3B193AC-B0DA-4E79-ABDA-B786FA145813}"/>
                </a:ext>
              </a:extLst>
            </p:cNvPr>
            <p:cNvSpPr/>
            <p:nvPr/>
          </p:nvSpPr>
          <p:spPr>
            <a:xfrm>
              <a:off x="9981868" y="300432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7F1977CF-3459-4C8B-B333-9B2A3441115B}"/>
                </a:ext>
              </a:extLst>
            </p:cNvPr>
            <p:cNvSpPr/>
            <p:nvPr/>
          </p:nvSpPr>
          <p:spPr>
            <a:xfrm>
              <a:off x="10303817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B829F0C1-C95E-47C8-B013-848845F91743}"/>
                </a:ext>
              </a:extLst>
            </p:cNvPr>
            <p:cNvSpPr/>
            <p:nvPr/>
          </p:nvSpPr>
          <p:spPr>
            <a:xfrm>
              <a:off x="10831446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AFDE2C14-7856-4BEA-833C-89EEFA83D6CF}"/>
              </a:ext>
            </a:extLst>
          </p:cNvPr>
          <p:cNvCxnSpPr>
            <a:cxnSpLocks/>
          </p:cNvCxnSpPr>
          <p:nvPr/>
        </p:nvCxnSpPr>
        <p:spPr>
          <a:xfrm>
            <a:off x="0" y="3163180"/>
            <a:ext cx="2286419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003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4.16667E-6 0.10347 C 4.16667E-6 0.15 0.0388 0.20717 0.07044 0.20717 L 0.14088 0.20717 " pathEditMode="relative" rAng="0" ptsTypes="AAAA">
                                      <p:cBhvr>
                                        <p:cTn id="7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4" y="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8" grpId="0" animBg="1"/>
      <p:bldP spid="25" grpId="0"/>
      <p:bldP spid="30" grpId="0"/>
      <p:bldP spid="16" grpId="0"/>
      <p:bldP spid="31" grpId="0" animBg="1"/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9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aixaDeTexto 40">
            <a:extLst>
              <a:ext uri="{FF2B5EF4-FFF2-40B4-BE49-F238E27FC236}">
                <a16:creationId xmlns:a16="http://schemas.microsoft.com/office/drawing/2014/main" id="{6AB8E6C7-8DFE-4F46-8922-17938D778399}"/>
              </a:ext>
            </a:extLst>
          </p:cNvPr>
          <p:cNvSpPr txBox="1"/>
          <p:nvPr/>
        </p:nvSpPr>
        <p:spPr>
          <a:xfrm>
            <a:off x="2322148" y="2363992"/>
            <a:ext cx="990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rgbClr val="FF0000"/>
                </a:solidFill>
                <a:latin typeface="Bell MT" panose="02020503060305020303" pitchFamily="18" charset="0"/>
              </a:rPr>
              <a:t>ADP + 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>
            <a:off x="2668932" y="3241043"/>
            <a:ext cx="2005112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2626782" y="5488706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7º Reação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F1FF58E-A9BC-4DC6-AA07-959C6740ABAF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2º Etapa da glicólise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8AAFA3F-6A7B-44B1-9936-A4B8E83100E1}"/>
              </a:ext>
            </a:extLst>
          </p:cNvPr>
          <p:cNvSpPr txBox="1"/>
          <p:nvPr/>
        </p:nvSpPr>
        <p:spPr>
          <a:xfrm>
            <a:off x="2415076" y="3429000"/>
            <a:ext cx="230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Fosfoglicerato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quinase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F86FA4-83AD-4AD5-9181-88FD52D9F3AE}"/>
              </a:ext>
            </a:extLst>
          </p:cNvPr>
          <p:cNvSpPr txBox="1"/>
          <p:nvPr/>
        </p:nvSpPr>
        <p:spPr>
          <a:xfrm>
            <a:off x="4122134" y="3494541"/>
            <a:ext cx="332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3-Fosfatoglicerato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2FEACA5-73BD-427F-AE28-0FBE0BDA5284}"/>
              </a:ext>
            </a:extLst>
          </p:cNvPr>
          <p:cNvCxnSpPr>
            <a:cxnSpLocks/>
          </p:cNvCxnSpPr>
          <p:nvPr/>
        </p:nvCxnSpPr>
        <p:spPr>
          <a:xfrm>
            <a:off x="6725602" y="3201253"/>
            <a:ext cx="2732702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2AB3EB2-CC3A-4339-BE9C-9A959ACC149B}"/>
              </a:ext>
            </a:extLst>
          </p:cNvPr>
          <p:cNvSpPr txBox="1"/>
          <p:nvPr/>
        </p:nvSpPr>
        <p:spPr>
          <a:xfrm>
            <a:off x="9217200" y="3494541"/>
            <a:ext cx="230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2-</a:t>
            </a:r>
            <a:r>
              <a:rPr kumimoji="0" lang="pt-BR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Fosfatoglicerato</a:t>
            </a:r>
            <a:endParaRPr kumimoji="0" lang="pt-BR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74F22A5-9B30-475B-8B7A-5661CF694C48}"/>
              </a:ext>
            </a:extLst>
          </p:cNvPr>
          <p:cNvSpPr txBox="1"/>
          <p:nvPr/>
        </p:nvSpPr>
        <p:spPr>
          <a:xfrm>
            <a:off x="6952946" y="3429000"/>
            <a:ext cx="230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Fosfoglicerato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mutase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104EDD3-1910-4D29-8282-0D496CB99491}"/>
              </a:ext>
            </a:extLst>
          </p:cNvPr>
          <p:cNvSpPr txBox="1"/>
          <p:nvPr/>
        </p:nvSpPr>
        <p:spPr>
          <a:xfrm>
            <a:off x="7174658" y="5475333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8º Reação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7FFBD244-C6AD-494E-A3D1-6D94C5D8CB5B}"/>
              </a:ext>
            </a:extLst>
          </p:cNvPr>
          <p:cNvCxnSpPr>
            <a:cxnSpLocks/>
          </p:cNvCxnSpPr>
          <p:nvPr/>
        </p:nvCxnSpPr>
        <p:spPr>
          <a:xfrm flipV="1">
            <a:off x="11053011" y="3166135"/>
            <a:ext cx="1138989" cy="1265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14C9DA6-117D-4253-9AA6-3F05D2572C51}"/>
              </a:ext>
            </a:extLst>
          </p:cNvPr>
          <p:cNvGrpSpPr/>
          <p:nvPr/>
        </p:nvGrpSpPr>
        <p:grpSpPr>
          <a:xfrm>
            <a:off x="5037169" y="3063277"/>
            <a:ext cx="1492224" cy="333965"/>
            <a:chOff x="9651739" y="3004323"/>
            <a:chExt cx="1492224" cy="333965"/>
          </a:xfrm>
        </p:grpSpPr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57CF7CD6-ED2B-45F3-99AF-0D326A98AC32}"/>
                </a:ext>
              </a:extLst>
            </p:cNvPr>
            <p:cNvCxnSpPr>
              <a:cxnSpLocks/>
            </p:cNvCxnSpPr>
            <p:nvPr/>
          </p:nvCxnSpPr>
          <p:spPr>
            <a:xfrm>
              <a:off x="10485321" y="3165536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CD8D38F9-2CF5-45B0-87EF-D7037699DAB5}"/>
                </a:ext>
              </a:extLst>
            </p:cNvPr>
            <p:cNvSpPr/>
            <p:nvPr/>
          </p:nvSpPr>
          <p:spPr>
            <a:xfrm>
              <a:off x="9651739" y="300432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58C5C41B-737A-420A-A6A0-174F1D3AA941}"/>
                </a:ext>
              </a:extLst>
            </p:cNvPr>
            <p:cNvSpPr/>
            <p:nvPr/>
          </p:nvSpPr>
          <p:spPr>
            <a:xfrm>
              <a:off x="9981868" y="300432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15439456-F484-4FCD-91AD-751E602A8365}"/>
                </a:ext>
              </a:extLst>
            </p:cNvPr>
            <p:cNvSpPr/>
            <p:nvPr/>
          </p:nvSpPr>
          <p:spPr>
            <a:xfrm>
              <a:off x="10303817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F8E1F97E-8ADC-4F72-A8F3-516B9F9C88A9}"/>
                </a:ext>
              </a:extLst>
            </p:cNvPr>
            <p:cNvSpPr/>
            <p:nvPr/>
          </p:nvSpPr>
          <p:spPr>
            <a:xfrm>
              <a:off x="10831446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3C66322-A58E-435C-A5C8-383CB19EE1E1}"/>
              </a:ext>
            </a:extLst>
          </p:cNvPr>
          <p:cNvGrpSpPr/>
          <p:nvPr/>
        </p:nvGrpSpPr>
        <p:grpSpPr>
          <a:xfrm>
            <a:off x="9865156" y="2553050"/>
            <a:ext cx="964595" cy="840429"/>
            <a:chOff x="9045894" y="2477844"/>
            <a:chExt cx="964595" cy="840429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9CAD4A57-0730-49D3-8436-F6ACF686D4A3}"/>
                </a:ext>
              </a:extLst>
            </p:cNvPr>
            <p:cNvGrpSpPr/>
            <p:nvPr/>
          </p:nvGrpSpPr>
          <p:grpSpPr>
            <a:xfrm rot="16200000">
              <a:off x="9204963" y="2653383"/>
              <a:ext cx="663596" cy="312517"/>
              <a:chOff x="9879476" y="3000803"/>
              <a:chExt cx="663596" cy="312517"/>
            </a:xfrm>
          </p:grpSpPr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D3A923A0-FFC8-4784-8D06-A3A8D99CB9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79476" y="3145521"/>
                <a:ext cx="376019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CAD80E9E-7EC1-4554-A7D6-8A236BE2DEB3}"/>
                  </a:ext>
                </a:extLst>
              </p:cNvPr>
              <p:cNvSpPr/>
              <p:nvPr/>
            </p:nvSpPr>
            <p:spPr>
              <a:xfrm rot="5400000">
                <a:off x="10225601" y="2995849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accent6">
                        <a:lumMod val="75000"/>
                      </a:schemeClr>
                    </a:solidFill>
                  </a:rPr>
                  <a:t>P</a:t>
                </a:r>
              </a:p>
            </p:txBody>
          </p:sp>
        </p:grp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6407EB59-A71E-4B29-89C7-4A10701BBD85}"/>
                </a:ext>
              </a:extLst>
            </p:cNvPr>
            <p:cNvGrpSpPr/>
            <p:nvPr/>
          </p:nvGrpSpPr>
          <p:grpSpPr>
            <a:xfrm>
              <a:off x="9045894" y="2984308"/>
              <a:ext cx="964595" cy="333965"/>
              <a:chOff x="9651739" y="3004323"/>
              <a:chExt cx="964595" cy="333965"/>
            </a:xfrm>
          </p:grpSpPr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37294087-9857-4073-9752-3A64540406AD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61E620FF-A09E-4165-8650-C04768B5E1A9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82B1C22C-6A3B-4006-9A7C-47C948CC8DFA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372139A-A5AE-4396-9635-4B50FE4DB920}"/>
              </a:ext>
            </a:extLst>
          </p:cNvPr>
          <p:cNvGrpSpPr/>
          <p:nvPr/>
        </p:nvGrpSpPr>
        <p:grpSpPr>
          <a:xfrm>
            <a:off x="311081" y="3095034"/>
            <a:ext cx="560212" cy="322425"/>
            <a:chOff x="55855" y="4404408"/>
            <a:chExt cx="560212" cy="322425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9B36B773-C98F-495E-A099-8CCEFDB79D86}"/>
                </a:ext>
              </a:extLst>
            </p:cNvPr>
            <p:cNvSpPr/>
            <p:nvPr/>
          </p:nvSpPr>
          <p:spPr>
            <a:xfrm rot="10971823">
              <a:off x="297387" y="4549766"/>
              <a:ext cx="318680" cy="73420"/>
            </a:xfrm>
            <a:custGeom>
              <a:avLst/>
              <a:gdLst>
                <a:gd name="connsiteX0" fmla="*/ 0 w 159544"/>
                <a:gd name="connsiteY0" fmla="*/ 54841 h 54841"/>
                <a:gd name="connsiteX1" fmla="*/ 50007 w 159544"/>
                <a:gd name="connsiteY1" fmla="*/ 72 h 54841"/>
                <a:gd name="connsiteX2" fmla="*/ 104775 w 159544"/>
                <a:gd name="connsiteY2" fmla="*/ 42935 h 54841"/>
                <a:gd name="connsiteX3" fmla="*/ 159544 w 159544"/>
                <a:gd name="connsiteY3" fmla="*/ 33410 h 5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544" h="54841">
                  <a:moveTo>
                    <a:pt x="0" y="54841"/>
                  </a:moveTo>
                  <a:cubicBezTo>
                    <a:pt x="16272" y="28448"/>
                    <a:pt x="32545" y="2056"/>
                    <a:pt x="50007" y="72"/>
                  </a:cubicBezTo>
                  <a:cubicBezTo>
                    <a:pt x="67470" y="-1912"/>
                    <a:pt x="86519" y="37379"/>
                    <a:pt x="104775" y="42935"/>
                  </a:cubicBezTo>
                  <a:cubicBezTo>
                    <a:pt x="123031" y="48491"/>
                    <a:pt x="125016" y="31823"/>
                    <a:pt x="159544" y="3341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6ADC2A7-A723-4861-887D-9B0DB9A6BA4E}"/>
                </a:ext>
              </a:extLst>
            </p:cNvPr>
            <p:cNvSpPr/>
            <p:nvPr/>
          </p:nvSpPr>
          <p:spPr>
            <a:xfrm>
              <a:off x="55855" y="4404408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sp>
        <p:nvSpPr>
          <p:cNvPr id="38" name="Seta: Curva para Cima 37">
            <a:extLst>
              <a:ext uri="{FF2B5EF4-FFF2-40B4-BE49-F238E27FC236}">
                <a16:creationId xmlns:a16="http://schemas.microsoft.com/office/drawing/2014/main" id="{AD709091-6D76-4C6E-9134-A9B4224B62A1}"/>
              </a:ext>
            </a:extLst>
          </p:cNvPr>
          <p:cNvSpPr/>
          <p:nvPr/>
        </p:nvSpPr>
        <p:spPr>
          <a:xfrm>
            <a:off x="2994580" y="2788374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7E2AE2F9-E0B7-4390-B115-9474A05C891A}"/>
              </a:ext>
            </a:extLst>
          </p:cNvPr>
          <p:cNvSpPr txBox="1"/>
          <p:nvPr/>
        </p:nvSpPr>
        <p:spPr>
          <a:xfrm>
            <a:off x="3799273" y="2363992"/>
            <a:ext cx="132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4E728789-D70C-4764-A54C-757D4F7068B9}"/>
              </a:ext>
            </a:extLst>
          </p:cNvPr>
          <p:cNvGrpSpPr/>
          <p:nvPr/>
        </p:nvGrpSpPr>
        <p:grpSpPr>
          <a:xfrm>
            <a:off x="845034" y="3095035"/>
            <a:ext cx="1492224" cy="333965"/>
            <a:chOff x="9651739" y="3004323"/>
            <a:chExt cx="1492224" cy="333965"/>
          </a:xfrm>
        </p:grpSpPr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69E635A3-9FC6-4EC2-829B-20C705995097}"/>
                </a:ext>
              </a:extLst>
            </p:cNvPr>
            <p:cNvCxnSpPr>
              <a:cxnSpLocks/>
            </p:cNvCxnSpPr>
            <p:nvPr/>
          </p:nvCxnSpPr>
          <p:spPr>
            <a:xfrm>
              <a:off x="10485321" y="3165536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0AF640DC-6C55-4538-A30C-6892A2AAAA16}"/>
                </a:ext>
              </a:extLst>
            </p:cNvPr>
            <p:cNvSpPr/>
            <p:nvPr/>
          </p:nvSpPr>
          <p:spPr>
            <a:xfrm>
              <a:off x="9651739" y="300432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6AE79B77-6FD8-4630-98F1-F4378FA8179C}"/>
                </a:ext>
              </a:extLst>
            </p:cNvPr>
            <p:cNvSpPr/>
            <p:nvPr/>
          </p:nvSpPr>
          <p:spPr>
            <a:xfrm>
              <a:off x="9981868" y="300432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FA185AFC-C7CE-4839-A456-411A6059B857}"/>
                </a:ext>
              </a:extLst>
            </p:cNvPr>
            <p:cNvSpPr/>
            <p:nvPr/>
          </p:nvSpPr>
          <p:spPr>
            <a:xfrm>
              <a:off x="10303817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8264ADBF-FB40-4C12-9745-04DA8018851E}"/>
                </a:ext>
              </a:extLst>
            </p:cNvPr>
            <p:cNvSpPr/>
            <p:nvPr/>
          </p:nvSpPr>
          <p:spPr>
            <a:xfrm>
              <a:off x="10831446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254E97D-33B9-4F18-9373-9A216DAA1BED}"/>
              </a:ext>
            </a:extLst>
          </p:cNvPr>
          <p:cNvSpPr txBox="1"/>
          <p:nvPr/>
        </p:nvSpPr>
        <p:spPr>
          <a:xfrm>
            <a:off x="-317101" y="3536609"/>
            <a:ext cx="332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1,3-Bifosfoglicerato</a:t>
            </a:r>
          </a:p>
        </p:txBody>
      </p:sp>
    </p:spTree>
    <p:extLst>
      <p:ext uri="{BB962C8B-B14F-4D97-AF65-F5344CB8AC3E}">
        <p14:creationId xmlns:p14="http://schemas.microsoft.com/office/powerpoint/2010/main" val="39614538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007 C 0.02213 0.01204 0.05872 0.12129 0.08086 0.13449 C 0.09505 0.14352 0.11732 0.16065 0.13906 0.15787 C 0.1608 0.15532 0.19726 0.12731 0.21146 0.11829 C 0.23385 0.10509 0.22317 -0.0831 0.24596 -0.09607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3" grpId="0"/>
      <p:bldP spid="28" grpId="0"/>
      <p:bldP spid="10" grpId="0"/>
      <p:bldP spid="25" grpId="0"/>
      <p:bldP spid="27" grpId="0"/>
      <p:bldP spid="29" grpId="0"/>
      <p:bldP spid="38" grpId="0" animBg="1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9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 flipV="1">
            <a:off x="-532263" y="3191453"/>
            <a:ext cx="3600316" cy="37492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411236" y="5545585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9º Reação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F1FF58E-A9BC-4DC6-AA07-959C6740ABAF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2º Etapa da glicólise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8AAFA3F-6A7B-44B1-9936-A4B8E83100E1}"/>
              </a:ext>
            </a:extLst>
          </p:cNvPr>
          <p:cNvSpPr txBox="1"/>
          <p:nvPr/>
        </p:nvSpPr>
        <p:spPr>
          <a:xfrm>
            <a:off x="176540" y="3416840"/>
            <a:ext cx="230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Enolase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F86FA4-83AD-4AD5-9181-88FD52D9F3AE}"/>
              </a:ext>
            </a:extLst>
          </p:cNvPr>
          <p:cNvSpPr txBox="1"/>
          <p:nvPr/>
        </p:nvSpPr>
        <p:spPr>
          <a:xfrm>
            <a:off x="3137847" y="2994635"/>
            <a:ext cx="2999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Fosfoenolpiruvato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2FEACA5-73BD-427F-AE28-0FBE0BDA5284}"/>
              </a:ext>
            </a:extLst>
          </p:cNvPr>
          <p:cNvCxnSpPr>
            <a:cxnSpLocks/>
          </p:cNvCxnSpPr>
          <p:nvPr/>
        </p:nvCxnSpPr>
        <p:spPr>
          <a:xfrm>
            <a:off x="6257363" y="3205445"/>
            <a:ext cx="2808000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2AB3EB2-CC3A-4339-BE9C-9A959ACC149B}"/>
              </a:ext>
            </a:extLst>
          </p:cNvPr>
          <p:cNvSpPr txBox="1"/>
          <p:nvPr/>
        </p:nvSpPr>
        <p:spPr>
          <a:xfrm>
            <a:off x="9225100" y="3028890"/>
            <a:ext cx="1983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74F22A5-9B30-475B-8B7A-5661CF694C48}"/>
              </a:ext>
            </a:extLst>
          </p:cNvPr>
          <p:cNvSpPr txBox="1"/>
          <p:nvPr/>
        </p:nvSpPr>
        <p:spPr>
          <a:xfrm>
            <a:off x="6509372" y="3429000"/>
            <a:ext cx="230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 quinase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104EDD3-1910-4D29-8282-0D496CB99491}"/>
              </a:ext>
            </a:extLst>
          </p:cNvPr>
          <p:cNvSpPr txBox="1"/>
          <p:nvPr/>
        </p:nvSpPr>
        <p:spPr>
          <a:xfrm>
            <a:off x="6744068" y="5545585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10º Reação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386B469-1D26-4BEE-9E80-7B34AD0F17CF}"/>
              </a:ext>
            </a:extLst>
          </p:cNvPr>
          <p:cNvGrpSpPr/>
          <p:nvPr/>
        </p:nvGrpSpPr>
        <p:grpSpPr>
          <a:xfrm>
            <a:off x="4200228" y="2130466"/>
            <a:ext cx="964595" cy="840429"/>
            <a:chOff x="4200228" y="2130466"/>
            <a:chExt cx="964595" cy="840429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D1DF877F-2D5A-4655-9A1F-114753B24B7B}"/>
                </a:ext>
              </a:extLst>
            </p:cNvPr>
            <p:cNvSpPr/>
            <p:nvPr/>
          </p:nvSpPr>
          <p:spPr>
            <a:xfrm>
              <a:off x="4534837" y="213046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233CC9AA-51F3-4882-ACC0-631E29DEE455}"/>
                </a:ext>
              </a:extLst>
            </p:cNvPr>
            <p:cNvGrpSpPr/>
            <p:nvPr/>
          </p:nvGrpSpPr>
          <p:grpSpPr>
            <a:xfrm>
              <a:off x="4200228" y="2636930"/>
              <a:ext cx="964595" cy="333965"/>
              <a:chOff x="9651739" y="3004323"/>
              <a:chExt cx="964595" cy="333965"/>
            </a:xfrm>
          </p:grpSpPr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99DFBA6D-771A-4BE3-8022-49717D591A4A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1639ECE0-4CD2-4E86-8006-1E821FCD4C7E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F44C3396-917C-483E-93EC-EE236FDBF2CF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Forma Livre: Forma 1">
              <a:extLst>
                <a:ext uri="{FF2B5EF4-FFF2-40B4-BE49-F238E27FC236}">
                  <a16:creationId xmlns:a16="http://schemas.microsoft.com/office/drawing/2014/main" id="{E1864B50-EFA0-42F5-9B47-9F2E9956406C}"/>
                </a:ext>
              </a:extLst>
            </p:cNvPr>
            <p:cNvSpPr/>
            <p:nvPr/>
          </p:nvSpPr>
          <p:spPr>
            <a:xfrm rot="16200000">
              <a:off x="4614559" y="2534337"/>
              <a:ext cx="159544" cy="54841"/>
            </a:xfrm>
            <a:custGeom>
              <a:avLst/>
              <a:gdLst>
                <a:gd name="connsiteX0" fmla="*/ 0 w 159544"/>
                <a:gd name="connsiteY0" fmla="*/ 54841 h 54841"/>
                <a:gd name="connsiteX1" fmla="*/ 50007 w 159544"/>
                <a:gd name="connsiteY1" fmla="*/ 72 h 54841"/>
                <a:gd name="connsiteX2" fmla="*/ 104775 w 159544"/>
                <a:gd name="connsiteY2" fmla="*/ 42935 h 54841"/>
                <a:gd name="connsiteX3" fmla="*/ 159544 w 159544"/>
                <a:gd name="connsiteY3" fmla="*/ 33410 h 5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544" h="54841">
                  <a:moveTo>
                    <a:pt x="0" y="54841"/>
                  </a:moveTo>
                  <a:cubicBezTo>
                    <a:pt x="16272" y="28448"/>
                    <a:pt x="32545" y="2056"/>
                    <a:pt x="50007" y="72"/>
                  </a:cubicBezTo>
                  <a:cubicBezTo>
                    <a:pt x="67470" y="-1912"/>
                    <a:pt x="86519" y="37379"/>
                    <a:pt x="104775" y="42935"/>
                  </a:cubicBezTo>
                  <a:cubicBezTo>
                    <a:pt x="123031" y="48491"/>
                    <a:pt x="125016" y="31823"/>
                    <a:pt x="159544" y="3341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BD5E0A91-B847-4DEA-BB0F-2E9002F56F98}"/>
              </a:ext>
            </a:extLst>
          </p:cNvPr>
          <p:cNvGrpSpPr/>
          <p:nvPr/>
        </p:nvGrpSpPr>
        <p:grpSpPr>
          <a:xfrm>
            <a:off x="9730649" y="2648470"/>
            <a:ext cx="964595" cy="333965"/>
            <a:chOff x="9651739" y="3004323"/>
            <a:chExt cx="964595" cy="333965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5116DD5C-F858-4DD0-8673-35BB5A0660AE}"/>
                </a:ext>
              </a:extLst>
            </p:cNvPr>
            <p:cNvSpPr/>
            <p:nvPr/>
          </p:nvSpPr>
          <p:spPr>
            <a:xfrm>
              <a:off x="9651739" y="300432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313D138-9EEC-4E86-A29C-75D2020C1178}"/>
                </a:ext>
              </a:extLst>
            </p:cNvPr>
            <p:cNvSpPr/>
            <p:nvPr/>
          </p:nvSpPr>
          <p:spPr>
            <a:xfrm>
              <a:off x="9981868" y="300432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BCD6860F-473E-4FF5-A1F1-1020D1E42B5E}"/>
                </a:ext>
              </a:extLst>
            </p:cNvPr>
            <p:cNvSpPr/>
            <p:nvPr/>
          </p:nvSpPr>
          <p:spPr>
            <a:xfrm>
              <a:off x="10303817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9" name="Seta: Dobrada 38">
            <a:extLst>
              <a:ext uri="{FF2B5EF4-FFF2-40B4-BE49-F238E27FC236}">
                <a16:creationId xmlns:a16="http://schemas.microsoft.com/office/drawing/2014/main" id="{50D3BADB-D158-496D-8640-314020C04085}"/>
              </a:ext>
            </a:extLst>
          </p:cNvPr>
          <p:cNvSpPr/>
          <p:nvPr/>
        </p:nvSpPr>
        <p:spPr>
          <a:xfrm rot="16200000" flipV="1">
            <a:off x="1441968" y="2586671"/>
            <a:ext cx="743664" cy="530696"/>
          </a:xfrm>
          <a:prstGeom prst="bentArrow">
            <a:avLst>
              <a:gd name="adj1" fmla="val 5582"/>
              <a:gd name="adj2" fmla="val 25000"/>
              <a:gd name="adj3" fmla="val 25000"/>
              <a:gd name="adj4" fmla="val 4375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74AA36E-E456-4580-BB53-0C92793BFE91}"/>
              </a:ext>
            </a:extLst>
          </p:cNvPr>
          <p:cNvSpPr txBox="1"/>
          <p:nvPr/>
        </p:nvSpPr>
        <p:spPr>
          <a:xfrm>
            <a:off x="377475" y="2828835"/>
            <a:ext cx="132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srgbClr val="FF0000"/>
                </a:solidFill>
                <a:latin typeface="Bell MT" panose="02020503060305020303" pitchFamily="18" charset="0"/>
              </a:rPr>
              <a:t>H2O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4C5ED34-8D06-4A87-9EE2-A6FC188D7AD3}"/>
              </a:ext>
            </a:extLst>
          </p:cNvPr>
          <p:cNvGrpSpPr/>
          <p:nvPr/>
        </p:nvGrpSpPr>
        <p:grpSpPr>
          <a:xfrm>
            <a:off x="4530357" y="2110527"/>
            <a:ext cx="312517" cy="511064"/>
            <a:chOff x="5545367" y="679149"/>
            <a:chExt cx="312517" cy="511064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31CEF1B5-40E8-4E8A-9905-624C2E38E019}"/>
                </a:ext>
              </a:extLst>
            </p:cNvPr>
            <p:cNvSpPr/>
            <p:nvPr/>
          </p:nvSpPr>
          <p:spPr>
            <a:xfrm>
              <a:off x="5545367" y="679149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308ADBBA-A986-4D14-A71C-DFA35D91A559}"/>
                </a:ext>
              </a:extLst>
            </p:cNvPr>
            <p:cNvSpPr/>
            <p:nvPr/>
          </p:nvSpPr>
          <p:spPr>
            <a:xfrm rot="16200000">
              <a:off x="5625089" y="1083020"/>
              <a:ext cx="159544" cy="54841"/>
            </a:xfrm>
            <a:custGeom>
              <a:avLst/>
              <a:gdLst>
                <a:gd name="connsiteX0" fmla="*/ 0 w 159544"/>
                <a:gd name="connsiteY0" fmla="*/ 54841 h 54841"/>
                <a:gd name="connsiteX1" fmla="*/ 50007 w 159544"/>
                <a:gd name="connsiteY1" fmla="*/ 72 h 54841"/>
                <a:gd name="connsiteX2" fmla="*/ 104775 w 159544"/>
                <a:gd name="connsiteY2" fmla="*/ 42935 h 54841"/>
                <a:gd name="connsiteX3" fmla="*/ 159544 w 159544"/>
                <a:gd name="connsiteY3" fmla="*/ 33410 h 5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544" h="54841">
                  <a:moveTo>
                    <a:pt x="0" y="54841"/>
                  </a:moveTo>
                  <a:cubicBezTo>
                    <a:pt x="16272" y="28448"/>
                    <a:pt x="32545" y="2056"/>
                    <a:pt x="50007" y="72"/>
                  </a:cubicBezTo>
                  <a:cubicBezTo>
                    <a:pt x="67470" y="-1912"/>
                    <a:pt x="86519" y="37379"/>
                    <a:pt x="104775" y="42935"/>
                  </a:cubicBezTo>
                  <a:cubicBezTo>
                    <a:pt x="123031" y="48491"/>
                    <a:pt x="125016" y="31823"/>
                    <a:pt x="159544" y="3341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F8E9267-5B29-43FA-AF09-89B438F46B4D}"/>
              </a:ext>
            </a:extLst>
          </p:cNvPr>
          <p:cNvSpPr txBox="1"/>
          <p:nvPr/>
        </p:nvSpPr>
        <p:spPr>
          <a:xfrm>
            <a:off x="6373113" y="2386656"/>
            <a:ext cx="990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rgbClr val="FF0000"/>
                </a:solidFill>
                <a:latin typeface="Bell MT" panose="02020503060305020303" pitchFamily="18" charset="0"/>
              </a:rPr>
              <a:t>ADP + </a:t>
            </a:r>
          </a:p>
        </p:txBody>
      </p:sp>
      <p:sp>
        <p:nvSpPr>
          <p:cNvPr id="44" name="Seta: Curva para Cima 43">
            <a:extLst>
              <a:ext uri="{FF2B5EF4-FFF2-40B4-BE49-F238E27FC236}">
                <a16:creationId xmlns:a16="http://schemas.microsoft.com/office/drawing/2014/main" id="{C43A8C8B-5F8C-4614-90EC-18878737C6AF}"/>
              </a:ext>
            </a:extLst>
          </p:cNvPr>
          <p:cNvSpPr/>
          <p:nvPr/>
        </p:nvSpPr>
        <p:spPr>
          <a:xfrm>
            <a:off x="7045545" y="2811038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8C4181A-05CB-487A-B57A-7377E01C61EA}"/>
              </a:ext>
            </a:extLst>
          </p:cNvPr>
          <p:cNvSpPr txBox="1"/>
          <p:nvPr/>
        </p:nvSpPr>
        <p:spPr>
          <a:xfrm>
            <a:off x="7850238" y="2386656"/>
            <a:ext cx="132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</p:spTree>
    <p:extLst>
      <p:ext uri="{BB962C8B-B14F-4D97-AF65-F5344CB8AC3E}">
        <p14:creationId xmlns:p14="http://schemas.microsoft.com/office/powerpoint/2010/main" val="13427850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0023 L 0.03593 -0.00023 C 0.05208 -0.00023 0.07213 -0.03125 0.07213 -0.05602 L 0.07213 -0.11135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7" y="-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0.11511 2.59259E-6 C 0.16667 2.59259E-6 0.23034 0.00995 0.23034 0.01805 L 0.23034 0.03611 " pathEditMode="relative" rAng="0" ptsTypes="AAAA">
                                      <p:cBhvr>
                                        <p:cTn id="6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10" y="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/>
      <p:bldP spid="10" grpId="0"/>
      <p:bldP spid="25" grpId="0"/>
      <p:bldP spid="27" grpId="0"/>
      <p:bldP spid="29" grpId="0"/>
      <p:bldP spid="39" grpId="0" animBg="1"/>
      <p:bldP spid="40" grpId="0"/>
      <p:bldP spid="40" grpId="1"/>
      <p:bldP spid="34" grpId="0"/>
      <p:bldP spid="44" grpId="0" animBg="1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ângulo 59">
            <a:extLst>
              <a:ext uri="{FF2B5EF4-FFF2-40B4-BE49-F238E27FC236}">
                <a16:creationId xmlns:a16="http://schemas.microsoft.com/office/drawing/2014/main" id="{09D549AE-3164-4ADD-B9F1-6969D1FED334}"/>
              </a:ext>
            </a:extLst>
          </p:cNvPr>
          <p:cNvSpPr/>
          <p:nvPr/>
        </p:nvSpPr>
        <p:spPr>
          <a:xfrm>
            <a:off x="6023384" y="0"/>
            <a:ext cx="6178367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4">
                  <a:lumMod val="40000"/>
                  <a:lumOff val="6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Forma Livre: Forma 68">
            <a:extLst>
              <a:ext uri="{FF2B5EF4-FFF2-40B4-BE49-F238E27FC236}">
                <a16:creationId xmlns:a16="http://schemas.microsoft.com/office/drawing/2014/main" id="{8DC8F2EC-5A48-4F1C-B391-62D74E21FB69}"/>
              </a:ext>
            </a:extLst>
          </p:cNvPr>
          <p:cNvSpPr/>
          <p:nvPr/>
        </p:nvSpPr>
        <p:spPr>
          <a:xfrm>
            <a:off x="0" y="0"/>
            <a:ext cx="9173893" cy="6857998"/>
          </a:xfrm>
          <a:custGeom>
            <a:avLst/>
            <a:gdLst>
              <a:gd name="connsiteX0" fmla="*/ 0 w 9173893"/>
              <a:gd name="connsiteY0" fmla="*/ 0 h 6857998"/>
              <a:gd name="connsiteX1" fmla="*/ 6436774 w 9173893"/>
              <a:gd name="connsiteY1" fmla="*/ 0 h 6857998"/>
              <a:gd name="connsiteX2" fmla="*/ 6436774 w 9173893"/>
              <a:gd name="connsiteY2" fmla="*/ 3881875 h 6857998"/>
              <a:gd name="connsiteX3" fmla="*/ 9173893 w 9173893"/>
              <a:gd name="connsiteY3" fmla="*/ 3881875 h 6857998"/>
              <a:gd name="connsiteX4" fmla="*/ 9173893 w 9173893"/>
              <a:gd name="connsiteY4" fmla="*/ 6857998 h 6857998"/>
              <a:gd name="connsiteX5" fmla="*/ 0 w 9173893"/>
              <a:gd name="connsiteY5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73893" h="6857998">
                <a:moveTo>
                  <a:pt x="0" y="0"/>
                </a:moveTo>
                <a:lnTo>
                  <a:pt x="6436774" y="0"/>
                </a:lnTo>
                <a:lnTo>
                  <a:pt x="6436774" y="3881875"/>
                </a:lnTo>
                <a:lnTo>
                  <a:pt x="9173893" y="3881875"/>
                </a:lnTo>
                <a:lnTo>
                  <a:pt x="9173893" y="6857998"/>
                </a:lnTo>
                <a:lnTo>
                  <a:pt x="0" y="685799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EC7DA7-F9C3-4534-9149-89890C27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5980" y="252375"/>
            <a:ext cx="3700040" cy="937931"/>
          </a:xfrm>
        </p:spPr>
        <p:txBody>
          <a:bodyPr/>
          <a:lstStyle/>
          <a:p>
            <a:r>
              <a:rPr lang="pt-BR" b="1" dirty="0">
                <a:latin typeface="Bell MT" panose="02020503060305020303" pitchFamily="18" charset="0"/>
              </a:rPr>
              <a:t>Glicólise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1DC2225-99CD-4B0A-B326-0EB2DE3D82C9}"/>
              </a:ext>
            </a:extLst>
          </p:cNvPr>
          <p:cNvSpPr txBox="1"/>
          <p:nvPr/>
        </p:nvSpPr>
        <p:spPr>
          <a:xfrm>
            <a:off x="94930" y="2768785"/>
            <a:ext cx="1871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Glicose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EEBC8EF-CCC4-4541-A2EF-56F539543A48}"/>
              </a:ext>
            </a:extLst>
          </p:cNvPr>
          <p:cNvSpPr txBox="1"/>
          <p:nvPr/>
        </p:nvSpPr>
        <p:spPr>
          <a:xfrm>
            <a:off x="9481070" y="1866042"/>
            <a:ext cx="1684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E202EDC-DD86-4CFA-9090-745BDE683814}"/>
              </a:ext>
            </a:extLst>
          </p:cNvPr>
          <p:cNvCxnSpPr>
            <a:cxnSpLocks/>
          </p:cNvCxnSpPr>
          <p:nvPr/>
        </p:nvCxnSpPr>
        <p:spPr>
          <a:xfrm>
            <a:off x="1860616" y="3125357"/>
            <a:ext cx="1970604" cy="0"/>
          </a:xfrm>
          <a:prstGeom prst="straightConnector1">
            <a:avLst/>
          </a:prstGeom>
          <a:ln w="539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5FAAB137-3548-42FE-BC2D-03474C69E5E7}"/>
              </a:ext>
            </a:extLst>
          </p:cNvPr>
          <p:cNvGrpSpPr/>
          <p:nvPr/>
        </p:nvGrpSpPr>
        <p:grpSpPr>
          <a:xfrm>
            <a:off x="514515" y="3300541"/>
            <a:ext cx="1032751" cy="166134"/>
            <a:chOff x="250032" y="2957296"/>
            <a:chExt cx="1887619" cy="333964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1315C409-1528-4513-8916-269310BCB5C0}"/>
                </a:ext>
              </a:extLst>
            </p:cNvPr>
            <p:cNvSpPr/>
            <p:nvPr/>
          </p:nvSpPr>
          <p:spPr>
            <a:xfrm>
              <a:off x="250032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571B1901-476B-4CBD-B54B-F205849A44A5}"/>
                </a:ext>
              </a:extLst>
            </p:cNvPr>
            <p:cNvSpPr/>
            <p:nvPr/>
          </p:nvSpPr>
          <p:spPr>
            <a:xfrm>
              <a:off x="571981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19E7391F-1A71-4EB3-90DE-D7BE39ADD385}"/>
                </a:ext>
              </a:extLst>
            </p:cNvPr>
            <p:cNvSpPr/>
            <p:nvPr/>
          </p:nvSpPr>
          <p:spPr>
            <a:xfrm>
              <a:off x="863170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6C2B8943-4202-40CE-B27B-BA1D8D65B307}"/>
                </a:ext>
              </a:extLst>
            </p:cNvPr>
            <p:cNvSpPr/>
            <p:nvPr/>
          </p:nvSpPr>
          <p:spPr>
            <a:xfrm>
              <a:off x="118511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67FCDE53-E4CF-47C8-BACB-15B0A67AFD80}"/>
                </a:ext>
              </a:extLst>
            </p:cNvPr>
            <p:cNvSpPr/>
            <p:nvPr/>
          </p:nvSpPr>
          <p:spPr>
            <a:xfrm>
              <a:off x="1503185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B9FDF52E-3BD8-440F-A65E-B401E27B1185}"/>
                </a:ext>
              </a:extLst>
            </p:cNvPr>
            <p:cNvSpPr/>
            <p:nvPr/>
          </p:nvSpPr>
          <p:spPr>
            <a:xfrm>
              <a:off x="1825134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C79FFF8-98EA-4EB3-9650-059EC4E9196C}"/>
              </a:ext>
            </a:extLst>
          </p:cNvPr>
          <p:cNvGrpSpPr/>
          <p:nvPr/>
        </p:nvGrpSpPr>
        <p:grpSpPr>
          <a:xfrm>
            <a:off x="10061775" y="2397798"/>
            <a:ext cx="521148" cy="166134"/>
            <a:chOff x="9706728" y="3734209"/>
            <a:chExt cx="521148" cy="166134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ACB53F87-D69F-4C81-9EB7-39674ED08620}"/>
                </a:ext>
              </a:extLst>
            </p:cNvPr>
            <p:cNvSpPr/>
            <p:nvPr/>
          </p:nvSpPr>
          <p:spPr>
            <a:xfrm>
              <a:off x="9706728" y="373994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C7E51DE5-85D3-449A-BD6E-221C35AD1C65}"/>
                </a:ext>
              </a:extLst>
            </p:cNvPr>
            <p:cNvSpPr/>
            <p:nvPr/>
          </p:nvSpPr>
          <p:spPr>
            <a:xfrm>
              <a:off x="9880748" y="373420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FFE627A4-7B62-4C2F-9E5A-D3805C50EB06}"/>
                </a:ext>
              </a:extLst>
            </p:cNvPr>
            <p:cNvSpPr/>
            <p:nvPr/>
          </p:nvSpPr>
          <p:spPr>
            <a:xfrm>
              <a:off x="10056892" y="373994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2586949-1CA7-45CE-8D88-194DC4C36444}"/>
              </a:ext>
            </a:extLst>
          </p:cNvPr>
          <p:cNvSpPr txBox="1"/>
          <p:nvPr/>
        </p:nvSpPr>
        <p:spPr>
          <a:xfrm>
            <a:off x="695568" y="3480951"/>
            <a:ext cx="617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6 (C)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85102EB-45C1-4D81-8B6A-2C25385BBACC}"/>
              </a:ext>
            </a:extLst>
          </p:cNvPr>
          <p:cNvSpPr txBox="1"/>
          <p:nvPr/>
        </p:nvSpPr>
        <p:spPr>
          <a:xfrm>
            <a:off x="9832470" y="3934903"/>
            <a:ext cx="1684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3B69907-DCE7-4517-8694-9A49A2502061}"/>
              </a:ext>
            </a:extLst>
          </p:cNvPr>
          <p:cNvGrpSpPr/>
          <p:nvPr/>
        </p:nvGrpSpPr>
        <p:grpSpPr>
          <a:xfrm>
            <a:off x="10413175" y="4466659"/>
            <a:ext cx="521148" cy="166134"/>
            <a:chOff x="9706728" y="3734209"/>
            <a:chExt cx="521148" cy="166134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D7594200-955F-4199-9F1B-A3FC6BBD910A}"/>
                </a:ext>
              </a:extLst>
            </p:cNvPr>
            <p:cNvSpPr/>
            <p:nvPr/>
          </p:nvSpPr>
          <p:spPr>
            <a:xfrm>
              <a:off x="9706728" y="373994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8319AC06-62BE-4CF6-A6F9-D68D4FDFBB64}"/>
                </a:ext>
              </a:extLst>
            </p:cNvPr>
            <p:cNvSpPr/>
            <p:nvPr/>
          </p:nvSpPr>
          <p:spPr>
            <a:xfrm>
              <a:off x="9880748" y="373420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12FCC4A3-4C19-44F1-A176-CBCAFFBCA1FC}"/>
                </a:ext>
              </a:extLst>
            </p:cNvPr>
            <p:cNvSpPr/>
            <p:nvPr/>
          </p:nvSpPr>
          <p:spPr>
            <a:xfrm>
              <a:off x="10056892" y="373994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7BAD7FC-C8C4-4274-A007-93E2F2A436D7}"/>
              </a:ext>
            </a:extLst>
          </p:cNvPr>
          <p:cNvSpPr txBox="1"/>
          <p:nvPr/>
        </p:nvSpPr>
        <p:spPr>
          <a:xfrm>
            <a:off x="4757122" y="1857506"/>
            <a:ext cx="1684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1600" b="1" dirty="0">
                <a:solidFill>
                  <a:srgbClr val="FF0000"/>
                </a:solidFill>
                <a:latin typeface="Bell MT" panose="02020503060305020303" pitchFamily="18" charset="0"/>
              </a:rPr>
              <a:t>Gliceraldeído-3-fosfato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1446CB88-A3DC-4180-A4A9-A1A99CE962DD}"/>
              </a:ext>
            </a:extLst>
          </p:cNvPr>
          <p:cNvSpPr txBox="1"/>
          <p:nvPr/>
        </p:nvSpPr>
        <p:spPr>
          <a:xfrm>
            <a:off x="4510562" y="3994828"/>
            <a:ext cx="2354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1600" b="1" dirty="0" err="1">
                <a:solidFill>
                  <a:srgbClr val="FF0000"/>
                </a:solidFill>
                <a:latin typeface="Bell MT" panose="02020503060305020303" pitchFamily="18" charset="0"/>
              </a:rPr>
              <a:t>Di-hidroxiacetonafosfato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BF9CD559-FC94-4A51-8C77-529E297FFD55}"/>
              </a:ext>
            </a:extLst>
          </p:cNvPr>
          <p:cNvSpPr txBox="1"/>
          <p:nvPr/>
        </p:nvSpPr>
        <p:spPr>
          <a:xfrm>
            <a:off x="7330091" y="4010217"/>
            <a:ext cx="1909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1600" b="1" dirty="0">
                <a:solidFill>
                  <a:srgbClr val="FF0000"/>
                </a:solidFill>
                <a:latin typeface="Bell MT" panose="02020503060305020303" pitchFamily="18" charset="0"/>
              </a:rPr>
              <a:t>Gliceraldeído-3-fosfato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6DDA486F-3775-43AE-A1F9-603930849131}"/>
              </a:ext>
            </a:extLst>
          </p:cNvPr>
          <p:cNvCxnSpPr>
            <a:cxnSpLocks/>
          </p:cNvCxnSpPr>
          <p:nvPr/>
        </p:nvCxnSpPr>
        <p:spPr>
          <a:xfrm>
            <a:off x="6810827" y="4189458"/>
            <a:ext cx="648297" cy="0"/>
          </a:xfrm>
          <a:prstGeom prst="straightConnector1">
            <a:avLst/>
          </a:prstGeom>
          <a:ln w="539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63565E2E-FCC4-4A71-A4A9-5E8DE960B42C}"/>
              </a:ext>
            </a:extLst>
          </p:cNvPr>
          <p:cNvCxnSpPr>
            <a:cxnSpLocks/>
          </p:cNvCxnSpPr>
          <p:nvPr/>
        </p:nvCxnSpPr>
        <p:spPr>
          <a:xfrm>
            <a:off x="9244799" y="4176012"/>
            <a:ext cx="648297" cy="0"/>
          </a:xfrm>
          <a:prstGeom prst="straightConnector1">
            <a:avLst/>
          </a:prstGeom>
          <a:ln w="539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9547AD02-C7AA-4846-8E25-550DEA30F827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6441934" y="2149894"/>
            <a:ext cx="3037641" cy="0"/>
          </a:xfrm>
          <a:prstGeom prst="straightConnector1">
            <a:avLst/>
          </a:prstGeom>
          <a:ln w="5397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87B368EF-AEB9-4528-ABA2-6CD9B41419EC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3817465" y="2149894"/>
            <a:ext cx="939657" cy="98949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B30ADE29-9B19-4D34-95AD-D01EA08260BA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817465" y="3169327"/>
            <a:ext cx="693097" cy="111788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B02FF3CB-E155-46B6-B1C6-4F1E6BDCC327}"/>
              </a:ext>
            </a:extLst>
          </p:cNvPr>
          <p:cNvSpPr txBox="1"/>
          <p:nvPr/>
        </p:nvSpPr>
        <p:spPr>
          <a:xfrm>
            <a:off x="1583353" y="4667167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Consome 2 </a:t>
            </a:r>
            <a:r>
              <a:rPr lang="pt-BR" b="1" dirty="0" err="1">
                <a:latin typeface="Bell MT" panose="02020503060305020303" pitchFamily="18" charset="0"/>
              </a:rPr>
              <a:t>ATP’s</a:t>
            </a:r>
            <a:endParaRPr lang="pt-BR" b="1" dirty="0">
              <a:latin typeface="Bell MT" panose="02020503060305020303" pitchFamily="18" charset="0"/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12852510-CF72-4754-A8FA-81DD812F25AA}"/>
              </a:ext>
            </a:extLst>
          </p:cNvPr>
          <p:cNvSpPr txBox="1"/>
          <p:nvPr/>
        </p:nvSpPr>
        <p:spPr>
          <a:xfrm>
            <a:off x="9212281" y="5096489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Produz 2 </a:t>
            </a:r>
            <a:r>
              <a:rPr lang="pt-BR" b="1" dirty="0" err="1">
                <a:latin typeface="Bell MT" panose="02020503060305020303" pitchFamily="18" charset="0"/>
              </a:rPr>
              <a:t>ATP’s</a:t>
            </a:r>
            <a:endParaRPr lang="pt-BR" b="1" dirty="0">
              <a:latin typeface="Bell MT" panose="02020503060305020303" pitchFamily="18" charset="0"/>
            </a:endParaRP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F5A76098-6987-47E8-846A-B2F1218D0102}"/>
              </a:ext>
            </a:extLst>
          </p:cNvPr>
          <p:cNvSpPr txBox="1"/>
          <p:nvPr/>
        </p:nvSpPr>
        <p:spPr>
          <a:xfrm>
            <a:off x="6718146" y="2603336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Produz 2 </a:t>
            </a:r>
            <a:r>
              <a:rPr lang="pt-BR" b="1" dirty="0" err="1">
                <a:latin typeface="Bell MT" panose="02020503060305020303" pitchFamily="18" charset="0"/>
              </a:rPr>
              <a:t>ATP’s</a:t>
            </a:r>
            <a:endParaRPr lang="pt-BR" b="1" dirty="0">
              <a:latin typeface="Bell MT" panose="02020503060305020303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DD57837-3B71-4D3B-81BA-CDEF5B5AD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652" y="2477995"/>
            <a:ext cx="702383" cy="224982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9F9C8A0B-5499-48C5-988C-79B0F66DE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001" y="4667167"/>
            <a:ext cx="702383" cy="224982"/>
          </a:xfrm>
          <a:prstGeom prst="rect">
            <a:avLst/>
          </a:prstGeom>
        </p:spPr>
      </p:pic>
      <p:pic>
        <p:nvPicPr>
          <p:cNvPr id="68" name="Imagem 67">
            <a:extLst>
              <a:ext uri="{FF2B5EF4-FFF2-40B4-BE49-F238E27FC236}">
                <a16:creationId xmlns:a16="http://schemas.microsoft.com/office/drawing/2014/main" id="{B7CAEE5B-E697-4993-9EB7-463744FBC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305" y="4616254"/>
            <a:ext cx="702383" cy="22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0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6" grpId="0"/>
      <p:bldP spid="31" grpId="0"/>
      <p:bldP spid="41" grpId="0"/>
      <p:bldP spid="46" grpId="0"/>
      <p:bldP spid="51" grpId="0"/>
      <p:bldP spid="57" grpId="0"/>
      <p:bldP spid="58" grpId="0"/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C7DA7-F9C3-4534-9149-89890C27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73" y="355254"/>
            <a:ext cx="3700040" cy="93793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latin typeface="Bell MT" panose="02020503060305020303" pitchFamily="18" charset="0"/>
              </a:rPr>
              <a:t>Saldo final</a:t>
            </a:r>
          </a:p>
        </p:txBody>
      </p:sp>
      <p:pic>
        <p:nvPicPr>
          <p:cNvPr id="1026" name="Picture 2" descr="Qual é o objetivo da contabilidade para as empresas? Entenda">
            <a:extLst>
              <a:ext uri="{FF2B5EF4-FFF2-40B4-BE49-F238E27FC236}">
                <a16:creationId xmlns:a16="http://schemas.microsoft.com/office/drawing/2014/main" id="{2B7E8342-0776-4BBD-A165-803B5ADA7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3" r="18321"/>
          <a:stretch/>
        </p:blipFill>
        <p:spPr bwMode="auto">
          <a:xfrm>
            <a:off x="5246735" y="0"/>
            <a:ext cx="6945265" cy="6858000"/>
          </a:xfrm>
          <a:prstGeom prst="parallelogram">
            <a:avLst>
              <a:gd name="adj" fmla="val 474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CC1FA9C-BEBF-4878-85B8-A705ED796EDF}"/>
              </a:ext>
            </a:extLst>
          </p:cNvPr>
          <p:cNvCxnSpPr/>
          <p:nvPr/>
        </p:nvCxnSpPr>
        <p:spPr>
          <a:xfrm>
            <a:off x="832514" y="2169994"/>
            <a:ext cx="4940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FD1A1BB6-9FBD-4B55-8979-600F0C5F2379}"/>
              </a:ext>
            </a:extLst>
          </p:cNvPr>
          <p:cNvSpPr txBox="1"/>
          <p:nvPr/>
        </p:nvSpPr>
        <p:spPr>
          <a:xfrm>
            <a:off x="2524732" y="2329463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2 </a:t>
            </a:r>
            <a:r>
              <a:rPr lang="pt-BR" b="1" dirty="0" err="1">
                <a:latin typeface="Bell MT" panose="02020503060305020303" pitchFamily="18" charset="0"/>
              </a:rPr>
              <a:t>ATP’s</a:t>
            </a:r>
            <a:r>
              <a:rPr lang="pt-BR" b="1" dirty="0">
                <a:latin typeface="Bell MT" panose="02020503060305020303" pitchFamily="18" charset="0"/>
              </a:rPr>
              <a:t> Consumidos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FCB8D2D-DB53-44A5-9D5E-937F082F33EC}"/>
              </a:ext>
            </a:extLst>
          </p:cNvPr>
          <p:cNvSpPr txBox="1"/>
          <p:nvPr/>
        </p:nvSpPr>
        <p:spPr>
          <a:xfrm>
            <a:off x="2464014" y="2862138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4 </a:t>
            </a:r>
            <a:r>
              <a:rPr lang="pt-BR" b="1" dirty="0" err="1">
                <a:latin typeface="Bell MT" panose="02020503060305020303" pitchFamily="18" charset="0"/>
              </a:rPr>
              <a:t>ATP’s</a:t>
            </a:r>
            <a:r>
              <a:rPr lang="pt-BR" b="1" dirty="0">
                <a:latin typeface="Bell MT" panose="02020503060305020303" pitchFamily="18" charset="0"/>
              </a:rPr>
              <a:t> Produzidos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544B47C-760A-4AEA-9587-D35BB5BF1262}"/>
              </a:ext>
            </a:extLst>
          </p:cNvPr>
          <p:cNvCxnSpPr/>
          <p:nvPr/>
        </p:nvCxnSpPr>
        <p:spPr>
          <a:xfrm>
            <a:off x="2403297" y="1613789"/>
            <a:ext cx="0" cy="2784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F5B47A1F-2E6E-4105-BB30-CA25DDE9F302}"/>
              </a:ext>
            </a:extLst>
          </p:cNvPr>
          <p:cNvSpPr txBox="1"/>
          <p:nvPr/>
        </p:nvSpPr>
        <p:spPr>
          <a:xfrm>
            <a:off x="955920" y="2329463"/>
            <a:ext cx="118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1ª Etapa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B491D9C8-11DE-4709-84EE-3ABDCB9F4CC0}"/>
              </a:ext>
            </a:extLst>
          </p:cNvPr>
          <p:cNvSpPr txBox="1"/>
          <p:nvPr/>
        </p:nvSpPr>
        <p:spPr>
          <a:xfrm>
            <a:off x="955918" y="2862138"/>
            <a:ext cx="118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2ª Etapa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A230DF2-1731-4D5F-84FB-56E9A471D6D7}"/>
              </a:ext>
            </a:extLst>
          </p:cNvPr>
          <p:cNvCxnSpPr/>
          <p:nvPr/>
        </p:nvCxnSpPr>
        <p:spPr>
          <a:xfrm>
            <a:off x="832514" y="3418764"/>
            <a:ext cx="50496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85B9B6B8-CEDC-4902-81EA-EC0424078F33}"/>
              </a:ext>
            </a:extLst>
          </p:cNvPr>
          <p:cNvSpPr txBox="1"/>
          <p:nvPr/>
        </p:nvSpPr>
        <p:spPr>
          <a:xfrm>
            <a:off x="955918" y="3554281"/>
            <a:ext cx="118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Total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C2508B46-B028-48C0-8E88-AE0EB234A7F8}"/>
              </a:ext>
            </a:extLst>
          </p:cNvPr>
          <p:cNvSpPr txBox="1"/>
          <p:nvPr/>
        </p:nvSpPr>
        <p:spPr>
          <a:xfrm>
            <a:off x="1883287" y="3578232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2 </a:t>
            </a:r>
            <a:r>
              <a:rPr lang="pt-BR" b="1" dirty="0" err="1">
                <a:latin typeface="Bell MT" panose="02020503060305020303" pitchFamily="18" charset="0"/>
              </a:rPr>
              <a:t>ATP’s</a:t>
            </a:r>
            <a:endParaRPr lang="pt-BR" b="1" dirty="0">
              <a:latin typeface="Bell MT" panose="02020503060305020303" pitchFamily="18" charset="0"/>
            </a:endParaRP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8CF05F90-214A-4473-85C5-6B3F57293067}"/>
              </a:ext>
            </a:extLst>
          </p:cNvPr>
          <p:cNvSpPr txBox="1"/>
          <p:nvPr/>
        </p:nvSpPr>
        <p:spPr>
          <a:xfrm>
            <a:off x="649000" y="5562051"/>
            <a:ext cx="350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2 moléculas de ácido pirúvico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67E63FA9-00E4-44F2-A6F9-C46FDC07EE5D}"/>
              </a:ext>
            </a:extLst>
          </p:cNvPr>
          <p:cNvSpPr txBox="1"/>
          <p:nvPr/>
        </p:nvSpPr>
        <p:spPr>
          <a:xfrm>
            <a:off x="832514" y="6032476"/>
            <a:ext cx="3208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Bell MT" panose="02020503060305020303" pitchFamily="18" charset="0"/>
              </a:rPr>
              <a:t>2 molécula de NADH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D0219830-7E9C-4838-8EFB-60CA44A037B0}"/>
              </a:ext>
            </a:extLst>
          </p:cNvPr>
          <p:cNvSpPr txBox="1"/>
          <p:nvPr/>
        </p:nvSpPr>
        <p:spPr>
          <a:xfrm>
            <a:off x="-151245" y="5101690"/>
            <a:ext cx="350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Também são produzidos:</a:t>
            </a:r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6F6B6CE7-F900-45AF-89A7-90B0A5930785}"/>
              </a:ext>
            </a:extLst>
          </p:cNvPr>
          <p:cNvCxnSpPr/>
          <p:nvPr/>
        </p:nvCxnSpPr>
        <p:spPr>
          <a:xfrm>
            <a:off x="306246" y="5457064"/>
            <a:ext cx="4940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26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8" grpId="0"/>
      <p:bldP spid="49" grpId="0"/>
      <p:bldP spid="61" grpId="0"/>
      <p:bldP spid="62" grpId="0"/>
      <p:bldP spid="63" grpId="0"/>
      <p:bldP spid="64" grpId="0"/>
      <p:bldP spid="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C7DA7-F9C3-4534-9149-89890C27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latin typeface="Bell MT" panose="02020503060305020303" pitchFamily="18" charset="0"/>
              </a:rPr>
              <a:t>Glicólise</a:t>
            </a:r>
            <a:br>
              <a:rPr lang="pt-BR" b="1" dirty="0">
                <a:latin typeface="Bell MT" panose="02020503060305020303" pitchFamily="18" charset="0"/>
              </a:rPr>
            </a:br>
            <a:br>
              <a:rPr lang="pt-BR" b="1" dirty="0">
                <a:latin typeface="Bell MT" panose="02020503060305020303" pitchFamily="18" charset="0"/>
              </a:rPr>
            </a:br>
            <a:r>
              <a:rPr lang="pt-BR" b="1" dirty="0">
                <a:latin typeface="Bell MT" panose="02020503060305020303" pitchFamily="18" charset="0"/>
              </a:rPr>
              <a:t>Com a formula estrutural das moléculas</a:t>
            </a:r>
          </a:p>
        </p:txBody>
      </p:sp>
    </p:spTree>
    <p:extLst>
      <p:ext uri="{BB962C8B-B14F-4D97-AF65-F5344CB8AC3E}">
        <p14:creationId xmlns:p14="http://schemas.microsoft.com/office/powerpoint/2010/main" val="2191596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 flipV="1">
            <a:off x="2338082" y="3171464"/>
            <a:ext cx="2685327" cy="670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80EDE18-80ED-4541-B3E6-9A894D9E4051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8473657" y="3159853"/>
            <a:ext cx="3718343" cy="7258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0795FE5-45B4-4759-8F78-B06FDAB8712A}"/>
              </a:ext>
            </a:extLst>
          </p:cNvPr>
          <p:cNvSpPr txBox="1"/>
          <p:nvPr/>
        </p:nvSpPr>
        <p:spPr>
          <a:xfrm>
            <a:off x="871289" y="2920475"/>
            <a:ext cx="1466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Glicose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501515-D084-4D5E-8034-05A5C64D941F}"/>
              </a:ext>
            </a:extLst>
          </p:cNvPr>
          <p:cNvSpPr txBox="1"/>
          <p:nvPr/>
        </p:nvSpPr>
        <p:spPr>
          <a:xfrm>
            <a:off x="5016322" y="2905501"/>
            <a:ext cx="3457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Glicose - 6 - Fosfato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86ADB2D-907E-4C6F-A1A6-66C4E0E04461}"/>
              </a:ext>
            </a:extLst>
          </p:cNvPr>
          <p:cNvSpPr txBox="1"/>
          <p:nvPr/>
        </p:nvSpPr>
        <p:spPr>
          <a:xfrm>
            <a:off x="9048515" y="3218712"/>
            <a:ext cx="2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Bell MT" panose="02020503060305020303" pitchFamily="18" charset="0"/>
              </a:rPr>
              <a:t>Fosfoglicoisomerase</a:t>
            </a:r>
            <a:endParaRPr lang="pt-BR" dirty="0">
              <a:latin typeface="Bell MT" panose="02020503060305020303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5F15477-FB96-4D71-A072-8581B7961484}"/>
              </a:ext>
            </a:extLst>
          </p:cNvPr>
          <p:cNvSpPr txBox="1"/>
          <p:nvPr/>
        </p:nvSpPr>
        <p:spPr>
          <a:xfrm>
            <a:off x="2647704" y="5526324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1º Reação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0ED5979-CC4E-471F-8D7A-BF4F1D06136E}"/>
              </a:ext>
            </a:extLst>
          </p:cNvPr>
          <p:cNvSpPr txBox="1"/>
          <p:nvPr/>
        </p:nvSpPr>
        <p:spPr>
          <a:xfrm>
            <a:off x="9544296" y="5526324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2º Reação</a:t>
            </a:r>
          </a:p>
        </p:txBody>
      </p:sp>
      <p:sp>
        <p:nvSpPr>
          <p:cNvPr id="27" name="Seta: Curva para Cima 26">
            <a:extLst>
              <a:ext uri="{FF2B5EF4-FFF2-40B4-BE49-F238E27FC236}">
                <a16:creationId xmlns:a16="http://schemas.microsoft.com/office/drawing/2014/main" id="{F8E94A2A-628D-4DEE-9131-C62653E9D190}"/>
              </a:ext>
            </a:extLst>
          </p:cNvPr>
          <p:cNvSpPr/>
          <p:nvPr/>
        </p:nvSpPr>
        <p:spPr>
          <a:xfrm>
            <a:off x="2851856" y="2684070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8C7D6D8-AA4B-4F21-A763-609D471D3392}"/>
              </a:ext>
            </a:extLst>
          </p:cNvPr>
          <p:cNvSpPr txBox="1"/>
          <p:nvPr/>
        </p:nvSpPr>
        <p:spPr>
          <a:xfrm>
            <a:off x="1934561" y="2297341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/>
                </a:solidFill>
                <a:latin typeface="Bell MT" panose="02020503060305020303" pitchFamily="18" charset="0"/>
              </a:rPr>
              <a:t>ATP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E8410D0-CB7B-4CEE-9D8A-AE3F4FE4EA5D}"/>
              </a:ext>
            </a:extLst>
          </p:cNvPr>
          <p:cNvSpPr txBox="1"/>
          <p:nvPr/>
        </p:nvSpPr>
        <p:spPr>
          <a:xfrm>
            <a:off x="3401354" y="2332986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/>
                </a:solidFill>
                <a:latin typeface="Bell MT" panose="02020503060305020303" pitchFamily="18" charset="0"/>
              </a:rPr>
              <a:t>ADP + </a:t>
            </a:r>
            <a:r>
              <a:rPr lang="pt-BR" b="1" dirty="0" err="1">
                <a:solidFill>
                  <a:schemeClr val="accent6"/>
                </a:solidFill>
                <a:latin typeface="Bell MT" panose="02020503060305020303" pitchFamily="18" charset="0"/>
              </a:rPr>
              <a:t>Pi</a:t>
            </a:r>
            <a:endParaRPr lang="pt-BR" b="1" dirty="0">
              <a:solidFill>
                <a:schemeClr val="accent6"/>
              </a:solidFill>
              <a:latin typeface="Bell MT" panose="02020503060305020303" pitchFamily="18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98747D0-EFC5-453C-9CEA-4ECA18E6C0F3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1º Etapa da glicólise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573650D-689A-4970-9AD3-3DF024BF8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80" y="3694684"/>
            <a:ext cx="1560609" cy="1197497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F2EB884A-1BB4-4946-941C-96F8C592AF8F}"/>
              </a:ext>
            </a:extLst>
          </p:cNvPr>
          <p:cNvSpPr txBox="1"/>
          <p:nvPr/>
        </p:nvSpPr>
        <p:spPr>
          <a:xfrm>
            <a:off x="2751141" y="3591578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Hexoquinase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13C308F-A65F-4524-B028-37697594AF75}"/>
              </a:ext>
            </a:extLst>
          </p:cNvPr>
          <p:cNvSpPr txBox="1"/>
          <p:nvPr/>
        </p:nvSpPr>
        <p:spPr>
          <a:xfrm>
            <a:off x="2790222" y="3212085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8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505C821-B007-446E-84BE-16ECE63C1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913" y="3443695"/>
            <a:ext cx="1897774" cy="139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6772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 flipV="1">
            <a:off x="-526648" y="3166135"/>
            <a:ext cx="1356827" cy="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80EDE18-80ED-4541-B3E6-9A894D9E4051}"/>
              </a:ext>
            </a:extLst>
          </p:cNvPr>
          <p:cNvCxnSpPr>
            <a:cxnSpLocks/>
          </p:cNvCxnSpPr>
          <p:nvPr/>
        </p:nvCxnSpPr>
        <p:spPr>
          <a:xfrm>
            <a:off x="11117179" y="3166135"/>
            <a:ext cx="1074821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0795FE5-45B4-4759-8F78-B06FDAB8712A}"/>
              </a:ext>
            </a:extLst>
          </p:cNvPr>
          <p:cNvSpPr txBox="1"/>
          <p:nvPr/>
        </p:nvSpPr>
        <p:spPr>
          <a:xfrm>
            <a:off x="526644" y="2904525"/>
            <a:ext cx="3649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Frutose-6-Fosfato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ECE8B0A-FC00-45B9-9155-0C978ABA7295}"/>
              </a:ext>
            </a:extLst>
          </p:cNvPr>
          <p:cNvCxnSpPr>
            <a:cxnSpLocks/>
          </p:cNvCxnSpPr>
          <p:nvPr/>
        </p:nvCxnSpPr>
        <p:spPr>
          <a:xfrm flipV="1">
            <a:off x="3982458" y="3163180"/>
            <a:ext cx="2910395" cy="4787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7EE7DC9-496D-4E5B-8010-1E6149390BC5}"/>
              </a:ext>
            </a:extLst>
          </p:cNvPr>
          <p:cNvSpPr txBox="1"/>
          <p:nvPr/>
        </p:nvSpPr>
        <p:spPr>
          <a:xfrm>
            <a:off x="4456594" y="3408256"/>
            <a:ext cx="188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Bell MT" panose="02020503060305020303" pitchFamily="18" charset="0"/>
              </a:rPr>
              <a:t>Fosfofrutoquinase</a:t>
            </a:r>
            <a:endParaRPr lang="pt-BR" dirty="0">
              <a:latin typeface="Bell MT" panose="02020503060305020303" pitchFamily="18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FDCAEDF-1950-4F8B-BD93-ED228986142D}"/>
              </a:ext>
            </a:extLst>
          </p:cNvPr>
          <p:cNvSpPr txBox="1"/>
          <p:nvPr/>
        </p:nvSpPr>
        <p:spPr>
          <a:xfrm>
            <a:off x="6996725" y="2915302"/>
            <a:ext cx="396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Frutose -1,6 - </a:t>
            </a:r>
            <a:r>
              <a:rPr lang="pt-BR" sz="2800" b="1" dirty="0" err="1">
                <a:solidFill>
                  <a:srgbClr val="FF0000"/>
                </a:solidFill>
                <a:latin typeface="Bell MT" panose="02020503060305020303" pitchFamily="18" charset="0"/>
              </a:rPr>
              <a:t>Bisfosfato</a:t>
            </a:r>
            <a:endParaRPr lang="pt-BR" sz="2800" b="1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4237347" y="5550387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3º Reação</a:t>
            </a:r>
          </a:p>
        </p:txBody>
      </p:sp>
      <p:sp>
        <p:nvSpPr>
          <p:cNvPr id="25" name="Seta: Curva para Cima 24">
            <a:extLst>
              <a:ext uri="{FF2B5EF4-FFF2-40B4-BE49-F238E27FC236}">
                <a16:creationId xmlns:a16="http://schemas.microsoft.com/office/drawing/2014/main" id="{7CDB2FC7-4C4F-4B48-8CDD-70036C44A25E}"/>
              </a:ext>
            </a:extLst>
          </p:cNvPr>
          <p:cNvSpPr/>
          <p:nvPr/>
        </p:nvSpPr>
        <p:spPr>
          <a:xfrm>
            <a:off x="4704258" y="2592538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7022ED9-0D73-4893-934D-0E6FA92741C8}"/>
              </a:ext>
            </a:extLst>
          </p:cNvPr>
          <p:cNvSpPr txBox="1"/>
          <p:nvPr/>
        </p:nvSpPr>
        <p:spPr>
          <a:xfrm>
            <a:off x="3940761" y="2207328"/>
            <a:ext cx="125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/>
                </a:solidFill>
                <a:latin typeface="Bell MT" panose="02020503060305020303" pitchFamily="18" charset="0"/>
              </a:rPr>
              <a:t>ATP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EF79823-1151-43A4-8A7A-43FD8D45BD66}"/>
              </a:ext>
            </a:extLst>
          </p:cNvPr>
          <p:cNvSpPr txBox="1"/>
          <p:nvPr/>
        </p:nvSpPr>
        <p:spPr>
          <a:xfrm>
            <a:off x="5195297" y="2222698"/>
            <a:ext cx="187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/>
                </a:solidFill>
                <a:latin typeface="Bell MT" panose="02020503060305020303" pitchFamily="18" charset="0"/>
              </a:rPr>
              <a:t>ADP + </a:t>
            </a:r>
            <a:r>
              <a:rPr lang="pt-BR" b="1" dirty="0" err="1">
                <a:solidFill>
                  <a:schemeClr val="accent6"/>
                </a:solidFill>
                <a:latin typeface="Bell MT" panose="02020503060305020303" pitchFamily="18" charset="0"/>
              </a:rPr>
              <a:t>Pi</a:t>
            </a:r>
            <a:endParaRPr lang="pt-BR" b="1" dirty="0">
              <a:solidFill>
                <a:schemeClr val="accent6"/>
              </a:solidFill>
              <a:latin typeface="Bell MT" panose="02020503060305020303" pitchFamily="18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E74EA9F-4BE8-4666-9204-B1162A34ECF3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1º Etapa da glicólise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41395EB-6DE4-405D-8FE5-0E3180540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79" y="3664622"/>
            <a:ext cx="2800741" cy="144800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BC53DCB-EFF4-4CCE-824A-25F1B44A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621" y="3681568"/>
            <a:ext cx="3148689" cy="139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64330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>
            <a:extLst>
              <a:ext uri="{FF2B5EF4-FFF2-40B4-BE49-F238E27FC236}">
                <a16:creationId xmlns:a16="http://schemas.microsoft.com/office/drawing/2014/main" id="{8F1FF58E-A9BC-4DC6-AA07-959C6740ABAF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1º Etapa da glicólise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8FF6A2E-EA9B-4866-B7E3-9DADD7B1F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477" y="222044"/>
            <a:ext cx="1503170" cy="154449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144634E-083E-4404-9FA3-386691FBA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477" y="4526348"/>
            <a:ext cx="1800418" cy="1856293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34BF4A-1DDB-4400-9986-613B0AE9A7DF}"/>
              </a:ext>
            </a:extLst>
          </p:cNvPr>
          <p:cNvSpPr txBox="1"/>
          <p:nvPr/>
        </p:nvSpPr>
        <p:spPr>
          <a:xfrm>
            <a:off x="3814655" y="5633201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4º Reação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6958533F-093C-4C35-AFC1-E7E5422CE539}"/>
              </a:ext>
            </a:extLst>
          </p:cNvPr>
          <p:cNvCxnSpPr>
            <a:cxnSpLocks/>
          </p:cNvCxnSpPr>
          <p:nvPr/>
        </p:nvCxnSpPr>
        <p:spPr>
          <a:xfrm flipV="1">
            <a:off x="5507221" y="2131184"/>
            <a:ext cx="1143000" cy="1019297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062C6576-159F-4BEC-A490-22AAE986CB2A}"/>
              </a:ext>
            </a:extLst>
          </p:cNvPr>
          <p:cNvCxnSpPr>
            <a:cxnSpLocks/>
          </p:cNvCxnSpPr>
          <p:nvPr/>
        </p:nvCxnSpPr>
        <p:spPr>
          <a:xfrm>
            <a:off x="5507221" y="3180422"/>
            <a:ext cx="1143000" cy="969804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3599ACF-9B64-43FB-9AC5-1990B0D28E1D}"/>
              </a:ext>
            </a:extLst>
          </p:cNvPr>
          <p:cNvSpPr txBox="1"/>
          <p:nvPr/>
        </p:nvSpPr>
        <p:spPr>
          <a:xfrm>
            <a:off x="6540753" y="1832767"/>
            <a:ext cx="268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Gliceraldeído-3-fosfato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D93D755-AF2C-47F9-AE9E-F11F8D2DD36B}"/>
              </a:ext>
            </a:extLst>
          </p:cNvPr>
          <p:cNvSpPr txBox="1"/>
          <p:nvPr/>
        </p:nvSpPr>
        <p:spPr>
          <a:xfrm>
            <a:off x="6448791" y="4024558"/>
            <a:ext cx="298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Di-hidroxiacetonafosfato</a:t>
            </a: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755B53D-7A49-4E20-AE57-80503C1595D1}"/>
              </a:ext>
            </a:extLst>
          </p:cNvPr>
          <p:cNvSpPr txBox="1"/>
          <p:nvPr/>
        </p:nvSpPr>
        <p:spPr>
          <a:xfrm>
            <a:off x="3727638" y="3277007"/>
            <a:ext cx="177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Aldolase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58DB1BD-901D-460B-991B-F77CE363A41A}"/>
              </a:ext>
            </a:extLst>
          </p:cNvPr>
          <p:cNvSpPr txBox="1"/>
          <p:nvPr/>
        </p:nvSpPr>
        <p:spPr>
          <a:xfrm>
            <a:off x="471520" y="2980864"/>
            <a:ext cx="396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Frutose -1,6 - </a:t>
            </a:r>
            <a:r>
              <a:rPr kumimoji="0" lang="pt-BR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Bisfosfato</a:t>
            </a:r>
            <a:endParaRPr kumimoji="0" lang="pt-BR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B75FA0E8-E9DB-40FA-B4A0-97FEFBCF21FD}"/>
              </a:ext>
            </a:extLst>
          </p:cNvPr>
          <p:cNvCxnSpPr>
            <a:cxnSpLocks/>
          </p:cNvCxnSpPr>
          <p:nvPr/>
        </p:nvCxnSpPr>
        <p:spPr>
          <a:xfrm>
            <a:off x="4010526" y="3163181"/>
            <a:ext cx="1496695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ACDC4606-B9E7-4DEC-8EF7-6AD0EA47ED5E}"/>
              </a:ext>
            </a:extLst>
          </p:cNvPr>
          <p:cNvSpPr/>
          <p:nvPr/>
        </p:nvSpPr>
        <p:spPr>
          <a:xfrm>
            <a:off x="9414446" y="1697428"/>
            <a:ext cx="2377440" cy="64000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Será utilizada na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2ª Etapa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A6C9050C-746B-4220-8673-612E29671D05}"/>
              </a:ext>
            </a:extLst>
          </p:cNvPr>
          <p:cNvSpPr txBox="1"/>
          <p:nvPr/>
        </p:nvSpPr>
        <p:spPr>
          <a:xfrm>
            <a:off x="9508736" y="4039285"/>
            <a:ext cx="268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Gliceraldeído-3-fosfato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41F780EA-5247-48E1-BB86-3FE758762E61}"/>
              </a:ext>
            </a:extLst>
          </p:cNvPr>
          <p:cNvCxnSpPr>
            <a:cxnSpLocks/>
          </p:cNvCxnSpPr>
          <p:nvPr/>
        </p:nvCxnSpPr>
        <p:spPr>
          <a:xfrm>
            <a:off x="9251313" y="4224371"/>
            <a:ext cx="380858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90CE105A-A64A-46E1-A1BD-5DFC43E4FC44}"/>
              </a:ext>
            </a:extLst>
          </p:cNvPr>
          <p:cNvSpPr/>
          <p:nvPr/>
        </p:nvSpPr>
        <p:spPr>
          <a:xfrm>
            <a:off x="9661648" y="6002533"/>
            <a:ext cx="2377440" cy="64000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Será utilizada na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2ª Etapa</a:t>
            </a: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C540EFB9-3641-4E57-9947-69142490D51A}"/>
              </a:ext>
            </a:extLst>
          </p:cNvPr>
          <p:cNvSpPr/>
          <p:nvPr/>
        </p:nvSpPr>
        <p:spPr>
          <a:xfrm>
            <a:off x="8207171" y="3252091"/>
            <a:ext cx="2377440" cy="64000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Triose fosfato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isomerase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58" name="Imagem 57">
            <a:extLst>
              <a:ext uri="{FF2B5EF4-FFF2-40B4-BE49-F238E27FC236}">
                <a16:creationId xmlns:a16="http://schemas.microsoft.com/office/drawing/2014/main" id="{B44AE19F-9249-487D-BF85-22C6BE37E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653" y="3665324"/>
            <a:ext cx="2683264" cy="1192561"/>
          </a:xfrm>
          <a:prstGeom prst="rect">
            <a:avLst/>
          </a:prstGeom>
        </p:spPr>
      </p:pic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25D895CD-E57A-412B-890A-B8EF1275076B}"/>
              </a:ext>
            </a:extLst>
          </p:cNvPr>
          <p:cNvCxnSpPr>
            <a:cxnSpLocks/>
          </p:cNvCxnSpPr>
          <p:nvPr/>
        </p:nvCxnSpPr>
        <p:spPr>
          <a:xfrm flipV="1">
            <a:off x="-526648" y="3150481"/>
            <a:ext cx="1527301" cy="15656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m 59">
            <a:extLst>
              <a:ext uri="{FF2B5EF4-FFF2-40B4-BE49-F238E27FC236}">
                <a16:creationId xmlns:a16="http://schemas.microsoft.com/office/drawing/2014/main" id="{5BDFA0E0-13CF-4416-9FCB-E6ECF0462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783" y="4374535"/>
            <a:ext cx="1503170" cy="154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6918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>
            <a:off x="-150125" y="3197015"/>
            <a:ext cx="1528549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264A2A1-630D-4EDD-97F4-6CBB58058605}"/>
              </a:ext>
            </a:extLst>
          </p:cNvPr>
          <p:cNvSpPr txBox="1"/>
          <p:nvPr/>
        </p:nvSpPr>
        <p:spPr>
          <a:xfrm>
            <a:off x="1479846" y="2904525"/>
            <a:ext cx="396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Gliceraldeído-3-fosfato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F1FF58E-A9BC-4DC6-AA07-959C6740ABAF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>
                <a:solidFill>
                  <a:prstClr val="black"/>
                </a:solidFill>
                <a:latin typeface="Bell MT" panose="02020503060305020303" pitchFamily="18" charset="0"/>
              </a:rPr>
              <a:t>2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º Etapa da glicólise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C6473C3-8899-4584-9B45-14F86AC6E183}"/>
              </a:ext>
            </a:extLst>
          </p:cNvPr>
          <p:cNvCxnSpPr>
            <a:cxnSpLocks/>
          </p:cNvCxnSpPr>
          <p:nvPr/>
        </p:nvCxnSpPr>
        <p:spPr>
          <a:xfrm>
            <a:off x="11315700" y="3166135"/>
            <a:ext cx="876300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C4AE651-FC7D-4163-9C7C-9EA02851DA6C}"/>
              </a:ext>
            </a:extLst>
          </p:cNvPr>
          <p:cNvCxnSpPr>
            <a:cxnSpLocks/>
          </p:cNvCxnSpPr>
          <p:nvPr/>
        </p:nvCxnSpPr>
        <p:spPr>
          <a:xfrm>
            <a:off x="5448300" y="3166137"/>
            <a:ext cx="2612346" cy="1659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58C5C4A-6F91-43CA-AD9F-B1EAD35B1D7C}"/>
              </a:ext>
            </a:extLst>
          </p:cNvPr>
          <p:cNvSpPr txBox="1"/>
          <p:nvPr/>
        </p:nvSpPr>
        <p:spPr>
          <a:xfrm>
            <a:off x="8060646" y="2862659"/>
            <a:ext cx="3322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1,3-Bifosfoglicerato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BDB73B1-9F83-47C7-AFD6-5E973E399EA0}"/>
              </a:ext>
            </a:extLst>
          </p:cNvPr>
          <p:cNvSpPr txBox="1"/>
          <p:nvPr/>
        </p:nvSpPr>
        <p:spPr>
          <a:xfrm>
            <a:off x="5385165" y="3301058"/>
            <a:ext cx="2547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ell MT" panose="02020503060305020303" pitchFamily="18" charset="0"/>
              </a:rPr>
              <a:t>Gliceraldeído </a:t>
            </a:r>
          </a:p>
          <a:p>
            <a:pPr algn="ctr"/>
            <a:r>
              <a:rPr lang="pt-BR" dirty="0">
                <a:latin typeface="Bell MT" panose="02020503060305020303" pitchFamily="18" charset="0"/>
              </a:rPr>
              <a:t>3-fosfato desidrogenase</a:t>
            </a:r>
          </a:p>
        </p:txBody>
      </p:sp>
      <p:sp>
        <p:nvSpPr>
          <p:cNvPr id="17" name="Seta: Curva para Cima 16">
            <a:extLst>
              <a:ext uri="{FF2B5EF4-FFF2-40B4-BE49-F238E27FC236}">
                <a16:creationId xmlns:a16="http://schemas.microsoft.com/office/drawing/2014/main" id="{A90BDECC-65B8-47EA-AC5B-56320DE5B4CA}"/>
              </a:ext>
            </a:extLst>
          </p:cNvPr>
          <p:cNvSpPr/>
          <p:nvPr/>
        </p:nvSpPr>
        <p:spPr>
          <a:xfrm>
            <a:off x="5276909" y="2728258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8C1C955-0F6A-48D2-9EA1-17810F2E2525}"/>
              </a:ext>
            </a:extLst>
          </p:cNvPr>
          <p:cNvSpPr txBox="1"/>
          <p:nvPr/>
        </p:nvSpPr>
        <p:spPr>
          <a:xfrm>
            <a:off x="4507945" y="2369596"/>
            <a:ext cx="125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/>
                </a:solidFill>
                <a:latin typeface="Bell MT" panose="02020503060305020303" pitchFamily="18" charset="0"/>
              </a:rPr>
              <a:t>NAD</a:t>
            </a:r>
            <a:r>
              <a:rPr lang="pt-BR" b="1" baseline="30000" dirty="0">
                <a:solidFill>
                  <a:schemeClr val="accent6"/>
                </a:solidFill>
                <a:latin typeface="Bell MT" panose="02020503060305020303" pitchFamily="18" charset="0"/>
              </a:rPr>
              <a:t>+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9C56F78-F0E5-41CA-8FB3-14F00751C59F}"/>
              </a:ext>
            </a:extLst>
          </p:cNvPr>
          <p:cNvSpPr txBox="1"/>
          <p:nvPr/>
        </p:nvSpPr>
        <p:spPr>
          <a:xfrm>
            <a:off x="5773252" y="2369596"/>
            <a:ext cx="187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/>
                </a:solidFill>
                <a:latin typeface="Bell MT" panose="02020503060305020303" pitchFamily="18" charset="0"/>
              </a:rPr>
              <a:t>NAD + H</a:t>
            </a:r>
            <a:r>
              <a:rPr lang="pt-BR" b="1" baseline="30000" dirty="0">
                <a:solidFill>
                  <a:schemeClr val="accent6"/>
                </a:solidFill>
                <a:latin typeface="Bell MT" panose="02020503060305020303" pitchFamily="18" charset="0"/>
              </a:rPr>
              <a:t>+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FF54013-4238-4DA0-B2FF-28F2EF62F699}"/>
              </a:ext>
            </a:extLst>
          </p:cNvPr>
          <p:cNvSpPr txBox="1"/>
          <p:nvPr/>
        </p:nvSpPr>
        <p:spPr>
          <a:xfrm>
            <a:off x="7038079" y="1470617"/>
            <a:ext cx="125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err="1">
                <a:solidFill>
                  <a:schemeClr val="accent6"/>
                </a:solidFill>
                <a:latin typeface="Bell MT" panose="02020503060305020303" pitchFamily="18" charset="0"/>
              </a:rPr>
              <a:t>Pi</a:t>
            </a:r>
            <a:endParaRPr lang="pt-BR" sz="2800" b="1" baseline="30000" dirty="0">
              <a:solidFill>
                <a:schemeClr val="accent6"/>
              </a:solidFill>
              <a:latin typeface="Bell MT" panose="02020503060305020303" pitchFamily="18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ECBBD15-7849-4769-A961-7A63BA909875}"/>
              </a:ext>
            </a:extLst>
          </p:cNvPr>
          <p:cNvSpPr txBox="1"/>
          <p:nvPr/>
        </p:nvSpPr>
        <p:spPr>
          <a:xfrm>
            <a:off x="5276909" y="5608017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5º Reação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E50D3BF1-B65B-49C1-99DD-B602AFB76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183" y="3699517"/>
            <a:ext cx="1503170" cy="1544494"/>
          </a:xfrm>
          <a:prstGeom prst="rect">
            <a:avLst/>
          </a:prstGeom>
        </p:spPr>
      </p:pic>
      <p:sp>
        <p:nvSpPr>
          <p:cNvPr id="19" name="Seta: Dobrada 18">
            <a:extLst>
              <a:ext uri="{FF2B5EF4-FFF2-40B4-BE49-F238E27FC236}">
                <a16:creationId xmlns:a16="http://schemas.microsoft.com/office/drawing/2014/main" id="{D43A98A4-7012-4A33-B5DA-8A1217DFD990}"/>
              </a:ext>
            </a:extLst>
          </p:cNvPr>
          <p:cNvSpPr/>
          <p:nvPr/>
        </p:nvSpPr>
        <p:spPr>
          <a:xfrm flipV="1">
            <a:off x="7625434" y="1942479"/>
            <a:ext cx="307380" cy="1254536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9" name="Imagem 88">
            <a:extLst>
              <a:ext uri="{FF2B5EF4-FFF2-40B4-BE49-F238E27FC236}">
                <a16:creationId xmlns:a16="http://schemas.microsoft.com/office/drawing/2014/main" id="{EF3F3A56-3C89-47C0-A4BA-B6B1AE980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096" y="3624223"/>
            <a:ext cx="1281389" cy="161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94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tângulo 84">
            <a:extLst>
              <a:ext uri="{FF2B5EF4-FFF2-40B4-BE49-F238E27FC236}">
                <a16:creationId xmlns:a16="http://schemas.microsoft.com/office/drawing/2014/main" id="{731FF836-71C0-426B-9196-EDB344F36507}"/>
              </a:ext>
            </a:extLst>
          </p:cNvPr>
          <p:cNvSpPr/>
          <p:nvPr/>
        </p:nvSpPr>
        <p:spPr>
          <a:xfrm>
            <a:off x="0" y="-70914"/>
            <a:ext cx="12201751" cy="35078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0000"/>
                  <a:lumOff val="60000"/>
                </a:schemeClr>
              </a:gs>
              <a:gs pos="83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DF2A8F7E-EC5B-4986-81A2-2BEDAE0833FE}"/>
              </a:ext>
            </a:extLst>
          </p:cNvPr>
          <p:cNvSpPr/>
          <p:nvPr/>
        </p:nvSpPr>
        <p:spPr>
          <a:xfrm>
            <a:off x="0" y="3350120"/>
            <a:ext cx="12201751" cy="35078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4">
                  <a:lumMod val="40000"/>
                  <a:lumOff val="6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65ADEB-6222-42FE-AFB0-0C3838993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13" y="1330306"/>
            <a:ext cx="1263727" cy="96969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9F78033-C277-4D4E-92DF-CA951347EF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4132" r="-8347"/>
          <a:stretch>
            <a:fillRect/>
          </a:stretch>
        </p:blipFill>
        <p:spPr>
          <a:xfrm>
            <a:off x="2473766" y="918478"/>
            <a:ext cx="1799737" cy="1429762"/>
          </a:xfrm>
          <a:custGeom>
            <a:avLst/>
            <a:gdLst>
              <a:gd name="connsiteX0" fmla="*/ 0 w 1799737"/>
              <a:gd name="connsiteY0" fmla="*/ 277951 h 1429762"/>
              <a:gd name="connsiteX1" fmla="*/ 487798 w 1799737"/>
              <a:gd name="connsiteY1" fmla="*/ 277951 h 1429762"/>
              <a:gd name="connsiteX2" fmla="*/ 487798 w 1799737"/>
              <a:gd name="connsiteY2" fmla="*/ 532665 h 1429762"/>
              <a:gd name="connsiteX3" fmla="*/ 1661083 w 1799737"/>
              <a:gd name="connsiteY3" fmla="*/ 532665 h 1429762"/>
              <a:gd name="connsiteX4" fmla="*/ 1661083 w 1799737"/>
              <a:gd name="connsiteY4" fmla="*/ 1429762 h 1429762"/>
              <a:gd name="connsiteX5" fmla="*/ 0 w 1799737"/>
              <a:gd name="connsiteY5" fmla="*/ 1429762 h 1429762"/>
              <a:gd name="connsiteX6" fmla="*/ 487798 w 1799737"/>
              <a:gd name="connsiteY6" fmla="*/ 0 h 1429762"/>
              <a:gd name="connsiteX7" fmla="*/ 1799737 w 1799737"/>
              <a:gd name="connsiteY7" fmla="*/ 0 h 1429762"/>
              <a:gd name="connsiteX8" fmla="*/ 1799737 w 1799737"/>
              <a:gd name="connsiteY8" fmla="*/ 532665 h 1429762"/>
              <a:gd name="connsiteX9" fmla="*/ 1661083 w 1799737"/>
              <a:gd name="connsiteY9" fmla="*/ 532665 h 1429762"/>
              <a:gd name="connsiteX10" fmla="*/ 1661083 w 1799737"/>
              <a:gd name="connsiteY10" fmla="*/ 277951 h 1429762"/>
              <a:gd name="connsiteX11" fmla="*/ 487798 w 1799737"/>
              <a:gd name="connsiteY11" fmla="*/ 277951 h 142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9737" h="1429762">
                <a:moveTo>
                  <a:pt x="0" y="277951"/>
                </a:moveTo>
                <a:lnTo>
                  <a:pt x="487798" y="277951"/>
                </a:lnTo>
                <a:lnTo>
                  <a:pt x="487798" y="532665"/>
                </a:lnTo>
                <a:lnTo>
                  <a:pt x="1661083" y="532665"/>
                </a:lnTo>
                <a:lnTo>
                  <a:pt x="1661083" y="1429762"/>
                </a:lnTo>
                <a:lnTo>
                  <a:pt x="0" y="1429762"/>
                </a:lnTo>
                <a:close/>
                <a:moveTo>
                  <a:pt x="487798" y="0"/>
                </a:moveTo>
                <a:lnTo>
                  <a:pt x="1799737" y="0"/>
                </a:lnTo>
                <a:lnTo>
                  <a:pt x="1799737" y="532665"/>
                </a:lnTo>
                <a:lnTo>
                  <a:pt x="1661083" y="532665"/>
                </a:lnTo>
                <a:lnTo>
                  <a:pt x="1661083" y="277951"/>
                </a:lnTo>
                <a:lnTo>
                  <a:pt x="487798" y="277951"/>
                </a:lnTo>
                <a:close/>
              </a:path>
            </a:pathLst>
          </a:cu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9B656C2-E95B-40D9-BBB2-2505E289E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166" y="1374923"/>
            <a:ext cx="1872078" cy="9678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48F7337-BEEF-49C8-B8FE-70B14F635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6949" y="1450768"/>
            <a:ext cx="1863432" cy="82819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53D36B0-AE79-4E17-A2E9-DAEA67E8A5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7796" y="2149081"/>
            <a:ext cx="1166469" cy="119853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D1A57E7-B4D3-4DBD-8680-B17E4EB51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20419" y="398469"/>
            <a:ext cx="1166469" cy="120266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A9A59D2-620B-4AA7-8202-5C0B9CA342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0731" y="4686609"/>
            <a:ext cx="1464664" cy="144049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07EF364-AC9C-4263-AD77-A962AB2331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9083" y="4676230"/>
            <a:ext cx="1540646" cy="126240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9C25F63-9FE9-44CE-9C06-27F26CDFCF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86630" y="4690608"/>
            <a:ext cx="1508124" cy="116945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0A12764-BDF9-43B3-B02D-C37C9F3D43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1288" y="4706594"/>
            <a:ext cx="812972" cy="1179079"/>
          </a:xfrm>
          <a:prstGeom prst="rect">
            <a:avLst/>
          </a:prstGeom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C835123-A400-425A-A114-61FF3257A675}"/>
              </a:ext>
            </a:extLst>
          </p:cNvPr>
          <p:cNvCxnSpPr>
            <a:cxnSpLocks/>
          </p:cNvCxnSpPr>
          <p:nvPr/>
        </p:nvCxnSpPr>
        <p:spPr>
          <a:xfrm>
            <a:off x="1608771" y="1815152"/>
            <a:ext cx="845471" cy="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50659B02-B8A0-4313-8937-2C0D3115C424}"/>
              </a:ext>
            </a:extLst>
          </p:cNvPr>
          <p:cNvCxnSpPr>
            <a:cxnSpLocks/>
          </p:cNvCxnSpPr>
          <p:nvPr/>
        </p:nvCxnSpPr>
        <p:spPr>
          <a:xfrm>
            <a:off x="4093905" y="1865240"/>
            <a:ext cx="9493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09B1A681-C9C6-4BD7-B0C9-F8F89056F4C8}"/>
              </a:ext>
            </a:extLst>
          </p:cNvPr>
          <p:cNvCxnSpPr>
            <a:cxnSpLocks/>
          </p:cNvCxnSpPr>
          <p:nvPr/>
        </p:nvCxnSpPr>
        <p:spPr>
          <a:xfrm>
            <a:off x="6839759" y="1815152"/>
            <a:ext cx="871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750BF518-52EB-4165-823E-A6C3F1F01922}"/>
              </a:ext>
            </a:extLst>
          </p:cNvPr>
          <p:cNvCxnSpPr>
            <a:cxnSpLocks/>
          </p:cNvCxnSpPr>
          <p:nvPr/>
        </p:nvCxnSpPr>
        <p:spPr>
          <a:xfrm flipH="1">
            <a:off x="8972383" y="5260940"/>
            <a:ext cx="1491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80671AC8-D343-499D-8A1F-3BEBA3936ADC}"/>
              </a:ext>
            </a:extLst>
          </p:cNvPr>
          <p:cNvCxnSpPr>
            <a:cxnSpLocks/>
          </p:cNvCxnSpPr>
          <p:nvPr/>
        </p:nvCxnSpPr>
        <p:spPr>
          <a:xfrm flipH="1">
            <a:off x="6544321" y="5325266"/>
            <a:ext cx="10880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56B2EB1-533F-4E91-8276-A7C24FA6967F}"/>
              </a:ext>
            </a:extLst>
          </p:cNvPr>
          <p:cNvCxnSpPr>
            <a:cxnSpLocks/>
          </p:cNvCxnSpPr>
          <p:nvPr/>
        </p:nvCxnSpPr>
        <p:spPr>
          <a:xfrm flipH="1">
            <a:off x="4124417" y="5339869"/>
            <a:ext cx="684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516F23F5-A496-488C-A11C-52022A0D3977}"/>
              </a:ext>
            </a:extLst>
          </p:cNvPr>
          <p:cNvCxnSpPr>
            <a:cxnSpLocks/>
          </p:cNvCxnSpPr>
          <p:nvPr/>
        </p:nvCxnSpPr>
        <p:spPr>
          <a:xfrm flipH="1">
            <a:off x="1408511" y="5356897"/>
            <a:ext cx="684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6F77613B-6369-4EDF-995F-DD6A9A1BEB9D}"/>
              </a:ext>
            </a:extLst>
          </p:cNvPr>
          <p:cNvCxnSpPr>
            <a:cxnSpLocks/>
          </p:cNvCxnSpPr>
          <p:nvPr/>
        </p:nvCxnSpPr>
        <p:spPr>
          <a:xfrm>
            <a:off x="11122043" y="3276309"/>
            <a:ext cx="1" cy="1165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63FAF76C-DC2E-46DC-A384-47B7987552B5}"/>
              </a:ext>
            </a:extLst>
          </p:cNvPr>
          <p:cNvCxnSpPr>
            <a:cxnSpLocks/>
          </p:cNvCxnSpPr>
          <p:nvPr/>
        </p:nvCxnSpPr>
        <p:spPr>
          <a:xfrm>
            <a:off x="11329099" y="1633359"/>
            <a:ext cx="0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0E84164-8BCE-4B81-8A3F-74DEEB9C099F}"/>
              </a:ext>
            </a:extLst>
          </p:cNvPr>
          <p:cNvSpPr txBox="1"/>
          <p:nvPr/>
        </p:nvSpPr>
        <p:spPr>
          <a:xfrm>
            <a:off x="261310" y="2318186"/>
            <a:ext cx="1166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15CA74A-4776-49EA-A0DB-B066561040A4}"/>
              </a:ext>
            </a:extLst>
          </p:cNvPr>
          <p:cNvSpPr txBox="1"/>
          <p:nvPr/>
        </p:nvSpPr>
        <p:spPr>
          <a:xfrm>
            <a:off x="2663820" y="2342800"/>
            <a:ext cx="134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Glicose-6-fosfato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969DD3D-12F2-4358-83B6-7CD856A4B8BE}"/>
              </a:ext>
            </a:extLst>
          </p:cNvPr>
          <p:cNvSpPr txBox="1"/>
          <p:nvPr/>
        </p:nvSpPr>
        <p:spPr>
          <a:xfrm>
            <a:off x="5433589" y="2342800"/>
            <a:ext cx="134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Frutose-6-fosfato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1D4ACD4-0DCE-4371-BF45-5D08092F49FD}"/>
              </a:ext>
            </a:extLst>
          </p:cNvPr>
          <p:cNvSpPr txBox="1"/>
          <p:nvPr/>
        </p:nvSpPr>
        <p:spPr>
          <a:xfrm>
            <a:off x="7848027" y="2342800"/>
            <a:ext cx="1687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Frutose-1,6-bifosfato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5F82F69-6F06-42A2-8CC7-BB5DC0526330}"/>
              </a:ext>
            </a:extLst>
          </p:cNvPr>
          <p:cNvSpPr txBox="1"/>
          <p:nvPr/>
        </p:nvSpPr>
        <p:spPr>
          <a:xfrm>
            <a:off x="9826388" y="49586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Di-hidroxiacetona</a:t>
            </a:r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fosfato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00A92A7-AAF0-44DC-B8D5-55AB138FE246}"/>
              </a:ext>
            </a:extLst>
          </p:cNvPr>
          <p:cNvSpPr txBox="1"/>
          <p:nvPr/>
        </p:nvSpPr>
        <p:spPr>
          <a:xfrm>
            <a:off x="8717069" y="2863942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Gliceraldeído-3-fosfato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CE3EC17-EF08-455E-9C3A-7D83955615D6}"/>
              </a:ext>
            </a:extLst>
          </p:cNvPr>
          <p:cNvSpPr txBox="1"/>
          <p:nvPr/>
        </p:nvSpPr>
        <p:spPr>
          <a:xfrm>
            <a:off x="10091710" y="6121753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1,3-Bifosfoglicerato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E1EF846-FDE4-4AD8-AAAC-7C9C0DD26521}"/>
              </a:ext>
            </a:extLst>
          </p:cNvPr>
          <p:cNvSpPr txBox="1"/>
          <p:nvPr/>
        </p:nvSpPr>
        <p:spPr>
          <a:xfrm>
            <a:off x="7275372" y="6164090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3-fosfoglicerato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E0B6EB9-7B7D-4501-B00A-B61D77EB5584}"/>
              </a:ext>
            </a:extLst>
          </p:cNvPr>
          <p:cNvSpPr txBox="1"/>
          <p:nvPr/>
        </p:nvSpPr>
        <p:spPr>
          <a:xfrm>
            <a:off x="4578683" y="6117539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2-fosfoglicerato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85EDA3A2-0CBE-4828-BAF2-36669BD0B59A}"/>
              </a:ext>
            </a:extLst>
          </p:cNvPr>
          <p:cNvSpPr txBox="1"/>
          <p:nvPr/>
        </p:nvSpPr>
        <p:spPr>
          <a:xfrm>
            <a:off x="2121019" y="6134031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rgbClr val="FF0000"/>
                </a:solidFill>
                <a:latin typeface="Bell MT" panose="02020503060305020303" pitchFamily="18" charset="0"/>
              </a:rPr>
              <a:t>Fosfenopiruvato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8F32BD1-4589-409E-B4B2-ED4D0281E0E9}"/>
              </a:ext>
            </a:extLst>
          </p:cNvPr>
          <p:cNvSpPr txBox="1"/>
          <p:nvPr/>
        </p:nvSpPr>
        <p:spPr>
          <a:xfrm>
            <a:off x="-410382" y="6142237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Piruvato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3C83880-7D51-46DF-BCE4-5209E522D711}"/>
              </a:ext>
            </a:extLst>
          </p:cNvPr>
          <p:cNvCxnSpPr>
            <a:cxnSpLocks/>
          </p:cNvCxnSpPr>
          <p:nvPr/>
        </p:nvCxnSpPr>
        <p:spPr>
          <a:xfrm flipV="1">
            <a:off x="11413258" y="1630028"/>
            <a:ext cx="0" cy="45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A467B96-2CAA-4FBB-A403-1A7EB34D60E5}"/>
              </a:ext>
            </a:extLst>
          </p:cNvPr>
          <p:cNvSpPr txBox="1"/>
          <p:nvPr/>
        </p:nvSpPr>
        <p:spPr>
          <a:xfrm>
            <a:off x="11044946" y="3562299"/>
            <a:ext cx="12226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Bell MT" panose="02020503060305020303" pitchFamily="18" charset="0"/>
              </a:rPr>
              <a:t>Gliceraldeído </a:t>
            </a:r>
          </a:p>
          <a:p>
            <a:pPr algn="ctr"/>
            <a:r>
              <a:rPr lang="pt-BR" sz="1100" dirty="0">
                <a:latin typeface="Bell MT" panose="02020503060305020303" pitchFamily="18" charset="0"/>
              </a:rPr>
              <a:t>3-fosfato desidrogenase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0E61B6-91D4-4ADE-BFA2-D8AF08B4297D}"/>
              </a:ext>
            </a:extLst>
          </p:cNvPr>
          <p:cNvSpPr txBox="1"/>
          <p:nvPr/>
        </p:nvSpPr>
        <p:spPr>
          <a:xfrm>
            <a:off x="1144326" y="5441680"/>
            <a:ext cx="1263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Bell MT" panose="02020503060305020303" pitchFamily="18" charset="0"/>
              </a:rPr>
              <a:t>Piruvato quinase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DCBB5E4-5558-4254-887B-5D82FF185FC9}"/>
              </a:ext>
            </a:extLst>
          </p:cNvPr>
          <p:cNvSpPr txBox="1"/>
          <p:nvPr/>
        </p:nvSpPr>
        <p:spPr>
          <a:xfrm>
            <a:off x="3892176" y="5420174"/>
            <a:ext cx="11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Enolase</a:t>
            </a:r>
            <a:endParaRPr lang="pt-BR" sz="1100" dirty="0">
              <a:latin typeface="Bell MT" panose="02020503060305020303" pitchFamily="18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6573CE2-EB56-4046-BB91-CCDFFC3100A7}"/>
              </a:ext>
            </a:extLst>
          </p:cNvPr>
          <p:cNvSpPr txBox="1"/>
          <p:nvPr/>
        </p:nvSpPr>
        <p:spPr>
          <a:xfrm>
            <a:off x="6324802" y="5410865"/>
            <a:ext cx="1540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Fosfoglicerato</a:t>
            </a:r>
            <a:r>
              <a:rPr lang="pt-BR" sz="1100" dirty="0">
                <a:latin typeface="Bell MT" panose="02020503060305020303" pitchFamily="18" charset="0"/>
              </a:rPr>
              <a:t> </a:t>
            </a:r>
            <a:r>
              <a:rPr lang="pt-BR" sz="1100" dirty="0" err="1">
                <a:latin typeface="Bell MT" panose="02020503060305020303" pitchFamily="18" charset="0"/>
              </a:rPr>
              <a:t>mutase</a:t>
            </a:r>
            <a:endParaRPr lang="pt-BR" sz="1100" dirty="0">
              <a:latin typeface="Bell MT" panose="02020503060305020303" pitchFamily="18" charset="0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6B6C2E5-86D3-43F4-B3FB-3171AB6C347A}"/>
              </a:ext>
            </a:extLst>
          </p:cNvPr>
          <p:cNvSpPr txBox="1"/>
          <p:nvPr/>
        </p:nvSpPr>
        <p:spPr>
          <a:xfrm>
            <a:off x="9697788" y="1895533"/>
            <a:ext cx="912601" cy="26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Aldolase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3F0FDE3-7494-4575-8B4D-0690E380E0BF}"/>
              </a:ext>
            </a:extLst>
          </p:cNvPr>
          <p:cNvSpPr txBox="1"/>
          <p:nvPr/>
        </p:nvSpPr>
        <p:spPr>
          <a:xfrm>
            <a:off x="11327964" y="1573359"/>
            <a:ext cx="912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1100" dirty="0">
                <a:solidFill>
                  <a:prstClr val="black"/>
                </a:solidFill>
                <a:latin typeface="Bell MT" panose="02020503060305020303" pitchFamily="18" charset="0"/>
              </a:rPr>
              <a:t>Triose- fosfato </a:t>
            </a:r>
            <a:r>
              <a:rPr lang="pt-BR" sz="1100" dirty="0" err="1">
                <a:solidFill>
                  <a:prstClr val="black"/>
                </a:solidFill>
                <a:latin typeface="Bell MT" panose="02020503060305020303" pitchFamily="18" charset="0"/>
              </a:rPr>
              <a:t>isomerase</a:t>
            </a:r>
            <a:endParaRPr lang="pt-BR" sz="1100" dirty="0">
              <a:solidFill>
                <a:prstClr val="black"/>
              </a:solidFill>
              <a:latin typeface="Bell MT" panose="02020503060305020303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2D3E5A1-8C85-433D-BD00-2ADEB2EDD54F}"/>
              </a:ext>
            </a:extLst>
          </p:cNvPr>
          <p:cNvSpPr txBox="1"/>
          <p:nvPr/>
        </p:nvSpPr>
        <p:spPr>
          <a:xfrm>
            <a:off x="1495116" y="2038399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Hexoquinase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4B2D785-F591-4F6B-BFC7-F028F749E580}"/>
              </a:ext>
            </a:extLst>
          </p:cNvPr>
          <p:cNvSpPr txBox="1"/>
          <p:nvPr/>
        </p:nvSpPr>
        <p:spPr>
          <a:xfrm>
            <a:off x="3864645" y="2055878"/>
            <a:ext cx="15015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Fosfoglicose</a:t>
            </a:r>
            <a:endParaRPr lang="pt-BR" sz="1100" dirty="0">
              <a:latin typeface="Bell MT" panose="02020503060305020303" pitchFamily="18" charset="0"/>
            </a:endParaRPr>
          </a:p>
          <a:p>
            <a:pPr algn="ctr"/>
            <a:r>
              <a:rPr lang="pt-BR" sz="1100" dirty="0" err="1">
                <a:latin typeface="Bell MT" panose="02020503060305020303" pitchFamily="18" charset="0"/>
              </a:rPr>
              <a:t>isomerase</a:t>
            </a:r>
            <a:endParaRPr lang="pt-BR" sz="1100" dirty="0">
              <a:latin typeface="Bell MT" panose="02020503060305020303" pitchFamily="18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B1DD4754-CA43-4273-A28E-3B15714CF5EB}"/>
              </a:ext>
            </a:extLst>
          </p:cNvPr>
          <p:cNvSpPr txBox="1"/>
          <p:nvPr/>
        </p:nvSpPr>
        <p:spPr>
          <a:xfrm>
            <a:off x="6734425" y="1907596"/>
            <a:ext cx="1191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Fosfofruto</a:t>
            </a:r>
            <a:r>
              <a:rPr lang="pt-BR" sz="1100" dirty="0">
                <a:latin typeface="Bell MT" panose="02020503060305020303" pitchFamily="18" charset="0"/>
              </a:rPr>
              <a:t> quinase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4C56696-A552-4F5E-A223-4AF4E99DFA15}"/>
              </a:ext>
            </a:extLst>
          </p:cNvPr>
          <p:cNvSpPr txBox="1"/>
          <p:nvPr/>
        </p:nvSpPr>
        <p:spPr>
          <a:xfrm>
            <a:off x="1424275" y="919203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BC7369C1-D355-4D90-BE60-A4BE4A9265CE}"/>
              </a:ext>
            </a:extLst>
          </p:cNvPr>
          <p:cNvSpPr txBox="1"/>
          <p:nvPr/>
        </p:nvSpPr>
        <p:spPr>
          <a:xfrm>
            <a:off x="1929151" y="933176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295FDBD1-BECD-432D-BC21-4D33A9E52ED1}"/>
              </a:ext>
            </a:extLst>
          </p:cNvPr>
          <p:cNvSpPr/>
          <p:nvPr/>
        </p:nvSpPr>
        <p:spPr>
          <a:xfrm rot="5400000">
            <a:off x="1371290" y="890263"/>
            <a:ext cx="1202668" cy="64711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77A9463D-BA2B-4838-A4F8-F79C882BF047}"/>
              </a:ext>
            </a:extLst>
          </p:cNvPr>
          <p:cNvSpPr txBox="1"/>
          <p:nvPr/>
        </p:nvSpPr>
        <p:spPr>
          <a:xfrm>
            <a:off x="6848402" y="935125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1" name="Arco 60">
            <a:extLst>
              <a:ext uri="{FF2B5EF4-FFF2-40B4-BE49-F238E27FC236}">
                <a16:creationId xmlns:a16="http://schemas.microsoft.com/office/drawing/2014/main" id="{0BAE89E4-9C75-41A5-A584-8B74395928AE}"/>
              </a:ext>
            </a:extLst>
          </p:cNvPr>
          <p:cNvSpPr/>
          <p:nvPr/>
        </p:nvSpPr>
        <p:spPr>
          <a:xfrm rot="5400000">
            <a:off x="6795417" y="878889"/>
            <a:ext cx="1202668" cy="64711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Arco 61">
            <a:extLst>
              <a:ext uri="{FF2B5EF4-FFF2-40B4-BE49-F238E27FC236}">
                <a16:creationId xmlns:a16="http://schemas.microsoft.com/office/drawing/2014/main" id="{244BCA8E-658E-4B01-BA37-1B06442192F8}"/>
              </a:ext>
            </a:extLst>
          </p:cNvPr>
          <p:cNvSpPr/>
          <p:nvPr/>
        </p:nvSpPr>
        <p:spPr>
          <a:xfrm rot="5400000" flipV="1">
            <a:off x="1028227" y="4365845"/>
            <a:ext cx="1365031" cy="641528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681DB5A1-26C2-4B85-AD45-7DE70215FC63}"/>
              </a:ext>
            </a:extLst>
          </p:cNvPr>
          <p:cNvSpPr txBox="1"/>
          <p:nvPr/>
        </p:nvSpPr>
        <p:spPr>
          <a:xfrm>
            <a:off x="1137596" y="4414620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2AB3D51F-25F5-4EF5-A3DA-370D38A2367F}"/>
              </a:ext>
            </a:extLst>
          </p:cNvPr>
          <p:cNvSpPr txBox="1"/>
          <p:nvPr/>
        </p:nvSpPr>
        <p:spPr>
          <a:xfrm>
            <a:off x="1495766" y="1835039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sp>
        <p:nvSpPr>
          <p:cNvPr id="66" name="Arco 65">
            <a:extLst>
              <a:ext uri="{FF2B5EF4-FFF2-40B4-BE49-F238E27FC236}">
                <a16:creationId xmlns:a16="http://schemas.microsoft.com/office/drawing/2014/main" id="{78FD623B-6D14-4D3F-9448-676F997668FC}"/>
              </a:ext>
            </a:extLst>
          </p:cNvPr>
          <p:cNvSpPr/>
          <p:nvPr/>
        </p:nvSpPr>
        <p:spPr>
          <a:xfrm rot="5400000" flipV="1">
            <a:off x="8832947" y="4248316"/>
            <a:ext cx="1365031" cy="641528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F20294DC-71C6-4652-B440-7C7060958DD6}"/>
              </a:ext>
            </a:extLst>
          </p:cNvPr>
          <p:cNvSpPr txBox="1"/>
          <p:nvPr/>
        </p:nvSpPr>
        <p:spPr>
          <a:xfrm>
            <a:off x="8911286" y="4309990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03F736C6-7F1D-4365-B1AB-F376207FCE9F}"/>
              </a:ext>
            </a:extLst>
          </p:cNvPr>
          <p:cNvSpPr txBox="1"/>
          <p:nvPr/>
        </p:nvSpPr>
        <p:spPr>
          <a:xfrm>
            <a:off x="9058892" y="5274363"/>
            <a:ext cx="155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Fosfoglicerato</a:t>
            </a:r>
            <a:r>
              <a:rPr lang="pt-BR" sz="1100" dirty="0">
                <a:latin typeface="Bell MT" panose="02020503060305020303" pitchFamily="18" charset="0"/>
              </a:rPr>
              <a:t> quinase</a:t>
            </a:r>
          </a:p>
        </p:txBody>
      </p:sp>
      <p:sp>
        <p:nvSpPr>
          <p:cNvPr id="70" name="Arco 69">
            <a:extLst>
              <a:ext uri="{FF2B5EF4-FFF2-40B4-BE49-F238E27FC236}">
                <a16:creationId xmlns:a16="http://schemas.microsoft.com/office/drawing/2014/main" id="{B6A79B93-5BA1-492F-9F69-910351AB0108}"/>
              </a:ext>
            </a:extLst>
          </p:cNvPr>
          <p:cNvSpPr/>
          <p:nvPr/>
        </p:nvSpPr>
        <p:spPr>
          <a:xfrm rot="5400000" flipV="1">
            <a:off x="4178508" y="4627582"/>
            <a:ext cx="722898" cy="677315"/>
          </a:xfrm>
          <a:custGeom>
            <a:avLst/>
            <a:gdLst>
              <a:gd name="connsiteX0" fmla="*/ 682515 w 1365031"/>
              <a:gd name="connsiteY0" fmla="*/ 0 h 641528"/>
              <a:gd name="connsiteX1" fmla="*/ 1125976 w 1365031"/>
              <a:gd name="connsiteY1" fmla="*/ 76934 h 641528"/>
              <a:gd name="connsiteX2" fmla="*/ 1088772 w 1365031"/>
              <a:gd name="connsiteY2" fmla="*/ 578514 h 641528"/>
              <a:gd name="connsiteX3" fmla="*/ 662401 w 1365031"/>
              <a:gd name="connsiteY3" fmla="*/ 641388 h 641528"/>
              <a:gd name="connsiteX4" fmla="*/ 682516 w 1365031"/>
              <a:gd name="connsiteY4" fmla="*/ 320764 h 641528"/>
              <a:gd name="connsiteX5" fmla="*/ 682515 w 1365031"/>
              <a:gd name="connsiteY5" fmla="*/ 0 h 641528"/>
              <a:gd name="connsiteX0" fmla="*/ 682515 w 1365031"/>
              <a:gd name="connsiteY0" fmla="*/ 0 h 641528"/>
              <a:gd name="connsiteX1" fmla="*/ 1125976 w 1365031"/>
              <a:gd name="connsiteY1" fmla="*/ 76934 h 641528"/>
              <a:gd name="connsiteX2" fmla="*/ 1088772 w 1365031"/>
              <a:gd name="connsiteY2" fmla="*/ 578514 h 641528"/>
              <a:gd name="connsiteX3" fmla="*/ 662401 w 1365031"/>
              <a:gd name="connsiteY3" fmla="*/ 641388 h 641528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5 w 702633"/>
              <a:gd name="connsiteY4" fmla="*/ 324630 h 645393"/>
              <a:gd name="connsiteX5" fmla="*/ 20114 w 702633"/>
              <a:gd name="connsiteY5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0 w 702633"/>
              <a:gd name="connsiteY2" fmla="*/ 645254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4 w 702633"/>
              <a:gd name="connsiteY4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0 w 702633"/>
              <a:gd name="connsiteY2" fmla="*/ 645254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4 w 702633"/>
              <a:gd name="connsiteY4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0" fmla="*/ 20114 w 702633"/>
              <a:gd name="connsiteY0" fmla="*/ 0 h 641527"/>
              <a:gd name="connsiteX1" fmla="*/ 463575 w 702633"/>
              <a:gd name="connsiteY1" fmla="*/ 76934 h 641527"/>
              <a:gd name="connsiteX2" fmla="*/ 426371 w 702633"/>
              <a:gd name="connsiteY2" fmla="*/ 578514 h 641527"/>
              <a:gd name="connsiteX3" fmla="*/ 0 w 702633"/>
              <a:gd name="connsiteY3" fmla="*/ 641388 h 641527"/>
              <a:gd name="connsiteX4" fmla="*/ 20114 w 702633"/>
              <a:gd name="connsiteY4" fmla="*/ 0 h 641527"/>
              <a:gd name="connsiteX0" fmla="*/ 20114 w 702633"/>
              <a:gd name="connsiteY0" fmla="*/ 0 h 641527"/>
              <a:gd name="connsiteX1" fmla="*/ 668292 w 702633"/>
              <a:gd name="connsiteY1" fmla="*/ 377185 h 641527"/>
              <a:gd name="connsiteX0" fmla="*/ 20114 w 668309"/>
              <a:gd name="connsiteY0" fmla="*/ 25805 h 677315"/>
              <a:gd name="connsiteX1" fmla="*/ 518166 w 668309"/>
              <a:gd name="connsiteY1" fmla="*/ 20853 h 677315"/>
              <a:gd name="connsiteX2" fmla="*/ 426371 w 668309"/>
              <a:gd name="connsiteY2" fmla="*/ 604319 h 677315"/>
              <a:gd name="connsiteX3" fmla="*/ 0 w 668309"/>
              <a:gd name="connsiteY3" fmla="*/ 667193 h 677315"/>
              <a:gd name="connsiteX4" fmla="*/ 20114 w 668309"/>
              <a:gd name="connsiteY4" fmla="*/ 25805 h 677315"/>
              <a:gd name="connsiteX0" fmla="*/ 20114 w 668309"/>
              <a:gd name="connsiteY0" fmla="*/ 25805 h 677315"/>
              <a:gd name="connsiteX1" fmla="*/ 668292 w 668309"/>
              <a:gd name="connsiteY1" fmla="*/ 402990 h 677315"/>
              <a:gd name="connsiteX0" fmla="*/ 20114 w 722898"/>
              <a:gd name="connsiteY0" fmla="*/ 25805 h 677315"/>
              <a:gd name="connsiteX1" fmla="*/ 518166 w 722898"/>
              <a:gd name="connsiteY1" fmla="*/ 20853 h 677315"/>
              <a:gd name="connsiteX2" fmla="*/ 426371 w 722898"/>
              <a:gd name="connsiteY2" fmla="*/ 604319 h 677315"/>
              <a:gd name="connsiteX3" fmla="*/ 0 w 722898"/>
              <a:gd name="connsiteY3" fmla="*/ 667193 h 677315"/>
              <a:gd name="connsiteX4" fmla="*/ 20114 w 722898"/>
              <a:gd name="connsiteY4" fmla="*/ 25805 h 677315"/>
              <a:gd name="connsiteX0" fmla="*/ 20114 w 722898"/>
              <a:gd name="connsiteY0" fmla="*/ 25805 h 677315"/>
              <a:gd name="connsiteX1" fmla="*/ 722883 w 722898"/>
              <a:gd name="connsiteY1" fmla="*/ 430286 h 67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898" h="677315" stroke="0" extrusionOk="0">
                <a:moveTo>
                  <a:pt x="20114" y="25805"/>
                </a:moveTo>
                <a:cubicBezTo>
                  <a:pt x="182715" y="25805"/>
                  <a:pt x="394565" y="-28799"/>
                  <a:pt x="518166" y="20853"/>
                </a:cubicBezTo>
                <a:cubicBezTo>
                  <a:pt x="851636" y="154812"/>
                  <a:pt x="512732" y="496596"/>
                  <a:pt x="426371" y="604319"/>
                </a:cubicBezTo>
                <a:cubicBezTo>
                  <a:pt x="340010" y="712042"/>
                  <a:pt x="153109" y="669315"/>
                  <a:pt x="0" y="667193"/>
                </a:cubicBezTo>
                <a:lnTo>
                  <a:pt x="20114" y="25805"/>
                </a:lnTo>
                <a:close/>
              </a:path>
              <a:path w="722898" h="677315" fill="none">
                <a:moveTo>
                  <a:pt x="20114" y="25805"/>
                </a:moveTo>
                <a:cubicBezTo>
                  <a:pt x="182715" y="25805"/>
                  <a:pt x="726235" y="323388"/>
                  <a:pt x="722883" y="430286"/>
                </a:cubicBezTo>
              </a:path>
            </a:pathLst>
          </a:cu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5CE52E77-B0ED-4D36-BE12-A7BCB1560EBF}"/>
              </a:ext>
            </a:extLst>
          </p:cNvPr>
          <p:cNvSpPr txBox="1"/>
          <p:nvPr/>
        </p:nvSpPr>
        <p:spPr>
          <a:xfrm>
            <a:off x="3937722" y="4387727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r>
              <a:rPr kumimoji="0" lang="pt-BR" sz="11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42E41D7C-40BD-4B7E-AA01-DC483866F625}"/>
              </a:ext>
            </a:extLst>
          </p:cNvPr>
          <p:cNvSpPr txBox="1"/>
          <p:nvPr/>
        </p:nvSpPr>
        <p:spPr>
          <a:xfrm>
            <a:off x="10201809" y="3951666"/>
            <a:ext cx="374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5" name="Arco 74">
            <a:extLst>
              <a:ext uri="{FF2B5EF4-FFF2-40B4-BE49-F238E27FC236}">
                <a16:creationId xmlns:a16="http://schemas.microsoft.com/office/drawing/2014/main" id="{20CF9378-4239-424B-842E-0CA636B1F558}"/>
              </a:ext>
            </a:extLst>
          </p:cNvPr>
          <p:cNvSpPr/>
          <p:nvPr/>
        </p:nvSpPr>
        <p:spPr>
          <a:xfrm flipV="1">
            <a:off x="9112564" y="3394901"/>
            <a:ext cx="2009479" cy="51459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8889FCE6-734D-4B83-8066-AC00C0F4714B}"/>
              </a:ext>
            </a:extLst>
          </p:cNvPr>
          <p:cNvSpPr txBox="1"/>
          <p:nvPr/>
        </p:nvSpPr>
        <p:spPr>
          <a:xfrm>
            <a:off x="9654943" y="3276309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EEDE472F-F82A-4325-949F-BD5E1CAC392D}"/>
              </a:ext>
            </a:extLst>
          </p:cNvPr>
          <p:cNvSpPr txBox="1"/>
          <p:nvPr/>
        </p:nvSpPr>
        <p:spPr>
          <a:xfrm>
            <a:off x="9574364" y="3783801"/>
            <a:ext cx="644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</a:t>
            </a:r>
          </a:p>
        </p:txBody>
      </p:sp>
      <p:sp>
        <p:nvSpPr>
          <p:cNvPr id="78" name="Seta: Dobrada 77">
            <a:extLst>
              <a:ext uri="{FF2B5EF4-FFF2-40B4-BE49-F238E27FC236}">
                <a16:creationId xmlns:a16="http://schemas.microsoft.com/office/drawing/2014/main" id="{A68CF8E1-7E52-47FC-AD0F-4749A5477C36}"/>
              </a:ext>
            </a:extLst>
          </p:cNvPr>
          <p:cNvSpPr/>
          <p:nvPr/>
        </p:nvSpPr>
        <p:spPr>
          <a:xfrm rot="16200000" flipH="1" flipV="1">
            <a:off x="10684886" y="3874201"/>
            <a:ext cx="261610" cy="671811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87AD0A-6F84-480D-AE8D-F20E31D1D2A1}"/>
              </a:ext>
            </a:extLst>
          </p:cNvPr>
          <p:cNvSpPr txBox="1"/>
          <p:nvPr/>
        </p:nvSpPr>
        <p:spPr>
          <a:xfrm>
            <a:off x="7352074" y="935125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AC3CE456-038E-4DD0-9C80-AFEE24DA4723}"/>
              </a:ext>
            </a:extLst>
          </p:cNvPr>
          <p:cNvSpPr txBox="1"/>
          <p:nvPr/>
        </p:nvSpPr>
        <p:spPr>
          <a:xfrm>
            <a:off x="9381922" y="4309990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DCC77D98-BA66-40F6-BFD2-FC9929186928}"/>
              </a:ext>
            </a:extLst>
          </p:cNvPr>
          <p:cNvSpPr txBox="1"/>
          <p:nvPr/>
        </p:nvSpPr>
        <p:spPr>
          <a:xfrm>
            <a:off x="1646560" y="4403423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2" name="Seta: Dobrada 81">
            <a:extLst>
              <a:ext uri="{FF2B5EF4-FFF2-40B4-BE49-F238E27FC236}">
                <a16:creationId xmlns:a16="http://schemas.microsoft.com/office/drawing/2014/main" id="{CBD4A5C7-0220-455C-AA62-5D1C3FD6F79F}"/>
              </a:ext>
            </a:extLst>
          </p:cNvPr>
          <p:cNvSpPr/>
          <p:nvPr/>
        </p:nvSpPr>
        <p:spPr>
          <a:xfrm rot="16200000" flipH="1" flipV="1">
            <a:off x="10270014" y="1652775"/>
            <a:ext cx="261610" cy="671811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Seta: Dobrada 82">
            <a:extLst>
              <a:ext uri="{FF2B5EF4-FFF2-40B4-BE49-F238E27FC236}">
                <a16:creationId xmlns:a16="http://schemas.microsoft.com/office/drawing/2014/main" id="{32AE2942-6A72-4F05-9366-46CE1DEF30EA}"/>
              </a:ext>
            </a:extLst>
          </p:cNvPr>
          <p:cNvSpPr/>
          <p:nvPr/>
        </p:nvSpPr>
        <p:spPr>
          <a:xfrm rot="16200000" flipV="1">
            <a:off x="10140745" y="1275855"/>
            <a:ext cx="261579" cy="930380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49A7E62-95B1-4B1F-A245-8D7EDAEE60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02" y="4476583"/>
            <a:ext cx="1281389" cy="161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23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>
            <a:off x="-526648" y="3166137"/>
            <a:ext cx="3594701" cy="25316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411236" y="5545585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7º Reação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F1FF58E-A9BC-4DC6-AA07-959C6740ABAF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2º Etapa da glicólise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8AAFA3F-6A7B-44B1-9936-A4B8E83100E1}"/>
              </a:ext>
            </a:extLst>
          </p:cNvPr>
          <p:cNvSpPr txBox="1"/>
          <p:nvPr/>
        </p:nvSpPr>
        <p:spPr>
          <a:xfrm>
            <a:off x="254310" y="3549776"/>
            <a:ext cx="230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Bell MT" panose="02020503060305020303" pitchFamily="18" charset="0"/>
              </a:rPr>
              <a:t>Fosfoglicerato</a:t>
            </a:r>
            <a:r>
              <a:rPr lang="pt-BR" dirty="0">
                <a:latin typeface="Bell MT" panose="02020503060305020303" pitchFamily="18" charset="0"/>
              </a:rPr>
              <a:t> quinase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F86FA4-83AD-4AD5-9181-88FD52D9F3AE}"/>
              </a:ext>
            </a:extLst>
          </p:cNvPr>
          <p:cNvSpPr txBox="1"/>
          <p:nvPr/>
        </p:nvSpPr>
        <p:spPr>
          <a:xfrm>
            <a:off x="2935072" y="2940750"/>
            <a:ext cx="3322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3-Fosfatoglicerato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2FEACA5-73BD-427F-AE28-0FBE0BDA5284}"/>
              </a:ext>
            </a:extLst>
          </p:cNvPr>
          <p:cNvCxnSpPr>
            <a:cxnSpLocks/>
          </p:cNvCxnSpPr>
          <p:nvPr/>
        </p:nvCxnSpPr>
        <p:spPr>
          <a:xfrm>
            <a:off x="6257363" y="3205445"/>
            <a:ext cx="1490974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eta: Curva para Cima 16">
            <a:extLst>
              <a:ext uri="{FF2B5EF4-FFF2-40B4-BE49-F238E27FC236}">
                <a16:creationId xmlns:a16="http://schemas.microsoft.com/office/drawing/2014/main" id="{F02F7D79-F440-4D89-B4AA-8DC576F049F0}"/>
              </a:ext>
            </a:extLst>
          </p:cNvPr>
          <p:cNvSpPr/>
          <p:nvPr/>
        </p:nvSpPr>
        <p:spPr>
          <a:xfrm>
            <a:off x="779033" y="2679023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1A426D9-5B92-43A5-AFFD-C3DD12371DCB}"/>
              </a:ext>
            </a:extLst>
          </p:cNvPr>
          <p:cNvSpPr txBox="1"/>
          <p:nvPr/>
        </p:nvSpPr>
        <p:spPr>
          <a:xfrm>
            <a:off x="151765" y="2230369"/>
            <a:ext cx="125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/>
                </a:solidFill>
                <a:latin typeface="Bell MT" panose="02020503060305020303" pitchFamily="18" charset="0"/>
              </a:rPr>
              <a:t>ADP + </a:t>
            </a:r>
            <a:r>
              <a:rPr lang="pt-BR" b="1" dirty="0" err="1">
                <a:solidFill>
                  <a:schemeClr val="accent6"/>
                </a:solidFill>
                <a:latin typeface="Bell MT" panose="02020503060305020303" pitchFamily="18" charset="0"/>
              </a:rPr>
              <a:t>Pi</a:t>
            </a:r>
            <a:endParaRPr lang="pt-BR" b="1" dirty="0">
              <a:solidFill>
                <a:schemeClr val="accent6"/>
              </a:solidFill>
              <a:latin typeface="Bell MT" panose="02020503060305020303" pitchFamily="18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E4EA01B-43D3-47B1-AC8C-62556F180768}"/>
              </a:ext>
            </a:extLst>
          </p:cNvPr>
          <p:cNvSpPr txBox="1"/>
          <p:nvPr/>
        </p:nvSpPr>
        <p:spPr>
          <a:xfrm>
            <a:off x="1706094" y="2230369"/>
            <a:ext cx="102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/>
                </a:solidFill>
                <a:latin typeface="Bell MT" panose="02020503060305020303" pitchFamily="18" charset="0"/>
              </a:rPr>
              <a:t>ATP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2AB3EB2-CC3A-4339-BE9C-9A959ACC149B}"/>
              </a:ext>
            </a:extLst>
          </p:cNvPr>
          <p:cNvSpPr txBox="1"/>
          <p:nvPr/>
        </p:nvSpPr>
        <p:spPr>
          <a:xfrm>
            <a:off x="7595782" y="2929843"/>
            <a:ext cx="3817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2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  <a:r>
              <a:rPr kumimoji="0" lang="pt-B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Fosfatoglicerato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74F22A5-9B30-475B-8B7A-5661CF694C48}"/>
              </a:ext>
            </a:extLst>
          </p:cNvPr>
          <p:cNvSpPr txBox="1"/>
          <p:nvPr/>
        </p:nvSpPr>
        <p:spPr>
          <a:xfrm>
            <a:off x="5850859" y="3429000"/>
            <a:ext cx="230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Bell MT" panose="02020503060305020303" pitchFamily="18" charset="0"/>
              </a:rPr>
              <a:t>Fosfoglicerato</a:t>
            </a:r>
            <a:r>
              <a:rPr lang="pt-BR" dirty="0">
                <a:latin typeface="Bell MT" panose="02020503060305020303" pitchFamily="18" charset="0"/>
              </a:rPr>
              <a:t> </a:t>
            </a:r>
            <a:r>
              <a:rPr lang="pt-BR" dirty="0" err="1">
                <a:latin typeface="Bell MT" panose="02020503060305020303" pitchFamily="18" charset="0"/>
              </a:rPr>
              <a:t>mutase</a:t>
            </a:r>
            <a:endParaRPr lang="pt-BR" dirty="0">
              <a:latin typeface="Bell MT" panose="02020503060305020303" pitchFamily="18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104EDD3-1910-4D29-8282-0D496CB99491}"/>
              </a:ext>
            </a:extLst>
          </p:cNvPr>
          <p:cNvSpPr txBox="1"/>
          <p:nvPr/>
        </p:nvSpPr>
        <p:spPr>
          <a:xfrm>
            <a:off x="6257363" y="5545585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8º Reação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7FFBD244-C6AD-494E-A3D1-6D94C5D8CB5B}"/>
              </a:ext>
            </a:extLst>
          </p:cNvPr>
          <p:cNvCxnSpPr>
            <a:cxnSpLocks/>
          </p:cNvCxnSpPr>
          <p:nvPr/>
        </p:nvCxnSpPr>
        <p:spPr>
          <a:xfrm>
            <a:off x="11315700" y="3166135"/>
            <a:ext cx="876300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E5FDEFA2-CE79-49B2-9EAE-69C8BB1DF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110" y="3582553"/>
            <a:ext cx="1995969" cy="196303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73B5504-585F-46B3-8E08-8E71E40FD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1913" y="3582553"/>
            <a:ext cx="2303982" cy="188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20223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>
            <a:off x="-526648" y="3166137"/>
            <a:ext cx="3594701" cy="25316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411236" y="5545585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9º Reação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F1FF58E-A9BC-4DC6-AA07-959C6740ABAF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2º Etapa da glicólise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8AAFA3F-6A7B-44B1-9936-A4B8E83100E1}"/>
              </a:ext>
            </a:extLst>
          </p:cNvPr>
          <p:cNvSpPr txBox="1"/>
          <p:nvPr/>
        </p:nvSpPr>
        <p:spPr>
          <a:xfrm>
            <a:off x="174636" y="3313201"/>
            <a:ext cx="230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Bell MT" panose="02020503060305020303" pitchFamily="18" charset="0"/>
              </a:rPr>
              <a:t>Enolase</a:t>
            </a:r>
            <a:endParaRPr lang="pt-BR" dirty="0">
              <a:latin typeface="Bell MT" panose="02020503060305020303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F86FA4-83AD-4AD5-9181-88FD52D9F3AE}"/>
              </a:ext>
            </a:extLst>
          </p:cNvPr>
          <p:cNvSpPr txBox="1"/>
          <p:nvPr/>
        </p:nvSpPr>
        <p:spPr>
          <a:xfrm>
            <a:off x="3137847" y="2943835"/>
            <a:ext cx="2999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Fosfoenolpiruvato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2FEACA5-73BD-427F-AE28-0FBE0BDA5284}"/>
              </a:ext>
            </a:extLst>
          </p:cNvPr>
          <p:cNvCxnSpPr>
            <a:cxnSpLocks/>
          </p:cNvCxnSpPr>
          <p:nvPr/>
        </p:nvCxnSpPr>
        <p:spPr>
          <a:xfrm>
            <a:off x="6257363" y="3205445"/>
            <a:ext cx="1726577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2AB3EB2-CC3A-4339-BE9C-9A959ACC149B}"/>
              </a:ext>
            </a:extLst>
          </p:cNvPr>
          <p:cNvSpPr txBox="1"/>
          <p:nvPr/>
        </p:nvSpPr>
        <p:spPr>
          <a:xfrm>
            <a:off x="7872510" y="2917810"/>
            <a:ext cx="1983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Piruvato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74F22A5-9B30-475B-8B7A-5661CF694C48}"/>
              </a:ext>
            </a:extLst>
          </p:cNvPr>
          <p:cNvSpPr txBox="1"/>
          <p:nvPr/>
        </p:nvSpPr>
        <p:spPr>
          <a:xfrm>
            <a:off x="6000428" y="3416136"/>
            <a:ext cx="230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ell MT" panose="02020503060305020303" pitchFamily="18" charset="0"/>
              </a:rPr>
              <a:t>Piruvato quinase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104EDD3-1910-4D29-8282-0D496CB99491}"/>
              </a:ext>
            </a:extLst>
          </p:cNvPr>
          <p:cNvSpPr txBox="1"/>
          <p:nvPr/>
        </p:nvSpPr>
        <p:spPr>
          <a:xfrm>
            <a:off x="6257363" y="5545585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10º Reação</a:t>
            </a:r>
          </a:p>
        </p:txBody>
      </p:sp>
      <p:sp>
        <p:nvSpPr>
          <p:cNvPr id="15" name="Seta: Curva para Cima 14">
            <a:extLst>
              <a:ext uri="{FF2B5EF4-FFF2-40B4-BE49-F238E27FC236}">
                <a16:creationId xmlns:a16="http://schemas.microsoft.com/office/drawing/2014/main" id="{575E7AE1-F5D4-4FE4-85F1-3E024FB897E2}"/>
              </a:ext>
            </a:extLst>
          </p:cNvPr>
          <p:cNvSpPr/>
          <p:nvPr/>
        </p:nvSpPr>
        <p:spPr>
          <a:xfrm>
            <a:off x="6257363" y="2653791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3A57423-411D-4385-A6DF-C09245F9B6F0}"/>
              </a:ext>
            </a:extLst>
          </p:cNvPr>
          <p:cNvSpPr txBox="1"/>
          <p:nvPr/>
        </p:nvSpPr>
        <p:spPr>
          <a:xfrm>
            <a:off x="5323412" y="2236018"/>
            <a:ext cx="187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/>
                </a:solidFill>
                <a:latin typeface="Bell MT" panose="02020503060305020303" pitchFamily="18" charset="0"/>
              </a:rPr>
              <a:t>ADP + </a:t>
            </a:r>
            <a:r>
              <a:rPr lang="pt-BR" b="1" dirty="0" err="1">
                <a:solidFill>
                  <a:schemeClr val="accent6"/>
                </a:solidFill>
                <a:latin typeface="Bell MT" panose="02020503060305020303" pitchFamily="18" charset="0"/>
              </a:rPr>
              <a:t>Pi</a:t>
            </a:r>
            <a:endParaRPr lang="pt-BR" b="1" dirty="0">
              <a:solidFill>
                <a:schemeClr val="accent6"/>
              </a:solidFill>
              <a:latin typeface="Bell MT" panose="02020503060305020303" pitchFamily="18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B1644CE-454F-4582-AC94-3741750C46CC}"/>
              </a:ext>
            </a:extLst>
          </p:cNvPr>
          <p:cNvSpPr txBox="1"/>
          <p:nvPr/>
        </p:nvSpPr>
        <p:spPr>
          <a:xfrm>
            <a:off x="7210232" y="2263122"/>
            <a:ext cx="102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/>
                </a:solidFill>
                <a:latin typeface="Bell MT" panose="02020503060305020303" pitchFamily="18" charset="0"/>
              </a:rPr>
              <a:t>ATP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3C39A23-C809-439A-889F-2DF314ED7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330" y="3682533"/>
            <a:ext cx="1817440" cy="140931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7CE6C6C-C84C-4224-9BB0-66CA60DA9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587" y="3601506"/>
            <a:ext cx="971718" cy="1409313"/>
          </a:xfrm>
          <a:prstGeom prst="rect">
            <a:avLst/>
          </a:prstGeom>
        </p:spPr>
      </p:pic>
      <p:sp>
        <p:nvSpPr>
          <p:cNvPr id="17" name="Seta: Dobrada 16">
            <a:extLst>
              <a:ext uri="{FF2B5EF4-FFF2-40B4-BE49-F238E27FC236}">
                <a16:creationId xmlns:a16="http://schemas.microsoft.com/office/drawing/2014/main" id="{96A34388-A370-4659-96BE-37256CABC6BE}"/>
              </a:ext>
            </a:extLst>
          </p:cNvPr>
          <p:cNvSpPr/>
          <p:nvPr/>
        </p:nvSpPr>
        <p:spPr>
          <a:xfrm rot="16200000" flipV="1">
            <a:off x="1455616" y="2559375"/>
            <a:ext cx="743664" cy="530696"/>
          </a:xfrm>
          <a:prstGeom prst="bentArrow">
            <a:avLst>
              <a:gd name="adj1" fmla="val 5582"/>
              <a:gd name="adj2" fmla="val 25000"/>
              <a:gd name="adj3" fmla="val 25000"/>
              <a:gd name="adj4" fmla="val 4375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E3BC4F3-6158-464A-83F6-4D9A1D6A8D80}"/>
              </a:ext>
            </a:extLst>
          </p:cNvPr>
          <p:cNvSpPr txBox="1"/>
          <p:nvPr/>
        </p:nvSpPr>
        <p:spPr>
          <a:xfrm>
            <a:off x="1326627" y="2047678"/>
            <a:ext cx="132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srgbClr val="70AD47"/>
                </a:solidFill>
                <a:latin typeface="Bell MT" panose="02020503060305020303" pitchFamily="18" charset="0"/>
              </a:rPr>
              <a:t>H</a:t>
            </a:r>
            <a:r>
              <a:rPr lang="pt-BR" sz="2000" b="1" baseline="-25000" dirty="0">
                <a:solidFill>
                  <a:srgbClr val="70AD47"/>
                </a:solidFill>
                <a:latin typeface="Bell MT" panose="02020503060305020303" pitchFamily="18" charset="0"/>
              </a:rPr>
              <a:t>2</a:t>
            </a:r>
            <a:r>
              <a:rPr lang="pt-BR" sz="2000" b="1" dirty="0">
                <a:solidFill>
                  <a:srgbClr val="70AD47"/>
                </a:solidFill>
                <a:latin typeface="Bell MT" panose="02020503060305020303" pitchFamily="18" charset="0"/>
              </a:rPr>
              <a:t>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5538131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C7DA7-F9C3-4534-9149-89890C27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pt-BR" b="1" dirty="0">
                <a:latin typeface="Bell MT" panose="02020503060305020303" pitchFamily="18" charset="0"/>
              </a:rPr>
              <a:t>Exemplo de resolução da questão 01</a:t>
            </a:r>
          </a:p>
        </p:txBody>
      </p:sp>
    </p:spTree>
    <p:extLst>
      <p:ext uri="{BB962C8B-B14F-4D97-AF65-F5344CB8AC3E}">
        <p14:creationId xmlns:p14="http://schemas.microsoft.com/office/powerpoint/2010/main" val="1185117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ixaDeTexto 28">
            <a:extLst>
              <a:ext uri="{FF2B5EF4-FFF2-40B4-BE49-F238E27FC236}">
                <a16:creationId xmlns:a16="http://schemas.microsoft.com/office/drawing/2014/main" id="{782C6FB1-F853-4272-8AF9-E72BCB9E084C}"/>
              </a:ext>
            </a:extLst>
          </p:cNvPr>
          <p:cNvSpPr txBox="1"/>
          <p:nvPr/>
        </p:nvSpPr>
        <p:spPr>
          <a:xfrm>
            <a:off x="1132261" y="3429000"/>
            <a:ext cx="9927477" cy="281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1ª reação: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  <a:p>
            <a:pPr marL="531813" lvl="0" algn="just">
              <a:lnSpc>
                <a:spcPct val="150000"/>
              </a:lnSpc>
              <a:defRPr/>
            </a:pPr>
            <a:r>
              <a:rPr lang="pt-BR" sz="2000" b="1" dirty="0">
                <a:solidFill>
                  <a:prstClr val="black"/>
                </a:solidFill>
                <a:latin typeface="Bell MT" panose="02020503060305020303" pitchFamily="18" charset="0"/>
              </a:rPr>
              <a:t>A </a:t>
            </a:r>
            <a:r>
              <a:rPr lang="pt-BR" sz="2000" b="1" u="sng" dirty="0">
                <a:solidFill>
                  <a:prstClr val="black"/>
                </a:solidFill>
                <a:latin typeface="Bell MT" panose="02020503060305020303" pitchFamily="18" charset="0"/>
              </a:rPr>
              <a:t>glicose</a:t>
            </a:r>
            <a:r>
              <a:rPr lang="pt-BR" sz="2000" b="1" dirty="0">
                <a:solidFill>
                  <a:prstClr val="black"/>
                </a:solidFill>
                <a:latin typeface="Bell MT" panose="02020503060305020303" pitchFamily="18" charset="0"/>
              </a:rPr>
              <a:t> é </a:t>
            </a:r>
            <a:r>
              <a:rPr lang="pt-BR" sz="2000" b="1" dirty="0" err="1">
                <a:solidFill>
                  <a:prstClr val="black"/>
                </a:solidFill>
                <a:latin typeface="Bell MT" panose="02020503060305020303" pitchFamily="18" charset="0"/>
              </a:rPr>
              <a:t>fosforilada</a:t>
            </a:r>
            <a:r>
              <a:rPr lang="pt-BR" sz="2000" b="1" dirty="0">
                <a:solidFill>
                  <a:prstClr val="black"/>
                </a:solidFill>
                <a:latin typeface="Bell MT" panose="02020503060305020303" pitchFamily="18" charset="0"/>
              </a:rPr>
              <a:t> na posição 6 formando a </a:t>
            </a:r>
            <a:r>
              <a:rPr lang="pt-BR" sz="2000" b="1" u="sng" dirty="0">
                <a:solidFill>
                  <a:prstClr val="black"/>
                </a:solidFill>
                <a:latin typeface="Bell MT" panose="02020503060305020303" pitchFamily="18" charset="0"/>
              </a:rPr>
              <a:t>glicose-6-fosfato</a:t>
            </a:r>
            <a:r>
              <a:rPr lang="pt-BR" sz="2000" b="1" dirty="0">
                <a:solidFill>
                  <a:prstClr val="black"/>
                </a:solidFill>
                <a:latin typeface="Bell MT" panose="02020503060305020303" pitchFamily="18" charset="0"/>
              </a:rPr>
              <a:t>. O grupo fosfato ligado à glicose vem da reação de </a:t>
            </a:r>
            <a:r>
              <a:rPr lang="pt-BR" sz="2000" b="1" u="sng" dirty="0">
                <a:solidFill>
                  <a:prstClr val="black"/>
                </a:solidFill>
                <a:latin typeface="Bell MT" panose="02020503060305020303" pitchFamily="18" charset="0"/>
              </a:rPr>
              <a:t>hidrolise do ATP</a:t>
            </a:r>
            <a:r>
              <a:rPr lang="pt-BR" sz="2000" b="1" dirty="0">
                <a:solidFill>
                  <a:prstClr val="black"/>
                </a:solidFill>
                <a:latin typeface="Bell MT" panose="02020503060305020303" pitchFamily="18" charset="0"/>
              </a:rPr>
              <a:t>  que libera </a:t>
            </a:r>
            <a:r>
              <a:rPr lang="pt-BR" sz="2000" b="1" u="sng" dirty="0">
                <a:solidFill>
                  <a:prstClr val="black"/>
                </a:solidFill>
                <a:latin typeface="Bell MT" panose="02020503060305020303" pitchFamily="18" charset="0"/>
              </a:rPr>
              <a:t>ADP + </a:t>
            </a:r>
            <a:r>
              <a:rPr lang="pt-BR" sz="2000" b="1" u="sng" dirty="0" err="1">
                <a:solidFill>
                  <a:prstClr val="black"/>
                </a:solidFill>
                <a:latin typeface="Bell MT" panose="02020503060305020303" pitchFamily="18" charset="0"/>
              </a:rPr>
              <a:t>Pi</a:t>
            </a:r>
            <a:r>
              <a:rPr lang="pt-BR" sz="2000" b="1" u="sng" dirty="0">
                <a:solidFill>
                  <a:prstClr val="black"/>
                </a:solidFill>
                <a:latin typeface="Bell MT" panose="02020503060305020303" pitchFamily="18" charset="0"/>
              </a:rPr>
              <a:t> </a:t>
            </a:r>
            <a:r>
              <a:rPr lang="pt-BR" sz="2000" b="1" dirty="0">
                <a:solidFill>
                  <a:prstClr val="black"/>
                </a:solidFill>
                <a:latin typeface="Bell MT" panose="02020503060305020303" pitchFamily="18" charset="0"/>
              </a:rPr>
              <a:t>e a reação é catalisada pela enzima </a:t>
            </a:r>
            <a:r>
              <a:rPr lang="pt-BR" sz="2000" b="1" u="sng" dirty="0" err="1">
                <a:solidFill>
                  <a:prstClr val="black"/>
                </a:solidFill>
                <a:latin typeface="Bell MT" panose="02020503060305020303" pitchFamily="18" charset="0"/>
              </a:rPr>
              <a:t>hexoquinase</a:t>
            </a:r>
            <a:r>
              <a:rPr lang="pt-BR" sz="2000" b="1" dirty="0">
                <a:solidFill>
                  <a:prstClr val="black"/>
                </a:solidFill>
                <a:latin typeface="Bell MT" panose="02020503060305020303" pitchFamily="18" charset="0"/>
              </a:rPr>
              <a:t>. Essa enzima precisa de íons </a:t>
            </a:r>
            <a:r>
              <a:rPr lang="pt-BR" sz="2000" b="1" u="sng" dirty="0">
                <a:solidFill>
                  <a:prstClr val="black"/>
                </a:solidFill>
                <a:latin typeface="Bell MT" panose="02020503060305020303" pitchFamily="18" charset="0"/>
              </a:rPr>
              <a:t>Mg</a:t>
            </a:r>
            <a:r>
              <a:rPr lang="pt-BR" sz="2000" b="1" u="sng" baseline="30000" dirty="0">
                <a:solidFill>
                  <a:prstClr val="black"/>
                </a:solidFill>
                <a:latin typeface="Bell MT" panose="02020503060305020303" pitchFamily="18" charset="0"/>
              </a:rPr>
              <a:t>2+</a:t>
            </a:r>
            <a:r>
              <a:rPr lang="pt-BR" sz="2000" b="1" u="sng" dirty="0">
                <a:solidFill>
                  <a:prstClr val="black"/>
                </a:solidFill>
                <a:latin typeface="Bell MT" panose="02020503060305020303" pitchFamily="18" charset="0"/>
              </a:rPr>
              <a:t> como cofator</a:t>
            </a:r>
            <a:r>
              <a:rPr lang="pt-BR" sz="2000" b="1" dirty="0">
                <a:solidFill>
                  <a:prstClr val="black"/>
                </a:solidFill>
                <a:latin typeface="Bell MT" panose="02020503060305020303" pitchFamily="18" charset="0"/>
              </a:rPr>
              <a:t>. 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D669DD5-363E-45F3-B016-8D63EDD9A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657" y="384401"/>
            <a:ext cx="10640698" cy="221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2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D65ADEB-6222-42FE-AFB0-0C3838993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13" y="1330306"/>
            <a:ext cx="1263727" cy="96969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9F78033-C277-4D4E-92DF-CA951347EF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4132" r="-8347"/>
          <a:stretch>
            <a:fillRect/>
          </a:stretch>
        </p:blipFill>
        <p:spPr>
          <a:xfrm>
            <a:off x="2473766" y="918478"/>
            <a:ext cx="1799737" cy="1429762"/>
          </a:xfrm>
          <a:custGeom>
            <a:avLst/>
            <a:gdLst>
              <a:gd name="connsiteX0" fmla="*/ 0 w 1799737"/>
              <a:gd name="connsiteY0" fmla="*/ 277951 h 1429762"/>
              <a:gd name="connsiteX1" fmla="*/ 487798 w 1799737"/>
              <a:gd name="connsiteY1" fmla="*/ 277951 h 1429762"/>
              <a:gd name="connsiteX2" fmla="*/ 487798 w 1799737"/>
              <a:gd name="connsiteY2" fmla="*/ 532665 h 1429762"/>
              <a:gd name="connsiteX3" fmla="*/ 1661083 w 1799737"/>
              <a:gd name="connsiteY3" fmla="*/ 532665 h 1429762"/>
              <a:gd name="connsiteX4" fmla="*/ 1661083 w 1799737"/>
              <a:gd name="connsiteY4" fmla="*/ 1429762 h 1429762"/>
              <a:gd name="connsiteX5" fmla="*/ 0 w 1799737"/>
              <a:gd name="connsiteY5" fmla="*/ 1429762 h 1429762"/>
              <a:gd name="connsiteX6" fmla="*/ 487798 w 1799737"/>
              <a:gd name="connsiteY6" fmla="*/ 0 h 1429762"/>
              <a:gd name="connsiteX7" fmla="*/ 1799737 w 1799737"/>
              <a:gd name="connsiteY7" fmla="*/ 0 h 1429762"/>
              <a:gd name="connsiteX8" fmla="*/ 1799737 w 1799737"/>
              <a:gd name="connsiteY8" fmla="*/ 532665 h 1429762"/>
              <a:gd name="connsiteX9" fmla="*/ 1661083 w 1799737"/>
              <a:gd name="connsiteY9" fmla="*/ 532665 h 1429762"/>
              <a:gd name="connsiteX10" fmla="*/ 1661083 w 1799737"/>
              <a:gd name="connsiteY10" fmla="*/ 277951 h 1429762"/>
              <a:gd name="connsiteX11" fmla="*/ 487798 w 1799737"/>
              <a:gd name="connsiteY11" fmla="*/ 277951 h 142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9737" h="1429762">
                <a:moveTo>
                  <a:pt x="0" y="277951"/>
                </a:moveTo>
                <a:lnTo>
                  <a:pt x="487798" y="277951"/>
                </a:lnTo>
                <a:lnTo>
                  <a:pt x="487798" y="532665"/>
                </a:lnTo>
                <a:lnTo>
                  <a:pt x="1661083" y="532665"/>
                </a:lnTo>
                <a:lnTo>
                  <a:pt x="1661083" y="1429762"/>
                </a:lnTo>
                <a:lnTo>
                  <a:pt x="0" y="1429762"/>
                </a:lnTo>
                <a:close/>
                <a:moveTo>
                  <a:pt x="487798" y="0"/>
                </a:moveTo>
                <a:lnTo>
                  <a:pt x="1799737" y="0"/>
                </a:lnTo>
                <a:lnTo>
                  <a:pt x="1799737" y="532665"/>
                </a:lnTo>
                <a:lnTo>
                  <a:pt x="1661083" y="532665"/>
                </a:lnTo>
                <a:lnTo>
                  <a:pt x="1661083" y="277951"/>
                </a:lnTo>
                <a:lnTo>
                  <a:pt x="487798" y="277951"/>
                </a:lnTo>
                <a:close/>
              </a:path>
            </a:pathLst>
          </a:cu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9B656C2-E95B-40D9-BBB2-2505E289E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166" y="1374923"/>
            <a:ext cx="1872078" cy="9678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48F7337-BEEF-49C8-B8FE-70B14F635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6949" y="1450768"/>
            <a:ext cx="1863432" cy="82819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53D36B0-AE79-4E17-A2E9-DAEA67E8A5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7796" y="2149081"/>
            <a:ext cx="1166469" cy="119853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D1A57E7-B4D3-4DBD-8680-B17E4EB51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20419" y="398469"/>
            <a:ext cx="1166469" cy="120266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A9A59D2-620B-4AA7-8202-5C0B9CA342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0731" y="4686609"/>
            <a:ext cx="1464664" cy="144049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07EF364-AC9C-4263-AD77-A962AB2331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9083" y="4676230"/>
            <a:ext cx="1540646" cy="126240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9C25F63-9FE9-44CE-9C06-27F26CDFCF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86630" y="4690608"/>
            <a:ext cx="1508124" cy="116945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0A12764-BDF9-43B3-B02D-C37C9F3D43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1288" y="4706594"/>
            <a:ext cx="812972" cy="1179079"/>
          </a:xfrm>
          <a:prstGeom prst="rect">
            <a:avLst/>
          </a:prstGeom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C835123-A400-425A-A114-61FF3257A675}"/>
              </a:ext>
            </a:extLst>
          </p:cNvPr>
          <p:cNvCxnSpPr>
            <a:cxnSpLocks/>
          </p:cNvCxnSpPr>
          <p:nvPr/>
        </p:nvCxnSpPr>
        <p:spPr>
          <a:xfrm>
            <a:off x="1608771" y="1815152"/>
            <a:ext cx="845471" cy="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50659B02-B8A0-4313-8937-2C0D3115C424}"/>
              </a:ext>
            </a:extLst>
          </p:cNvPr>
          <p:cNvCxnSpPr>
            <a:cxnSpLocks/>
          </p:cNvCxnSpPr>
          <p:nvPr/>
        </p:nvCxnSpPr>
        <p:spPr>
          <a:xfrm>
            <a:off x="4093905" y="1865240"/>
            <a:ext cx="9493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09B1A681-C9C6-4BD7-B0C9-F8F89056F4C8}"/>
              </a:ext>
            </a:extLst>
          </p:cNvPr>
          <p:cNvCxnSpPr>
            <a:cxnSpLocks/>
          </p:cNvCxnSpPr>
          <p:nvPr/>
        </p:nvCxnSpPr>
        <p:spPr>
          <a:xfrm>
            <a:off x="6839759" y="1815152"/>
            <a:ext cx="871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750BF518-52EB-4165-823E-A6C3F1F01922}"/>
              </a:ext>
            </a:extLst>
          </p:cNvPr>
          <p:cNvCxnSpPr>
            <a:cxnSpLocks/>
          </p:cNvCxnSpPr>
          <p:nvPr/>
        </p:nvCxnSpPr>
        <p:spPr>
          <a:xfrm flipH="1">
            <a:off x="8972383" y="5260940"/>
            <a:ext cx="1491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80671AC8-D343-499D-8A1F-3BEBA3936ADC}"/>
              </a:ext>
            </a:extLst>
          </p:cNvPr>
          <p:cNvCxnSpPr>
            <a:cxnSpLocks/>
          </p:cNvCxnSpPr>
          <p:nvPr/>
        </p:nvCxnSpPr>
        <p:spPr>
          <a:xfrm flipH="1">
            <a:off x="6544321" y="5325266"/>
            <a:ext cx="10880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56B2EB1-533F-4E91-8276-A7C24FA6967F}"/>
              </a:ext>
            </a:extLst>
          </p:cNvPr>
          <p:cNvCxnSpPr>
            <a:cxnSpLocks/>
          </p:cNvCxnSpPr>
          <p:nvPr/>
        </p:nvCxnSpPr>
        <p:spPr>
          <a:xfrm flipH="1">
            <a:off x="4124417" y="5339869"/>
            <a:ext cx="684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516F23F5-A496-488C-A11C-52022A0D3977}"/>
              </a:ext>
            </a:extLst>
          </p:cNvPr>
          <p:cNvCxnSpPr>
            <a:cxnSpLocks/>
          </p:cNvCxnSpPr>
          <p:nvPr/>
        </p:nvCxnSpPr>
        <p:spPr>
          <a:xfrm flipH="1">
            <a:off x="1408511" y="5356897"/>
            <a:ext cx="684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6F77613B-6369-4EDF-995F-DD6A9A1BEB9D}"/>
              </a:ext>
            </a:extLst>
          </p:cNvPr>
          <p:cNvCxnSpPr>
            <a:cxnSpLocks/>
          </p:cNvCxnSpPr>
          <p:nvPr/>
        </p:nvCxnSpPr>
        <p:spPr>
          <a:xfrm>
            <a:off x="11122043" y="3276309"/>
            <a:ext cx="1" cy="1165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63FAF76C-DC2E-46DC-A384-47B7987552B5}"/>
              </a:ext>
            </a:extLst>
          </p:cNvPr>
          <p:cNvCxnSpPr>
            <a:cxnSpLocks/>
          </p:cNvCxnSpPr>
          <p:nvPr/>
        </p:nvCxnSpPr>
        <p:spPr>
          <a:xfrm>
            <a:off x="11329099" y="1633359"/>
            <a:ext cx="0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0E84164-8BCE-4B81-8A3F-74DEEB9C099F}"/>
              </a:ext>
            </a:extLst>
          </p:cNvPr>
          <p:cNvSpPr txBox="1"/>
          <p:nvPr/>
        </p:nvSpPr>
        <p:spPr>
          <a:xfrm>
            <a:off x="261310" y="2318186"/>
            <a:ext cx="1166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 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15CA74A-4776-49EA-A0DB-B066561040A4}"/>
              </a:ext>
            </a:extLst>
          </p:cNvPr>
          <p:cNvSpPr txBox="1"/>
          <p:nvPr/>
        </p:nvSpPr>
        <p:spPr>
          <a:xfrm>
            <a:off x="2663820" y="2342800"/>
            <a:ext cx="134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Glicose-6-fosfato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969DD3D-12F2-4358-83B6-7CD856A4B8BE}"/>
              </a:ext>
            </a:extLst>
          </p:cNvPr>
          <p:cNvSpPr txBox="1"/>
          <p:nvPr/>
        </p:nvSpPr>
        <p:spPr>
          <a:xfrm>
            <a:off x="5433589" y="2342800"/>
            <a:ext cx="134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Frutose-6-fosfato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1D4ACD4-0DCE-4371-BF45-5D08092F49FD}"/>
              </a:ext>
            </a:extLst>
          </p:cNvPr>
          <p:cNvSpPr txBox="1"/>
          <p:nvPr/>
        </p:nvSpPr>
        <p:spPr>
          <a:xfrm>
            <a:off x="7848027" y="2342800"/>
            <a:ext cx="1687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Frutose-1,6-bifosfato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5F82F69-6F06-42A2-8CC7-BB5DC0526330}"/>
              </a:ext>
            </a:extLst>
          </p:cNvPr>
          <p:cNvSpPr txBox="1"/>
          <p:nvPr/>
        </p:nvSpPr>
        <p:spPr>
          <a:xfrm>
            <a:off x="9855898" y="124050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Di-hidroxiacetona</a:t>
            </a:r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fosfato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00A92A7-AAF0-44DC-B8D5-55AB138FE246}"/>
              </a:ext>
            </a:extLst>
          </p:cNvPr>
          <p:cNvSpPr txBox="1"/>
          <p:nvPr/>
        </p:nvSpPr>
        <p:spPr>
          <a:xfrm>
            <a:off x="9218202" y="2849949"/>
            <a:ext cx="1747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Gliceraldeído-3-fosfato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CE3EC17-EF08-455E-9C3A-7D83955615D6}"/>
              </a:ext>
            </a:extLst>
          </p:cNvPr>
          <p:cNvSpPr txBox="1"/>
          <p:nvPr/>
        </p:nvSpPr>
        <p:spPr>
          <a:xfrm>
            <a:off x="10091710" y="6121753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1,3-Bifosfoglicerato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E1EF846-FDE4-4AD8-AAAC-7C9C0DD26521}"/>
              </a:ext>
            </a:extLst>
          </p:cNvPr>
          <p:cNvSpPr txBox="1"/>
          <p:nvPr/>
        </p:nvSpPr>
        <p:spPr>
          <a:xfrm>
            <a:off x="7275372" y="6164090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3-fosfoglicerato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E0B6EB9-7B7D-4501-B00A-B61D77EB5584}"/>
              </a:ext>
            </a:extLst>
          </p:cNvPr>
          <p:cNvSpPr txBox="1"/>
          <p:nvPr/>
        </p:nvSpPr>
        <p:spPr>
          <a:xfrm>
            <a:off x="4578683" y="6117539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2-fosfoglicerato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85EDA3A2-0CBE-4828-BAF2-36669BD0B59A}"/>
              </a:ext>
            </a:extLst>
          </p:cNvPr>
          <p:cNvSpPr txBox="1"/>
          <p:nvPr/>
        </p:nvSpPr>
        <p:spPr>
          <a:xfrm>
            <a:off x="2121019" y="6134031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rgbClr val="FF0000"/>
                </a:solidFill>
                <a:latin typeface="Bell MT" panose="02020503060305020303" pitchFamily="18" charset="0"/>
              </a:rPr>
              <a:t>Fosfenopiruvato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8F32BD1-4589-409E-B4B2-ED4D0281E0E9}"/>
              </a:ext>
            </a:extLst>
          </p:cNvPr>
          <p:cNvSpPr txBox="1"/>
          <p:nvPr/>
        </p:nvSpPr>
        <p:spPr>
          <a:xfrm>
            <a:off x="-410382" y="6142237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Piruvato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3C83880-7D51-46DF-BCE4-5209E522D711}"/>
              </a:ext>
            </a:extLst>
          </p:cNvPr>
          <p:cNvCxnSpPr>
            <a:cxnSpLocks/>
          </p:cNvCxnSpPr>
          <p:nvPr/>
        </p:nvCxnSpPr>
        <p:spPr>
          <a:xfrm flipV="1">
            <a:off x="11413258" y="1630028"/>
            <a:ext cx="0" cy="45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A467B96-2CAA-4FBB-A403-1A7EB34D60E5}"/>
              </a:ext>
            </a:extLst>
          </p:cNvPr>
          <p:cNvSpPr txBox="1"/>
          <p:nvPr/>
        </p:nvSpPr>
        <p:spPr>
          <a:xfrm>
            <a:off x="11044946" y="3562299"/>
            <a:ext cx="12226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Bell MT" panose="02020503060305020303" pitchFamily="18" charset="0"/>
              </a:rPr>
              <a:t>Gliceraldeído </a:t>
            </a:r>
          </a:p>
          <a:p>
            <a:pPr algn="ctr"/>
            <a:r>
              <a:rPr lang="pt-BR" sz="1100" dirty="0">
                <a:latin typeface="Bell MT" panose="02020503060305020303" pitchFamily="18" charset="0"/>
              </a:rPr>
              <a:t>3-fosfato desidrogenase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0E61B6-91D4-4ADE-BFA2-D8AF08B4297D}"/>
              </a:ext>
            </a:extLst>
          </p:cNvPr>
          <p:cNvSpPr txBox="1"/>
          <p:nvPr/>
        </p:nvSpPr>
        <p:spPr>
          <a:xfrm>
            <a:off x="1144326" y="5441680"/>
            <a:ext cx="1263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Bell MT" panose="02020503060305020303" pitchFamily="18" charset="0"/>
              </a:rPr>
              <a:t>Piruvato quinase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DCBB5E4-5558-4254-887B-5D82FF185FC9}"/>
              </a:ext>
            </a:extLst>
          </p:cNvPr>
          <p:cNvSpPr txBox="1"/>
          <p:nvPr/>
        </p:nvSpPr>
        <p:spPr>
          <a:xfrm>
            <a:off x="3892176" y="5420174"/>
            <a:ext cx="11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Enolase</a:t>
            </a:r>
            <a:endParaRPr lang="pt-BR" sz="1100" dirty="0">
              <a:latin typeface="Bell MT" panose="02020503060305020303" pitchFamily="18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6573CE2-EB56-4046-BB91-CCDFFC3100A7}"/>
              </a:ext>
            </a:extLst>
          </p:cNvPr>
          <p:cNvSpPr txBox="1"/>
          <p:nvPr/>
        </p:nvSpPr>
        <p:spPr>
          <a:xfrm>
            <a:off x="6324802" y="5410865"/>
            <a:ext cx="1540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Fosfoglicerato</a:t>
            </a:r>
            <a:r>
              <a:rPr lang="pt-BR" sz="1100" dirty="0">
                <a:latin typeface="Bell MT" panose="02020503060305020303" pitchFamily="18" charset="0"/>
              </a:rPr>
              <a:t> </a:t>
            </a:r>
            <a:r>
              <a:rPr lang="pt-BR" sz="1100" dirty="0" err="1">
                <a:latin typeface="Bell MT" panose="02020503060305020303" pitchFamily="18" charset="0"/>
              </a:rPr>
              <a:t>mutase</a:t>
            </a:r>
            <a:endParaRPr lang="pt-BR" sz="1100" dirty="0">
              <a:latin typeface="Bell MT" panose="02020503060305020303" pitchFamily="18" charset="0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6B6C2E5-86D3-43F4-B3FB-3171AB6C347A}"/>
              </a:ext>
            </a:extLst>
          </p:cNvPr>
          <p:cNvSpPr txBox="1"/>
          <p:nvPr/>
        </p:nvSpPr>
        <p:spPr>
          <a:xfrm>
            <a:off x="9697788" y="1895533"/>
            <a:ext cx="912601" cy="26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Aldolase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3F0FDE3-7494-4575-8B4D-0690E380E0BF}"/>
              </a:ext>
            </a:extLst>
          </p:cNvPr>
          <p:cNvSpPr txBox="1"/>
          <p:nvPr/>
        </p:nvSpPr>
        <p:spPr>
          <a:xfrm>
            <a:off x="11327964" y="1573359"/>
            <a:ext cx="912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1100" dirty="0">
                <a:solidFill>
                  <a:prstClr val="black"/>
                </a:solidFill>
                <a:latin typeface="Bell MT" panose="02020503060305020303" pitchFamily="18" charset="0"/>
              </a:rPr>
              <a:t>Triose- fosfato </a:t>
            </a:r>
            <a:r>
              <a:rPr lang="pt-BR" sz="1100" dirty="0" err="1">
                <a:solidFill>
                  <a:prstClr val="black"/>
                </a:solidFill>
                <a:latin typeface="Bell MT" panose="02020503060305020303" pitchFamily="18" charset="0"/>
              </a:rPr>
              <a:t>isomerase</a:t>
            </a:r>
            <a:endParaRPr lang="pt-BR" sz="1100" dirty="0">
              <a:solidFill>
                <a:prstClr val="black"/>
              </a:solidFill>
              <a:latin typeface="Bell MT" panose="02020503060305020303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2D3E5A1-8C85-433D-BD00-2ADEB2EDD54F}"/>
              </a:ext>
            </a:extLst>
          </p:cNvPr>
          <p:cNvSpPr txBox="1"/>
          <p:nvPr/>
        </p:nvSpPr>
        <p:spPr>
          <a:xfrm>
            <a:off x="1495116" y="2038399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Hexoquinase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4B2D785-F591-4F6B-BFC7-F028F749E580}"/>
              </a:ext>
            </a:extLst>
          </p:cNvPr>
          <p:cNvSpPr txBox="1"/>
          <p:nvPr/>
        </p:nvSpPr>
        <p:spPr>
          <a:xfrm>
            <a:off x="3864645" y="2055878"/>
            <a:ext cx="15015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Fosfoglicose</a:t>
            </a:r>
            <a:endParaRPr lang="pt-BR" sz="1100" dirty="0">
              <a:latin typeface="Bell MT" panose="02020503060305020303" pitchFamily="18" charset="0"/>
            </a:endParaRPr>
          </a:p>
          <a:p>
            <a:pPr algn="ctr"/>
            <a:r>
              <a:rPr lang="pt-BR" sz="1100" dirty="0" err="1">
                <a:latin typeface="Bell MT" panose="02020503060305020303" pitchFamily="18" charset="0"/>
              </a:rPr>
              <a:t>isomerase</a:t>
            </a:r>
            <a:endParaRPr lang="pt-BR" sz="1100" dirty="0">
              <a:latin typeface="Bell MT" panose="02020503060305020303" pitchFamily="18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B1DD4754-CA43-4273-A28E-3B15714CF5EB}"/>
              </a:ext>
            </a:extLst>
          </p:cNvPr>
          <p:cNvSpPr txBox="1"/>
          <p:nvPr/>
        </p:nvSpPr>
        <p:spPr>
          <a:xfrm>
            <a:off x="6696517" y="1895517"/>
            <a:ext cx="1242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Fosfofruto</a:t>
            </a:r>
            <a:r>
              <a:rPr lang="pt-BR" sz="1100" dirty="0">
                <a:latin typeface="Bell MT" panose="02020503060305020303" pitchFamily="18" charset="0"/>
              </a:rPr>
              <a:t> quinase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4C56696-A552-4F5E-A223-4AF4E99DFA15}"/>
              </a:ext>
            </a:extLst>
          </p:cNvPr>
          <p:cNvSpPr txBox="1"/>
          <p:nvPr/>
        </p:nvSpPr>
        <p:spPr>
          <a:xfrm>
            <a:off x="1424275" y="919203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BC7369C1-D355-4D90-BE60-A4BE4A9265CE}"/>
              </a:ext>
            </a:extLst>
          </p:cNvPr>
          <p:cNvSpPr txBox="1"/>
          <p:nvPr/>
        </p:nvSpPr>
        <p:spPr>
          <a:xfrm>
            <a:off x="1929151" y="933176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295FDBD1-BECD-432D-BC21-4D33A9E52ED1}"/>
              </a:ext>
            </a:extLst>
          </p:cNvPr>
          <p:cNvSpPr/>
          <p:nvPr/>
        </p:nvSpPr>
        <p:spPr>
          <a:xfrm rot="5400000">
            <a:off x="1371290" y="890263"/>
            <a:ext cx="1202668" cy="64711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77A9463D-BA2B-4838-A4F8-F79C882BF047}"/>
              </a:ext>
            </a:extLst>
          </p:cNvPr>
          <p:cNvSpPr txBox="1"/>
          <p:nvPr/>
        </p:nvSpPr>
        <p:spPr>
          <a:xfrm>
            <a:off x="6848402" y="935125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1" name="Arco 60">
            <a:extLst>
              <a:ext uri="{FF2B5EF4-FFF2-40B4-BE49-F238E27FC236}">
                <a16:creationId xmlns:a16="http://schemas.microsoft.com/office/drawing/2014/main" id="{0BAE89E4-9C75-41A5-A584-8B74395928AE}"/>
              </a:ext>
            </a:extLst>
          </p:cNvPr>
          <p:cNvSpPr/>
          <p:nvPr/>
        </p:nvSpPr>
        <p:spPr>
          <a:xfrm rot="5400000">
            <a:off x="6795417" y="878889"/>
            <a:ext cx="1202668" cy="64711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Arco 61">
            <a:extLst>
              <a:ext uri="{FF2B5EF4-FFF2-40B4-BE49-F238E27FC236}">
                <a16:creationId xmlns:a16="http://schemas.microsoft.com/office/drawing/2014/main" id="{244BCA8E-658E-4B01-BA37-1B06442192F8}"/>
              </a:ext>
            </a:extLst>
          </p:cNvPr>
          <p:cNvSpPr/>
          <p:nvPr/>
        </p:nvSpPr>
        <p:spPr>
          <a:xfrm rot="5400000" flipV="1">
            <a:off x="1028227" y="4365845"/>
            <a:ext cx="1365031" cy="641528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681DB5A1-26C2-4B85-AD45-7DE70215FC63}"/>
              </a:ext>
            </a:extLst>
          </p:cNvPr>
          <p:cNvSpPr txBox="1"/>
          <p:nvPr/>
        </p:nvSpPr>
        <p:spPr>
          <a:xfrm>
            <a:off x="1137596" y="4414620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2AB3D51F-25F5-4EF5-A3DA-370D38A2367F}"/>
              </a:ext>
            </a:extLst>
          </p:cNvPr>
          <p:cNvSpPr txBox="1"/>
          <p:nvPr/>
        </p:nvSpPr>
        <p:spPr>
          <a:xfrm>
            <a:off x="1495766" y="1835039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sp>
        <p:nvSpPr>
          <p:cNvPr id="66" name="Arco 65">
            <a:extLst>
              <a:ext uri="{FF2B5EF4-FFF2-40B4-BE49-F238E27FC236}">
                <a16:creationId xmlns:a16="http://schemas.microsoft.com/office/drawing/2014/main" id="{78FD623B-6D14-4D3F-9448-676F997668FC}"/>
              </a:ext>
            </a:extLst>
          </p:cNvPr>
          <p:cNvSpPr/>
          <p:nvPr/>
        </p:nvSpPr>
        <p:spPr>
          <a:xfrm rot="5400000" flipV="1">
            <a:off x="8832947" y="4248316"/>
            <a:ext cx="1365031" cy="641528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F20294DC-71C6-4652-B440-7C7060958DD6}"/>
              </a:ext>
            </a:extLst>
          </p:cNvPr>
          <p:cNvSpPr txBox="1"/>
          <p:nvPr/>
        </p:nvSpPr>
        <p:spPr>
          <a:xfrm>
            <a:off x="8911286" y="4309990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03F736C6-7F1D-4365-B1AB-F376207FCE9F}"/>
              </a:ext>
            </a:extLst>
          </p:cNvPr>
          <p:cNvSpPr txBox="1"/>
          <p:nvPr/>
        </p:nvSpPr>
        <p:spPr>
          <a:xfrm>
            <a:off x="9058892" y="5274363"/>
            <a:ext cx="155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Fosfoglicerato</a:t>
            </a:r>
            <a:r>
              <a:rPr lang="pt-BR" sz="1100" dirty="0">
                <a:latin typeface="Bell MT" panose="02020503060305020303" pitchFamily="18" charset="0"/>
              </a:rPr>
              <a:t> quinase</a:t>
            </a:r>
          </a:p>
        </p:txBody>
      </p:sp>
      <p:sp>
        <p:nvSpPr>
          <p:cNvPr id="70" name="Arco 69">
            <a:extLst>
              <a:ext uri="{FF2B5EF4-FFF2-40B4-BE49-F238E27FC236}">
                <a16:creationId xmlns:a16="http://schemas.microsoft.com/office/drawing/2014/main" id="{B6A79B93-5BA1-492F-9F69-910351AB0108}"/>
              </a:ext>
            </a:extLst>
          </p:cNvPr>
          <p:cNvSpPr/>
          <p:nvPr/>
        </p:nvSpPr>
        <p:spPr>
          <a:xfrm rot="5400000" flipV="1">
            <a:off x="4178508" y="4627582"/>
            <a:ext cx="722898" cy="677315"/>
          </a:xfrm>
          <a:custGeom>
            <a:avLst/>
            <a:gdLst>
              <a:gd name="connsiteX0" fmla="*/ 682515 w 1365031"/>
              <a:gd name="connsiteY0" fmla="*/ 0 h 641528"/>
              <a:gd name="connsiteX1" fmla="*/ 1125976 w 1365031"/>
              <a:gd name="connsiteY1" fmla="*/ 76934 h 641528"/>
              <a:gd name="connsiteX2" fmla="*/ 1088772 w 1365031"/>
              <a:gd name="connsiteY2" fmla="*/ 578514 h 641528"/>
              <a:gd name="connsiteX3" fmla="*/ 662401 w 1365031"/>
              <a:gd name="connsiteY3" fmla="*/ 641388 h 641528"/>
              <a:gd name="connsiteX4" fmla="*/ 682516 w 1365031"/>
              <a:gd name="connsiteY4" fmla="*/ 320764 h 641528"/>
              <a:gd name="connsiteX5" fmla="*/ 682515 w 1365031"/>
              <a:gd name="connsiteY5" fmla="*/ 0 h 641528"/>
              <a:gd name="connsiteX0" fmla="*/ 682515 w 1365031"/>
              <a:gd name="connsiteY0" fmla="*/ 0 h 641528"/>
              <a:gd name="connsiteX1" fmla="*/ 1125976 w 1365031"/>
              <a:gd name="connsiteY1" fmla="*/ 76934 h 641528"/>
              <a:gd name="connsiteX2" fmla="*/ 1088772 w 1365031"/>
              <a:gd name="connsiteY2" fmla="*/ 578514 h 641528"/>
              <a:gd name="connsiteX3" fmla="*/ 662401 w 1365031"/>
              <a:gd name="connsiteY3" fmla="*/ 641388 h 641528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5 w 702633"/>
              <a:gd name="connsiteY4" fmla="*/ 324630 h 645393"/>
              <a:gd name="connsiteX5" fmla="*/ 20114 w 702633"/>
              <a:gd name="connsiteY5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0 w 702633"/>
              <a:gd name="connsiteY2" fmla="*/ 645254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4 w 702633"/>
              <a:gd name="connsiteY4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0 w 702633"/>
              <a:gd name="connsiteY2" fmla="*/ 645254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4 w 702633"/>
              <a:gd name="connsiteY4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0" fmla="*/ 20114 w 702633"/>
              <a:gd name="connsiteY0" fmla="*/ 0 h 641527"/>
              <a:gd name="connsiteX1" fmla="*/ 463575 w 702633"/>
              <a:gd name="connsiteY1" fmla="*/ 76934 h 641527"/>
              <a:gd name="connsiteX2" fmla="*/ 426371 w 702633"/>
              <a:gd name="connsiteY2" fmla="*/ 578514 h 641527"/>
              <a:gd name="connsiteX3" fmla="*/ 0 w 702633"/>
              <a:gd name="connsiteY3" fmla="*/ 641388 h 641527"/>
              <a:gd name="connsiteX4" fmla="*/ 20114 w 702633"/>
              <a:gd name="connsiteY4" fmla="*/ 0 h 641527"/>
              <a:gd name="connsiteX0" fmla="*/ 20114 w 702633"/>
              <a:gd name="connsiteY0" fmla="*/ 0 h 641527"/>
              <a:gd name="connsiteX1" fmla="*/ 668292 w 702633"/>
              <a:gd name="connsiteY1" fmla="*/ 377185 h 641527"/>
              <a:gd name="connsiteX0" fmla="*/ 20114 w 668309"/>
              <a:gd name="connsiteY0" fmla="*/ 25805 h 677315"/>
              <a:gd name="connsiteX1" fmla="*/ 518166 w 668309"/>
              <a:gd name="connsiteY1" fmla="*/ 20853 h 677315"/>
              <a:gd name="connsiteX2" fmla="*/ 426371 w 668309"/>
              <a:gd name="connsiteY2" fmla="*/ 604319 h 677315"/>
              <a:gd name="connsiteX3" fmla="*/ 0 w 668309"/>
              <a:gd name="connsiteY3" fmla="*/ 667193 h 677315"/>
              <a:gd name="connsiteX4" fmla="*/ 20114 w 668309"/>
              <a:gd name="connsiteY4" fmla="*/ 25805 h 677315"/>
              <a:gd name="connsiteX0" fmla="*/ 20114 w 668309"/>
              <a:gd name="connsiteY0" fmla="*/ 25805 h 677315"/>
              <a:gd name="connsiteX1" fmla="*/ 668292 w 668309"/>
              <a:gd name="connsiteY1" fmla="*/ 402990 h 677315"/>
              <a:gd name="connsiteX0" fmla="*/ 20114 w 722898"/>
              <a:gd name="connsiteY0" fmla="*/ 25805 h 677315"/>
              <a:gd name="connsiteX1" fmla="*/ 518166 w 722898"/>
              <a:gd name="connsiteY1" fmla="*/ 20853 h 677315"/>
              <a:gd name="connsiteX2" fmla="*/ 426371 w 722898"/>
              <a:gd name="connsiteY2" fmla="*/ 604319 h 677315"/>
              <a:gd name="connsiteX3" fmla="*/ 0 w 722898"/>
              <a:gd name="connsiteY3" fmla="*/ 667193 h 677315"/>
              <a:gd name="connsiteX4" fmla="*/ 20114 w 722898"/>
              <a:gd name="connsiteY4" fmla="*/ 25805 h 677315"/>
              <a:gd name="connsiteX0" fmla="*/ 20114 w 722898"/>
              <a:gd name="connsiteY0" fmla="*/ 25805 h 677315"/>
              <a:gd name="connsiteX1" fmla="*/ 722883 w 722898"/>
              <a:gd name="connsiteY1" fmla="*/ 430286 h 67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898" h="677315" stroke="0" extrusionOk="0">
                <a:moveTo>
                  <a:pt x="20114" y="25805"/>
                </a:moveTo>
                <a:cubicBezTo>
                  <a:pt x="182715" y="25805"/>
                  <a:pt x="394565" y="-28799"/>
                  <a:pt x="518166" y="20853"/>
                </a:cubicBezTo>
                <a:cubicBezTo>
                  <a:pt x="851636" y="154812"/>
                  <a:pt x="512732" y="496596"/>
                  <a:pt x="426371" y="604319"/>
                </a:cubicBezTo>
                <a:cubicBezTo>
                  <a:pt x="340010" y="712042"/>
                  <a:pt x="153109" y="669315"/>
                  <a:pt x="0" y="667193"/>
                </a:cubicBezTo>
                <a:lnTo>
                  <a:pt x="20114" y="25805"/>
                </a:lnTo>
                <a:close/>
              </a:path>
              <a:path w="722898" h="677315" fill="none">
                <a:moveTo>
                  <a:pt x="20114" y="25805"/>
                </a:moveTo>
                <a:cubicBezTo>
                  <a:pt x="182715" y="25805"/>
                  <a:pt x="726235" y="323388"/>
                  <a:pt x="722883" y="430286"/>
                </a:cubicBezTo>
              </a:path>
            </a:pathLst>
          </a:cu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5CE52E77-B0ED-4D36-BE12-A7BCB1560EBF}"/>
              </a:ext>
            </a:extLst>
          </p:cNvPr>
          <p:cNvSpPr txBox="1"/>
          <p:nvPr/>
        </p:nvSpPr>
        <p:spPr>
          <a:xfrm>
            <a:off x="3937722" y="4387727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r>
              <a:rPr kumimoji="0" lang="pt-BR" sz="11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42E41D7C-40BD-4B7E-AA01-DC483866F625}"/>
              </a:ext>
            </a:extLst>
          </p:cNvPr>
          <p:cNvSpPr txBox="1"/>
          <p:nvPr/>
        </p:nvSpPr>
        <p:spPr>
          <a:xfrm>
            <a:off x="10201809" y="3951666"/>
            <a:ext cx="374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5" name="Arco 74">
            <a:extLst>
              <a:ext uri="{FF2B5EF4-FFF2-40B4-BE49-F238E27FC236}">
                <a16:creationId xmlns:a16="http://schemas.microsoft.com/office/drawing/2014/main" id="{20CF9378-4239-424B-842E-0CA636B1F558}"/>
              </a:ext>
            </a:extLst>
          </p:cNvPr>
          <p:cNvSpPr/>
          <p:nvPr/>
        </p:nvSpPr>
        <p:spPr>
          <a:xfrm flipV="1">
            <a:off x="9112564" y="3394901"/>
            <a:ext cx="2009479" cy="51459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8889FCE6-734D-4B83-8066-AC00C0F4714B}"/>
              </a:ext>
            </a:extLst>
          </p:cNvPr>
          <p:cNvSpPr txBox="1"/>
          <p:nvPr/>
        </p:nvSpPr>
        <p:spPr>
          <a:xfrm>
            <a:off x="9586823" y="3276309"/>
            <a:ext cx="612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EEDE472F-F82A-4325-949F-BD5E1CAC392D}"/>
              </a:ext>
            </a:extLst>
          </p:cNvPr>
          <p:cNvSpPr txBox="1"/>
          <p:nvPr/>
        </p:nvSpPr>
        <p:spPr>
          <a:xfrm>
            <a:off x="9574364" y="3783801"/>
            <a:ext cx="644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</a:t>
            </a:r>
          </a:p>
        </p:txBody>
      </p:sp>
      <p:sp>
        <p:nvSpPr>
          <p:cNvPr id="78" name="Seta: Dobrada 77">
            <a:extLst>
              <a:ext uri="{FF2B5EF4-FFF2-40B4-BE49-F238E27FC236}">
                <a16:creationId xmlns:a16="http://schemas.microsoft.com/office/drawing/2014/main" id="{A68CF8E1-7E52-47FC-AD0F-4749A5477C36}"/>
              </a:ext>
            </a:extLst>
          </p:cNvPr>
          <p:cNvSpPr/>
          <p:nvPr/>
        </p:nvSpPr>
        <p:spPr>
          <a:xfrm rot="16200000" flipH="1" flipV="1">
            <a:off x="10684886" y="3874201"/>
            <a:ext cx="261610" cy="671811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87AD0A-6F84-480D-AE8D-F20E31D1D2A1}"/>
              </a:ext>
            </a:extLst>
          </p:cNvPr>
          <p:cNvSpPr txBox="1"/>
          <p:nvPr/>
        </p:nvSpPr>
        <p:spPr>
          <a:xfrm>
            <a:off x="7352074" y="935125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AC3CE456-038E-4DD0-9C80-AFEE24DA4723}"/>
              </a:ext>
            </a:extLst>
          </p:cNvPr>
          <p:cNvSpPr txBox="1"/>
          <p:nvPr/>
        </p:nvSpPr>
        <p:spPr>
          <a:xfrm>
            <a:off x="9381922" y="4309990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DCC77D98-BA66-40F6-BFD2-FC9929186928}"/>
              </a:ext>
            </a:extLst>
          </p:cNvPr>
          <p:cNvSpPr txBox="1"/>
          <p:nvPr/>
        </p:nvSpPr>
        <p:spPr>
          <a:xfrm>
            <a:off x="1646560" y="4403423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2" name="Seta: Dobrada 81">
            <a:extLst>
              <a:ext uri="{FF2B5EF4-FFF2-40B4-BE49-F238E27FC236}">
                <a16:creationId xmlns:a16="http://schemas.microsoft.com/office/drawing/2014/main" id="{CBD4A5C7-0220-455C-AA62-5D1C3FD6F79F}"/>
              </a:ext>
            </a:extLst>
          </p:cNvPr>
          <p:cNvSpPr/>
          <p:nvPr/>
        </p:nvSpPr>
        <p:spPr>
          <a:xfrm rot="16200000" flipH="1" flipV="1">
            <a:off x="10270014" y="1652775"/>
            <a:ext cx="261610" cy="671811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Seta: Dobrada 82">
            <a:extLst>
              <a:ext uri="{FF2B5EF4-FFF2-40B4-BE49-F238E27FC236}">
                <a16:creationId xmlns:a16="http://schemas.microsoft.com/office/drawing/2014/main" id="{32AE2942-6A72-4F05-9366-46CE1DEF30EA}"/>
              </a:ext>
            </a:extLst>
          </p:cNvPr>
          <p:cNvSpPr/>
          <p:nvPr/>
        </p:nvSpPr>
        <p:spPr>
          <a:xfrm rot="16200000" flipV="1">
            <a:off x="10140745" y="1275855"/>
            <a:ext cx="261579" cy="930380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7" name="Imagem 66">
            <a:extLst>
              <a:ext uri="{FF2B5EF4-FFF2-40B4-BE49-F238E27FC236}">
                <a16:creationId xmlns:a16="http://schemas.microsoft.com/office/drawing/2014/main" id="{9EF737E5-AE21-47F0-903D-DA538C31ED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02" y="4476583"/>
            <a:ext cx="1281389" cy="161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6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C7DA7-F9C3-4534-9149-89890C27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5980" y="252375"/>
            <a:ext cx="3700040" cy="937931"/>
          </a:xfrm>
        </p:spPr>
        <p:txBody>
          <a:bodyPr/>
          <a:lstStyle/>
          <a:p>
            <a:r>
              <a:rPr lang="pt-BR" b="1" dirty="0">
                <a:latin typeface="Bell MT" panose="02020503060305020303" pitchFamily="18" charset="0"/>
              </a:rPr>
              <a:t>Glicólise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1DC2225-99CD-4B0A-B326-0EB2DE3D82C9}"/>
              </a:ext>
            </a:extLst>
          </p:cNvPr>
          <p:cNvSpPr txBox="1"/>
          <p:nvPr/>
        </p:nvSpPr>
        <p:spPr>
          <a:xfrm>
            <a:off x="1544539" y="2744237"/>
            <a:ext cx="1871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Glicose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EEBC8EF-CCC4-4541-A2EF-56F539543A48}"/>
              </a:ext>
            </a:extLst>
          </p:cNvPr>
          <p:cNvSpPr txBox="1"/>
          <p:nvPr/>
        </p:nvSpPr>
        <p:spPr>
          <a:xfrm>
            <a:off x="8751580" y="2744237"/>
            <a:ext cx="2624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(2x) Piruvato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E202EDC-DD86-4CFA-9090-745BDE683814}"/>
              </a:ext>
            </a:extLst>
          </p:cNvPr>
          <p:cNvCxnSpPr>
            <a:cxnSpLocks/>
          </p:cNvCxnSpPr>
          <p:nvPr/>
        </p:nvCxnSpPr>
        <p:spPr>
          <a:xfrm flipV="1">
            <a:off x="3416461" y="3005847"/>
            <a:ext cx="5359079" cy="0"/>
          </a:xfrm>
          <a:prstGeom prst="straightConnector1">
            <a:avLst/>
          </a:prstGeom>
          <a:ln w="539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17340BF-2BF0-4106-B368-1B72774277DE}"/>
              </a:ext>
            </a:extLst>
          </p:cNvPr>
          <p:cNvCxnSpPr>
            <a:cxnSpLocks/>
          </p:cNvCxnSpPr>
          <p:nvPr/>
        </p:nvCxnSpPr>
        <p:spPr>
          <a:xfrm>
            <a:off x="6096000" y="1977146"/>
            <a:ext cx="0" cy="2057402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3AE76D2-4696-4754-A8C7-FEDA7AF477CF}"/>
              </a:ext>
            </a:extLst>
          </p:cNvPr>
          <p:cNvSpPr txBox="1"/>
          <p:nvPr/>
        </p:nvSpPr>
        <p:spPr>
          <a:xfrm>
            <a:off x="3959160" y="3125357"/>
            <a:ext cx="137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ell MT" panose="02020503060305020303" pitchFamily="18" charset="0"/>
              </a:rPr>
              <a:t>1ª Etapa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A0DBF70-22B7-428B-90DE-E13E2D5C5407}"/>
              </a:ext>
            </a:extLst>
          </p:cNvPr>
          <p:cNvSpPr txBox="1"/>
          <p:nvPr/>
        </p:nvSpPr>
        <p:spPr>
          <a:xfrm>
            <a:off x="6855454" y="3134419"/>
            <a:ext cx="137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ell MT" panose="02020503060305020303" pitchFamily="18" charset="0"/>
              </a:rPr>
              <a:t>2ª Etapa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D6A333C-615F-4CAA-BCD8-18341510EEB3}"/>
              </a:ext>
            </a:extLst>
          </p:cNvPr>
          <p:cNvSpPr txBox="1"/>
          <p:nvPr/>
        </p:nvSpPr>
        <p:spPr>
          <a:xfrm>
            <a:off x="4306748" y="6120185"/>
            <a:ext cx="3578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Num total de 10 reações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958A722-D6D8-49FA-A531-933DD6305D1B}"/>
              </a:ext>
            </a:extLst>
          </p:cNvPr>
          <p:cNvSpPr txBox="1"/>
          <p:nvPr/>
        </p:nvSpPr>
        <p:spPr>
          <a:xfrm>
            <a:off x="3831220" y="1080451"/>
            <a:ext cx="452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Quebra da glicose em piruvato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5FAAB137-3548-42FE-BC2D-03474C69E5E7}"/>
              </a:ext>
            </a:extLst>
          </p:cNvPr>
          <p:cNvGrpSpPr/>
          <p:nvPr/>
        </p:nvGrpSpPr>
        <p:grpSpPr>
          <a:xfrm>
            <a:off x="1964124" y="3275993"/>
            <a:ext cx="1032751" cy="166134"/>
            <a:chOff x="250032" y="2957296"/>
            <a:chExt cx="1887619" cy="333964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1315C409-1528-4513-8916-269310BCB5C0}"/>
                </a:ext>
              </a:extLst>
            </p:cNvPr>
            <p:cNvSpPr/>
            <p:nvPr/>
          </p:nvSpPr>
          <p:spPr>
            <a:xfrm>
              <a:off x="250032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571B1901-476B-4CBD-B54B-F205849A44A5}"/>
                </a:ext>
              </a:extLst>
            </p:cNvPr>
            <p:cNvSpPr/>
            <p:nvPr/>
          </p:nvSpPr>
          <p:spPr>
            <a:xfrm>
              <a:off x="571981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19E7391F-1A71-4EB3-90DE-D7BE39ADD385}"/>
                </a:ext>
              </a:extLst>
            </p:cNvPr>
            <p:cNvSpPr/>
            <p:nvPr/>
          </p:nvSpPr>
          <p:spPr>
            <a:xfrm>
              <a:off x="863170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6C2B8943-4202-40CE-B27B-BA1D8D65B307}"/>
                </a:ext>
              </a:extLst>
            </p:cNvPr>
            <p:cNvSpPr/>
            <p:nvPr/>
          </p:nvSpPr>
          <p:spPr>
            <a:xfrm>
              <a:off x="118511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67FCDE53-E4CF-47C8-BACB-15B0A67AFD80}"/>
                </a:ext>
              </a:extLst>
            </p:cNvPr>
            <p:cNvSpPr/>
            <p:nvPr/>
          </p:nvSpPr>
          <p:spPr>
            <a:xfrm>
              <a:off x="1503185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B9FDF52E-3BD8-440F-A65E-B401E27B1185}"/>
                </a:ext>
              </a:extLst>
            </p:cNvPr>
            <p:cNvSpPr/>
            <p:nvPr/>
          </p:nvSpPr>
          <p:spPr>
            <a:xfrm>
              <a:off x="1825134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C79FFF8-98EA-4EB3-9650-059EC4E9196C}"/>
              </a:ext>
            </a:extLst>
          </p:cNvPr>
          <p:cNvGrpSpPr/>
          <p:nvPr/>
        </p:nvGrpSpPr>
        <p:grpSpPr>
          <a:xfrm>
            <a:off x="10095850" y="3268723"/>
            <a:ext cx="521148" cy="166134"/>
            <a:chOff x="9706728" y="3734209"/>
            <a:chExt cx="521148" cy="166134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ACB53F87-D69F-4C81-9EB7-39674ED08620}"/>
                </a:ext>
              </a:extLst>
            </p:cNvPr>
            <p:cNvSpPr/>
            <p:nvPr/>
          </p:nvSpPr>
          <p:spPr>
            <a:xfrm>
              <a:off x="9706728" y="373994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C7E51DE5-85D3-449A-BD6E-221C35AD1C65}"/>
                </a:ext>
              </a:extLst>
            </p:cNvPr>
            <p:cNvSpPr/>
            <p:nvPr/>
          </p:nvSpPr>
          <p:spPr>
            <a:xfrm>
              <a:off x="9880748" y="373420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FFE627A4-7B62-4C2F-9E5A-D3805C50EB06}"/>
                </a:ext>
              </a:extLst>
            </p:cNvPr>
            <p:cNvSpPr/>
            <p:nvPr/>
          </p:nvSpPr>
          <p:spPr>
            <a:xfrm>
              <a:off x="10056892" y="373994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2586949-1CA7-45CE-8D88-194DC4C36444}"/>
              </a:ext>
            </a:extLst>
          </p:cNvPr>
          <p:cNvSpPr txBox="1"/>
          <p:nvPr/>
        </p:nvSpPr>
        <p:spPr>
          <a:xfrm>
            <a:off x="2145177" y="3456403"/>
            <a:ext cx="617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6 (C)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6D3A5FDC-3E5C-4795-8353-AA140B0E9B68}"/>
              </a:ext>
            </a:extLst>
          </p:cNvPr>
          <p:cNvSpPr txBox="1"/>
          <p:nvPr/>
        </p:nvSpPr>
        <p:spPr>
          <a:xfrm>
            <a:off x="10046823" y="3476020"/>
            <a:ext cx="617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dirty="0">
                <a:solidFill>
                  <a:srgbClr val="FF0000"/>
                </a:solidFill>
                <a:latin typeface="Bell MT" panose="02020503060305020303" pitchFamily="18" charset="0"/>
              </a:rPr>
              <a:t>3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(C)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968E96B-74FC-4FB8-B988-86C9AEBD9315}"/>
              </a:ext>
            </a:extLst>
          </p:cNvPr>
          <p:cNvSpPr txBox="1"/>
          <p:nvPr/>
        </p:nvSpPr>
        <p:spPr>
          <a:xfrm>
            <a:off x="3200561" y="4561912"/>
            <a:ext cx="2624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ell MT" panose="02020503060305020303" pitchFamily="18" charset="0"/>
              </a:rPr>
              <a:t>Consumo de ATP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1CCD2D0-901E-4F13-A910-246CD1ED56C5}"/>
              </a:ext>
            </a:extLst>
          </p:cNvPr>
          <p:cNvSpPr txBox="1"/>
          <p:nvPr/>
        </p:nvSpPr>
        <p:spPr>
          <a:xfrm>
            <a:off x="6367248" y="4561912"/>
            <a:ext cx="2624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ell MT" panose="02020503060305020303" pitchFamily="18" charset="0"/>
              </a:rPr>
              <a:t>Produção de ATP</a:t>
            </a:r>
          </a:p>
        </p:txBody>
      </p:sp>
    </p:spTree>
    <p:extLst>
      <p:ext uri="{BB962C8B-B14F-4D97-AF65-F5344CB8AC3E}">
        <p14:creationId xmlns:p14="http://schemas.microsoft.com/office/powerpoint/2010/main" val="418562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8" grpId="0"/>
      <p:bldP spid="19" grpId="0"/>
      <p:bldP spid="21" grpId="0"/>
      <p:bldP spid="36" grpId="0"/>
      <p:bldP spid="38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A9AF6-D8A6-4049-AFD9-4B48D94D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Bell MT" panose="02020503060305020303" pitchFamily="18" charset="0"/>
              </a:rPr>
              <a:t>Objetivos da aula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E3A0919-B59A-4F71-9CE3-7EB99D71ABB8}"/>
              </a:ext>
            </a:extLst>
          </p:cNvPr>
          <p:cNvSpPr txBox="1"/>
          <p:nvPr/>
        </p:nvSpPr>
        <p:spPr>
          <a:xfrm>
            <a:off x="838199" y="2323185"/>
            <a:ext cx="10515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Conhecer quem são as enzimas, substratos e produtos da reações da glicólise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FE98FB-7EC1-4E30-AEBB-4A1E4C632D22}"/>
              </a:ext>
            </a:extLst>
          </p:cNvPr>
          <p:cNvSpPr txBox="1"/>
          <p:nvPr/>
        </p:nvSpPr>
        <p:spPr>
          <a:xfrm>
            <a:off x="838199" y="3139280"/>
            <a:ext cx="10515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600" dirty="0">
                <a:solidFill>
                  <a:prstClr val="black"/>
                </a:solidFill>
                <a:latin typeface="Bell MT" panose="02020503060305020303" pitchFamily="18" charset="0"/>
              </a:rPr>
              <a:t>Identificar a primeira e segunda etapa da glicólise</a:t>
            </a:r>
            <a:endParaRPr kumimoji="0" lang="pt-BR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E38FF2B-25E0-43AF-A7A9-6DF8F6091359}"/>
              </a:ext>
            </a:extLst>
          </p:cNvPr>
          <p:cNvSpPr txBox="1"/>
          <p:nvPr/>
        </p:nvSpPr>
        <p:spPr>
          <a:xfrm>
            <a:off x="838199" y="3955375"/>
            <a:ext cx="102983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600" dirty="0">
                <a:solidFill>
                  <a:prstClr val="black"/>
                </a:solidFill>
                <a:latin typeface="Bell MT" panose="02020503060305020303" pitchFamily="18" charset="0"/>
              </a:rPr>
              <a:t>Saldo final das substâncias consumidas e produzidas</a:t>
            </a:r>
            <a:endParaRPr kumimoji="0" lang="pt-BR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82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C7DA7-F9C3-4534-9149-89890C27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8882"/>
            <a:ext cx="9144000" cy="2387600"/>
          </a:xfrm>
        </p:spPr>
        <p:txBody>
          <a:bodyPr/>
          <a:lstStyle/>
          <a:p>
            <a:r>
              <a:rPr lang="pt-BR" b="1" dirty="0">
                <a:latin typeface="Bell MT" panose="02020503060305020303" pitchFamily="18" charset="0"/>
              </a:rPr>
              <a:t>Glicólise</a:t>
            </a:r>
            <a:br>
              <a:rPr lang="pt-BR" b="1" dirty="0">
                <a:latin typeface="Bell MT" panose="02020503060305020303" pitchFamily="18" charset="0"/>
              </a:rPr>
            </a:br>
            <a:r>
              <a:rPr lang="pt-BR" b="1" dirty="0">
                <a:latin typeface="Bell MT" panose="02020503060305020303" pitchFamily="18" charset="0"/>
              </a:rPr>
              <a:t>1ª etapa</a:t>
            </a:r>
          </a:p>
        </p:txBody>
      </p:sp>
    </p:spTree>
    <p:extLst>
      <p:ext uri="{BB962C8B-B14F-4D97-AF65-F5344CB8AC3E}">
        <p14:creationId xmlns:p14="http://schemas.microsoft.com/office/powerpoint/2010/main" val="38631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80EDE18-80ED-4541-B3E6-9A894D9E4051}"/>
              </a:ext>
            </a:extLst>
          </p:cNvPr>
          <p:cNvCxnSpPr>
            <a:cxnSpLocks/>
          </p:cNvCxnSpPr>
          <p:nvPr/>
        </p:nvCxnSpPr>
        <p:spPr>
          <a:xfrm>
            <a:off x="8289758" y="3159853"/>
            <a:ext cx="3902242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20DE492-6CB7-4087-9F19-7DBCBB9F5716}"/>
              </a:ext>
            </a:extLst>
          </p:cNvPr>
          <p:cNvSpPr txBox="1"/>
          <p:nvPr/>
        </p:nvSpPr>
        <p:spPr>
          <a:xfrm>
            <a:off x="2751141" y="3591578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Hexoquinase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86ADB2D-907E-4C6F-A1A6-66C4E0E04461}"/>
              </a:ext>
            </a:extLst>
          </p:cNvPr>
          <p:cNvSpPr txBox="1"/>
          <p:nvPr/>
        </p:nvSpPr>
        <p:spPr>
          <a:xfrm>
            <a:off x="9048515" y="3218712"/>
            <a:ext cx="2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Fosfoglicoisomerase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5F15477-FB96-4D71-A072-8581B7961484}"/>
              </a:ext>
            </a:extLst>
          </p:cNvPr>
          <p:cNvSpPr txBox="1"/>
          <p:nvPr/>
        </p:nvSpPr>
        <p:spPr>
          <a:xfrm>
            <a:off x="2647704" y="5526324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1º Reação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0ED5979-CC4E-471F-8D7A-BF4F1D06136E}"/>
              </a:ext>
            </a:extLst>
          </p:cNvPr>
          <p:cNvSpPr txBox="1"/>
          <p:nvPr/>
        </p:nvSpPr>
        <p:spPr>
          <a:xfrm>
            <a:off x="9544296" y="5526324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2º Reação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98747D0-EFC5-453C-9CEA-4ECA18E6C0F3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1º Etapa da glicólise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AAC7523-8998-4999-80BC-0D65879C0440}"/>
              </a:ext>
            </a:extLst>
          </p:cNvPr>
          <p:cNvGrpSpPr/>
          <p:nvPr/>
        </p:nvGrpSpPr>
        <p:grpSpPr>
          <a:xfrm>
            <a:off x="226172" y="3001428"/>
            <a:ext cx="1887619" cy="333964"/>
            <a:chOff x="250032" y="2957296"/>
            <a:chExt cx="1887619" cy="333964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BA810BE0-B2B2-4DCE-983F-73C7C7C29D48}"/>
                </a:ext>
              </a:extLst>
            </p:cNvPr>
            <p:cNvSpPr/>
            <p:nvPr/>
          </p:nvSpPr>
          <p:spPr>
            <a:xfrm>
              <a:off x="250032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A5E58724-E6AA-408D-AD8B-555AD3F4F7E1}"/>
                </a:ext>
              </a:extLst>
            </p:cNvPr>
            <p:cNvSpPr/>
            <p:nvPr/>
          </p:nvSpPr>
          <p:spPr>
            <a:xfrm>
              <a:off x="571981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E2B6ED6C-5CE3-49C8-9C92-23C9F16A3556}"/>
                </a:ext>
              </a:extLst>
            </p:cNvPr>
            <p:cNvSpPr/>
            <p:nvPr/>
          </p:nvSpPr>
          <p:spPr>
            <a:xfrm>
              <a:off x="863170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D3205B3C-FC89-4BF0-BA1C-9B6BE8DEC854}"/>
                </a:ext>
              </a:extLst>
            </p:cNvPr>
            <p:cNvSpPr/>
            <p:nvPr/>
          </p:nvSpPr>
          <p:spPr>
            <a:xfrm>
              <a:off x="118511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A756AA9A-1C6B-4DBD-B33F-F37970EEFA20}"/>
                </a:ext>
              </a:extLst>
            </p:cNvPr>
            <p:cNvSpPr/>
            <p:nvPr/>
          </p:nvSpPr>
          <p:spPr>
            <a:xfrm>
              <a:off x="1503185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BA981577-49AC-45C9-AC4E-1BBF177F641C}"/>
                </a:ext>
              </a:extLst>
            </p:cNvPr>
            <p:cNvSpPr/>
            <p:nvPr/>
          </p:nvSpPr>
          <p:spPr>
            <a:xfrm>
              <a:off x="1825134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9667535-EC59-4991-A166-B9FB931F510C}"/>
              </a:ext>
            </a:extLst>
          </p:cNvPr>
          <p:cNvSpPr txBox="1"/>
          <p:nvPr/>
        </p:nvSpPr>
        <p:spPr>
          <a:xfrm>
            <a:off x="4520466" y="3429000"/>
            <a:ext cx="3968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Glicose</a:t>
            </a:r>
            <a:r>
              <a:rPr lang="pt-BR" sz="1600" b="1" dirty="0">
                <a:solidFill>
                  <a:srgbClr val="FF0000"/>
                </a:solidFill>
                <a:latin typeface="Bell MT" panose="02020503060305020303" pitchFamily="18" charset="0"/>
              </a:rPr>
              <a:t>-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6-fosfato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595AFD6-B9B4-4D90-BE1F-441101BC4C43}"/>
              </a:ext>
            </a:extLst>
          </p:cNvPr>
          <p:cNvSpPr txBox="1"/>
          <p:nvPr/>
        </p:nvSpPr>
        <p:spPr>
          <a:xfrm>
            <a:off x="139970" y="3488521"/>
            <a:ext cx="2042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Glicose</a:t>
            </a:r>
          </a:p>
        </p:txBody>
      </p:sp>
      <p:sp>
        <p:nvSpPr>
          <p:cNvPr id="47" name="Seta: Curva para Cima 46">
            <a:extLst>
              <a:ext uri="{FF2B5EF4-FFF2-40B4-BE49-F238E27FC236}">
                <a16:creationId xmlns:a16="http://schemas.microsoft.com/office/drawing/2014/main" id="{302E485B-E76B-4A10-B247-E76A351582B1}"/>
              </a:ext>
            </a:extLst>
          </p:cNvPr>
          <p:cNvSpPr/>
          <p:nvPr/>
        </p:nvSpPr>
        <p:spPr>
          <a:xfrm>
            <a:off x="2974121" y="2747275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819C3E1-9FFA-4DEC-A06C-5896034D41A4}"/>
              </a:ext>
            </a:extLst>
          </p:cNvPr>
          <p:cNvSpPr txBox="1"/>
          <p:nvPr/>
        </p:nvSpPr>
        <p:spPr>
          <a:xfrm>
            <a:off x="2301689" y="2322893"/>
            <a:ext cx="125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EA7ECEC-F3C4-436D-9F72-80692E6C800E}"/>
              </a:ext>
            </a:extLst>
          </p:cNvPr>
          <p:cNvSpPr txBox="1"/>
          <p:nvPr/>
        </p:nvSpPr>
        <p:spPr>
          <a:xfrm>
            <a:off x="3778814" y="2322893"/>
            <a:ext cx="132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20E71FD-4C84-4D11-9413-194864EE61B7}"/>
              </a:ext>
            </a:extLst>
          </p:cNvPr>
          <p:cNvGrpSpPr/>
          <p:nvPr/>
        </p:nvGrpSpPr>
        <p:grpSpPr>
          <a:xfrm>
            <a:off x="4397722" y="2391067"/>
            <a:ext cx="658642" cy="322425"/>
            <a:chOff x="4909018" y="1748474"/>
            <a:chExt cx="658642" cy="322425"/>
          </a:xfrm>
        </p:grpSpPr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D17FF074-ADBD-4239-AF98-7EE859F9ED93}"/>
                </a:ext>
              </a:extLst>
            </p:cNvPr>
            <p:cNvCxnSpPr>
              <a:cxnSpLocks/>
            </p:cNvCxnSpPr>
            <p:nvPr/>
          </p:nvCxnSpPr>
          <p:spPr>
            <a:xfrm>
              <a:off x="4909018" y="189814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0890233A-C9E0-4C9F-8FCA-A26918B72134}"/>
                </a:ext>
              </a:extLst>
            </p:cNvPr>
            <p:cNvSpPr/>
            <p:nvPr/>
          </p:nvSpPr>
          <p:spPr>
            <a:xfrm>
              <a:off x="5255143" y="17484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9DBB5382-EEBF-472E-AD94-9CC795F3C56C}"/>
              </a:ext>
            </a:extLst>
          </p:cNvPr>
          <p:cNvGrpSpPr/>
          <p:nvPr/>
        </p:nvGrpSpPr>
        <p:grpSpPr>
          <a:xfrm>
            <a:off x="5473368" y="2968835"/>
            <a:ext cx="1887619" cy="333964"/>
            <a:chOff x="5274206" y="2968835"/>
            <a:chExt cx="1887619" cy="333964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9E974499-E834-4476-B062-5978C3B503B6}"/>
                </a:ext>
              </a:extLst>
            </p:cNvPr>
            <p:cNvSpPr/>
            <p:nvPr/>
          </p:nvSpPr>
          <p:spPr>
            <a:xfrm>
              <a:off x="5274206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FD78D4C3-BE28-4FE0-AD24-0F4EF48EB129}"/>
                </a:ext>
              </a:extLst>
            </p:cNvPr>
            <p:cNvSpPr/>
            <p:nvPr/>
          </p:nvSpPr>
          <p:spPr>
            <a:xfrm>
              <a:off x="5596155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2A49948F-CF4D-420D-B69B-CC2016510019}"/>
                </a:ext>
              </a:extLst>
            </p:cNvPr>
            <p:cNvSpPr/>
            <p:nvPr/>
          </p:nvSpPr>
          <p:spPr>
            <a:xfrm>
              <a:off x="5887344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8FF5F244-EB44-495A-AB06-B17A84F7B2E2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7C97AE2F-3AB0-433D-BBE0-1E56FD95BA59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13CCC56B-ED52-4A48-B4D7-39CC75D158C2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4462ADD-210A-4C97-BE82-259540228535}"/>
              </a:ext>
            </a:extLst>
          </p:cNvPr>
          <p:cNvSpPr txBox="1"/>
          <p:nvPr/>
        </p:nvSpPr>
        <p:spPr>
          <a:xfrm>
            <a:off x="2790222" y="3212085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8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 flipV="1">
            <a:off x="2490131" y="3148242"/>
            <a:ext cx="2606897" cy="1161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217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7.40741E-7 L 0.1151 -7.40741E-7 C 0.16654 -7.40741E-7 0.23021 0.02431 0.23021 0.04421 L 0.23021 0.08866 " pathEditMode="relative" rAng="0" ptsTypes="AAAA">
                                      <p:cBhvr>
                                        <p:cTn id="5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10" y="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/>
      <p:bldP spid="22" grpId="0"/>
      <p:bldP spid="41" grpId="0"/>
      <p:bldP spid="47" grpId="0" animBg="1"/>
      <p:bldP spid="48" grpId="0"/>
      <p:bldP spid="49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 flipV="1">
            <a:off x="-526648" y="3153256"/>
            <a:ext cx="1356827" cy="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80EDE18-80ED-4541-B3E6-9A894D9E4051}"/>
              </a:ext>
            </a:extLst>
          </p:cNvPr>
          <p:cNvCxnSpPr>
            <a:cxnSpLocks/>
          </p:cNvCxnSpPr>
          <p:nvPr/>
        </p:nvCxnSpPr>
        <p:spPr>
          <a:xfrm>
            <a:off x="11117179" y="3166135"/>
            <a:ext cx="1074821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ECE8B0A-FC00-45B9-9155-0C978ABA7295}"/>
              </a:ext>
            </a:extLst>
          </p:cNvPr>
          <p:cNvCxnSpPr>
            <a:cxnSpLocks/>
          </p:cNvCxnSpPr>
          <p:nvPr/>
        </p:nvCxnSpPr>
        <p:spPr>
          <a:xfrm flipV="1">
            <a:off x="3982458" y="3163180"/>
            <a:ext cx="2910395" cy="4787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7EE7DC9-496D-4E5B-8010-1E6149390BC5}"/>
              </a:ext>
            </a:extLst>
          </p:cNvPr>
          <p:cNvSpPr txBox="1"/>
          <p:nvPr/>
        </p:nvSpPr>
        <p:spPr>
          <a:xfrm>
            <a:off x="4345999" y="3320702"/>
            <a:ext cx="199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Fosfofruto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quinase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FDCAEDF-1950-4F8B-BD93-ED228986142D}"/>
              </a:ext>
            </a:extLst>
          </p:cNvPr>
          <p:cNvSpPr txBox="1"/>
          <p:nvPr/>
        </p:nvSpPr>
        <p:spPr>
          <a:xfrm>
            <a:off x="7032820" y="3505368"/>
            <a:ext cx="3968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Frutose -1,6 - 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Bisfosfato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4533939" y="4592444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3º Reação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E74EA9F-4BE8-4666-9204-B1162A34ECF3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1º Etapa da glicólise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3F17656-3A39-4B29-BB85-13BCCDBD6FC4}"/>
              </a:ext>
            </a:extLst>
          </p:cNvPr>
          <p:cNvGrpSpPr/>
          <p:nvPr/>
        </p:nvGrpSpPr>
        <p:grpSpPr>
          <a:xfrm>
            <a:off x="1188746" y="3004421"/>
            <a:ext cx="2415248" cy="810652"/>
            <a:chOff x="1188746" y="3004421"/>
            <a:chExt cx="2415248" cy="810652"/>
          </a:xfrm>
        </p:grpSpPr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CC2E8228-00E2-4F9B-8D6A-F2C100EBE2D3}"/>
                </a:ext>
              </a:extLst>
            </p:cNvPr>
            <p:cNvGrpSpPr/>
            <p:nvPr/>
          </p:nvGrpSpPr>
          <p:grpSpPr>
            <a:xfrm>
              <a:off x="1188746" y="3004421"/>
              <a:ext cx="2415248" cy="333964"/>
              <a:chOff x="5274206" y="2968835"/>
              <a:chExt cx="2415248" cy="333964"/>
            </a:xfrm>
          </p:grpSpPr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F9F97E8E-F26A-4FE8-B92C-16ABEC701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0812" y="3130047"/>
                <a:ext cx="376019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8F01DBEF-18B0-4344-B492-15503D024C29}"/>
                  </a:ext>
                </a:extLst>
              </p:cNvPr>
              <p:cNvSpPr/>
              <p:nvPr/>
            </p:nvSpPr>
            <p:spPr>
              <a:xfrm>
                <a:off x="5274206" y="2968835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E0293B0D-C4AC-413F-B9FB-E4C453280479}"/>
                  </a:ext>
                </a:extLst>
              </p:cNvPr>
              <p:cNvSpPr/>
              <p:nvPr/>
            </p:nvSpPr>
            <p:spPr>
              <a:xfrm>
                <a:off x="5596155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FCB20510-7E50-4CED-9414-D3F508CEBE64}"/>
                  </a:ext>
                </a:extLst>
              </p:cNvPr>
              <p:cNvSpPr/>
              <p:nvPr/>
            </p:nvSpPr>
            <p:spPr>
              <a:xfrm>
                <a:off x="5887344" y="2968835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1C6E87D3-9D64-4082-98BE-7F2BCC184816}"/>
                  </a:ext>
                </a:extLst>
              </p:cNvPr>
              <p:cNvSpPr/>
              <p:nvPr/>
            </p:nvSpPr>
            <p:spPr>
              <a:xfrm>
                <a:off x="6209293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>
                <a:extLst>
                  <a:ext uri="{FF2B5EF4-FFF2-40B4-BE49-F238E27FC236}">
                    <a16:creationId xmlns:a16="http://schemas.microsoft.com/office/drawing/2014/main" id="{8016C459-B618-4A68-8F1F-FBA4A0B0768B}"/>
                  </a:ext>
                </a:extLst>
              </p:cNvPr>
              <p:cNvSpPr/>
              <p:nvPr/>
            </p:nvSpPr>
            <p:spPr>
              <a:xfrm>
                <a:off x="6527359" y="2968835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>
                <a:extLst>
                  <a:ext uri="{FF2B5EF4-FFF2-40B4-BE49-F238E27FC236}">
                    <a16:creationId xmlns:a16="http://schemas.microsoft.com/office/drawing/2014/main" id="{A66A6DA1-F54D-48E9-AECA-F97941F445CD}"/>
                  </a:ext>
                </a:extLst>
              </p:cNvPr>
              <p:cNvSpPr/>
              <p:nvPr/>
            </p:nvSpPr>
            <p:spPr>
              <a:xfrm>
                <a:off x="6849308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9CA32BCC-1281-4BD8-9D3A-8B5973F9E2CE}"/>
                  </a:ext>
                </a:extLst>
              </p:cNvPr>
              <p:cNvSpPr/>
              <p:nvPr/>
            </p:nvSpPr>
            <p:spPr>
              <a:xfrm>
                <a:off x="7376937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accent6">
                        <a:lumMod val="75000"/>
                      </a:schemeClr>
                    </a:solidFill>
                  </a:rPr>
                  <a:t>P</a:t>
                </a:r>
              </a:p>
            </p:txBody>
          </p:sp>
        </p:grp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2B7AFAEF-39A8-4410-8806-039A0DE8B177}"/>
                </a:ext>
              </a:extLst>
            </p:cNvPr>
            <p:cNvSpPr txBox="1"/>
            <p:nvPr/>
          </p:nvSpPr>
          <p:spPr>
            <a:xfrm>
              <a:off x="1227873" y="3476519"/>
              <a:ext cx="2140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Frutose</a:t>
              </a:r>
              <a:r>
                <a:rPr lang="pt-BR" sz="1600" b="1" dirty="0">
                  <a:solidFill>
                    <a:srgbClr val="FF0000"/>
                  </a:solidFill>
                  <a:latin typeface="Bell MT" panose="02020503060305020303" pitchFamily="18" charset="0"/>
                </a:rPr>
                <a:t>-</a:t>
              </a: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6-fosfato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F5DAE2A-82B5-49B5-AA98-02587E649993}"/>
              </a:ext>
            </a:extLst>
          </p:cNvPr>
          <p:cNvGrpSpPr/>
          <p:nvPr/>
        </p:nvGrpSpPr>
        <p:grpSpPr>
          <a:xfrm>
            <a:off x="1174936" y="3004421"/>
            <a:ext cx="2415248" cy="822170"/>
            <a:chOff x="1188746" y="4397879"/>
            <a:chExt cx="2415248" cy="822170"/>
          </a:xfrm>
        </p:grpSpPr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224305F2-1A6F-49AD-9EFE-BB0B90BC35FA}"/>
                </a:ext>
              </a:extLst>
            </p:cNvPr>
            <p:cNvSpPr txBox="1"/>
            <p:nvPr/>
          </p:nvSpPr>
          <p:spPr>
            <a:xfrm>
              <a:off x="1325274" y="4881516"/>
              <a:ext cx="2122461" cy="338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Glicose</a:t>
              </a:r>
              <a:r>
                <a:rPr lang="pt-BR" sz="1600" b="1" dirty="0">
                  <a:solidFill>
                    <a:srgbClr val="FF0000"/>
                  </a:solidFill>
                  <a:latin typeface="Bell MT" panose="02020503060305020303" pitchFamily="18" charset="0"/>
                </a:rPr>
                <a:t>-</a:t>
              </a: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6-fosfato</a:t>
              </a:r>
            </a:p>
          </p:txBody>
        </p: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34616345-A99F-4629-A019-EFD01A3B017E}"/>
                </a:ext>
              </a:extLst>
            </p:cNvPr>
            <p:cNvGrpSpPr/>
            <p:nvPr/>
          </p:nvGrpSpPr>
          <p:grpSpPr>
            <a:xfrm>
              <a:off x="1188746" y="4397879"/>
              <a:ext cx="2415248" cy="333964"/>
              <a:chOff x="5274206" y="2968835"/>
              <a:chExt cx="2415248" cy="333964"/>
            </a:xfrm>
          </p:grpSpPr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E0AC5AC2-B951-4AA8-AC29-05A3A90D9C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0812" y="3130047"/>
                <a:ext cx="376019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EEC7503C-B660-4AAA-9D4A-3B55F65198C5}"/>
                  </a:ext>
                </a:extLst>
              </p:cNvPr>
              <p:cNvSpPr/>
              <p:nvPr/>
            </p:nvSpPr>
            <p:spPr>
              <a:xfrm>
                <a:off x="5274206" y="2968835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771893AA-FD38-4F36-B15F-ECB264122A31}"/>
                  </a:ext>
                </a:extLst>
              </p:cNvPr>
              <p:cNvSpPr/>
              <p:nvPr/>
            </p:nvSpPr>
            <p:spPr>
              <a:xfrm>
                <a:off x="5596155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>
                <a:extLst>
                  <a:ext uri="{FF2B5EF4-FFF2-40B4-BE49-F238E27FC236}">
                    <a16:creationId xmlns:a16="http://schemas.microsoft.com/office/drawing/2014/main" id="{65BD1752-6F17-44B6-83EB-9EC088184DB9}"/>
                  </a:ext>
                </a:extLst>
              </p:cNvPr>
              <p:cNvSpPr/>
              <p:nvPr/>
            </p:nvSpPr>
            <p:spPr>
              <a:xfrm>
                <a:off x="5887344" y="2968835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1AC4A41C-1B9C-4B39-82FC-026000676F9B}"/>
                  </a:ext>
                </a:extLst>
              </p:cNvPr>
              <p:cNvSpPr/>
              <p:nvPr/>
            </p:nvSpPr>
            <p:spPr>
              <a:xfrm>
                <a:off x="6209293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8F40CC3D-9C29-439C-A5E2-326B958FE72F}"/>
                  </a:ext>
                </a:extLst>
              </p:cNvPr>
              <p:cNvSpPr/>
              <p:nvPr/>
            </p:nvSpPr>
            <p:spPr>
              <a:xfrm>
                <a:off x="6527359" y="2968835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188CA8B2-1EF4-44A3-B06B-4E1E8B4A4BD9}"/>
                  </a:ext>
                </a:extLst>
              </p:cNvPr>
              <p:cNvSpPr/>
              <p:nvPr/>
            </p:nvSpPr>
            <p:spPr>
              <a:xfrm>
                <a:off x="6849308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EA00B6D1-2A91-4424-ADAF-90F7172F00ED}"/>
                  </a:ext>
                </a:extLst>
              </p:cNvPr>
              <p:cNvSpPr/>
              <p:nvPr/>
            </p:nvSpPr>
            <p:spPr>
              <a:xfrm>
                <a:off x="7376937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accent6">
                        <a:lumMod val="75000"/>
                      </a:schemeClr>
                    </a:solidFill>
                  </a:rPr>
                  <a:t>P</a:t>
                </a:r>
              </a:p>
            </p:txBody>
          </p:sp>
        </p:grpSp>
      </p:grpSp>
      <p:sp>
        <p:nvSpPr>
          <p:cNvPr id="63" name="Seta: Curva para Cima 62">
            <a:extLst>
              <a:ext uri="{FF2B5EF4-FFF2-40B4-BE49-F238E27FC236}">
                <a16:creationId xmlns:a16="http://schemas.microsoft.com/office/drawing/2014/main" id="{C58D641F-771B-4436-906E-191FE1AED438}"/>
              </a:ext>
            </a:extLst>
          </p:cNvPr>
          <p:cNvSpPr/>
          <p:nvPr/>
        </p:nvSpPr>
        <p:spPr>
          <a:xfrm>
            <a:off x="4646541" y="2745273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1641C001-A245-4907-AB26-A5AF691C0EFF}"/>
              </a:ext>
            </a:extLst>
          </p:cNvPr>
          <p:cNvSpPr txBox="1"/>
          <p:nvPr/>
        </p:nvSpPr>
        <p:spPr>
          <a:xfrm>
            <a:off x="3974109" y="2320891"/>
            <a:ext cx="125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24E8DB51-7386-4856-A747-4E754AF341A2}"/>
              </a:ext>
            </a:extLst>
          </p:cNvPr>
          <p:cNvSpPr txBox="1"/>
          <p:nvPr/>
        </p:nvSpPr>
        <p:spPr>
          <a:xfrm>
            <a:off x="5451234" y="2320891"/>
            <a:ext cx="132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5158730-C629-4158-AD49-FC613F6CA471}"/>
              </a:ext>
            </a:extLst>
          </p:cNvPr>
          <p:cNvGrpSpPr/>
          <p:nvPr/>
        </p:nvGrpSpPr>
        <p:grpSpPr>
          <a:xfrm>
            <a:off x="6414861" y="2391614"/>
            <a:ext cx="618849" cy="322425"/>
            <a:chOff x="6414861" y="2391614"/>
            <a:chExt cx="618849" cy="322425"/>
          </a:xfrm>
        </p:grpSpPr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506CF6EF-F6AA-4A2E-8F2B-9C977974719E}"/>
                </a:ext>
              </a:extLst>
            </p:cNvPr>
            <p:cNvCxnSpPr>
              <a:cxnSpLocks/>
            </p:cNvCxnSpPr>
            <p:nvPr/>
          </p:nvCxnSpPr>
          <p:spPr>
            <a:xfrm>
              <a:off x="6657691" y="255651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F718C8E3-0388-4ED5-BF23-345139A5885D}"/>
                </a:ext>
              </a:extLst>
            </p:cNvPr>
            <p:cNvSpPr/>
            <p:nvPr/>
          </p:nvSpPr>
          <p:spPr>
            <a:xfrm>
              <a:off x="6414861" y="239161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6D7192E2-0226-47E0-9850-941BE93C3394}"/>
              </a:ext>
            </a:extLst>
          </p:cNvPr>
          <p:cNvGrpSpPr/>
          <p:nvPr/>
        </p:nvGrpSpPr>
        <p:grpSpPr>
          <a:xfrm>
            <a:off x="8036793" y="3018668"/>
            <a:ext cx="2415248" cy="333964"/>
            <a:chOff x="1445681" y="3010445"/>
            <a:chExt cx="2415248" cy="333964"/>
          </a:xfrm>
        </p:grpSpPr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A736B454-7653-44A5-B541-90860E2C363D}"/>
                </a:ext>
              </a:extLst>
            </p:cNvPr>
            <p:cNvCxnSpPr>
              <a:cxnSpLocks/>
            </p:cNvCxnSpPr>
            <p:nvPr/>
          </p:nvCxnSpPr>
          <p:spPr>
            <a:xfrm>
              <a:off x="3202287" y="317165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D057CFC8-B1C7-44C4-ABB0-7E515345143E}"/>
                </a:ext>
              </a:extLst>
            </p:cNvPr>
            <p:cNvSpPr/>
            <p:nvPr/>
          </p:nvSpPr>
          <p:spPr>
            <a:xfrm>
              <a:off x="1445681" y="301044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894AE61A-FFFD-45A7-B83E-81383A8FA051}"/>
                </a:ext>
              </a:extLst>
            </p:cNvPr>
            <p:cNvSpPr/>
            <p:nvPr/>
          </p:nvSpPr>
          <p:spPr>
            <a:xfrm>
              <a:off x="1767630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6D192D25-23EF-43D7-8E31-75D4024F542F}"/>
                </a:ext>
              </a:extLst>
            </p:cNvPr>
            <p:cNvSpPr/>
            <p:nvPr/>
          </p:nvSpPr>
          <p:spPr>
            <a:xfrm>
              <a:off x="2058819" y="301044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82C3923F-D9C8-45FA-A7C9-F11F44509A0E}"/>
                </a:ext>
              </a:extLst>
            </p:cNvPr>
            <p:cNvSpPr/>
            <p:nvPr/>
          </p:nvSpPr>
          <p:spPr>
            <a:xfrm>
              <a:off x="2380768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E95DBA3E-B539-430E-BDA2-7426E600F625}"/>
                </a:ext>
              </a:extLst>
            </p:cNvPr>
            <p:cNvSpPr/>
            <p:nvPr/>
          </p:nvSpPr>
          <p:spPr>
            <a:xfrm>
              <a:off x="2698834" y="301044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D8357887-82A5-4E5E-BC9C-00330F423D41}"/>
                </a:ext>
              </a:extLst>
            </p:cNvPr>
            <p:cNvSpPr/>
            <p:nvPr/>
          </p:nvSpPr>
          <p:spPr>
            <a:xfrm>
              <a:off x="3020783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B519BEF9-55A6-44EC-B2B2-9FEFC5F89933}"/>
                </a:ext>
              </a:extLst>
            </p:cNvPr>
            <p:cNvSpPr/>
            <p:nvPr/>
          </p:nvSpPr>
          <p:spPr>
            <a:xfrm>
              <a:off x="3548412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pic>
        <p:nvPicPr>
          <p:cNvPr id="68" name="Imagem 67">
            <a:extLst>
              <a:ext uri="{FF2B5EF4-FFF2-40B4-BE49-F238E27FC236}">
                <a16:creationId xmlns:a16="http://schemas.microsoft.com/office/drawing/2014/main" id="{7A9E1AAF-6FED-4C96-B3D2-43016B6571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24132" r="-8347"/>
          <a:stretch>
            <a:fillRect/>
          </a:stretch>
        </p:blipFill>
        <p:spPr>
          <a:xfrm>
            <a:off x="401264" y="271296"/>
            <a:ext cx="2172377" cy="1725798"/>
          </a:xfrm>
          <a:custGeom>
            <a:avLst/>
            <a:gdLst>
              <a:gd name="connsiteX0" fmla="*/ 0 w 1799737"/>
              <a:gd name="connsiteY0" fmla="*/ 277951 h 1429762"/>
              <a:gd name="connsiteX1" fmla="*/ 487798 w 1799737"/>
              <a:gd name="connsiteY1" fmla="*/ 277951 h 1429762"/>
              <a:gd name="connsiteX2" fmla="*/ 487798 w 1799737"/>
              <a:gd name="connsiteY2" fmla="*/ 532665 h 1429762"/>
              <a:gd name="connsiteX3" fmla="*/ 1661083 w 1799737"/>
              <a:gd name="connsiteY3" fmla="*/ 532665 h 1429762"/>
              <a:gd name="connsiteX4" fmla="*/ 1661083 w 1799737"/>
              <a:gd name="connsiteY4" fmla="*/ 1429762 h 1429762"/>
              <a:gd name="connsiteX5" fmla="*/ 0 w 1799737"/>
              <a:gd name="connsiteY5" fmla="*/ 1429762 h 1429762"/>
              <a:gd name="connsiteX6" fmla="*/ 487798 w 1799737"/>
              <a:gd name="connsiteY6" fmla="*/ 0 h 1429762"/>
              <a:gd name="connsiteX7" fmla="*/ 1799737 w 1799737"/>
              <a:gd name="connsiteY7" fmla="*/ 0 h 1429762"/>
              <a:gd name="connsiteX8" fmla="*/ 1799737 w 1799737"/>
              <a:gd name="connsiteY8" fmla="*/ 532665 h 1429762"/>
              <a:gd name="connsiteX9" fmla="*/ 1661083 w 1799737"/>
              <a:gd name="connsiteY9" fmla="*/ 532665 h 1429762"/>
              <a:gd name="connsiteX10" fmla="*/ 1661083 w 1799737"/>
              <a:gd name="connsiteY10" fmla="*/ 277951 h 1429762"/>
              <a:gd name="connsiteX11" fmla="*/ 487798 w 1799737"/>
              <a:gd name="connsiteY11" fmla="*/ 277951 h 142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9737" h="1429762">
                <a:moveTo>
                  <a:pt x="0" y="277951"/>
                </a:moveTo>
                <a:lnTo>
                  <a:pt x="487798" y="277951"/>
                </a:lnTo>
                <a:lnTo>
                  <a:pt x="487798" y="532665"/>
                </a:lnTo>
                <a:lnTo>
                  <a:pt x="1661083" y="532665"/>
                </a:lnTo>
                <a:lnTo>
                  <a:pt x="1661083" y="1429762"/>
                </a:lnTo>
                <a:lnTo>
                  <a:pt x="0" y="1429762"/>
                </a:lnTo>
                <a:close/>
                <a:moveTo>
                  <a:pt x="487798" y="0"/>
                </a:moveTo>
                <a:lnTo>
                  <a:pt x="1799737" y="0"/>
                </a:lnTo>
                <a:lnTo>
                  <a:pt x="1799737" y="532665"/>
                </a:lnTo>
                <a:lnTo>
                  <a:pt x="1661083" y="532665"/>
                </a:lnTo>
                <a:lnTo>
                  <a:pt x="1661083" y="277951"/>
                </a:lnTo>
                <a:lnTo>
                  <a:pt x="487798" y="277951"/>
                </a:lnTo>
                <a:close/>
              </a:path>
            </a:pathLst>
          </a:cu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648461D7-823E-46EB-A5A6-76464171B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347" y="896413"/>
            <a:ext cx="2128949" cy="1100681"/>
          </a:xfrm>
          <a:prstGeom prst="rect">
            <a:avLst/>
          </a:prstGeom>
        </p:spPr>
      </p:pic>
      <p:sp>
        <p:nvSpPr>
          <p:cNvPr id="70" name="CaixaDeTexto 69">
            <a:extLst>
              <a:ext uri="{FF2B5EF4-FFF2-40B4-BE49-F238E27FC236}">
                <a16:creationId xmlns:a16="http://schemas.microsoft.com/office/drawing/2014/main" id="{BC21EBEE-D9D4-4FD7-8E85-67587D0D5155}"/>
              </a:ext>
            </a:extLst>
          </p:cNvPr>
          <p:cNvSpPr txBox="1"/>
          <p:nvPr/>
        </p:nvSpPr>
        <p:spPr>
          <a:xfrm>
            <a:off x="357358" y="2025961"/>
            <a:ext cx="2078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Glicose</a:t>
            </a:r>
            <a:r>
              <a:rPr lang="pt-BR" sz="1400" b="1" dirty="0">
                <a:solidFill>
                  <a:srgbClr val="FF0000"/>
                </a:solidFill>
                <a:latin typeface="Bell MT" panose="02020503060305020303" pitchFamily="18" charset="0"/>
              </a:rPr>
              <a:t>-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6-fosfato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53E4E928-7E8C-4BDA-8601-2FEFE6FDA945}"/>
              </a:ext>
            </a:extLst>
          </p:cNvPr>
          <p:cNvSpPr txBox="1"/>
          <p:nvPr/>
        </p:nvSpPr>
        <p:spPr>
          <a:xfrm>
            <a:off x="2567549" y="2037309"/>
            <a:ext cx="2078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Frutose</a:t>
            </a:r>
            <a:r>
              <a:rPr lang="pt-BR" sz="1400" b="1" dirty="0">
                <a:solidFill>
                  <a:srgbClr val="FF0000"/>
                </a:solidFill>
                <a:latin typeface="Bell MT" panose="02020503060305020303" pitchFamily="18" charset="0"/>
              </a:rPr>
              <a:t>-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6-fosfato</a:t>
            </a:r>
          </a:p>
        </p:txBody>
      </p:sp>
    </p:spTree>
    <p:extLst>
      <p:ext uri="{BB962C8B-B14F-4D97-AF65-F5344CB8AC3E}">
        <p14:creationId xmlns:p14="http://schemas.microsoft.com/office/powerpoint/2010/main" val="14155765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5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0.04701 -2.22222E-6 C 0.06797 -2.22222E-6 0.09401 0.02477 0.09401 0.04491 L 0.09401 0.09005 " pathEditMode="relative" rAng="0" ptsTypes="AAAA">
                                      <p:cBhvr>
                                        <p:cTn id="8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3" grpId="0"/>
      <p:bldP spid="63" grpId="0" animBg="1"/>
      <p:bldP spid="64" grpId="0"/>
      <p:bldP spid="65" grpId="0"/>
      <p:bldP spid="70" grpId="0"/>
      <p:bldP spid="70" grpId="1"/>
      <p:bldP spid="71" grpId="0"/>
      <p:bldP spid="7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 flipV="1">
            <a:off x="-526648" y="3163181"/>
            <a:ext cx="879574" cy="2956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3814655" y="5633201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4º Reação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BAA3871-0106-4F61-8D4F-7EA3FC472877}"/>
              </a:ext>
            </a:extLst>
          </p:cNvPr>
          <p:cNvCxnSpPr>
            <a:cxnSpLocks/>
          </p:cNvCxnSpPr>
          <p:nvPr/>
        </p:nvCxnSpPr>
        <p:spPr>
          <a:xfrm flipV="1">
            <a:off x="5507221" y="2131184"/>
            <a:ext cx="1143000" cy="1019297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892552E-2E97-48D7-830C-C3A831621646}"/>
              </a:ext>
            </a:extLst>
          </p:cNvPr>
          <p:cNvCxnSpPr>
            <a:cxnSpLocks/>
          </p:cNvCxnSpPr>
          <p:nvPr/>
        </p:nvCxnSpPr>
        <p:spPr>
          <a:xfrm>
            <a:off x="5507221" y="3180422"/>
            <a:ext cx="1143000" cy="969804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264A2A1-630D-4EDD-97F4-6CBB58058605}"/>
              </a:ext>
            </a:extLst>
          </p:cNvPr>
          <p:cNvSpPr txBox="1"/>
          <p:nvPr/>
        </p:nvSpPr>
        <p:spPr>
          <a:xfrm>
            <a:off x="6540753" y="1832767"/>
            <a:ext cx="268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Gliceraldeído-3-fosfato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F1EC071-B512-4412-9A96-2022C2CB7DEF}"/>
              </a:ext>
            </a:extLst>
          </p:cNvPr>
          <p:cNvSpPr txBox="1"/>
          <p:nvPr/>
        </p:nvSpPr>
        <p:spPr>
          <a:xfrm>
            <a:off x="6448791" y="4024558"/>
            <a:ext cx="298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Di-hidroxiacetonafosfato</a:t>
            </a:r>
            <a:endParaRPr kumimoji="0" lang="pt-BR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F1FF58E-A9BC-4DC6-AA07-959C6740ABAF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1º Etapa da glicólise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8AAFA3F-6A7B-44B1-9936-A4B8E83100E1}"/>
              </a:ext>
            </a:extLst>
          </p:cNvPr>
          <p:cNvSpPr txBox="1"/>
          <p:nvPr/>
        </p:nvSpPr>
        <p:spPr>
          <a:xfrm>
            <a:off x="3727638" y="3277007"/>
            <a:ext cx="177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Aldolase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BB4DDAE-F956-4CE6-93B3-A401CC47CC18}"/>
              </a:ext>
            </a:extLst>
          </p:cNvPr>
          <p:cNvSpPr txBox="1"/>
          <p:nvPr/>
        </p:nvSpPr>
        <p:spPr>
          <a:xfrm>
            <a:off x="339753" y="3511901"/>
            <a:ext cx="3968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Frutose -1,6 - 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Bisfosfato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57F4B635-E95B-4EE7-8D2F-AB6315F0434D}"/>
              </a:ext>
            </a:extLst>
          </p:cNvPr>
          <p:cNvGrpSpPr/>
          <p:nvPr/>
        </p:nvGrpSpPr>
        <p:grpSpPr>
          <a:xfrm>
            <a:off x="846109" y="3013033"/>
            <a:ext cx="2912865" cy="346132"/>
            <a:chOff x="948064" y="2998277"/>
            <a:chExt cx="2912865" cy="346132"/>
          </a:xfrm>
        </p:grpSpPr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BEAF2D24-77AE-4173-ACFD-6546886B8554}"/>
                </a:ext>
              </a:extLst>
            </p:cNvPr>
            <p:cNvCxnSpPr>
              <a:cxnSpLocks/>
            </p:cNvCxnSpPr>
            <p:nvPr/>
          </p:nvCxnSpPr>
          <p:spPr>
            <a:xfrm>
              <a:off x="1190894" y="3163180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6FA7C0B3-5D5E-4AA3-B429-59339B6F5FAB}"/>
                </a:ext>
              </a:extLst>
            </p:cNvPr>
            <p:cNvCxnSpPr>
              <a:cxnSpLocks/>
            </p:cNvCxnSpPr>
            <p:nvPr/>
          </p:nvCxnSpPr>
          <p:spPr>
            <a:xfrm>
              <a:off x="3202287" y="317165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DF0696CA-E6CC-44AD-B473-C2138648099C}"/>
                </a:ext>
              </a:extLst>
            </p:cNvPr>
            <p:cNvSpPr/>
            <p:nvPr/>
          </p:nvSpPr>
          <p:spPr>
            <a:xfrm>
              <a:off x="1445681" y="301044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136F5A9A-81CC-49A4-8315-94D3082DFB2F}"/>
                </a:ext>
              </a:extLst>
            </p:cNvPr>
            <p:cNvSpPr/>
            <p:nvPr/>
          </p:nvSpPr>
          <p:spPr>
            <a:xfrm>
              <a:off x="1767630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103D6045-5B79-424E-B355-1718FA32ED06}"/>
                </a:ext>
              </a:extLst>
            </p:cNvPr>
            <p:cNvSpPr/>
            <p:nvPr/>
          </p:nvSpPr>
          <p:spPr>
            <a:xfrm>
              <a:off x="2058819" y="301044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52A30210-8983-4B6A-875A-2C03CFCBC007}"/>
                </a:ext>
              </a:extLst>
            </p:cNvPr>
            <p:cNvSpPr/>
            <p:nvPr/>
          </p:nvSpPr>
          <p:spPr>
            <a:xfrm>
              <a:off x="2380768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127E51EB-6C04-418E-A937-F2EFB420CF64}"/>
                </a:ext>
              </a:extLst>
            </p:cNvPr>
            <p:cNvSpPr/>
            <p:nvPr/>
          </p:nvSpPr>
          <p:spPr>
            <a:xfrm>
              <a:off x="2698834" y="301044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CFFE1633-8206-449F-BBB7-C79AB520BBA1}"/>
                </a:ext>
              </a:extLst>
            </p:cNvPr>
            <p:cNvSpPr/>
            <p:nvPr/>
          </p:nvSpPr>
          <p:spPr>
            <a:xfrm>
              <a:off x="3020783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9F5BD6B5-0F37-44EC-899E-5AF2D56994CF}"/>
                </a:ext>
              </a:extLst>
            </p:cNvPr>
            <p:cNvSpPr/>
            <p:nvPr/>
          </p:nvSpPr>
          <p:spPr>
            <a:xfrm>
              <a:off x="3548412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F7D1FC68-9D4B-45F1-B85E-5651602F926D}"/>
                </a:ext>
              </a:extLst>
            </p:cNvPr>
            <p:cNvSpPr/>
            <p:nvPr/>
          </p:nvSpPr>
          <p:spPr>
            <a:xfrm>
              <a:off x="948064" y="2998277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D0AEF2C9-357B-4B46-8A77-970B1D15210F}"/>
              </a:ext>
            </a:extLst>
          </p:cNvPr>
          <p:cNvGrpSpPr/>
          <p:nvPr/>
        </p:nvGrpSpPr>
        <p:grpSpPr>
          <a:xfrm>
            <a:off x="2327968" y="3018852"/>
            <a:ext cx="1480161" cy="333964"/>
            <a:chOff x="6209293" y="2968835"/>
            <a:chExt cx="1480161" cy="333964"/>
          </a:xfrm>
        </p:grpSpPr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DA9C65AC-5792-4E6D-A667-DEFABCC5A191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4D088448-C9CB-4859-B927-8962535FA198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8215FBE0-3287-4525-8BC8-CB1D969F60FB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038BD204-CD2C-4519-9B3F-DB8F9056A67D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4BC0B651-21DC-49EC-B6BE-E2085903C7D3}"/>
                </a:ext>
              </a:extLst>
            </p:cNvPr>
            <p:cNvSpPr/>
            <p:nvPr/>
          </p:nvSpPr>
          <p:spPr>
            <a:xfrm>
              <a:off x="7376937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4C708681-8E67-4259-9227-5D4CCEC32F7F}"/>
              </a:ext>
            </a:extLst>
          </p:cNvPr>
          <p:cNvGrpSpPr/>
          <p:nvPr/>
        </p:nvGrpSpPr>
        <p:grpSpPr>
          <a:xfrm rot="10800000">
            <a:off x="815560" y="3024622"/>
            <a:ext cx="1480161" cy="333964"/>
            <a:chOff x="6209293" y="2968835"/>
            <a:chExt cx="1480161" cy="333964"/>
          </a:xfrm>
        </p:grpSpPr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53B9160A-88A5-47F2-A6E8-D138A646212C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542D45FC-AFAA-47E5-93E0-F774FC2B561C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445F5B50-5C31-457A-91FF-234CDABEED0C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CAEACDF8-105E-49B2-971E-FDC31D4C9B08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918A7304-D683-48C6-805A-920CD63CE494}"/>
                </a:ext>
              </a:extLst>
            </p:cNvPr>
            <p:cNvSpPr/>
            <p:nvPr/>
          </p:nvSpPr>
          <p:spPr>
            <a:xfrm rot="10800000">
              <a:off x="7376937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32EA1888-4D2E-4D89-916A-6B9DA61BE7FF}"/>
              </a:ext>
            </a:extLst>
          </p:cNvPr>
          <p:cNvGrpSpPr/>
          <p:nvPr/>
        </p:nvGrpSpPr>
        <p:grpSpPr>
          <a:xfrm>
            <a:off x="7142304" y="4426962"/>
            <a:ext cx="1480161" cy="333964"/>
            <a:chOff x="6209293" y="2968835"/>
            <a:chExt cx="1480161" cy="333964"/>
          </a:xfrm>
        </p:grpSpPr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348D671F-979A-484A-991A-221B33EE49BF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450420F0-7D9B-4FC7-AE5D-2E631F77F9B4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E5691B26-19BB-49DE-AEC2-6F7E5536DDE7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976FDC9E-CE24-4BA1-B3A1-848A40516D76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8945386F-4AC9-4F5F-906C-73EB8508E93C}"/>
                </a:ext>
              </a:extLst>
            </p:cNvPr>
            <p:cNvSpPr/>
            <p:nvPr/>
          </p:nvSpPr>
          <p:spPr>
            <a:xfrm>
              <a:off x="7376937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BEC923CC-9BDC-4F4C-AA29-430939C2817E}"/>
              </a:ext>
            </a:extLst>
          </p:cNvPr>
          <p:cNvCxnSpPr>
            <a:cxnSpLocks/>
          </p:cNvCxnSpPr>
          <p:nvPr/>
        </p:nvCxnSpPr>
        <p:spPr>
          <a:xfrm>
            <a:off x="4443663" y="3163181"/>
            <a:ext cx="1063558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66595A1-9075-4CFC-A1AE-45315E97760C}"/>
              </a:ext>
            </a:extLst>
          </p:cNvPr>
          <p:cNvSpPr/>
          <p:nvPr/>
        </p:nvSpPr>
        <p:spPr>
          <a:xfrm>
            <a:off x="9414446" y="1697428"/>
            <a:ext cx="2377440" cy="64000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ell MT" panose="02020503060305020303" pitchFamily="18" charset="0"/>
              </a:rPr>
              <a:t>Será utilizada na 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Bell MT" panose="02020503060305020303" pitchFamily="18" charset="0"/>
              </a:rPr>
              <a:t>2ª Etapa</a:t>
            </a:r>
          </a:p>
        </p:txBody>
      </p:sp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id="{0D79684A-07A1-4A7E-BCEA-8E99A8A906A5}"/>
              </a:ext>
            </a:extLst>
          </p:cNvPr>
          <p:cNvSpPr/>
          <p:nvPr/>
        </p:nvSpPr>
        <p:spPr>
          <a:xfrm>
            <a:off x="6559642" y="5174869"/>
            <a:ext cx="2854804" cy="101532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ell MT" panose="02020503060305020303" pitchFamily="18" charset="0"/>
              </a:rPr>
              <a:t>Pode ser convertida em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Bell MT" panose="02020503060305020303" pitchFamily="18" charset="0"/>
              </a:rPr>
              <a:t>Gliceraldeído-3-fosfato 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83E1C4A6-BFCD-453B-8D96-A89EC08321CF}"/>
              </a:ext>
            </a:extLst>
          </p:cNvPr>
          <p:cNvSpPr txBox="1"/>
          <p:nvPr/>
        </p:nvSpPr>
        <p:spPr>
          <a:xfrm>
            <a:off x="9508736" y="4039285"/>
            <a:ext cx="268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Gliceraldeído-3-fosfato</a:t>
            </a:r>
          </a:p>
        </p:txBody>
      </p: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1BDAA390-76F7-4A0A-AEC6-60E73AB36ED3}"/>
              </a:ext>
            </a:extLst>
          </p:cNvPr>
          <p:cNvCxnSpPr>
            <a:cxnSpLocks/>
          </p:cNvCxnSpPr>
          <p:nvPr/>
        </p:nvCxnSpPr>
        <p:spPr>
          <a:xfrm>
            <a:off x="9224017" y="4238019"/>
            <a:ext cx="438778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39570584-9251-4F5E-829A-8C2F98AF4053}"/>
              </a:ext>
            </a:extLst>
          </p:cNvPr>
          <p:cNvGrpSpPr/>
          <p:nvPr/>
        </p:nvGrpSpPr>
        <p:grpSpPr>
          <a:xfrm>
            <a:off x="10110287" y="4432731"/>
            <a:ext cx="1480161" cy="333964"/>
            <a:chOff x="6209293" y="2968835"/>
            <a:chExt cx="1480161" cy="333964"/>
          </a:xfrm>
        </p:grpSpPr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914E0711-41F4-42E6-8340-44CD353E76CA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DE33996C-3887-4F90-AFA3-0B3F38A10A9F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E250E416-506D-4C0C-9E1F-EA37B28CE65C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721A0A20-3E39-4DF2-B394-C1FFBFF265CE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C38FF575-2D7F-4B07-8C21-84D342D0DA1E}"/>
                </a:ext>
              </a:extLst>
            </p:cNvPr>
            <p:cNvSpPr/>
            <p:nvPr/>
          </p:nvSpPr>
          <p:spPr>
            <a:xfrm>
              <a:off x="7376937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05F37094-6DE4-4260-B47B-4EA6D12763F2}"/>
              </a:ext>
            </a:extLst>
          </p:cNvPr>
          <p:cNvSpPr/>
          <p:nvPr/>
        </p:nvSpPr>
        <p:spPr>
          <a:xfrm>
            <a:off x="9662795" y="5362524"/>
            <a:ext cx="2377440" cy="64000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ell MT" panose="02020503060305020303" pitchFamily="18" charset="0"/>
              </a:rPr>
              <a:t>Será utilizada na 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Bell MT" panose="02020503060305020303" pitchFamily="18" charset="0"/>
              </a:rPr>
              <a:t>2ª Etapa</a:t>
            </a:r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id="{8DD5CACC-D38B-4981-9641-6B118170BA83}"/>
              </a:ext>
            </a:extLst>
          </p:cNvPr>
          <p:cNvSpPr/>
          <p:nvPr/>
        </p:nvSpPr>
        <p:spPr>
          <a:xfrm>
            <a:off x="8207171" y="3252091"/>
            <a:ext cx="2377440" cy="64000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pt-BR" dirty="0">
                <a:solidFill>
                  <a:prstClr val="black"/>
                </a:solidFill>
                <a:latin typeface="Bell MT" panose="02020503060305020303" pitchFamily="18" charset="0"/>
              </a:rPr>
              <a:t>Triose fosfato </a:t>
            </a:r>
            <a:r>
              <a:rPr lang="pt-BR" dirty="0" err="1">
                <a:solidFill>
                  <a:prstClr val="black"/>
                </a:solidFill>
                <a:latin typeface="Bell MT" panose="02020503060305020303" pitchFamily="18" charset="0"/>
              </a:rPr>
              <a:t>isomerase</a:t>
            </a:r>
            <a:endParaRPr lang="pt-BR" dirty="0">
              <a:solidFill>
                <a:prstClr val="black"/>
              </a:solidFill>
              <a:latin typeface="Bell MT" panose="02020503060305020303" pitchFamily="18" charset="0"/>
            </a:endParaRP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34AF4251-E4D7-4AE9-8BB3-F6F27257F14A}"/>
              </a:ext>
            </a:extLst>
          </p:cNvPr>
          <p:cNvSpPr txBox="1"/>
          <p:nvPr/>
        </p:nvSpPr>
        <p:spPr>
          <a:xfrm>
            <a:off x="8486207" y="4436754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>
                <a:solidFill>
                  <a:prstClr val="black"/>
                </a:solidFill>
                <a:latin typeface="Bell MT" panose="02020503060305020303" pitchFamily="18" charset="0"/>
              </a:rPr>
              <a:t>5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º Reação</a:t>
            </a:r>
          </a:p>
        </p:txBody>
      </p:sp>
    </p:spTree>
    <p:extLst>
      <p:ext uri="{BB962C8B-B14F-4D97-AF65-F5344CB8AC3E}">
        <p14:creationId xmlns:p14="http://schemas.microsoft.com/office/powerpoint/2010/main" val="13083266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0.02565 -3.33333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-0.03502 2.22222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33333E-6 L -3.54167E-6 -0.11736 C -3.54167E-6 -0.17014 0.10157 -0.23449 0.18464 -0.23449 L 0.36914 -0.23449 " pathEditMode="relative" rAng="0" ptsTypes="AAAA">
                                      <p:cBhvr>
                                        <p:cTn id="3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51" y="-1173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03 2.22222E-6 L -0.03503 0.10231 C -0.03503 0.14838 0.1112 0.20532 0.23021 0.20532 L 0.49583 0.20532 " pathEditMode="relative" rAng="0" ptsTypes="AAAA">
                                      <p:cBhvr>
                                        <p:cTn id="5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36" y="1025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1" grpId="0"/>
      <p:bldP spid="22" grpId="0"/>
      <p:bldP spid="28" grpId="0"/>
      <p:bldP spid="7" grpId="0" animBg="1"/>
      <p:bldP spid="71" grpId="0" animBg="1"/>
      <p:bldP spid="72" grpId="0"/>
      <p:bldP spid="80" grpId="0" animBg="1"/>
      <p:bldP spid="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1C614CD0-3592-4255-A04E-2B2E9387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7998"/>
            <a:ext cx="9144000" cy="2387600"/>
          </a:xfrm>
        </p:spPr>
        <p:txBody>
          <a:bodyPr/>
          <a:lstStyle/>
          <a:p>
            <a:r>
              <a:rPr lang="pt-BR" b="1" dirty="0">
                <a:latin typeface="Bell MT" panose="02020503060305020303" pitchFamily="18" charset="0"/>
              </a:rPr>
              <a:t>Glicólise</a:t>
            </a:r>
            <a:br>
              <a:rPr lang="pt-BR" b="1" dirty="0">
                <a:latin typeface="Bell MT" panose="02020503060305020303" pitchFamily="18" charset="0"/>
              </a:rPr>
            </a:br>
            <a:r>
              <a:rPr lang="pt-BR" b="1" dirty="0">
                <a:latin typeface="Bell MT" panose="02020503060305020303" pitchFamily="18" charset="0"/>
              </a:rPr>
              <a:t>2ª etapa</a:t>
            </a:r>
          </a:p>
        </p:txBody>
      </p:sp>
    </p:spTree>
    <p:extLst>
      <p:ext uri="{BB962C8B-B14F-4D97-AF65-F5344CB8AC3E}">
        <p14:creationId xmlns:p14="http://schemas.microsoft.com/office/powerpoint/2010/main" val="20675219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594</Words>
  <Application>Microsoft Office PowerPoint</Application>
  <PresentationFormat>Widescreen</PresentationFormat>
  <Paragraphs>266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Arial</vt:lpstr>
      <vt:lpstr>Bell MT</vt:lpstr>
      <vt:lpstr>Calibri</vt:lpstr>
      <vt:lpstr>Calibri Light</vt:lpstr>
      <vt:lpstr>Times New Roman</vt:lpstr>
      <vt:lpstr>Tema do Office</vt:lpstr>
      <vt:lpstr>1_Tema do Office</vt:lpstr>
      <vt:lpstr>Apresentação do PowerPoint</vt:lpstr>
      <vt:lpstr>Apresentação do PowerPoint</vt:lpstr>
      <vt:lpstr>Glicólise</vt:lpstr>
      <vt:lpstr>Objetivos da aula</vt:lpstr>
      <vt:lpstr>Glicólise 1ª etapa</vt:lpstr>
      <vt:lpstr>Apresentação do PowerPoint</vt:lpstr>
      <vt:lpstr>Apresentação do PowerPoint</vt:lpstr>
      <vt:lpstr>Apresentação do PowerPoint</vt:lpstr>
      <vt:lpstr>Glicólise 2ª etapa</vt:lpstr>
      <vt:lpstr>Apresentação do PowerPoint</vt:lpstr>
      <vt:lpstr>Apresentação do PowerPoint</vt:lpstr>
      <vt:lpstr>Apresentação do PowerPoint</vt:lpstr>
      <vt:lpstr>Glicólise</vt:lpstr>
      <vt:lpstr>Saldo final</vt:lpstr>
      <vt:lpstr>Glicólise  Com a formula estrutural das moléculas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Exemplo de resolução da questão 01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Glicólise</dc:title>
  <dc:creator>Danilo Andrade</dc:creator>
  <cp:lastModifiedBy>Danilo Andrade</cp:lastModifiedBy>
  <cp:revision>147</cp:revision>
  <dcterms:created xsi:type="dcterms:W3CDTF">2022-09-19T13:19:09Z</dcterms:created>
  <dcterms:modified xsi:type="dcterms:W3CDTF">2022-09-27T20:14:34Z</dcterms:modified>
</cp:coreProperties>
</file>