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9" r:id="rId2"/>
    <p:sldId id="485" r:id="rId3"/>
    <p:sldId id="486" r:id="rId4"/>
    <p:sldId id="490" r:id="rId5"/>
    <p:sldId id="481" r:id="rId6"/>
    <p:sldId id="482" r:id="rId7"/>
    <p:sldId id="445" r:id="rId8"/>
    <p:sldId id="472" r:id="rId9"/>
    <p:sldId id="477" r:id="rId10"/>
    <p:sldId id="473" r:id="rId11"/>
    <p:sldId id="495" r:id="rId12"/>
    <p:sldId id="496" r:id="rId13"/>
    <p:sldId id="497" r:id="rId14"/>
    <p:sldId id="498" r:id="rId15"/>
    <p:sldId id="474" r:id="rId16"/>
    <p:sldId id="475" r:id="rId17"/>
    <p:sldId id="493" r:id="rId18"/>
    <p:sldId id="494" r:id="rId19"/>
    <p:sldId id="492" r:id="rId20"/>
    <p:sldId id="476" r:id="rId21"/>
    <p:sldId id="484" r:id="rId22"/>
    <p:sldId id="491" r:id="rId23"/>
    <p:sldId id="489" r:id="rId24"/>
    <p:sldId id="488" r:id="rId25"/>
    <p:sldId id="479" r:id="rId26"/>
    <p:sldId id="480" r:id="rId27"/>
    <p:sldId id="487" r:id="rId28"/>
    <p:sldId id="4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45E"/>
    <a:srgbClr val="00666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394" autoAdjust="0"/>
  </p:normalViewPr>
  <p:slideViewPr>
    <p:cSldViewPr snapToGrid="0">
      <p:cViewPr varScale="1">
        <p:scale>
          <a:sx n="83" d="100"/>
          <a:sy n="83" d="100"/>
        </p:scale>
        <p:origin x="3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6666"/>
            </a:gs>
            <a:gs pos="33000">
              <a:srgbClr val="08545E"/>
            </a:gs>
            <a:gs pos="68000">
              <a:srgbClr val="08545E"/>
            </a:gs>
            <a:gs pos="100000">
              <a:srgbClr val="00666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daniloas.com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7085" y="2262957"/>
            <a:ext cx="5053924" cy="25626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Metabolismo do Glicogênio</a:t>
            </a:r>
          </a:p>
        </p:txBody>
      </p:sp>
      <p:pic>
        <p:nvPicPr>
          <p:cNvPr id="1026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BEB975F-E8A3-43FC-93A2-65F0E060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767889-2402-4C32-B695-42177112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3AAECB5-E68C-4A73-A073-A39EF1EB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mail Icon Black Simple transparent PNG - StickPNG">
            <a:extLst>
              <a:ext uri="{FF2B5EF4-FFF2-40B4-BE49-F238E27FC236}">
                <a16:creationId xmlns:a16="http://schemas.microsoft.com/office/drawing/2014/main" id="{6D81D243-2190-475B-83B8-B171DCC85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mail Icon Black Simple transparent PNG - StickPNG">
            <a:extLst>
              <a:ext uri="{FF2B5EF4-FFF2-40B4-BE49-F238E27FC236}">
                <a16:creationId xmlns:a16="http://schemas.microsoft.com/office/drawing/2014/main" id="{DD00D33E-0427-4B3E-B877-6E4445FB7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55EC704-2F1F-4F3E-87D1-793AF49234FF}"/>
              </a:ext>
            </a:extLst>
          </p:cNvPr>
          <p:cNvGrpSpPr/>
          <p:nvPr/>
        </p:nvGrpSpPr>
        <p:grpSpPr>
          <a:xfrm>
            <a:off x="3280655" y="6217977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5C44BFC-6A22-4754-AB5A-BA59C52185D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A8B55AE-4653-47CC-8726-1B61D453216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B3038F4-0556-4614-8102-D7982FEE73D7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72F0055-E71E-41D7-96A0-239D0743164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4FC23-44E9-4E02-8BAE-C58D748FD354}"/>
              </a:ext>
            </a:extLst>
          </p:cNvPr>
          <p:cNvGrpSpPr/>
          <p:nvPr/>
        </p:nvGrpSpPr>
        <p:grpSpPr>
          <a:xfrm>
            <a:off x="3257951" y="5445481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9F601D-926B-4341-A27B-839A71C1089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A5F9C8-1149-4137-A9D0-D590B11E89C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5432758-0C43-4171-ACFF-D6EF45FD76C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o 23">
            <a:extLst>
              <a:ext uri="{FF2B5EF4-FFF2-40B4-BE49-F238E27FC236}">
                <a16:creationId xmlns:a16="http://schemas.microsoft.com/office/drawing/2014/main" id="{C898505E-DC85-4D51-A223-B50B263784F0}"/>
              </a:ext>
            </a:extLst>
          </p:cNvPr>
          <p:cNvSpPr/>
          <p:nvPr/>
        </p:nvSpPr>
        <p:spPr>
          <a:xfrm rot="10800000" flipV="1">
            <a:off x="2367592" y="5598440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E696BF6-A3C4-4A3C-A77A-FBEEACEA9634}"/>
              </a:ext>
            </a:extLst>
          </p:cNvPr>
          <p:cNvGrpSpPr/>
          <p:nvPr/>
        </p:nvGrpSpPr>
        <p:grpSpPr>
          <a:xfrm>
            <a:off x="9091395" y="3531430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0238A7D-91E5-4CA7-BB6B-BCB1D75B8C5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20B1573-4874-4875-8586-5381F8C1215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02DFE0-7C0F-44FE-BD30-3B41E661FB3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2A78FE4-6DFC-40BD-ABAE-70C9E1E4042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804D8362-00EA-466D-A292-1CE0D9FCFADB}"/>
              </a:ext>
            </a:extLst>
          </p:cNvPr>
          <p:cNvSpPr/>
          <p:nvPr/>
        </p:nvSpPr>
        <p:spPr>
          <a:xfrm>
            <a:off x="9141854" y="2770519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C04D995-C8D3-4C0C-A6EA-E5B6F8AB0202}"/>
              </a:ext>
            </a:extLst>
          </p:cNvPr>
          <p:cNvSpPr/>
          <p:nvPr/>
        </p:nvSpPr>
        <p:spPr>
          <a:xfrm rot="10800000" flipV="1">
            <a:off x="8284592" y="2917764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9C9D23-0740-4EED-BE09-6A83623AE6B0}"/>
              </a:ext>
            </a:extLst>
          </p:cNvPr>
          <p:cNvGrpSpPr/>
          <p:nvPr/>
        </p:nvGrpSpPr>
        <p:grpSpPr>
          <a:xfrm>
            <a:off x="8184061" y="1136457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B90701A-4F7F-406B-B580-DF2ECB3E58CA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B849459-2EA1-4742-BFF8-A6FC80A7CD1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3AC5D4-84CE-42DF-BFED-0D547A3CF2BD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8F233812-1680-4AB6-B557-CB0F484339FA}"/>
              </a:ext>
            </a:extLst>
          </p:cNvPr>
          <p:cNvSpPr/>
          <p:nvPr/>
        </p:nvSpPr>
        <p:spPr>
          <a:xfrm rot="10800000" flipH="1" flipV="1">
            <a:off x="8048674" y="1400083"/>
            <a:ext cx="2186360" cy="779663"/>
          </a:xfrm>
          <a:prstGeom prst="arc">
            <a:avLst>
              <a:gd name="adj1" fmla="val 16200000"/>
              <a:gd name="adj2" fmla="val 2154342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1985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1986948"/>
            <a:ext cx="10004867" cy="261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#02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Vocabulário e interpretação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41019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42372" y="488431"/>
            <a:ext cx="10668000" cy="191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E1FAC0-2778-4AF3-BFD6-2A250543533D}"/>
              </a:ext>
            </a:extLst>
          </p:cNvPr>
          <p:cNvSpPr txBox="1">
            <a:spLocks/>
          </p:cNvSpPr>
          <p:nvPr/>
        </p:nvSpPr>
        <p:spPr>
          <a:xfrm>
            <a:off x="1018572" y="3254407"/>
            <a:ext cx="10515600" cy="113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</a:pPr>
            <a:r>
              <a:rPr lang="pt-BR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resíduos de ácidos graxos das gorduras não podem ser metabolizados </a:t>
            </a:r>
            <a:r>
              <a:rPr lang="pt-BR" sz="2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anaerobicamente</a:t>
            </a:r>
            <a:r>
              <a:rPr lang="pt-BR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4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42372" y="488431"/>
            <a:ext cx="10668000" cy="191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9397C2B-4AD6-4820-89F1-9A2757DA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2" y="3753225"/>
            <a:ext cx="10515600" cy="11314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pt-BR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músculos não podem mobilizar as gorduras tão rapidamente quanto o fazem com o glicogênio.</a:t>
            </a:r>
          </a:p>
        </p:txBody>
      </p:sp>
    </p:spTree>
    <p:extLst>
      <p:ext uri="{BB962C8B-B14F-4D97-AF65-F5344CB8AC3E}">
        <p14:creationId xmlns:p14="http://schemas.microsoft.com/office/powerpoint/2010/main" val="15329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42372" y="488431"/>
            <a:ext cx="10668000" cy="191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CF4FFD8-3E72-4213-94AB-B5801A9984A9}"/>
              </a:ext>
            </a:extLst>
          </p:cNvPr>
          <p:cNvSpPr txBox="1">
            <a:spLocks/>
          </p:cNvSpPr>
          <p:nvPr/>
        </p:nvSpPr>
        <p:spPr>
          <a:xfrm>
            <a:off x="942372" y="3890192"/>
            <a:ext cx="10515600" cy="1131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 animais não podem converter ácidos graxos em glicose; desse modo, o metabolismo das gorduras não pode, sozinho, manter adequadamente os níveis de glicose no sangue</a:t>
            </a:r>
          </a:p>
        </p:txBody>
      </p:sp>
    </p:spTree>
    <p:extLst>
      <p:ext uri="{BB962C8B-B14F-4D97-AF65-F5344CB8AC3E}">
        <p14:creationId xmlns:p14="http://schemas.microsoft.com/office/powerpoint/2010/main" val="566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327444"/>
            <a:ext cx="5006838" cy="20438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</a:t>
            </a:r>
          </a:p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(Quebra do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492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033302"/>
            <a:ext cx="0" cy="80819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2580117" y="120735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2469913" y="3195500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2575681" y="509754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15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1981"/>
            <a:ext cx="10004867" cy="17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#03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308662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8673159" y="5980649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7721044" y="4088165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7721044" y="2015476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9360383" y="2933121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8221009" y="19746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9766783" y="2933120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9577968" y="1036696"/>
            <a:ext cx="0" cy="80819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9577967" y="4892894"/>
            <a:ext cx="0" cy="87630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10182707" y="1036696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9577965" y="1244709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10077713" y="1537937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5967754" y="1210750"/>
            <a:ext cx="350283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6385930" y="3198894"/>
            <a:ext cx="297445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6227180" y="5063388"/>
            <a:ext cx="297445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" name="Fluxograma: Somador 1">
            <a:extLst>
              <a:ext uri="{FF2B5EF4-FFF2-40B4-BE49-F238E27FC236}">
                <a16:creationId xmlns:a16="http://schemas.microsoft.com/office/drawing/2014/main" id="{53B1C767-DAEA-4261-A78D-126EAC95C2FF}"/>
              </a:ext>
            </a:extLst>
          </p:cNvPr>
          <p:cNvSpPr/>
          <p:nvPr/>
        </p:nvSpPr>
        <p:spPr>
          <a:xfrm>
            <a:off x="9327078" y="5066549"/>
            <a:ext cx="501774" cy="460211"/>
          </a:xfrm>
          <a:prstGeom prst="flowChartSummingJunction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B7FFEEE-4D1C-4AF8-9312-80DD59E659FF}"/>
              </a:ext>
            </a:extLst>
          </p:cNvPr>
          <p:cNvSpPr/>
          <p:nvPr/>
        </p:nvSpPr>
        <p:spPr>
          <a:xfrm>
            <a:off x="910522" y="1884679"/>
            <a:ext cx="5057232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a consequência da inatividade da glicose-6-fosfatase no fígado?</a:t>
            </a:r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6ACB1976-DA5D-4E8A-A8B2-5DB9D0EE4738}"/>
              </a:ext>
            </a:extLst>
          </p:cNvPr>
          <p:cNvSpPr/>
          <p:nvPr/>
        </p:nvSpPr>
        <p:spPr>
          <a:xfrm>
            <a:off x="8673157" y="5942849"/>
            <a:ext cx="1809616" cy="687859"/>
          </a:xfrm>
          <a:prstGeom prst="mathMultiply">
            <a:avLst>
              <a:gd name="adj1" fmla="val 91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6C60C-0C55-4B40-987D-C4288C8EBD60}"/>
              </a:ext>
            </a:extLst>
          </p:cNvPr>
          <p:cNvSpPr/>
          <p:nvPr/>
        </p:nvSpPr>
        <p:spPr>
          <a:xfrm>
            <a:off x="1323520" y="3489231"/>
            <a:ext cx="3614295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Hipoglicemia</a:t>
            </a:r>
            <a:endParaRPr lang="pt-B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900813A-91FF-4037-B226-DEDC666E8E3A}"/>
              </a:ext>
            </a:extLst>
          </p:cNvPr>
          <p:cNvSpPr/>
          <p:nvPr/>
        </p:nvSpPr>
        <p:spPr>
          <a:xfrm>
            <a:off x="1304060" y="4595311"/>
            <a:ext cx="3614295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Acidose Láctica</a:t>
            </a:r>
            <a:endParaRPr lang="pt-B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2905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1981"/>
            <a:ext cx="10004867" cy="17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#04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18101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180B04-6ED0-4350-A95B-6EBAAA920EF9}"/>
              </a:ext>
            </a:extLst>
          </p:cNvPr>
          <p:cNvSpPr/>
          <p:nvPr/>
        </p:nvSpPr>
        <p:spPr>
          <a:xfrm>
            <a:off x="9131669" y="1955229"/>
            <a:ext cx="1908000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20EB29C-FA28-4AA2-ABDB-BF9246B5F183}"/>
              </a:ext>
            </a:extLst>
          </p:cNvPr>
          <p:cNvSpPr/>
          <p:nvPr/>
        </p:nvSpPr>
        <p:spPr>
          <a:xfrm>
            <a:off x="5650284" y="1888332"/>
            <a:ext cx="666749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FA1EB-F0CC-4489-B997-1811B241EF43}"/>
              </a:ext>
            </a:extLst>
          </p:cNvPr>
          <p:cNvSpPr txBox="1"/>
          <p:nvPr/>
        </p:nvSpPr>
        <p:spPr>
          <a:xfrm>
            <a:off x="684957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Monossacarídeos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169A6B-1145-4F13-AC4F-EED3F7E4266C}"/>
              </a:ext>
            </a:extLst>
          </p:cNvPr>
          <p:cNvSpPr txBox="1"/>
          <p:nvPr/>
        </p:nvSpPr>
        <p:spPr>
          <a:xfrm>
            <a:off x="4559672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Dissacarídeos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89615A-8E83-409D-994B-A72C75C4EE77}"/>
              </a:ext>
            </a:extLst>
          </p:cNvPr>
          <p:cNvSpPr txBox="1"/>
          <p:nvPr/>
        </p:nvSpPr>
        <p:spPr>
          <a:xfrm>
            <a:off x="8434388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Polissacarídeos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05D1B4-4490-4A0F-A253-134CD2960D47}"/>
              </a:ext>
            </a:extLst>
          </p:cNvPr>
          <p:cNvSpPr txBox="1"/>
          <p:nvPr/>
        </p:nvSpPr>
        <p:spPr>
          <a:xfrm>
            <a:off x="49445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F2166-16EC-4357-8FB4-2F37B48BF6D3}"/>
              </a:ext>
            </a:extLst>
          </p:cNvPr>
          <p:cNvSpPr txBox="1"/>
          <p:nvPr/>
        </p:nvSpPr>
        <p:spPr>
          <a:xfrm>
            <a:off x="49445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Galactose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0F41B0-D285-4F0A-8B53-4B7884FD7B42}"/>
              </a:ext>
            </a:extLst>
          </p:cNvPr>
          <p:cNvSpPr txBox="1"/>
          <p:nvPr/>
        </p:nvSpPr>
        <p:spPr>
          <a:xfrm>
            <a:off x="49445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2E0D3D-5AB2-4DBD-BC1A-39722AF96F41}"/>
              </a:ext>
            </a:extLst>
          </p:cNvPr>
          <p:cNvSpPr txBox="1"/>
          <p:nvPr/>
        </p:nvSpPr>
        <p:spPr>
          <a:xfrm>
            <a:off x="4447333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Sacarose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336B2-B20C-45EC-8F62-96B1100246B9}"/>
              </a:ext>
            </a:extLst>
          </p:cNvPr>
          <p:cNvSpPr txBox="1"/>
          <p:nvPr/>
        </p:nvSpPr>
        <p:spPr>
          <a:xfrm>
            <a:off x="4447332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C4DA7E-0CA9-4E19-89AB-A74D3700D740}"/>
              </a:ext>
            </a:extLst>
          </p:cNvPr>
          <p:cNvSpPr txBox="1"/>
          <p:nvPr/>
        </p:nvSpPr>
        <p:spPr>
          <a:xfrm>
            <a:off x="4447332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Maltose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C79E9E-4E10-4A13-A627-FD3DDC73F2A0}"/>
              </a:ext>
            </a:extLst>
          </p:cNvPr>
          <p:cNvSpPr txBox="1"/>
          <p:nvPr/>
        </p:nvSpPr>
        <p:spPr>
          <a:xfrm>
            <a:off x="840020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9DB750-EA78-4C6B-B61E-473647AB7527}"/>
              </a:ext>
            </a:extLst>
          </p:cNvPr>
          <p:cNvSpPr txBox="1"/>
          <p:nvPr/>
        </p:nvSpPr>
        <p:spPr>
          <a:xfrm>
            <a:off x="840020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31334A-CDBE-43AA-BABF-91A8C1BE8D61}"/>
              </a:ext>
            </a:extLst>
          </p:cNvPr>
          <p:cNvSpPr txBox="1"/>
          <p:nvPr/>
        </p:nvSpPr>
        <p:spPr>
          <a:xfrm>
            <a:off x="843438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Celulose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683D92-3B7C-4316-B79B-AB8883F8A33C}"/>
              </a:ext>
            </a:extLst>
          </p:cNvPr>
          <p:cNvSpPr/>
          <p:nvPr/>
        </p:nvSpPr>
        <p:spPr>
          <a:xfrm>
            <a:off x="1814513" y="18145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C4F2A3-80A5-4E2B-A662-4A2DB4C80005}"/>
              </a:ext>
            </a:extLst>
          </p:cNvPr>
          <p:cNvSpPr/>
          <p:nvPr/>
        </p:nvSpPr>
        <p:spPr>
          <a:xfrm>
            <a:off x="5467350" y="17869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24FCEB-0383-4031-9961-60CFBF17E0D0}"/>
              </a:ext>
            </a:extLst>
          </p:cNvPr>
          <p:cNvSpPr/>
          <p:nvPr/>
        </p:nvSpPr>
        <p:spPr>
          <a:xfrm>
            <a:off x="6095999" y="178009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648775A-3CA4-4A1D-A062-9766E74737F8}"/>
              </a:ext>
            </a:extLst>
          </p:cNvPr>
          <p:cNvSpPr/>
          <p:nvPr/>
        </p:nvSpPr>
        <p:spPr>
          <a:xfrm>
            <a:off x="8940187" y="1863167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2D76066-9A08-4606-A31A-91060058A660}"/>
              </a:ext>
            </a:extLst>
          </p:cNvPr>
          <p:cNvSpPr/>
          <p:nvPr/>
        </p:nvSpPr>
        <p:spPr>
          <a:xfrm>
            <a:off x="9568836" y="18538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87ECD30-83DC-4230-997C-7221DE7E02F7}"/>
              </a:ext>
            </a:extLst>
          </p:cNvPr>
          <p:cNvSpPr/>
          <p:nvPr/>
        </p:nvSpPr>
        <p:spPr>
          <a:xfrm>
            <a:off x="10210796" y="18433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69B1B1D-BD9B-4A89-A018-19EEA016D4B0}"/>
              </a:ext>
            </a:extLst>
          </p:cNvPr>
          <p:cNvSpPr/>
          <p:nvPr/>
        </p:nvSpPr>
        <p:spPr>
          <a:xfrm>
            <a:off x="10839445" y="183395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2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04532" y="5806785"/>
            <a:ext cx="180961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239076" y="4142828"/>
            <a:ext cx="3713847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252416" y="2280853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878415" y="2987784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284815" y="2987783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 flipH="1">
            <a:off x="6088373" y="1251857"/>
            <a:ext cx="7627" cy="86631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095999" y="4947557"/>
            <a:ext cx="0" cy="75558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095997" y="4920252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00838" y="476874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828615" y="5365614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00739" y="1091359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095995" y="1299370"/>
            <a:ext cx="1209483" cy="689359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05124" y="1787469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739041" y="252123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EAEF69-58C9-4C14-BDB4-69D57A44E5F5}"/>
              </a:ext>
            </a:extLst>
          </p:cNvPr>
          <p:cNvCxnSpPr>
            <a:cxnSpLocks/>
          </p:cNvCxnSpPr>
          <p:nvPr/>
        </p:nvCxnSpPr>
        <p:spPr>
          <a:xfrm flipH="1">
            <a:off x="2627453" y="4429905"/>
            <a:ext cx="140842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B27E9D-CE89-458D-A664-84B3F2F88280}"/>
              </a:ext>
            </a:extLst>
          </p:cNvPr>
          <p:cNvSpPr/>
          <p:nvPr/>
        </p:nvSpPr>
        <p:spPr>
          <a:xfrm>
            <a:off x="304921" y="4142828"/>
            <a:ext cx="216262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056278-80EF-4FE5-9881-78798FB5CD53}"/>
              </a:ext>
            </a:extLst>
          </p:cNvPr>
          <p:cNvCxnSpPr>
            <a:cxnSpLocks/>
          </p:cNvCxnSpPr>
          <p:nvPr/>
        </p:nvCxnSpPr>
        <p:spPr>
          <a:xfrm>
            <a:off x="7199682" y="6086888"/>
            <a:ext cx="1770698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91E3B3-EF63-4D03-BE9D-7D26ADE3735D}"/>
              </a:ext>
            </a:extLst>
          </p:cNvPr>
          <p:cNvSpPr/>
          <p:nvPr/>
        </p:nvSpPr>
        <p:spPr>
          <a:xfrm>
            <a:off x="9185365" y="5168855"/>
            <a:ext cx="2613342" cy="144061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Corrente sanguínea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F4F22FC-3DC4-42B8-B410-72E32AFA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6" y="2801633"/>
            <a:ext cx="1211916" cy="104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ígado - ícones de médico grátis">
            <a:extLst>
              <a:ext uri="{FF2B5EF4-FFF2-40B4-BE49-F238E27FC236}">
                <a16:creationId xmlns:a16="http://schemas.microsoft.com/office/drawing/2014/main" id="{95FA0F8B-E0FE-4D23-B64B-71635BD9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70" y="5325347"/>
            <a:ext cx="1384795" cy="13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stomShape 3">
            <a:extLst>
              <a:ext uri="{FF2B5EF4-FFF2-40B4-BE49-F238E27FC236}">
                <a16:creationId xmlns:a16="http://schemas.microsoft.com/office/drawing/2014/main" id="{A110968F-CB9C-4E78-B87E-C1B7247DB183}"/>
              </a:ext>
            </a:extLst>
          </p:cNvPr>
          <p:cNvSpPr/>
          <p:nvPr/>
        </p:nvSpPr>
        <p:spPr>
          <a:xfrm>
            <a:off x="2850628" y="1437615"/>
            <a:ext cx="317596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B087C464-71BF-4DFE-8641-F722118E21A8}"/>
              </a:ext>
            </a:extLst>
          </p:cNvPr>
          <p:cNvSpPr/>
          <p:nvPr/>
        </p:nvSpPr>
        <p:spPr>
          <a:xfrm>
            <a:off x="5388914" y="3217837"/>
            <a:ext cx="317596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538706B6-2CD1-4D39-BA05-DF0D4E4F2872}"/>
              </a:ext>
            </a:extLst>
          </p:cNvPr>
          <p:cNvSpPr/>
          <p:nvPr/>
        </p:nvSpPr>
        <p:spPr>
          <a:xfrm>
            <a:off x="3654160" y="4915530"/>
            <a:ext cx="24342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7BC6FAFD-D80E-43AF-A7DA-6A283772F712}"/>
              </a:ext>
            </a:extLst>
          </p:cNvPr>
          <p:cNvSpPr/>
          <p:nvPr/>
        </p:nvSpPr>
        <p:spPr>
          <a:xfrm>
            <a:off x="2557024" y="3723473"/>
            <a:ext cx="1682052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Glicolítica</a:t>
            </a:r>
          </a:p>
        </p:txBody>
      </p:sp>
    </p:spTree>
    <p:extLst>
      <p:ext uri="{BB962C8B-B14F-4D97-AF65-F5344CB8AC3E}">
        <p14:creationId xmlns:p14="http://schemas.microsoft.com/office/powerpoint/2010/main" val="351845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F0910DB-B2B0-4140-99CB-E74E6CC4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8" y="848309"/>
            <a:ext cx="2591071" cy="22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ígado - ícones de médico grátis">
            <a:extLst>
              <a:ext uri="{FF2B5EF4-FFF2-40B4-BE49-F238E27FC236}">
                <a16:creationId xmlns:a16="http://schemas.microsoft.com/office/drawing/2014/main" id="{27B86D0D-5F04-4202-BB82-EF8FE388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4" y="3765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FA6749-E03D-4BDC-9ECE-3E46F0989B44}"/>
              </a:ext>
            </a:extLst>
          </p:cNvPr>
          <p:cNvSpPr/>
          <p:nvPr/>
        </p:nvSpPr>
        <p:spPr>
          <a:xfrm>
            <a:off x="4249272" y="1546412"/>
            <a:ext cx="72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FB1F8-9496-454A-9029-AB0CF15C9F40}"/>
              </a:ext>
            </a:extLst>
          </p:cNvPr>
          <p:cNvSpPr/>
          <p:nvPr/>
        </p:nvSpPr>
        <p:spPr>
          <a:xfrm>
            <a:off x="4249270" y="4558552"/>
            <a:ext cx="360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F0725-17E7-47FC-8254-E0791BEBDAA0}"/>
              </a:ext>
            </a:extLst>
          </p:cNvPr>
          <p:cNvSpPr txBox="1"/>
          <p:nvPr/>
        </p:nvSpPr>
        <p:spPr>
          <a:xfrm>
            <a:off x="5271247" y="1546412"/>
            <a:ext cx="98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88FCC3-11F2-4B16-9A67-F6DFD8E8C3E3}"/>
              </a:ext>
            </a:extLst>
          </p:cNvPr>
          <p:cNvSpPr txBox="1"/>
          <p:nvPr/>
        </p:nvSpPr>
        <p:spPr>
          <a:xfrm>
            <a:off x="8028881" y="4575638"/>
            <a:ext cx="154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2EC7B0-1F70-4705-B536-3EC512CE18FB}"/>
              </a:ext>
            </a:extLst>
          </p:cNvPr>
          <p:cNvSpPr txBox="1"/>
          <p:nvPr/>
        </p:nvSpPr>
        <p:spPr>
          <a:xfrm>
            <a:off x="8726873" y="58669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</p:spTree>
    <p:extLst>
      <p:ext uri="{BB962C8B-B14F-4D97-AF65-F5344CB8AC3E}">
        <p14:creationId xmlns:p14="http://schemas.microsoft.com/office/powerpoint/2010/main" val="25813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121366"/>
            <a:ext cx="10004867" cy="261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#03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Vocabulário e interpretação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149029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E127-89D3-4FCC-AD9B-FDDDC2D0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231"/>
            <a:ext cx="10515600" cy="36607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do armazenamento da glicose na forma de polímero de alta massa molecular, como o amido e o glicogênio, a célula pode estocar grandes quantidades de unidades de hexose, enquanto mantém a osmolaridade </a:t>
            </a:r>
            <a:r>
              <a:rPr lang="pt-BR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citosólica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relativamente baixa. Quando a demanda de energia aumenta, a glicose pode ser liberada desses polímeros de armazenamento intracelulares e utilizada para produzir ATP de maneira aeróbia ou anaeróbia.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838200" y="1159763"/>
            <a:ext cx="10668000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não armazenar a glicose em sua forma monomérica?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E127-89D3-4FCC-AD9B-FDDDC2D0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12"/>
            <a:ext cx="10515600" cy="3660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accent4"/>
                </a:solidFill>
              </a:rPr>
              <a:t>Por meio do armazenamento da glicose na forma de </a:t>
            </a:r>
            <a:r>
              <a:rPr lang="pt-BR" sz="3200" i="1" dirty="0">
                <a:solidFill>
                  <a:schemeClr val="bg1"/>
                </a:solidFill>
              </a:rPr>
              <a:t>polímero de alta massa molecular</a:t>
            </a:r>
            <a:r>
              <a:rPr lang="pt-BR" sz="3200" dirty="0">
                <a:solidFill>
                  <a:schemeClr val="accent4"/>
                </a:solidFill>
              </a:rPr>
              <a:t>, como o </a:t>
            </a:r>
            <a:r>
              <a:rPr lang="pt-BR" sz="3200" i="1" dirty="0">
                <a:solidFill>
                  <a:schemeClr val="bg1"/>
                </a:solidFill>
              </a:rPr>
              <a:t>amido e o glicogênio</a:t>
            </a:r>
            <a:r>
              <a:rPr lang="pt-BR" sz="3200" dirty="0">
                <a:solidFill>
                  <a:schemeClr val="accent4"/>
                </a:solidFill>
              </a:rPr>
              <a:t>, a célula pode estocar grandes quantidades de </a:t>
            </a:r>
            <a:r>
              <a:rPr lang="pt-BR" sz="3200" i="1" dirty="0">
                <a:solidFill>
                  <a:schemeClr val="bg1"/>
                </a:solidFill>
              </a:rPr>
              <a:t>unidades de hexose</a:t>
            </a:r>
            <a:r>
              <a:rPr lang="pt-BR" sz="3200" dirty="0">
                <a:solidFill>
                  <a:schemeClr val="accent4"/>
                </a:solidFill>
              </a:rPr>
              <a:t>, enquanto mantém a osmolaridade </a:t>
            </a:r>
            <a:r>
              <a:rPr lang="pt-BR" sz="3200" dirty="0" err="1">
                <a:solidFill>
                  <a:schemeClr val="accent4"/>
                </a:solidFill>
              </a:rPr>
              <a:t>citosólica</a:t>
            </a:r>
            <a:r>
              <a:rPr lang="pt-BR" sz="3200" dirty="0">
                <a:solidFill>
                  <a:schemeClr val="accent4"/>
                </a:solidFill>
              </a:rPr>
              <a:t> relativamente baixa. Quando a </a:t>
            </a:r>
            <a:r>
              <a:rPr lang="pt-BR" sz="3200" i="1" dirty="0">
                <a:solidFill>
                  <a:schemeClr val="bg1"/>
                </a:solidFill>
              </a:rPr>
              <a:t>demanda de energia aumenta</a:t>
            </a:r>
            <a:r>
              <a:rPr lang="pt-BR" sz="3200" dirty="0">
                <a:solidFill>
                  <a:schemeClr val="accent4"/>
                </a:solidFill>
              </a:rPr>
              <a:t>, a glicose pode ser liberada </a:t>
            </a:r>
            <a:r>
              <a:rPr lang="pt-BR" sz="3200" i="1" dirty="0">
                <a:solidFill>
                  <a:schemeClr val="bg1"/>
                </a:solidFill>
              </a:rPr>
              <a:t>desses polímeros de armazenamento intracelulares</a:t>
            </a:r>
            <a:r>
              <a:rPr lang="pt-BR" sz="3200" dirty="0">
                <a:solidFill>
                  <a:schemeClr val="accent4"/>
                </a:solidFill>
              </a:rPr>
              <a:t> e utilizada para </a:t>
            </a:r>
            <a:r>
              <a:rPr lang="pt-BR" sz="3200" i="1" dirty="0">
                <a:solidFill>
                  <a:schemeClr val="bg1"/>
                </a:solidFill>
              </a:rPr>
              <a:t>produzir ATP de maneira aeróbia</a:t>
            </a:r>
            <a:r>
              <a:rPr lang="pt-BR" sz="3200" dirty="0">
                <a:solidFill>
                  <a:schemeClr val="accent4"/>
                </a:solidFill>
              </a:rPr>
              <a:t> ou </a:t>
            </a:r>
            <a:r>
              <a:rPr lang="pt-BR" sz="3200" i="1" dirty="0">
                <a:solidFill>
                  <a:schemeClr val="bg1"/>
                </a:solidFill>
              </a:rPr>
              <a:t>anaeróbia</a:t>
            </a:r>
            <a:r>
              <a:rPr lang="pt-BR" sz="3200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82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de leitura e passatempo</a:t>
            </a:r>
          </a:p>
        </p:txBody>
      </p:sp>
    </p:spTree>
    <p:extLst>
      <p:ext uri="{BB962C8B-B14F-4D97-AF65-F5344CB8AC3E}">
        <p14:creationId xmlns:p14="http://schemas.microsoft.com/office/powerpoint/2010/main" val="381614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67CA4E-A27D-4AA6-A747-E130A597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398505"/>
            <a:ext cx="4572396" cy="3429297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6CBCE6-7279-48A8-A2BF-A031742A11DF}"/>
              </a:ext>
            </a:extLst>
          </p:cNvPr>
          <p:cNvSpPr/>
          <p:nvPr/>
        </p:nvSpPr>
        <p:spPr>
          <a:xfrm>
            <a:off x="1209110" y="4053687"/>
            <a:ext cx="32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14</a:t>
            </a:r>
          </a:p>
        </p:txBody>
      </p:sp>
      <p:pic>
        <p:nvPicPr>
          <p:cNvPr id="1026" name="Picture 2" descr="Corpo Humano: Nosso Mundo Interior (2021) - Netflix | Flixable">
            <a:extLst>
              <a:ext uri="{FF2B5EF4-FFF2-40B4-BE49-F238E27FC236}">
                <a16:creationId xmlns:a16="http://schemas.microsoft.com/office/drawing/2014/main" id="{E63CF1B5-AE19-4163-8BC7-CB6D710A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429000"/>
            <a:ext cx="5165735" cy="29052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Arquivos de mídia">
            <a:extLst>
              <a:ext uri="{FF2B5EF4-FFF2-40B4-BE49-F238E27FC236}">
                <a16:creationId xmlns:a16="http://schemas.microsoft.com/office/drawing/2014/main" id="{D5AE3EEA-8650-4635-9981-FF0AFBC8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2492634"/>
            <a:ext cx="1787313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394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A fim de diferenciar algumas substancias orgânicas e vias com nomes ou funções muito parecidas, escreva em uma folha as definições de: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838200" y="2203905"/>
            <a:ext cx="103811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200" dirty="0">
                <a:solidFill>
                  <a:prstClr val="white"/>
                </a:solidFill>
                <a:latin typeface="Georgia" panose="02040502050405020303" pitchFamily="18" charset="0"/>
              </a:rPr>
              <a:t>P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</a:rPr>
              <a:t>olissacarídeos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</a:rPr>
              <a:t>:</a:t>
            </a:r>
          </a:p>
          <a:p>
            <a:pPr marL="971550" lvl="1" indent="-514350" algn="just">
              <a:buFont typeface="Wingdings" panose="05000000000000000000" pitchFamily="2" charset="2"/>
              <a:buChar char="q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</a:rPr>
              <a:t>Amido</a:t>
            </a:r>
          </a:p>
          <a:p>
            <a:pPr marL="971550" lvl="1" indent="-514350" algn="just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solidFill>
                  <a:prstClr val="white"/>
                </a:solidFill>
                <a:latin typeface="Georgia" panose="02040502050405020303" pitchFamily="18" charset="0"/>
              </a:rPr>
              <a:t>G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</a:rPr>
              <a:t>licogênio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lvl="1" algn="just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  <a:defRPr/>
            </a:pPr>
            <a:r>
              <a:rPr lang="pt-BR" sz="3200" dirty="0">
                <a:solidFill>
                  <a:prstClr val="white"/>
                </a:solidFill>
                <a:latin typeface="Georgia" panose="02040502050405020303" pitchFamily="18" charset="0"/>
              </a:rPr>
              <a:t>E as vias bioquímicas:</a:t>
            </a:r>
          </a:p>
          <a:p>
            <a:pPr marL="971550" lvl="1" indent="-514350" algn="just">
              <a:buFont typeface="Wingdings" panose="05000000000000000000" pitchFamily="2" charset="2"/>
              <a:buChar char="q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</a:rPr>
              <a:t>Glicólise</a:t>
            </a:r>
          </a:p>
          <a:p>
            <a:pPr marL="971550" lvl="1" indent="-514350" algn="just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solidFill>
                  <a:prstClr val="white"/>
                </a:solidFill>
                <a:latin typeface="Georgia" panose="02040502050405020303" pitchFamily="18" charset="0"/>
              </a:rPr>
              <a:t>Gliconeogênese</a:t>
            </a:r>
          </a:p>
          <a:p>
            <a:pPr marL="971550" lvl="1" indent="-514350" algn="just">
              <a:buFont typeface="Wingdings" panose="05000000000000000000" pitchFamily="2" charset="2"/>
              <a:buChar char="q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</a:rPr>
              <a:t>Glicogenólise</a:t>
            </a:r>
          </a:p>
          <a:p>
            <a:pPr marL="971550" lvl="1" indent="-514350" algn="just"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solidFill>
                  <a:prstClr val="white"/>
                </a:solidFill>
                <a:latin typeface="Georgia" panose="02040502050405020303" pitchFamily="18" charset="0"/>
              </a:rPr>
              <a:t>Glicogênese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DF16D72-C031-499B-856F-00D459E60126}"/>
              </a:ext>
            </a:extLst>
          </p:cNvPr>
          <p:cNvSpPr txBox="1">
            <a:spLocks/>
          </p:cNvSpPr>
          <p:nvPr/>
        </p:nvSpPr>
        <p:spPr>
          <a:xfrm>
            <a:off x="5218769" y="5326328"/>
            <a:ext cx="613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Organização da resolução será consideradas na avaliação!!</a:t>
            </a:r>
          </a:p>
        </p:txBody>
      </p:sp>
    </p:spTree>
    <p:extLst>
      <p:ext uri="{BB962C8B-B14F-4D97-AF65-F5344CB8AC3E}">
        <p14:creationId xmlns:p14="http://schemas.microsoft.com/office/powerpoint/2010/main" val="165471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191191" y="5928440"/>
            <a:ext cx="180961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239076" y="4142828"/>
            <a:ext cx="3713847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239076" y="20701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878415" y="2987784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284815" y="2987783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096000" y="1251857"/>
            <a:ext cx="0" cy="647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095999" y="4947557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739041" y="252123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EAEF69-58C9-4C14-BDB4-69D57A44E5F5}"/>
              </a:ext>
            </a:extLst>
          </p:cNvPr>
          <p:cNvCxnSpPr>
            <a:cxnSpLocks/>
          </p:cNvCxnSpPr>
          <p:nvPr/>
        </p:nvCxnSpPr>
        <p:spPr>
          <a:xfrm flipH="1">
            <a:off x="2642839" y="4429905"/>
            <a:ext cx="1393038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B27E9D-CE89-458D-A664-84B3F2F88280}"/>
              </a:ext>
            </a:extLst>
          </p:cNvPr>
          <p:cNvSpPr/>
          <p:nvPr/>
        </p:nvSpPr>
        <p:spPr>
          <a:xfrm>
            <a:off x="216702" y="4142828"/>
            <a:ext cx="216262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056278-80EF-4FE5-9881-78798FB5CD53}"/>
              </a:ext>
            </a:extLst>
          </p:cNvPr>
          <p:cNvCxnSpPr>
            <a:cxnSpLocks/>
          </p:cNvCxnSpPr>
          <p:nvPr/>
        </p:nvCxnSpPr>
        <p:spPr>
          <a:xfrm>
            <a:off x="7167558" y="6215165"/>
            <a:ext cx="135708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91E3B3-EF63-4D03-BE9D-7D26ADE3735D}"/>
              </a:ext>
            </a:extLst>
          </p:cNvPr>
          <p:cNvSpPr/>
          <p:nvPr/>
        </p:nvSpPr>
        <p:spPr>
          <a:xfrm>
            <a:off x="8780606" y="4947557"/>
            <a:ext cx="2613342" cy="1440611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Corrente sanguínea</a:t>
            </a: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4B990661-A00E-4524-8C79-25579B437C47}"/>
              </a:ext>
            </a:extLst>
          </p:cNvPr>
          <p:cNvSpPr/>
          <p:nvPr/>
        </p:nvSpPr>
        <p:spPr>
          <a:xfrm>
            <a:off x="2489532" y="1208077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1470A1A8-C460-4A30-B30D-7A72B5F14C12}"/>
              </a:ext>
            </a:extLst>
          </p:cNvPr>
          <p:cNvSpPr/>
          <p:nvPr/>
        </p:nvSpPr>
        <p:spPr>
          <a:xfrm>
            <a:off x="2379328" y="319889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BF8E1651-2C70-48CA-BEF4-F5A82572114C}"/>
              </a:ext>
            </a:extLst>
          </p:cNvPr>
          <p:cNvSpPr/>
          <p:nvPr/>
        </p:nvSpPr>
        <p:spPr>
          <a:xfrm>
            <a:off x="2642076" y="5092605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95619693-6AA6-4F3F-87A9-E6C7962FA3E1}"/>
              </a:ext>
            </a:extLst>
          </p:cNvPr>
          <p:cNvSpPr/>
          <p:nvPr/>
        </p:nvSpPr>
        <p:spPr>
          <a:xfrm>
            <a:off x="3055434" y="3975037"/>
            <a:ext cx="5555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01</a:t>
            </a: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319789F7-021E-4E2C-8CCF-1FB2C084CFF0}"/>
              </a:ext>
            </a:extLst>
          </p:cNvPr>
          <p:cNvSpPr/>
          <p:nvPr/>
        </p:nvSpPr>
        <p:spPr>
          <a:xfrm>
            <a:off x="6154418" y="5155601"/>
            <a:ext cx="5555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632799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Questões para aguçar as ideias?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972603" y="3167390"/>
            <a:ext cx="693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do glicogênio nos animais?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972603" y="2043406"/>
            <a:ext cx="103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função do amido nos vegetais?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209F2-0E44-4324-939A-8AA77B2AA49C}"/>
              </a:ext>
            </a:extLst>
          </p:cNvPr>
          <p:cNvSpPr txBox="1"/>
          <p:nvPr/>
        </p:nvSpPr>
        <p:spPr>
          <a:xfrm>
            <a:off x="972603" y="4291374"/>
            <a:ext cx="969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diferença entre amido e glicogênio?</a:t>
            </a:r>
          </a:p>
        </p:txBody>
      </p:sp>
    </p:spTree>
    <p:extLst>
      <p:ext uri="{BB962C8B-B14F-4D97-AF65-F5344CB8AC3E}">
        <p14:creationId xmlns:p14="http://schemas.microsoft.com/office/powerpoint/2010/main" val="24002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02826" y="2560685"/>
            <a:ext cx="10637134" cy="173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#01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Recuperação de memória e interpretação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7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087539"/>
            <a:ext cx="2026422" cy="105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F6E45D1-9778-4A04-9BAA-CCAD3637A2A4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5" y="6001056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 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0B322592-A61A-4920-AFB5-9604CB367999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03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931153" y="5399994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09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EA4000-9024-43D5-966A-899141EDCC51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2BE67C4-6DB7-46C0-83E8-72766D08EDA2}"/>
              </a:ext>
            </a:extLst>
          </p:cNvPr>
          <p:cNvSpPr/>
          <p:nvPr/>
        </p:nvSpPr>
        <p:spPr>
          <a:xfrm>
            <a:off x="5101115" y="3620452"/>
            <a:ext cx="52654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04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A31F38E6-A642-417F-BF35-7C7D1B2E5009}"/>
              </a:ext>
            </a:extLst>
          </p:cNvPr>
          <p:cNvSpPr/>
          <p:nvPr/>
        </p:nvSpPr>
        <p:spPr>
          <a:xfrm>
            <a:off x="6040254" y="3183918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05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 flipV="1">
            <a:off x="8479023" y="4879521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3">
            <a:extLst>
              <a:ext uri="{FF2B5EF4-FFF2-40B4-BE49-F238E27FC236}">
                <a16:creationId xmlns:a16="http://schemas.microsoft.com/office/drawing/2014/main" id="{9C0BE24E-53BB-4DD7-BCCA-6DF31A9D2D3B}"/>
              </a:ext>
            </a:extLst>
          </p:cNvPr>
          <p:cNvSpPr/>
          <p:nvPr/>
        </p:nvSpPr>
        <p:spPr>
          <a:xfrm>
            <a:off x="5746448" y="760110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01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8753818" y="4931977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08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2FBEC2E3-62F9-452B-A6AB-E3C7F1B9F4B7}"/>
              </a:ext>
            </a:extLst>
          </p:cNvPr>
          <p:cNvSpPr/>
          <p:nvPr/>
        </p:nvSpPr>
        <p:spPr>
          <a:xfrm>
            <a:off x="2983044" y="2106722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02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877516" y="4947825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06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2928968" y="4301946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07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 flipV="1">
            <a:off x="2567335" y="4724343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7" y="4947413"/>
            <a:ext cx="1189423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3">
            <a:extLst>
              <a:ext uri="{FF2B5EF4-FFF2-40B4-BE49-F238E27FC236}">
                <a16:creationId xmlns:a16="http://schemas.microsoft.com/office/drawing/2014/main" id="{0E8403DF-9BE8-4B00-8F6C-BEE6D7075E52}"/>
              </a:ext>
            </a:extLst>
          </p:cNvPr>
          <p:cNvSpPr/>
          <p:nvPr/>
        </p:nvSpPr>
        <p:spPr>
          <a:xfrm>
            <a:off x="7933332" y="2216000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10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2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280564"/>
            <a:ext cx="2026422" cy="7277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847679" y="4577442"/>
            <a:ext cx="215527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4" y="6001056"/>
            <a:ext cx="202156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452388" y="5415142"/>
            <a:ext cx="361924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Oxidação do Piruvato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>
            <a:off x="7262011" y="4879521"/>
            <a:ext cx="2402237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7583122" y="4146027"/>
            <a:ext cx="1760013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Fermentação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Alcoólica</a:t>
            </a: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652658" y="5079077"/>
            <a:ext cx="193239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Fermentação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Lática</a:t>
            </a: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1938357" y="3889821"/>
            <a:ext cx="329373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Inicio da gliconeogênese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a partir do lactato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>
            <a:off x="2567335" y="4724343"/>
            <a:ext cx="201771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8" y="4947413"/>
            <a:ext cx="2021911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3">
            <a:extLst>
              <a:ext uri="{FF2B5EF4-FFF2-40B4-BE49-F238E27FC236}">
                <a16:creationId xmlns:a16="http://schemas.microsoft.com/office/drawing/2014/main" id="{A0B5B3BA-81E6-4B5D-9249-D7919C649D52}"/>
              </a:ext>
            </a:extLst>
          </p:cNvPr>
          <p:cNvSpPr/>
          <p:nvPr/>
        </p:nvSpPr>
        <p:spPr>
          <a:xfrm>
            <a:off x="2215877" y="2012011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Glicogênese</a:t>
            </a: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CB3BE7D-CDF9-44F1-98C2-2E7C36CB236A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Glicogenólise</a:t>
            </a:r>
          </a:p>
        </p:txBody>
      </p:sp>
      <p:sp>
        <p:nvSpPr>
          <p:cNvPr id="45" name="CustomShape 3">
            <a:extLst>
              <a:ext uri="{FF2B5EF4-FFF2-40B4-BE49-F238E27FC236}">
                <a16:creationId xmlns:a16="http://schemas.microsoft.com/office/drawing/2014/main" id="{2D66F2D6-BCC1-41A5-9FF4-C87307AD6514}"/>
              </a:ext>
            </a:extLst>
          </p:cNvPr>
          <p:cNvSpPr/>
          <p:nvPr/>
        </p:nvSpPr>
        <p:spPr>
          <a:xfrm>
            <a:off x="3945844" y="3239276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Glicólise</a:t>
            </a:r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41B546B8-FCF0-4806-BFD6-1CCC11BBB88E}"/>
              </a:ext>
            </a:extLst>
          </p:cNvPr>
          <p:cNvSpPr/>
          <p:nvPr/>
        </p:nvSpPr>
        <p:spPr>
          <a:xfrm>
            <a:off x="5849155" y="3114887"/>
            <a:ext cx="249682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Gliconeogênese</a:t>
            </a: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1B1B22C6-5F7A-4686-AB89-ADA1085C930B}"/>
              </a:ext>
            </a:extLst>
          </p:cNvPr>
          <p:cNvSpPr/>
          <p:nvPr/>
        </p:nvSpPr>
        <p:spPr>
          <a:xfrm>
            <a:off x="5627661" y="826550"/>
            <a:ext cx="155210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Digestão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93594B6-4248-4BDB-B5AC-0385CA6C92FC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B62FC3-B3C4-41EA-ADB9-109CADACCCDD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stomShape 3">
            <a:extLst>
              <a:ext uri="{FF2B5EF4-FFF2-40B4-BE49-F238E27FC236}">
                <a16:creationId xmlns:a16="http://schemas.microsoft.com/office/drawing/2014/main" id="{7FF418E3-D2D0-4A45-A45A-DFC9C1EDCAB2}"/>
              </a:ext>
            </a:extLst>
          </p:cNvPr>
          <p:cNvSpPr/>
          <p:nvPr/>
        </p:nvSpPr>
        <p:spPr>
          <a:xfrm>
            <a:off x="7035455" y="1959049"/>
            <a:ext cx="249682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das Pentoses</a:t>
            </a:r>
            <a:r>
              <a:rPr kumimoji="0" lang="pt-BR" sz="2000" b="1" i="0" strike="noStrike" kern="1200" cap="none" spc="-1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Fosfato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7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41" grpId="0"/>
      <p:bldP spid="42" grpId="0"/>
      <p:bldP spid="31" grpId="0"/>
      <p:bldP spid="35" grpId="0"/>
      <p:bldP spid="45" grpId="0"/>
      <p:bldP spid="47" grpId="0"/>
      <p:bldP spid="4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Vias bioquímicas desta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1629938" y="5080023"/>
            <a:ext cx="972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</a:t>
            </a:r>
            <a:r>
              <a:rPr lang="pt-BR" sz="2400" dirty="0">
                <a:solidFill>
                  <a:prstClr val="white"/>
                </a:solidFill>
              </a:rPr>
              <a:t>de quebra do glicogênio em glicose-6-fosfato e glicose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1629939" y="3141341"/>
            <a:ext cx="1038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de síntese de estoque de glicose sob a forma de glicogênio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1CCFE-47FE-4C99-A203-9C1A38F67044}"/>
              </a:ext>
            </a:extLst>
          </p:cNvPr>
          <p:cNvSpPr txBox="1"/>
          <p:nvPr/>
        </p:nvSpPr>
        <p:spPr>
          <a:xfrm>
            <a:off x="838200" y="2560601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Glicogênese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C43AB8-42E5-4FD5-A84C-9EC766E6B5A4}"/>
              </a:ext>
            </a:extLst>
          </p:cNvPr>
          <p:cNvSpPr txBox="1"/>
          <p:nvPr/>
        </p:nvSpPr>
        <p:spPr>
          <a:xfrm>
            <a:off x="861775" y="4472919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Glicogenólise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98807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(Síntese e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7596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E6560FAE-37BB-453D-B4AB-A6C6C5D78084}"/>
              </a:ext>
            </a:extLst>
          </p:cNvPr>
          <p:cNvSpPr/>
          <p:nvPr/>
        </p:nvSpPr>
        <p:spPr>
          <a:xfrm>
            <a:off x="2605869" y="555271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Glicoquinase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80B6A9-6000-46DC-B927-30019B6035E6}"/>
              </a:ext>
            </a:extLst>
          </p:cNvPr>
          <p:cNvSpPr/>
          <p:nvPr/>
        </p:nvSpPr>
        <p:spPr>
          <a:xfrm>
            <a:off x="5818643" y="4332991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F68107AA-C7A5-45FC-A8D1-E69A228887B0}"/>
              </a:ext>
            </a:extLst>
          </p:cNvPr>
          <p:cNvSpPr/>
          <p:nvPr/>
        </p:nvSpPr>
        <p:spPr>
          <a:xfrm>
            <a:off x="8672263" y="2865539"/>
            <a:ext cx="25023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UDP-glicose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pirofosforilase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FC2F2A87-C938-430D-BB0D-D50B0B91D229}"/>
              </a:ext>
            </a:extLst>
          </p:cNvPr>
          <p:cNvSpPr/>
          <p:nvPr/>
        </p:nvSpPr>
        <p:spPr>
          <a:xfrm>
            <a:off x="7321403" y="1353947"/>
            <a:ext cx="29094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sintase 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409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699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Arial</vt:lpstr>
      <vt:lpstr>Bell MT</vt:lpstr>
      <vt:lpstr>Calibri</vt:lpstr>
      <vt:lpstr>Calibri Light</vt:lpstr>
      <vt:lpstr>Eras Bold ITC</vt:lpstr>
      <vt:lpstr>Georgia</vt:lpstr>
      <vt:lpstr>Times New Roman</vt:lpstr>
      <vt:lpstr>Wingdings</vt:lpstr>
      <vt:lpstr>1_Tema do Office</vt:lpstr>
      <vt:lpstr>Apresentação do PowerPoint</vt:lpstr>
      <vt:lpstr>Apresentação do PowerPoint</vt:lpstr>
      <vt:lpstr>Questões para aguçar as ideias?</vt:lpstr>
      <vt:lpstr>Apresentação do PowerPoint</vt:lpstr>
      <vt:lpstr>Apresentação do PowerPoint</vt:lpstr>
      <vt:lpstr>Apresentação do PowerPoint</vt:lpstr>
      <vt:lpstr>Vias bioquímicas desta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fim de diferenciar algumas substancias orgânicas e vias com nomes ou funções muito parecidas, escreva em uma folha as definições de: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262</cp:revision>
  <dcterms:created xsi:type="dcterms:W3CDTF">2022-10-03T21:49:37Z</dcterms:created>
  <dcterms:modified xsi:type="dcterms:W3CDTF">2023-06-13T23:54:11Z</dcterms:modified>
</cp:coreProperties>
</file>