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30"/>
  </p:notesMasterIdLst>
  <p:sldIdLst>
    <p:sldId id="439" r:id="rId3"/>
    <p:sldId id="477" r:id="rId4"/>
    <p:sldId id="275" r:id="rId5"/>
    <p:sldId id="262" r:id="rId6"/>
    <p:sldId id="282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84" r:id="rId15"/>
    <p:sldId id="286" r:id="rId16"/>
    <p:sldId id="283" r:id="rId17"/>
    <p:sldId id="258" r:id="rId18"/>
    <p:sldId id="259" r:id="rId19"/>
    <p:sldId id="260" r:id="rId20"/>
    <p:sldId id="263" r:id="rId21"/>
    <p:sldId id="264" r:id="rId22"/>
    <p:sldId id="265" r:id="rId23"/>
    <p:sldId id="292" r:id="rId24"/>
    <p:sldId id="478" r:id="rId25"/>
    <p:sldId id="479" r:id="rId26"/>
    <p:sldId id="480" r:id="rId27"/>
    <p:sldId id="481" r:id="rId28"/>
    <p:sldId id="48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394" autoAdjust="0"/>
  </p:normalViewPr>
  <p:slideViewPr>
    <p:cSldViewPr snapToGrid="0">
      <p:cViewPr varScale="1">
        <p:scale>
          <a:sx n="83" d="100"/>
          <a:sy n="83" d="100"/>
        </p:scale>
        <p:origin x="2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9D53-8998-4B9E-8882-905748EBC41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D4D0-52DC-4F6D-9882-98096508C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D4D0-52DC-4F6D-9882-98096508CAC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2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D4D0-52DC-4F6D-9882-98096508CAC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96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D4D0-52DC-4F6D-9882-98096508CAC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28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23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63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0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5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9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91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03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98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164130" y="1702210"/>
            <a:ext cx="5006838" cy="12559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BBB722C-B0BC-447F-B340-75A12BFB59F9}"/>
              </a:ext>
            </a:extLst>
          </p:cNvPr>
          <p:cNvSpPr/>
          <p:nvPr/>
        </p:nvSpPr>
        <p:spPr>
          <a:xfrm>
            <a:off x="665395" y="3841606"/>
            <a:ext cx="6004308" cy="19879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glicolítica</a:t>
            </a:r>
          </a:p>
          <a:p>
            <a:pPr lvl="0" algn="ctr">
              <a:lnSpc>
                <a:spcPct val="150000"/>
              </a:lnSpc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Embden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Meyerhof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Parnas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6A8B8DB1-C630-42A2-A6DA-C974E1450036}"/>
              </a:ext>
            </a:extLst>
          </p:cNvPr>
          <p:cNvSpPr/>
          <p:nvPr/>
        </p:nvSpPr>
        <p:spPr>
          <a:xfrm>
            <a:off x="7454816" y="1631614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daniloas.com</a:t>
            </a:r>
          </a:p>
        </p:txBody>
      </p:sp>
      <p:pic>
        <p:nvPicPr>
          <p:cNvPr id="1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7729696A-7B26-4C3E-89F8-5150DB7C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2865868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01058C8-18B0-42E1-B742-B7475A76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1760411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4F5B96A-06AA-4E78-806E-ED0B33C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333" y="3223353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mail Icon Black Simple transparent PNG - StickPNG">
            <a:extLst>
              <a:ext uri="{FF2B5EF4-FFF2-40B4-BE49-F238E27FC236}">
                <a16:creationId xmlns:a16="http://schemas.microsoft.com/office/drawing/2014/main" id="{991DA575-6F99-471C-B6E8-7FF37AF7A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5665" y="214120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mail Icon Black Simple transparent PNG - StickPNG">
            <a:extLst>
              <a:ext uri="{FF2B5EF4-FFF2-40B4-BE49-F238E27FC236}">
                <a16:creationId xmlns:a16="http://schemas.microsoft.com/office/drawing/2014/main" id="{133255CF-0C5F-4C77-8E89-D3FDB176A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8251" y="250855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465142" y="3412888"/>
            <a:ext cx="335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849383" y="2291856"/>
            <a:ext cx="13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NAD</a:t>
            </a:r>
            <a:r>
              <a:rPr lang="pt-BR" sz="2400" b="1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121316" y="2291856"/>
            <a:ext cx="194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NADH+H</a:t>
            </a:r>
            <a:r>
              <a:rPr lang="pt-BR" sz="2400" b="1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1908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8EF706-017A-4AC0-B6CF-5B99313AB8CF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D0640C-B6C0-49D8-8332-0AA409C06463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CA6B33D-EA2E-4921-87C5-19BEDE218E71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8BC0EC-7E2D-4AE0-BB7B-FDCA81EA9CC6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52615" y="366214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9152" y="3432637"/>
            <a:ext cx="273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891463" y="3234761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97F8E9-456F-4C8C-B807-C58D89403AAB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D71F9B6-E3EE-4CA0-B65D-462B22E5C967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06F9586-24A2-49A1-A5B4-E5E35F5F61D0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9453DA-1212-4AA1-BEDC-7E96DC73D3AE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39E70CD-C6BA-4702-80F4-BEB2DEC4080A}"/>
              </a:ext>
            </a:extLst>
          </p:cNvPr>
          <p:cNvSpPr txBox="1"/>
          <p:nvPr/>
        </p:nvSpPr>
        <p:spPr>
          <a:xfrm>
            <a:off x="2759216" y="332025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K</a:t>
            </a:r>
            <a:r>
              <a:rPr lang="pt-BR" sz="24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, Mg</a:t>
            </a:r>
            <a:r>
              <a:rPr lang="pt-BR" sz="24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71B2D-60EA-48CD-83DD-4FF1560A39F9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0A3CA25-824C-4210-8D3F-CB160BB7882B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6B2874C-C415-4B2D-B883-C5F46AB9DC2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7E95F84-7DC5-44C6-B1F1-57510637E708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504" y="136556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241449" y="3373348"/>
            <a:ext cx="1725403" cy="36603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28708" y="2337983"/>
            <a:ext cx="1104107" cy="369332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080108" y="4406844"/>
            <a:ext cx="1104107" cy="369332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159016" y="1857506"/>
            <a:ext cx="228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3611062" y="3760513"/>
            <a:ext cx="3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</p:cNvCxnSpPr>
          <p:nvPr/>
        </p:nvCxnSpPr>
        <p:spPr>
          <a:xfrm>
            <a:off x="6718146" y="2149894"/>
            <a:ext cx="2761429" cy="1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273005"/>
            <a:ext cx="341551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</p:cNvCxnSpPr>
          <p:nvPr/>
        </p:nvCxnSpPr>
        <p:spPr>
          <a:xfrm>
            <a:off x="3817465" y="3169327"/>
            <a:ext cx="313785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004106" y="468267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8166336" y="360251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946046" y="1739950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13" y="2701294"/>
            <a:ext cx="1633446" cy="52321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8" y="4643134"/>
            <a:ext cx="1609457" cy="51552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2" y="4983998"/>
            <a:ext cx="1609457" cy="515529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CE234C3-B14E-4007-A8FA-6F75320216A7}"/>
              </a:ext>
            </a:extLst>
          </p:cNvPr>
          <p:cNvGrpSpPr/>
          <p:nvPr/>
        </p:nvGrpSpPr>
        <p:grpSpPr>
          <a:xfrm>
            <a:off x="0" y="6235688"/>
            <a:ext cx="3078051" cy="634957"/>
            <a:chOff x="0" y="0"/>
            <a:chExt cx="3078051" cy="63495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913A9C7-D979-4CFE-AE38-95AB8F800CF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BD2F3C9-610D-4163-94BA-D3C594DA19B9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38D92E3-AD06-4453-A79A-519A3829521C}"/>
              </a:ext>
            </a:extLst>
          </p:cNvPr>
          <p:cNvGrpSpPr/>
          <p:nvPr/>
        </p:nvGrpSpPr>
        <p:grpSpPr>
          <a:xfrm>
            <a:off x="9135850" y="14694"/>
            <a:ext cx="3078051" cy="634957"/>
            <a:chOff x="0" y="0"/>
            <a:chExt cx="3078051" cy="63495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CF3DB7-BC38-45F7-AA47-0E29DB3681E6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58E2B83-8DC6-4A79-8DC9-0D32A530DFF6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66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340570" y="217035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032788" y="2329823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1972070" y="2862498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4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1911353" y="161414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463975" y="2329823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463973" y="2862498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340570" y="341912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463973" y="3554641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391343" y="3578592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endParaRPr lang="pt-B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8999" y="5562052"/>
            <a:ext cx="4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3" y="6032476"/>
            <a:ext cx="40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molécula de NADH+H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225388" y="5045188"/>
            <a:ext cx="440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Com a fórmula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24653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" y="3659786"/>
            <a:ext cx="2322870" cy="17824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2" y="3405091"/>
            <a:ext cx="2936356" cy="21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  <a:endParaRPr lang="pt-BR" dirty="0">
              <a:latin typeface="Bell MT" panose="02020503060305020303" pitchFamily="18" charset="0"/>
            </a:endParaRP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709116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" y="3649695"/>
            <a:ext cx="3643925" cy="1883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04" y="3510669"/>
            <a:ext cx="5035785" cy="2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4" y="106332"/>
            <a:ext cx="1827635" cy="1877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21" y="4526348"/>
            <a:ext cx="2214674" cy="22834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602152" y="1909092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4438728" y="3277007"/>
            <a:ext cx="106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644922" y="2912692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 flipV="1">
            <a:off x="4439265" y="3163181"/>
            <a:ext cx="1067956" cy="17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137013" y="4224371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6" y="3742924"/>
            <a:ext cx="4214250" cy="1872999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5C2651-F290-4D72-96BF-B45B13B4FD24}"/>
              </a:ext>
            </a:extLst>
          </p:cNvPr>
          <p:cNvSpPr txBox="1"/>
          <p:nvPr/>
        </p:nvSpPr>
        <p:spPr>
          <a:xfrm>
            <a:off x="8564544" y="527282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0" y="3624223"/>
            <a:ext cx="2301838" cy="2365118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87" y="3624223"/>
            <a:ext cx="2069870" cy="26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309156" y="2080909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>
            <a:grpSpLocks noChangeAspect="1"/>
          </p:cNvGrpSpPr>
          <p:nvPr/>
        </p:nvGrpSpPr>
        <p:grpSpPr>
          <a:xfrm>
            <a:off x="7387275" y="1903708"/>
            <a:ext cx="1677960" cy="1507319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16451" y="4496936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506059" y="2396924"/>
            <a:ext cx="113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40241" y="2365811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4785681" y="234301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29" y="342015"/>
            <a:ext cx="8061287" cy="71414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Resumo MUUUUITO resumido da </a:t>
            </a:r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Respiração celular aeróbica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388520" y="3070094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6D4EA-201E-4C71-BDBD-C190DE9DDE55}"/>
              </a:ext>
            </a:extLst>
          </p:cNvPr>
          <p:cNvSpPr txBox="1"/>
          <p:nvPr/>
        </p:nvSpPr>
        <p:spPr>
          <a:xfrm>
            <a:off x="5768839" y="2396924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3A8C41-0022-4DF7-A6DA-799A5BCEFE02}"/>
              </a:ext>
            </a:extLst>
          </p:cNvPr>
          <p:cNvSpPr txBox="1"/>
          <p:nvPr/>
        </p:nvSpPr>
        <p:spPr>
          <a:xfrm>
            <a:off x="9028534" y="2378701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4A7D68-D02F-4BFD-A5AB-7F830317C016}"/>
              </a:ext>
            </a:extLst>
          </p:cNvPr>
          <p:cNvSpPr txBox="1"/>
          <p:nvPr/>
        </p:nvSpPr>
        <p:spPr>
          <a:xfrm>
            <a:off x="10614617" y="2378701"/>
            <a:ext cx="100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078D92-7871-48CF-82B5-83F88F5C3E04}"/>
              </a:ext>
            </a:extLst>
          </p:cNvPr>
          <p:cNvSpPr txBox="1"/>
          <p:nvPr/>
        </p:nvSpPr>
        <p:spPr>
          <a:xfrm>
            <a:off x="9481002" y="5726881"/>
            <a:ext cx="1512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  <a:latin typeface="Bell MT" panose="02020503060305020303" pitchFamily="18" charset="0"/>
              </a:rPr>
              <a:t>ATP</a:t>
            </a:r>
            <a:endParaRPr kumimoji="0" lang="pt-BR" sz="32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CD5CF0C-3451-4B57-8459-762F2BAE5EE0}"/>
              </a:ext>
            </a:extLst>
          </p:cNvPr>
          <p:cNvCxnSpPr/>
          <p:nvPr/>
        </p:nvCxnSpPr>
        <p:spPr>
          <a:xfrm>
            <a:off x="9648967" y="3070094"/>
            <a:ext cx="0" cy="938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EEF6AC4-A3D9-4A81-A215-76C6C80BE333}"/>
              </a:ext>
            </a:extLst>
          </p:cNvPr>
          <p:cNvCxnSpPr/>
          <p:nvPr/>
        </p:nvCxnSpPr>
        <p:spPr>
          <a:xfrm>
            <a:off x="10993689" y="3050823"/>
            <a:ext cx="0" cy="938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3" grpId="0"/>
      <p:bldP spid="34" grpId="0"/>
      <p:bldP spid="20" grpId="0"/>
      <p:bldP spid="17" grpId="0"/>
      <p:bldP spid="19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88751" y="3366189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-91073" y="2175673"/>
            <a:ext cx="19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463256" y="217567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689354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557236"/>
            <a:ext cx="2648587" cy="26048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2" y="3689355"/>
            <a:ext cx="3010588" cy="24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8166250" y="2918376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K</a:t>
            </a:r>
            <a:r>
              <a:rPr lang="pt-BR" baseline="30000" dirty="0">
                <a:latin typeface="Bell MT" panose="02020503060305020303" pitchFamily="18" charset="0"/>
              </a:rPr>
              <a:t>+</a:t>
            </a:r>
            <a:r>
              <a:rPr lang="pt-BR" dirty="0">
                <a:latin typeface="Bell MT" panose="02020503060305020303" pitchFamily="18" charset="0"/>
              </a:rPr>
              <a:t>, 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40" y="3682533"/>
            <a:ext cx="2402579" cy="1863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3600802"/>
            <a:ext cx="1384537" cy="2008037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43857" y="1920010"/>
            <a:ext cx="132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4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76252" y="5599728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59791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18207" y="2045777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35406" y="2090820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127895" y="5506988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</a:t>
            </a: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DFD5D03-25FA-4FD0-89EA-E6A14E5ABD6D}"/>
              </a:ext>
            </a:extLst>
          </p:cNvPr>
          <p:cNvCxnSpPr>
            <a:cxnSpLocks/>
          </p:cNvCxnSpPr>
          <p:nvPr/>
        </p:nvCxnSpPr>
        <p:spPr>
          <a:xfrm flipH="1">
            <a:off x="9749640" y="1857875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CC3775B-7490-45C5-B17D-ACE655ED8607}"/>
              </a:ext>
            </a:extLst>
          </p:cNvPr>
          <p:cNvSpPr txBox="1"/>
          <p:nvPr/>
        </p:nvSpPr>
        <p:spPr>
          <a:xfrm>
            <a:off x="9314151" y="5310953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89D4095-05DB-492B-9E80-EFE595CE0586}"/>
              </a:ext>
            </a:extLst>
          </p:cNvPr>
          <p:cNvSpPr txBox="1"/>
          <p:nvPr/>
        </p:nvSpPr>
        <p:spPr>
          <a:xfrm>
            <a:off x="6803498" y="1863100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42BDCA7-3DD1-4525-8C13-9C2C9727D32F}"/>
              </a:ext>
            </a:extLst>
          </p:cNvPr>
          <p:cNvSpPr txBox="1"/>
          <p:nvPr/>
        </p:nvSpPr>
        <p:spPr>
          <a:xfrm>
            <a:off x="1318932" y="5399046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603713-A385-1112-D898-BEEDF717C8DF}"/>
              </a:ext>
            </a:extLst>
          </p:cNvPr>
          <p:cNvSpPr txBox="1"/>
          <p:nvPr/>
        </p:nvSpPr>
        <p:spPr>
          <a:xfrm>
            <a:off x="6629242" y="5380866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C2795-087F-23D2-EB60-4C88F64E517D}"/>
              </a:ext>
            </a:extLst>
          </p:cNvPr>
          <p:cNvSpPr txBox="1"/>
          <p:nvPr/>
        </p:nvSpPr>
        <p:spPr>
          <a:xfrm>
            <a:off x="4085869" y="1876324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10744729" y="150818"/>
            <a:ext cx="1166469" cy="27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599429" y="2628284"/>
            <a:ext cx="110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184284" y="618253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___________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76252" y="5599728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_____________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_________________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Triose- fosfato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___________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40567" y="2177992"/>
            <a:ext cx="150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____________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389513" y="918602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  <a:endParaRPr kumimoji="0" lang="pt-BR" sz="11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__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</a:t>
            </a:r>
            <a:endParaRPr kumimoji="0" lang="pt-BR" sz="11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</a:t>
            </a: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DFD5D03-25FA-4FD0-89EA-E6A14E5ABD6D}"/>
              </a:ext>
            </a:extLst>
          </p:cNvPr>
          <p:cNvCxnSpPr>
            <a:cxnSpLocks/>
          </p:cNvCxnSpPr>
          <p:nvPr/>
        </p:nvCxnSpPr>
        <p:spPr>
          <a:xfrm flipH="1">
            <a:off x="9749640" y="1857875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42BDCA7-3DD1-4525-8C13-9C2C9727D32F}"/>
              </a:ext>
            </a:extLst>
          </p:cNvPr>
          <p:cNvSpPr txBox="1"/>
          <p:nvPr/>
        </p:nvSpPr>
        <p:spPr>
          <a:xfrm>
            <a:off x="1318932" y="5399046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</a:t>
            </a:r>
            <a:endParaRPr kumimoji="0" lang="pt-BR" sz="11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44BBDB-F4C5-FFE8-43CA-F0ACF2AC22F9}"/>
              </a:ext>
            </a:extLst>
          </p:cNvPr>
          <p:cNvSpPr txBox="1"/>
          <p:nvPr/>
        </p:nvSpPr>
        <p:spPr>
          <a:xfrm>
            <a:off x="6841230" y="2041968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___________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E04272-725A-CDAD-C7A9-B7BEC2759753}"/>
              </a:ext>
            </a:extLst>
          </p:cNvPr>
          <p:cNvSpPr txBox="1"/>
          <p:nvPr/>
        </p:nvSpPr>
        <p:spPr>
          <a:xfrm>
            <a:off x="6735627" y="922171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384234-1915-A933-D7E1-1ABD5A1B9409}"/>
              </a:ext>
            </a:extLst>
          </p:cNvPr>
          <p:cNvSpPr txBox="1"/>
          <p:nvPr/>
        </p:nvSpPr>
        <p:spPr>
          <a:xfrm>
            <a:off x="7275265" y="93674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18E4A6-87DE-D092-D33E-C80E7D054BDC}"/>
              </a:ext>
            </a:extLst>
          </p:cNvPr>
          <p:cNvSpPr txBox="1"/>
          <p:nvPr/>
        </p:nvSpPr>
        <p:spPr>
          <a:xfrm>
            <a:off x="6841880" y="1838608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  <a:endParaRPr kumimoji="0" lang="pt-BR" sz="11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887B29-E1EF-25B1-AF76-89919CB9130D}"/>
              </a:ext>
            </a:extLst>
          </p:cNvPr>
          <p:cNvSpPr txBox="1"/>
          <p:nvPr/>
        </p:nvSpPr>
        <p:spPr>
          <a:xfrm>
            <a:off x="9228909" y="5511932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___________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E1A98F-AFD5-162A-FA85-8A616C3C0130}"/>
              </a:ext>
            </a:extLst>
          </p:cNvPr>
          <p:cNvSpPr txBox="1"/>
          <p:nvPr/>
        </p:nvSpPr>
        <p:spPr>
          <a:xfrm>
            <a:off x="8916403" y="430037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6A9CF0-ED9B-3C87-A485-8B04163604A1}"/>
              </a:ext>
            </a:extLst>
          </p:cNvPr>
          <p:cNvSpPr txBox="1"/>
          <p:nvPr/>
        </p:nvSpPr>
        <p:spPr>
          <a:xfrm>
            <a:off x="9456041" y="4314951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ABDCB8B-4351-21F6-51F8-3094B769FF70}"/>
              </a:ext>
            </a:extLst>
          </p:cNvPr>
          <p:cNvSpPr txBox="1"/>
          <p:nvPr/>
        </p:nvSpPr>
        <p:spPr>
          <a:xfrm>
            <a:off x="9182092" y="5252207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  <a:endParaRPr kumimoji="0" lang="pt-BR" sz="11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8D2F88-77AB-4521-BD98-D7B52B9D1492}"/>
              </a:ext>
            </a:extLst>
          </p:cNvPr>
          <p:cNvSpPr txBox="1"/>
          <p:nvPr/>
        </p:nvSpPr>
        <p:spPr>
          <a:xfrm>
            <a:off x="4077237" y="1900220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______</a:t>
            </a:r>
            <a:endParaRPr kumimoji="0" lang="pt-BR" sz="11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5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892E744-E59B-9AAA-3E4C-71225DC9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50" y="0"/>
            <a:ext cx="7650454" cy="68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6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Em qual compartimento da célula a glicose ocorre?</a:t>
            </a:r>
          </a:p>
        </p:txBody>
      </p:sp>
    </p:spTree>
    <p:extLst>
      <p:ext uri="{BB962C8B-B14F-4D97-AF65-F5344CB8AC3E}">
        <p14:creationId xmlns:p14="http://schemas.microsoft.com/office/powerpoint/2010/main" val="221275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Como os níveis de ATP e NADH podem interferir no fluxo de reações da glicólise?</a:t>
            </a:r>
          </a:p>
        </p:txBody>
      </p:sp>
    </p:spTree>
    <p:extLst>
      <p:ext uri="{BB962C8B-B14F-4D97-AF65-F5344CB8AC3E}">
        <p14:creationId xmlns:p14="http://schemas.microsoft.com/office/powerpoint/2010/main" val="3323962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A glicólise resulta em um saldo positivo ou negativo na produção de ATP?</a:t>
            </a:r>
          </a:p>
        </p:txBody>
      </p:sp>
    </p:spTree>
    <p:extLst>
      <p:ext uri="{BB962C8B-B14F-4D97-AF65-F5344CB8AC3E}">
        <p14:creationId xmlns:p14="http://schemas.microsoft.com/office/powerpoint/2010/main" val="207615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512841" y="3903889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940426" y="3917222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384763" y="4220719"/>
            <a:ext cx="5359079" cy="0"/>
          </a:xfrm>
          <a:prstGeom prst="straightConnector1">
            <a:avLst/>
          </a:prstGeom>
          <a:ln w="539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64302" y="3192018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4023859" y="4440442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808940" y="4482329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4038601" y="6066422"/>
            <a:ext cx="4114796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339201" y="1189283"/>
            <a:ext cx="55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Quebra das moléculas de glicose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315C409-1528-4513-8916-269310BCB5C0}"/>
              </a:ext>
            </a:extLst>
          </p:cNvPr>
          <p:cNvSpPr/>
          <p:nvPr/>
        </p:nvSpPr>
        <p:spPr>
          <a:xfrm>
            <a:off x="136828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71B1901-476B-4CBD-B54B-F205849A44A5}"/>
              </a:ext>
            </a:extLst>
          </p:cNvPr>
          <p:cNvSpPr/>
          <p:nvPr/>
        </p:nvSpPr>
        <p:spPr>
          <a:xfrm>
            <a:off x="171629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9E7391F-1A71-4EB3-90DE-D7BE39ADD385}"/>
              </a:ext>
            </a:extLst>
          </p:cNvPr>
          <p:cNvSpPr/>
          <p:nvPr/>
        </p:nvSpPr>
        <p:spPr>
          <a:xfrm>
            <a:off x="2031058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C2B8943-4202-40CE-B27B-BA1D8D65B307}"/>
              </a:ext>
            </a:extLst>
          </p:cNvPr>
          <p:cNvSpPr/>
          <p:nvPr/>
        </p:nvSpPr>
        <p:spPr>
          <a:xfrm>
            <a:off x="2379073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FCDE53-E4CF-47C8-BACB-15B0A67AFD80}"/>
              </a:ext>
            </a:extLst>
          </p:cNvPr>
          <p:cNvSpPr/>
          <p:nvPr/>
        </p:nvSpPr>
        <p:spPr>
          <a:xfrm>
            <a:off x="272289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9FDF52E-3BD8-440F-A65E-B401E27B1185}"/>
              </a:ext>
            </a:extLst>
          </p:cNvPr>
          <p:cNvSpPr/>
          <p:nvPr/>
        </p:nvSpPr>
        <p:spPr>
          <a:xfrm>
            <a:off x="307090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CB53F87-D69F-4C81-9EB7-39674ED08620}"/>
              </a:ext>
            </a:extLst>
          </p:cNvPr>
          <p:cNvSpPr/>
          <p:nvPr/>
        </p:nvSpPr>
        <p:spPr>
          <a:xfrm>
            <a:off x="9823099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7E51DE5-85D3-449A-BD6E-221C35AD1C65}"/>
              </a:ext>
            </a:extLst>
          </p:cNvPr>
          <p:cNvSpPr/>
          <p:nvPr/>
        </p:nvSpPr>
        <p:spPr>
          <a:xfrm>
            <a:off x="10166731" y="4516971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E627A4-7B62-4C2F-9E5A-D3805C50EB06}"/>
              </a:ext>
            </a:extLst>
          </p:cNvPr>
          <p:cNvSpPr/>
          <p:nvPr/>
        </p:nvSpPr>
        <p:spPr>
          <a:xfrm>
            <a:off x="10514557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1467282" y="4871816"/>
            <a:ext cx="187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carbonos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9354604" y="4898724"/>
            <a:ext cx="187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carbonos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285514" y="3251644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16233" y="3013501"/>
            <a:ext cx="2624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Produção de ATP e NADH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 animBg="1"/>
      <p:bldP spid="21" grpId="0"/>
      <p:bldP spid="36" grpId="0"/>
      <p:bldP spid="3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82778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4042373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Quais 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536752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1ª etapa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de Investimento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das hexoses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5B3E34-9E68-4118-97BD-33DE71923718}"/>
              </a:ext>
            </a:extLst>
          </p:cNvPr>
          <p:cNvGrpSpPr/>
          <p:nvPr/>
        </p:nvGrpSpPr>
        <p:grpSpPr>
          <a:xfrm>
            <a:off x="6400801" y="5318975"/>
            <a:ext cx="3041070" cy="553557"/>
            <a:chOff x="250032" y="2957295"/>
            <a:chExt cx="1887619" cy="3339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64524E-1560-4FA4-A7A0-3CBB2687FD4A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CD679F-2F5A-446B-9A4C-7BEC1F99893D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FF358B0-395B-458D-AF4A-55D16CA1C1DE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1621FEA-C143-467F-9598-2C59A8305B35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D3A4762-D8D9-4E9C-9577-75B36ABDF202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42246AD-E4B4-4110-B542-58D1961E6A2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8780109" y="3218712"/>
            <a:ext cx="28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5B30B1-7AE6-4E67-853E-E58AFC54EFC2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53B54A-1016-4BCD-8FF6-07C7C84700F2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98747D0-EFC5-453C-9CEA-4ECA18E6C0F3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116021" y="3317639"/>
            <a:ext cx="2448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dirty="0">
                <a:solidFill>
                  <a:schemeClr val="bg1"/>
                </a:solidFill>
                <a:latin typeface="Bell MT" panose="02020503060305020303" pitchFamily="18" charset="0"/>
              </a:rPr>
              <a:t>Mg</a:t>
            </a:r>
            <a:r>
              <a:rPr lang="pt-BR" sz="20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95316" y="3502305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034247" y="3004421"/>
            <a:ext cx="2625200" cy="920205"/>
            <a:chOff x="1034247" y="3004421"/>
            <a:chExt cx="2625200" cy="9202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034247" y="3462961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053961" y="3009798"/>
            <a:ext cx="2625200" cy="897994"/>
            <a:chOff x="1045440" y="4397879"/>
            <a:chExt cx="2625200" cy="897994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045440" y="4834208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844971" y="2325684"/>
            <a:ext cx="14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322096" y="232568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3697822" y="-248791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700" y="306540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177946" y="1507870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6414861" y="142696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Frutose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165994-4640-4572-AF37-FBE10CEBC44E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82BB9E-8A85-47EE-8E75-5FD867B0C1D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968E04E-B7A0-489E-8E2D-08EEB272EFD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440792"/>
            <a:ext cx="778475" cy="7096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800477" cy="7931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096000" y="1832767"/>
            <a:ext cx="31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061461" y="3581896"/>
            <a:ext cx="318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977683" y="3280341"/>
            <a:ext cx="17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Frutose-1,6-Bisfosfato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6842297" y="4438500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8883521" y="1885650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159244" y="4935565"/>
            <a:ext cx="2854804" cy="69763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128767" y="4218969"/>
            <a:ext cx="540000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484546" y="4444269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770150" y="493407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166199" y="3234212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B298D-D572-4C3C-92A1-78AAD20D0CDA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3FD6931-D08B-49EC-9A3F-A42A65D57929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6F5F630-A018-4945-A5CE-657F16EE785F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A12A64-E284-4176-87C5-11AC1BE1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31" y="485236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2ª etapa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de Produção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das Trioses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FB46D7C-9AA6-4B3F-B837-E2EB47689934}"/>
              </a:ext>
            </a:extLst>
          </p:cNvPr>
          <p:cNvGrpSpPr/>
          <p:nvPr/>
        </p:nvGrpSpPr>
        <p:grpSpPr>
          <a:xfrm>
            <a:off x="7431110" y="5267459"/>
            <a:ext cx="1428131" cy="534431"/>
            <a:chOff x="250032" y="2957295"/>
            <a:chExt cx="925655" cy="322426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EA5C6D3-BEEC-4B66-8A45-762810B75E94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2F14ABC-BB4B-40EC-ACDC-DA2F13ED7B5F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4B4F97F-F8FD-4A94-93DA-30B943704D2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719</Words>
  <Application>Microsoft Office PowerPoint</Application>
  <PresentationFormat>Widescreen</PresentationFormat>
  <Paragraphs>350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Eras Bold ITC</vt:lpstr>
      <vt:lpstr>Times New Roman</vt:lpstr>
      <vt:lpstr>Tema do Office</vt:lpstr>
      <vt:lpstr>2_Tema do Office</vt:lpstr>
      <vt:lpstr>Apresentação do PowerPoint</vt:lpstr>
      <vt:lpstr>Resumo MUUUUITO resumido da Respiração celular aeróbica</vt:lpstr>
      <vt:lpstr>Glicólise</vt:lpstr>
      <vt:lpstr>Objetivos da aula</vt:lpstr>
      <vt:lpstr>Glicólise 1ª etapa  Fase de Investimento  Fase das hexoses</vt:lpstr>
      <vt:lpstr>Apresentação do PowerPoint</vt:lpstr>
      <vt:lpstr>Apresentação do PowerPoint</vt:lpstr>
      <vt:lpstr>Apresentação do PowerPoint</vt:lpstr>
      <vt:lpstr>Glicólise 2ª etapa  Fase de Produção  Fase das Trioses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fórmula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Em qual compartimento da célula a glicose ocorre?</vt:lpstr>
      <vt:lpstr>Como os níveis de ATP e NADH podem interferir no fluxo de reações da glicólise?</vt:lpstr>
      <vt:lpstr>A glicólise resulta em um saldo positivo ou negativo na produção de ATP?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232</cp:revision>
  <dcterms:created xsi:type="dcterms:W3CDTF">2022-09-19T13:19:09Z</dcterms:created>
  <dcterms:modified xsi:type="dcterms:W3CDTF">2024-04-11T20:05:01Z</dcterms:modified>
</cp:coreProperties>
</file>