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39" r:id="rId2"/>
    <p:sldId id="445" r:id="rId3"/>
    <p:sldId id="417" r:id="rId4"/>
    <p:sldId id="419" r:id="rId5"/>
    <p:sldId id="293" r:id="rId6"/>
    <p:sldId id="294" r:id="rId7"/>
    <p:sldId id="456" r:id="rId8"/>
    <p:sldId id="457" r:id="rId9"/>
    <p:sldId id="447" r:id="rId10"/>
    <p:sldId id="444" r:id="rId11"/>
    <p:sldId id="458" r:id="rId12"/>
    <p:sldId id="295" r:id="rId13"/>
    <p:sldId id="422" r:id="rId14"/>
    <p:sldId id="424" r:id="rId15"/>
    <p:sldId id="448" r:id="rId16"/>
    <p:sldId id="297" r:id="rId17"/>
    <p:sldId id="453" r:id="rId18"/>
    <p:sldId id="449" r:id="rId19"/>
    <p:sldId id="425" r:id="rId20"/>
    <p:sldId id="442" r:id="rId21"/>
    <p:sldId id="450" r:id="rId22"/>
    <p:sldId id="455" r:id="rId23"/>
    <p:sldId id="264" r:id="rId24"/>
    <p:sldId id="265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lo Andrade" initials="DA" lastIdx="1" clrIdx="0">
    <p:extLst>
      <p:ext uri="{19B8F6BF-5375-455C-9EA6-DF929625EA0E}">
        <p15:presenceInfo xmlns:p15="http://schemas.microsoft.com/office/powerpoint/2012/main" userId="2c32fe529b303d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394" autoAdjust="0"/>
  </p:normalViewPr>
  <p:slideViewPr>
    <p:cSldViewPr snapToGrid="0">
      <p:cViewPr varScale="1">
        <p:scale>
          <a:sx n="83" d="100"/>
          <a:sy n="83" d="100"/>
        </p:scale>
        <p:origin x="96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1800000" cy="180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607E3-1268-41D1-BED7-06DD84C96AFB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2A30-F034-41AF-9CC0-B4423F8D68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9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02A30-F034-41AF-9CC0-B4423F8D681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71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302A30-F034-41AF-9CC0-B4423F8D681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82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A627-59C8-4B60-8477-650950BF0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D83E4-FD1C-4452-9F5F-625C5BE61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0CDE9-CEF4-4445-8AE2-B6AEAF83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AFDD2-1545-414E-92C9-D6D8177D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F9FE-5093-4CDF-9126-F9D80B8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67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51E56-C851-4970-8952-C65C9037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9961E9-CCAA-4500-8BC4-FCB81B85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B00BC-40D9-460D-957B-C2D31F37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F3264-4AF9-4D65-98F5-F9F61244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EDFA96-E8FE-4C3E-8C0D-8271E89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702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364A3-2C72-4926-B939-10BFE6A8B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ECC394-4E8A-4B0E-BB6C-5AD6202E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0E969-D691-4FB4-B9C9-0B4BA00A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8E817C-D46A-4AE1-9F19-C729364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0BDB6-BF38-4B94-9830-C78CCBCC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95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C3653-C136-4A4B-85B6-BBE2BEA8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DC78FD-518A-4E15-AA07-3F7872A6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ECE08-9CA6-4A61-A407-A7B4646A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30F06-F2CC-486E-82D2-8CCAE79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780F70-C412-46BC-ABB2-28CCCA07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3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266D-33CE-4507-899A-56415E72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636B9-0E25-42A2-B7BF-48B3F208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759442-DEC3-42B6-BEBF-8BC4BF86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4E6F-9870-43FB-B73F-BE4B34FD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D60C2-E448-46CA-AF0C-B2C2D8E7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88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3EEA8-CE4E-4073-B8F1-7BA98D50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175CC-EC43-4A62-85ED-382B7642A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E71EBE-2B02-4A5E-9485-C90F6092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3101D0-DB93-4363-B66D-BAD9AF90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27D93C-2B98-46E2-B990-65443787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871FBC-C449-4D33-81B7-00A16ED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0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67AA2-C5AE-4255-AEBA-70F488D7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9665E8-14ED-4166-B2CC-209CD2BC8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5D0F9-8CF1-4AB3-83CE-BDB77C90F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1B1B5-988F-4304-9A25-3D91660F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4C8115-2413-47E5-A007-C3C2DFD1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A782B8-5F81-4C20-8C55-1688A571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72752E-EB23-4A3F-ADDC-188F25B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ED792D-99A9-45BA-8BA4-5389491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5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78AF-10C4-49B6-8C86-4CF012D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DA694E-8CCE-4EC6-8236-A102ACA5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A9FE8B-90F6-4E1F-A01D-CAC6134D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916953-0361-499F-B490-45098C7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3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27B044-E38B-4688-A72D-5485B9EF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E504A53-1ADB-4B59-A141-EAA97C90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18100-9A73-4B43-947A-3B5127E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B3B7-4815-42E0-93EE-8F153AC5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485439-80FB-4C2A-9B35-10FA7B63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02687A-4B46-498F-B896-FC99FE7A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6438E0-45D8-42DA-BAC0-94682F65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0F68F8-A139-43AC-8540-E349451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A08662-5D8F-4C23-A5ED-14B52A17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4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B9553-62DB-4AA6-ABA3-CD08CA9B6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F7697-C32C-4539-95C0-2376C7E66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40F12-824C-4FBE-A135-AC2D7606B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0F7752-8EC7-4C8A-9108-D8A513D0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E3A71-C019-49C5-9945-A9A978F3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7FB5B4-3D43-446A-A1EB-E1A26262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1808C5-6EF1-4804-9DBB-B8EF3225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2AFD5-67CD-42AE-BB56-6BE043F81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048E01-E633-4FBA-BC24-5E05BC277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CEED8-149E-406E-B91A-7F4F3B181D0A}" type="datetimeFigureOut">
              <a:rPr lang="pt-BR" smtClean="0"/>
              <a:t>17/10/2022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51760-CCB4-4FE9-9F41-CF16EE7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32165E-DFB4-4CAC-A706-146C1AF4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EA2C-B884-4E84-8DC5-6D3968613D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ilo.santos@ufes.br" TargetMode="External"/><Relationship Id="rId2" Type="http://schemas.openxmlformats.org/officeDocument/2006/relationships/hyperlink" Target="mailto:danilo_as@live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3AB0E804-64D7-4DB3-89E4-764241977BF4}"/>
              </a:ext>
            </a:extLst>
          </p:cNvPr>
          <p:cNvSpPr/>
          <p:nvPr/>
        </p:nvSpPr>
        <p:spPr>
          <a:xfrm>
            <a:off x="8410074" y="5289794"/>
            <a:ext cx="3427288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sng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Contato:</a:t>
            </a:r>
            <a:endParaRPr kumimoji="0" lang="pt-BR" sz="2400" b="1" i="0" u="sng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danilo_as@live.com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danilo.santos@ufes.br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EB32945B-974A-4F7B-A208-DD998150F071}"/>
              </a:ext>
            </a:extLst>
          </p:cNvPr>
          <p:cNvSpPr/>
          <p:nvPr/>
        </p:nvSpPr>
        <p:spPr>
          <a:xfrm>
            <a:off x="6096000" y="254884"/>
            <a:ext cx="5904655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Danilo Andrade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Engenheiro Agrônomo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Dr. Em Produção Vegetal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C3AEC9-8199-4830-B962-CE3FB9116530}"/>
              </a:ext>
            </a:extLst>
          </p:cNvPr>
          <p:cNvCxnSpPr>
            <a:cxnSpLocks/>
          </p:cNvCxnSpPr>
          <p:nvPr/>
        </p:nvCxnSpPr>
        <p:spPr>
          <a:xfrm>
            <a:off x="7593263" y="112384"/>
            <a:ext cx="0" cy="1986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258D24A-A259-44EA-9969-282C967E9816}"/>
              </a:ext>
            </a:extLst>
          </p:cNvPr>
          <p:cNvCxnSpPr>
            <a:cxnSpLocks/>
          </p:cNvCxnSpPr>
          <p:nvPr/>
        </p:nvCxnSpPr>
        <p:spPr>
          <a:xfrm flipH="1">
            <a:off x="7110663" y="1574196"/>
            <a:ext cx="487508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C91DDD2-6F45-4D75-8C38-8529771430CE}"/>
              </a:ext>
            </a:extLst>
          </p:cNvPr>
          <p:cNvGrpSpPr/>
          <p:nvPr/>
        </p:nvGrpSpPr>
        <p:grpSpPr>
          <a:xfrm>
            <a:off x="1533744" y="647433"/>
            <a:ext cx="3878813" cy="3493842"/>
            <a:chOff x="5603191" y="2218591"/>
            <a:chExt cx="2430985" cy="21960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513E28D9-989E-4569-A5CA-D92B6E813554}"/>
                </a:ext>
              </a:extLst>
            </p:cNvPr>
            <p:cNvSpPr/>
            <p:nvPr/>
          </p:nvSpPr>
          <p:spPr>
            <a:xfrm>
              <a:off x="5622023" y="2218591"/>
              <a:ext cx="2196000" cy="2196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1682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8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C495D7B6-1977-45A2-994C-3DE9552698D6}"/>
                </a:ext>
              </a:extLst>
            </p:cNvPr>
            <p:cNvSpPr/>
            <p:nvPr/>
          </p:nvSpPr>
          <p:spPr>
            <a:xfrm>
              <a:off x="5603191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13335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ustomShape 3">
            <a:extLst>
              <a:ext uri="{FF2B5EF4-FFF2-40B4-BE49-F238E27FC236}">
                <a16:creationId xmlns:a16="http://schemas.microsoft.com/office/drawing/2014/main" id="{1889A71F-4FB8-46A6-ABDF-949DF3942421}"/>
              </a:ext>
            </a:extLst>
          </p:cNvPr>
          <p:cNvSpPr/>
          <p:nvPr/>
        </p:nvSpPr>
        <p:spPr>
          <a:xfrm>
            <a:off x="363402" y="4875022"/>
            <a:ext cx="5904655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/>
                <a:ea typeface="+mn-ea"/>
                <a:cs typeface="+mn-cs"/>
              </a:rPr>
              <a:t>Ciclo do Ácido Cítrico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spc="-1" dirty="0">
                <a:solidFill>
                  <a:prstClr val="white"/>
                </a:solidFill>
                <a:latin typeface="Bell MT"/>
              </a:rPr>
              <a:t>Ciclo do Ácido </a:t>
            </a:r>
            <a:r>
              <a:rPr lang="pt-BR" sz="2400" b="1" spc="-1" dirty="0" err="1">
                <a:solidFill>
                  <a:prstClr val="white"/>
                </a:solidFill>
                <a:latin typeface="Bell MT"/>
              </a:rPr>
              <a:t>Tricarboxílico</a:t>
            </a:r>
            <a:endParaRPr kumimoji="0" lang="pt-BR" sz="2400" b="1" i="0" u="none" strike="noStrike" kern="1200" cap="none" spc="-1" normalizeH="0" baseline="0" noProof="0" dirty="0">
              <a:ln>
                <a:noFill/>
              </a:ln>
              <a:solidFill>
                <a:srgbClr val="FFC000">
                  <a:lumMod val="40000"/>
                  <a:lumOff val="60000"/>
                </a:srgbClr>
              </a:solidFill>
              <a:effectLst/>
              <a:uLnTx/>
              <a:uFillTx/>
              <a:latin typeface="Bell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8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200869" y="2822511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6300744" y="2320773"/>
            <a:ext cx="2232943" cy="2008768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23687" y="291803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4C867590-0458-4F61-AAF9-87169FABF557}"/>
              </a:ext>
            </a:extLst>
          </p:cNvPr>
          <p:cNvSpPr/>
          <p:nvPr/>
        </p:nvSpPr>
        <p:spPr>
          <a:xfrm rot="2806073">
            <a:off x="4538355" y="970803"/>
            <a:ext cx="831296" cy="2283248"/>
          </a:xfrm>
          <a:prstGeom prst="arc">
            <a:avLst>
              <a:gd name="adj1" fmla="val 16685552"/>
              <a:gd name="adj2" fmla="val 4358135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410E6DD8-D0FF-4E6A-98C4-395B7AE09FED}"/>
              </a:ext>
            </a:extLst>
          </p:cNvPr>
          <p:cNvSpPr/>
          <p:nvPr/>
        </p:nvSpPr>
        <p:spPr>
          <a:xfrm rot="8609092" flipH="1">
            <a:off x="4383937" y="3436587"/>
            <a:ext cx="781064" cy="2290301"/>
          </a:xfrm>
          <a:prstGeom prst="arc">
            <a:avLst>
              <a:gd name="adj1" fmla="val 16685552"/>
              <a:gd name="adj2" fmla="val 427963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122365" y="3107413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24411" y="3087965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43E00D7F-9843-4583-8B03-F69CF4C9401C}"/>
              </a:ext>
            </a:extLst>
          </p:cNvPr>
          <p:cNvSpPr/>
          <p:nvPr/>
        </p:nvSpPr>
        <p:spPr>
          <a:xfrm>
            <a:off x="5545960" y="317752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Fermentação Alcoólica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F2B89AE-551F-4239-8A77-5E3DDADEA2DB}"/>
              </a:ext>
            </a:extLst>
          </p:cNvPr>
          <p:cNvSpPr/>
          <p:nvPr/>
        </p:nvSpPr>
        <p:spPr>
          <a:xfrm>
            <a:off x="5224227" y="5609973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Fermentação Láctica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9E0120F-4401-4925-AAF6-C77E3F76A71D}"/>
              </a:ext>
            </a:extLst>
          </p:cNvPr>
          <p:cNvCxnSpPr>
            <a:cxnSpLocks/>
          </p:cNvCxnSpPr>
          <p:nvPr/>
        </p:nvCxnSpPr>
        <p:spPr>
          <a:xfrm>
            <a:off x="4583289" y="3325157"/>
            <a:ext cx="48542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5238274" y="3042194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4" y="277744"/>
            <a:ext cx="4202146" cy="714146"/>
          </a:xfrm>
        </p:spPr>
        <p:txBody>
          <a:bodyPr>
            <a:normAutofit fontScale="90000"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Destinos do Piruvato</a:t>
            </a:r>
          </a:p>
        </p:txBody>
      </p:sp>
    </p:spTree>
    <p:extLst>
      <p:ext uri="{BB962C8B-B14F-4D97-AF65-F5344CB8AC3E}">
        <p14:creationId xmlns:p14="http://schemas.microsoft.com/office/powerpoint/2010/main" val="285941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1200869" y="2822511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6300744" y="2320773"/>
            <a:ext cx="2232943" cy="2008768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523687" y="291803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DEACF54-BED8-4B21-AFEF-BA48C8AB52C9}"/>
              </a:ext>
            </a:extLst>
          </p:cNvPr>
          <p:cNvSpPr txBox="1"/>
          <p:nvPr/>
        </p:nvSpPr>
        <p:spPr>
          <a:xfrm>
            <a:off x="3122365" y="3107413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814A57B-D2FE-4D9B-B1B0-C86F8A5BEF83}"/>
              </a:ext>
            </a:extLst>
          </p:cNvPr>
          <p:cNvSpPr txBox="1"/>
          <p:nvPr/>
        </p:nvSpPr>
        <p:spPr>
          <a:xfrm>
            <a:off x="124411" y="3087965"/>
            <a:ext cx="1031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Glicose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F9E0120F-4401-4925-AAF6-C77E3F76A71D}"/>
              </a:ext>
            </a:extLst>
          </p:cNvPr>
          <p:cNvCxnSpPr>
            <a:cxnSpLocks/>
          </p:cNvCxnSpPr>
          <p:nvPr/>
        </p:nvCxnSpPr>
        <p:spPr>
          <a:xfrm>
            <a:off x="4583289" y="3325157"/>
            <a:ext cx="485422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0E5CC17-F6C0-48E2-A899-C692D67FAD15}"/>
              </a:ext>
            </a:extLst>
          </p:cNvPr>
          <p:cNvGrpSpPr/>
          <p:nvPr/>
        </p:nvGrpSpPr>
        <p:grpSpPr>
          <a:xfrm>
            <a:off x="5238274" y="3042194"/>
            <a:ext cx="893277" cy="590550"/>
            <a:chOff x="4197915" y="3047509"/>
            <a:chExt cx="893277" cy="590550"/>
          </a:xfrm>
        </p:grpSpPr>
        <p:sp>
          <p:nvSpPr>
            <p:cNvPr id="40" name="Seta: Entalhada para a Direita 39">
              <a:extLst>
                <a:ext uri="{FF2B5EF4-FFF2-40B4-BE49-F238E27FC236}">
                  <a16:creationId xmlns:a16="http://schemas.microsoft.com/office/drawing/2014/main" id="{55BC7412-4796-427B-9503-61EC2B753596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Seta: Entalhada para a Direita 40">
              <a:extLst>
                <a:ext uri="{FF2B5EF4-FFF2-40B4-BE49-F238E27FC236}">
                  <a16:creationId xmlns:a16="http://schemas.microsoft.com/office/drawing/2014/main" id="{16BF6DA9-10CA-48B8-857A-67D60218D0F0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Seta: Entalhada para a Direita 41">
              <a:extLst>
                <a:ext uri="{FF2B5EF4-FFF2-40B4-BE49-F238E27FC236}">
                  <a16:creationId xmlns:a16="http://schemas.microsoft.com/office/drawing/2014/main" id="{DA987CC9-9380-471C-8E6E-13E851505137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8DEFCF38-FD81-4ABE-9C9D-BB552C60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04" y="277744"/>
            <a:ext cx="4202146" cy="714146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Respiração celular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404472D4-1036-48F3-B5D8-595A700392BC}"/>
              </a:ext>
            </a:extLst>
          </p:cNvPr>
          <p:cNvCxnSpPr>
            <a:cxnSpLocks/>
          </p:cNvCxnSpPr>
          <p:nvPr/>
        </p:nvCxnSpPr>
        <p:spPr>
          <a:xfrm flipV="1">
            <a:off x="5701133" y="3917646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0494A3-D857-4B7D-ADC4-0940E95DE884}"/>
              </a:ext>
            </a:extLst>
          </p:cNvPr>
          <p:cNvSpPr txBox="1"/>
          <p:nvPr/>
        </p:nvSpPr>
        <p:spPr>
          <a:xfrm>
            <a:off x="4857443" y="5075379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Oxidação do piruvato</a:t>
            </a:r>
          </a:p>
        </p:txBody>
      </p:sp>
    </p:spTree>
    <p:extLst>
      <p:ext uri="{BB962C8B-B14F-4D97-AF65-F5344CB8AC3E}">
        <p14:creationId xmlns:p14="http://schemas.microsoft.com/office/powerpoint/2010/main" val="394994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9" grpId="0" animBg="1"/>
      <p:bldP spid="33" grpId="0"/>
      <p:bldP spid="34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co 188">
            <a:extLst>
              <a:ext uri="{FF2B5EF4-FFF2-40B4-BE49-F238E27FC236}">
                <a16:creationId xmlns:a16="http://schemas.microsoft.com/office/drawing/2014/main" id="{FD64CC6D-82A9-4569-B2D0-88E4869E3BAB}"/>
              </a:ext>
            </a:extLst>
          </p:cNvPr>
          <p:cNvSpPr/>
          <p:nvPr/>
        </p:nvSpPr>
        <p:spPr>
          <a:xfrm rot="10121887">
            <a:off x="4054659" y="8761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Arco 185">
            <a:extLst>
              <a:ext uri="{FF2B5EF4-FFF2-40B4-BE49-F238E27FC236}">
                <a16:creationId xmlns:a16="http://schemas.microsoft.com/office/drawing/2014/main" id="{A247597F-95FA-4ED1-9DE7-43DDB7BDB2D7}"/>
              </a:ext>
            </a:extLst>
          </p:cNvPr>
          <p:cNvSpPr/>
          <p:nvPr/>
        </p:nvSpPr>
        <p:spPr>
          <a:xfrm rot="5400000">
            <a:off x="2977638" y="-69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B2C7549-39C5-4505-9485-4FAC670BF668}"/>
              </a:ext>
            </a:extLst>
          </p:cNvPr>
          <p:cNvGrpSpPr/>
          <p:nvPr/>
        </p:nvGrpSpPr>
        <p:grpSpPr>
          <a:xfrm>
            <a:off x="5839790" y="1203513"/>
            <a:ext cx="642646" cy="322426"/>
            <a:chOff x="9651739" y="3004323"/>
            <a:chExt cx="642646" cy="322426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635321C1-4E7B-4052-8F06-1E2ADAB8E703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17827886-A327-414F-96F7-BCF332C2778B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632CBB86-3D05-4FD3-9235-2D26521B2B02}"/>
              </a:ext>
            </a:extLst>
          </p:cNvPr>
          <p:cNvCxnSpPr>
            <a:cxnSpLocks/>
          </p:cNvCxnSpPr>
          <p:nvPr/>
        </p:nvCxnSpPr>
        <p:spPr>
          <a:xfrm>
            <a:off x="2227098" y="14006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F4F25D9-D782-4F31-86B9-C164D3850DDF}"/>
              </a:ext>
            </a:extLst>
          </p:cNvPr>
          <p:cNvGrpSpPr/>
          <p:nvPr/>
        </p:nvGrpSpPr>
        <p:grpSpPr>
          <a:xfrm>
            <a:off x="1197501" y="1302587"/>
            <a:ext cx="778950" cy="266670"/>
            <a:chOff x="9651739" y="3004323"/>
            <a:chExt cx="964595" cy="333965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2BB24A1-75B6-491C-BD2A-4BBE493AE2B4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44228694-4476-47EE-AD19-3946F04820C6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00ECD39A-0A4C-4344-9BD8-65922DF5144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5" name="Arco 184">
            <a:extLst>
              <a:ext uri="{FF2B5EF4-FFF2-40B4-BE49-F238E27FC236}">
                <a16:creationId xmlns:a16="http://schemas.microsoft.com/office/drawing/2014/main" id="{E511C6F2-3990-4747-9B91-F1C2FD30B3D8}"/>
              </a:ext>
            </a:extLst>
          </p:cNvPr>
          <p:cNvSpPr/>
          <p:nvPr/>
        </p:nvSpPr>
        <p:spPr>
          <a:xfrm rot="8945699" flipV="1">
            <a:off x="2325219" y="15089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EA756CD-CC7B-4355-BCC5-780E0755B74F}"/>
              </a:ext>
            </a:extLst>
          </p:cNvPr>
          <p:cNvSpPr txBox="1"/>
          <p:nvPr/>
        </p:nvSpPr>
        <p:spPr>
          <a:xfrm>
            <a:off x="3835282" y="82957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F436E6E9-783C-42A0-9CF0-5F02D4FDEA6D}"/>
              </a:ext>
            </a:extLst>
          </p:cNvPr>
          <p:cNvSpPr txBox="1"/>
          <p:nvPr/>
        </p:nvSpPr>
        <p:spPr>
          <a:xfrm>
            <a:off x="2007219" y="8420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697C1A58-9455-44C4-8810-7D724DF30AF4}"/>
              </a:ext>
            </a:extLst>
          </p:cNvPr>
          <p:cNvSpPr txBox="1"/>
          <p:nvPr/>
        </p:nvSpPr>
        <p:spPr>
          <a:xfrm>
            <a:off x="4878863" y="8370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95201D0A-3A15-462D-9135-F09694FB35F4}"/>
              </a:ext>
            </a:extLst>
          </p:cNvPr>
          <p:cNvSpPr txBox="1"/>
          <p:nvPr/>
        </p:nvSpPr>
        <p:spPr>
          <a:xfrm>
            <a:off x="1850266" y="162343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4" name="CaixaDeTexto 193">
            <a:extLst>
              <a:ext uri="{FF2B5EF4-FFF2-40B4-BE49-F238E27FC236}">
                <a16:creationId xmlns:a16="http://schemas.microsoft.com/office/drawing/2014/main" id="{96164C0B-E345-4593-83D3-D06BF4A649BA}"/>
              </a:ext>
            </a:extLst>
          </p:cNvPr>
          <p:cNvSpPr txBox="1"/>
          <p:nvPr/>
        </p:nvSpPr>
        <p:spPr>
          <a:xfrm>
            <a:off x="6465085" y="1169147"/>
            <a:ext cx="1504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5" name="Seta: para a Direita 35">
            <a:extLst>
              <a:ext uri="{FF2B5EF4-FFF2-40B4-BE49-F238E27FC236}">
                <a16:creationId xmlns:a16="http://schemas.microsoft.com/office/drawing/2014/main" id="{3D66BAAF-B3D7-432F-8D6C-CAD463A216EE}"/>
              </a:ext>
            </a:extLst>
          </p:cNvPr>
          <p:cNvSpPr/>
          <p:nvPr/>
        </p:nvSpPr>
        <p:spPr>
          <a:xfrm>
            <a:off x="476299" y="3539001"/>
            <a:ext cx="3047951" cy="1065440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EE380FB-55F5-4EE5-AED9-2A8CBA63113A}"/>
              </a:ext>
            </a:extLst>
          </p:cNvPr>
          <p:cNvGrpSpPr/>
          <p:nvPr/>
        </p:nvGrpSpPr>
        <p:grpSpPr>
          <a:xfrm>
            <a:off x="5562335" y="3031391"/>
            <a:ext cx="2430985" cy="2222193"/>
            <a:chOff x="5562335" y="2218591"/>
            <a:chExt cx="2430985" cy="2222193"/>
          </a:xfrm>
        </p:grpSpPr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2E6D5C1B-4E93-497A-ABDE-AF9F94366EC9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198" name="Arco 197">
              <a:extLst>
                <a:ext uri="{FF2B5EF4-FFF2-40B4-BE49-F238E27FC236}">
                  <a16:creationId xmlns:a16="http://schemas.microsoft.com/office/drawing/2014/main" id="{6666080D-213B-4234-944A-A4AA0543717C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9" name="Retângulo: Cantos Arredondados 198">
            <a:extLst>
              <a:ext uri="{FF2B5EF4-FFF2-40B4-BE49-F238E27FC236}">
                <a16:creationId xmlns:a16="http://schemas.microsoft.com/office/drawing/2014/main" id="{9FB079E3-8786-451A-804F-0DDF7C5170E2}"/>
              </a:ext>
            </a:extLst>
          </p:cNvPr>
          <p:cNvSpPr/>
          <p:nvPr/>
        </p:nvSpPr>
        <p:spPr>
          <a:xfrm>
            <a:off x="8464463" y="3634527"/>
            <a:ext cx="3441788" cy="8743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Fosforilação Oxidativa</a:t>
            </a:r>
          </a:p>
        </p:txBody>
      </p:sp>
      <p:grpSp>
        <p:nvGrpSpPr>
          <p:cNvPr id="200" name="Agrupar 199">
            <a:extLst>
              <a:ext uri="{FF2B5EF4-FFF2-40B4-BE49-F238E27FC236}">
                <a16:creationId xmlns:a16="http://schemas.microsoft.com/office/drawing/2014/main" id="{4B2077F0-CD26-4B68-A5FA-685BEC6AB5B6}"/>
              </a:ext>
            </a:extLst>
          </p:cNvPr>
          <p:cNvGrpSpPr/>
          <p:nvPr/>
        </p:nvGrpSpPr>
        <p:grpSpPr>
          <a:xfrm>
            <a:off x="4197915" y="3860309"/>
            <a:ext cx="893277" cy="590550"/>
            <a:chOff x="4197915" y="3047509"/>
            <a:chExt cx="893277" cy="590550"/>
          </a:xfrm>
        </p:grpSpPr>
        <p:sp>
          <p:nvSpPr>
            <p:cNvPr id="201" name="Seta: Entalhada para a Direita 200">
              <a:extLst>
                <a:ext uri="{FF2B5EF4-FFF2-40B4-BE49-F238E27FC236}">
                  <a16:creationId xmlns:a16="http://schemas.microsoft.com/office/drawing/2014/main" id="{124BD95D-F78A-4CE5-904A-49E9AAB6D8BD}"/>
                </a:ext>
              </a:extLst>
            </p:cNvPr>
            <p:cNvSpPr/>
            <p:nvPr/>
          </p:nvSpPr>
          <p:spPr>
            <a:xfrm>
              <a:off x="4197915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Seta: Entalhada para a Direita 201">
              <a:extLst>
                <a:ext uri="{FF2B5EF4-FFF2-40B4-BE49-F238E27FC236}">
                  <a16:creationId xmlns:a16="http://schemas.microsoft.com/office/drawing/2014/main" id="{D9EDFC09-3BB6-4EC0-A9E7-7E0A4B35062B}"/>
                </a:ext>
              </a:extLst>
            </p:cNvPr>
            <p:cNvSpPr/>
            <p:nvPr/>
          </p:nvSpPr>
          <p:spPr>
            <a:xfrm>
              <a:off x="44321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Seta: Entalhada para a Direita 202">
              <a:extLst>
                <a:ext uri="{FF2B5EF4-FFF2-40B4-BE49-F238E27FC236}">
                  <a16:creationId xmlns:a16="http://schemas.microsoft.com/office/drawing/2014/main" id="{7D83BEA1-647D-44FE-9503-8F9BD532FAE6}"/>
                </a:ext>
              </a:extLst>
            </p:cNvPr>
            <p:cNvSpPr/>
            <p:nvPr/>
          </p:nvSpPr>
          <p:spPr>
            <a:xfrm>
              <a:off x="4660774" y="3047509"/>
              <a:ext cx="430418" cy="590550"/>
            </a:xfrm>
            <a:prstGeom prst="notched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A7A39900-F45C-4E07-89D0-CFB3F14793F0}"/>
              </a:ext>
            </a:extLst>
          </p:cNvPr>
          <p:cNvCxnSpPr>
            <a:cxnSpLocks/>
          </p:cNvCxnSpPr>
          <p:nvPr/>
        </p:nvCxnSpPr>
        <p:spPr>
          <a:xfrm flipV="1">
            <a:off x="4675469" y="4650232"/>
            <a:ext cx="0" cy="115773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15757197-CF4E-4520-8466-4E318ED901B7}"/>
              </a:ext>
            </a:extLst>
          </p:cNvPr>
          <p:cNvSpPr txBox="1"/>
          <p:nvPr/>
        </p:nvSpPr>
        <p:spPr>
          <a:xfrm>
            <a:off x="3831779" y="5807965"/>
            <a:ext cx="173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Oxidação do piruvato</a:t>
            </a:r>
          </a:p>
        </p:txBody>
      </p:sp>
      <p:sp>
        <p:nvSpPr>
          <p:cNvPr id="3" name="Chave Esquerda 2">
            <a:extLst>
              <a:ext uri="{FF2B5EF4-FFF2-40B4-BE49-F238E27FC236}">
                <a16:creationId xmlns:a16="http://schemas.microsoft.com/office/drawing/2014/main" id="{206ADF74-00CE-4E84-BA8C-3354AAD952BD}"/>
              </a:ext>
            </a:extLst>
          </p:cNvPr>
          <p:cNvSpPr/>
          <p:nvPr/>
        </p:nvSpPr>
        <p:spPr>
          <a:xfrm rot="16200000">
            <a:off x="4207704" y="-1071205"/>
            <a:ext cx="540430" cy="6560836"/>
          </a:xfrm>
          <a:prstGeom prst="leftBrace">
            <a:avLst>
              <a:gd name="adj1" fmla="val 183574"/>
              <a:gd name="adj2" fmla="val 5000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35B2A5B-D0EE-4454-96F6-421020B64548}"/>
              </a:ext>
            </a:extLst>
          </p:cNvPr>
          <p:cNvCxnSpPr>
            <a:cxnSpLocks/>
          </p:cNvCxnSpPr>
          <p:nvPr/>
        </p:nvCxnSpPr>
        <p:spPr>
          <a:xfrm flipH="1">
            <a:off x="4481161" y="2479428"/>
            <a:ext cx="0" cy="86430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F360E0C-76F2-4E7C-8672-C4A218C86649}"/>
              </a:ext>
            </a:extLst>
          </p:cNvPr>
          <p:cNvSpPr txBox="1"/>
          <p:nvPr/>
        </p:nvSpPr>
        <p:spPr>
          <a:xfrm>
            <a:off x="42220" y="122332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</p:spTree>
    <p:extLst>
      <p:ext uri="{BB962C8B-B14F-4D97-AF65-F5344CB8AC3E}">
        <p14:creationId xmlns:p14="http://schemas.microsoft.com/office/powerpoint/2010/main" val="50052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 animBg="1"/>
      <p:bldP spid="186" grpId="0" animBg="1"/>
      <p:bldP spid="185" grpId="0" animBg="1"/>
      <p:bldP spid="187" grpId="0"/>
      <p:bldP spid="188" grpId="0"/>
      <p:bldP spid="190" grpId="0"/>
      <p:bldP spid="191" grpId="0"/>
      <p:bldP spid="194" grpId="0"/>
      <p:bldP spid="195" grpId="0" animBg="1"/>
      <p:bldP spid="195" grpId="1" animBg="1"/>
      <p:bldP spid="199" grpId="0" animBg="1"/>
      <p:bldP spid="199" grpId="1" animBg="1"/>
      <p:bldP spid="205" grpId="0"/>
      <p:bldP spid="3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Arco 56">
            <a:extLst>
              <a:ext uri="{FF2B5EF4-FFF2-40B4-BE49-F238E27FC236}">
                <a16:creationId xmlns:a16="http://schemas.microsoft.com/office/drawing/2014/main" id="{231B5290-EAB3-462F-80ED-CC709CC09844}"/>
              </a:ext>
            </a:extLst>
          </p:cNvPr>
          <p:cNvSpPr/>
          <p:nvPr/>
        </p:nvSpPr>
        <p:spPr>
          <a:xfrm rot="13709709">
            <a:off x="7261935" y="366369"/>
            <a:ext cx="1302138" cy="1282574"/>
          </a:xfrm>
          <a:prstGeom prst="arc">
            <a:avLst>
              <a:gd name="adj1" fmla="val 12663219"/>
              <a:gd name="adj2" fmla="val 18535179"/>
            </a:avLst>
          </a:prstGeom>
          <a:ln w="381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co 52">
            <a:extLst>
              <a:ext uri="{FF2B5EF4-FFF2-40B4-BE49-F238E27FC236}">
                <a16:creationId xmlns:a16="http://schemas.microsoft.com/office/drawing/2014/main" id="{84A882E4-90D0-47C2-B3EE-47CDD0A7BD57}"/>
              </a:ext>
            </a:extLst>
          </p:cNvPr>
          <p:cNvSpPr/>
          <p:nvPr/>
        </p:nvSpPr>
        <p:spPr>
          <a:xfrm rot="10121887">
            <a:off x="7185296" y="556469"/>
            <a:ext cx="1380562" cy="1103798"/>
          </a:xfrm>
          <a:prstGeom prst="arc">
            <a:avLst>
              <a:gd name="adj1" fmla="val 10885513"/>
              <a:gd name="adj2" fmla="val 1797289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Arco 50">
            <a:extLst>
              <a:ext uri="{FF2B5EF4-FFF2-40B4-BE49-F238E27FC236}">
                <a16:creationId xmlns:a16="http://schemas.microsoft.com/office/drawing/2014/main" id="{5A08E020-77CB-4F21-88B2-C5A5E673716E}"/>
              </a:ext>
            </a:extLst>
          </p:cNvPr>
          <p:cNvSpPr/>
          <p:nvPr/>
        </p:nvSpPr>
        <p:spPr>
          <a:xfrm rot="10121887">
            <a:off x="3014805" y="588547"/>
            <a:ext cx="1703271" cy="1056819"/>
          </a:xfrm>
          <a:prstGeom prst="arc">
            <a:avLst>
              <a:gd name="adj1" fmla="val 10623284"/>
              <a:gd name="adj2" fmla="val 1853517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3E103C-933C-4D7D-B545-9A3908C4DF51}"/>
              </a:ext>
            </a:extLst>
          </p:cNvPr>
          <p:cNvSpPr txBox="1"/>
          <p:nvPr/>
        </p:nvSpPr>
        <p:spPr>
          <a:xfrm>
            <a:off x="312516" y="1428052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892C79A-6914-433D-8FED-A80E201F4327}"/>
              </a:ext>
            </a:extLst>
          </p:cNvPr>
          <p:cNvSpPr txBox="1"/>
          <p:nvPr/>
        </p:nvSpPr>
        <p:spPr>
          <a:xfrm>
            <a:off x="1313932" y="142805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5ACDA0-CC61-4D3C-BC34-67C13A1FDF61}"/>
              </a:ext>
            </a:extLst>
          </p:cNvPr>
          <p:cNvCxnSpPr>
            <a:cxnSpLocks/>
          </p:cNvCxnSpPr>
          <p:nvPr/>
        </p:nvCxnSpPr>
        <p:spPr>
          <a:xfrm>
            <a:off x="1030155" y="165888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4813352-9803-40C3-8F32-31C21AF85B89}"/>
              </a:ext>
            </a:extLst>
          </p:cNvPr>
          <p:cNvCxnSpPr>
            <a:cxnSpLocks/>
          </p:cNvCxnSpPr>
          <p:nvPr/>
        </p:nvCxnSpPr>
        <p:spPr>
          <a:xfrm>
            <a:off x="1500425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F1D8083-BC1B-45F1-BB77-2F47CC403E00}"/>
              </a:ext>
            </a:extLst>
          </p:cNvPr>
          <p:cNvCxnSpPr>
            <a:cxnSpLocks/>
          </p:cNvCxnSpPr>
          <p:nvPr/>
        </p:nvCxnSpPr>
        <p:spPr>
          <a:xfrm>
            <a:off x="1637058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979E0B-485B-4201-B428-3C50691CE65D}"/>
              </a:ext>
            </a:extLst>
          </p:cNvPr>
          <p:cNvSpPr txBox="1"/>
          <p:nvPr/>
        </p:nvSpPr>
        <p:spPr>
          <a:xfrm>
            <a:off x="1340211" y="5533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CBD6D1-D09B-46E6-9747-D2F6A7EB431B}"/>
              </a:ext>
            </a:extLst>
          </p:cNvPr>
          <p:cNvSpPr txBox="1"/>
          <p:nvPr/>
        </p:nvSpPr>
        <p:spPr>
          <a:xfrm>
            <a:off x="2002360" y="144381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90748BE-0AA2-4DE1-A4F0-2002BAF1F9AD}"/>
              </a:ext>
            </a:extLst>
          </p:cNvPr>
          <p:cNvCxnSpPr>
            <a:cxnSpLocks/>
          </p:cNvCxnSpPr>
          <p:nvPr/>
        </p:nvCxnSpPr>
        <p:spPr>
          <a:xfrm>
            <a:off x="1718583" y="1674650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A1B1B98-9722-4FFC-9618-FCD0236A8035}"/>
              </a:ext>
            </a:extLst>
          </p:cNvPr>
          <p:cNvCxnSpPr>
            <a:cxnSpLocks/>
          </p:cNvCxnSpPr>
          <p:nvPr/>
        </p:nvCxnSpPr>
        <p:spPr>
          <a:xfrm>
            <a:off x="2178340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ACD29A4-61C7-4FD9-BBF8-5190EA7E1146}"/>
              </a:ext>
            </a:extLst>
          </p:cNvPr>
          <p:cNvCxnSpPr>
            <a:cxnSpLocks/>
          </p:cNvCxnSpPr>
          <p:nvPr/>
        </p:nvCxnSpPr>
        <p:spPr>
          <a:xfrm>
            <a:off x="2314973" y="1063696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E346C3-7B1A-4C40-ABC0-996677C9B73E}"/>
              </a:ext>
            </a:extLst>
          </p:cNvPr>
          <p:cNvSpPr txBox="1"/>
          <p:nvPr/>
        </p:nvSpPr>
        <p:spPr>
          <a:xfrm>
            <a:off x="2018126" y="55337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51E7897-DE79-49D0-AEB4-F27FC8F123A0}"/>
              </a:ext>
            </a:extLst>
          </p:cNvPr>
          <p:cNvSpPr txBox="1"/>
          <p:nvPr/>
        </p:nvSpPr>
        <p:spPr>
          <a:xfrm>
            <a:off x="2686865" y="1428051"/>
            <a:ext cx="56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O</a:t>
            </a:r>
            <a:r>
              <a:rPr kumimoji="0" lang="pt-BR" sz="3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1D676FE-1AD0-43BA-89E3-B1F5279AB863}"/>
              </a:ext>
            </a:extLst>
          </p:cNvPr>
          <p:cNvCxnSpPr>
            <a:cxnSpLocks/>
          </p:cNvCxnSpPr>
          <p:nvPr/>
        </p:nvCxnSpPr>
        <p:spPr>
          <a:xfrm>
            <a:off x="2403088" y="165888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3C0D41-5EB5-49BF-BC4E-ABDDAF9D868F}"/>
              </a:ext>
            </a:extLst>
          </p:cNvPr>
          <p:cNvSpPr txBox="1"/>
          <p:nvPr/>
        </p:nvSpPr>
        <p:spPr>
          <a:xfrm>
            <a:off x="5183660" y="1428051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ED961380-F0AE-4BB5-A6DE-7B31FFDCE3B2}"/>
              </a:ext>
            </a:extLst>
          </p:cNvPr>
          <p:cNvCxnSpPr>
            <a:cxnSpLocks/>
          </p:cNvCxnSpPr>
          <p:nvPr/>
        </p:nvCxnSpPr>
        <p:spPr>
          <a:xfrm>
            <a:off x="5901299" y="1658883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8963E9E-A181-4577-A4A0-141103A0AFA6}"/>
              </a:ext>
            </a:extLst>
          </p:cNvPr>
          <p:cNvCxnSpPr>
            <a:cxnSpLocks/>
          </p:cNvCxnSpPr>
          <p:nvPr/>
        </p:nvCxnSpPr>
        <p:spPr>
          <a:xfrm>
            <a:off x="6371569" y="1063695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17FDE89A-6736-4F48-8065-79E68618039C}"/>
              </a:ext>
            </a:extLst>
          </p:cNvPr>
          <p:cNvCxnSpPr>
            <a:cxnSpLocks/>
          </p:cNvCxnSpPr>
          <p:nvPr/>
        </p:nvCxnSpPr>
        <p:spPr>
          <a:xfrm>
            <a:off x="6508202" y="1063695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758C39-6AA8-4888-8BEE-28AE1559C04A}"/>
              </a:ext>
            </a:extLst>
          </p:cNvPr>
          <p:cNvSpPr txBox="1"/>
          <p:nvPr/>
        </p:nvSpPr>
        <p:spPr>
          <a:xfrm>
            <a:off x="6211355" y="553376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F562DF6-E903-4F43-90AA-C5A9C7D07ED8}"/>
              </a:ext>
            </a:extLst>
          </p:cNvPr>
          <p:cNvSpPr txBox="1"/>
          <p:nvPr/>
        </p:nvSpPr>
        <p:spPr>
          <a:xfrm>
            <a:off x="6190122" y="1420667"/>
            <a:ext cx="56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  <a:r>
              <a:rPr kumimoji="0" lang="pt-BR" sz="36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24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62D720F-3C22-4588-BEA4-3CF7485A6E30}"/>
              </a:ext>
            </a:extLst>
          </p:cNvPr>
          <p:cNvSpPr txBox="1"/>
          <p:nvPr/>
        </p:nvSpPr>
        <p:spPr>
          <a:xfrm>
            <a:off x="9085670" y="1420667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E62E319-B13D-4FB7-A54D-AD96C61C129E}"/>
              </a:ext>
            </a:extLst>
          </p:cNvPr>
          <p:cNvSpPr txBox="1"/>
          <p:nvPr/>
        </p:nvSpPr>
        <p:spPr>
          <a:xfrm>
            <a:off x="10087086" y="1420667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A38F2D2-AD3D-4ABA-ABDF-5572889A3DEA}"/>
              </a:ext>
            </a:extLst>
          </p:cNvPr>
          <p:cNvCxnSpPr>
            <a:cxnSpLocks/>
          </p:cNvCxnSpPr>
          <p:nvPr/>
        </p:nvCxnSpPr>
        <p:spPr>
          <a:xfrm>
            <a:off x="9803309" y="165149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1FFA8A0-BE33-4109-9486-FD49FAEB17DA}"/>
              </a:ext>
            </a:extLst>
          </p:cNvPr>
          <p:cNvCxnSpPr>
            <a:cxnSpLocks/>
          </p:cNvCxnSpPr>
          <p:nvPr/>
        </p:nvCxnSpPr>
        <p:spPr>
          <a:xfrm>
            <a:off x="10273579" y="105631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4E709F1-5F91-4F83-9188-ED67B78FC73D}"/>
              </a:ext>
            </a:extLst>
          </p:cNvPr>
          <p:cNvCxnSpPr>
            <a:cxnSpLocks/>
          </p:cNvCxnSpPr>
          <p:nvPr/>
        </p:nvCxnSpPr>
        <p:spPr>
          <a:xfrm>
            <a:off x="10410212" y="1056311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79635C4-A6E3-4ACD-A441-49CDA77994B6}"/>
              </a:ext>
            </a:extLst>
          </p:cNvPr>
          <p:cNvSpPr txBox="1"/>
          <p:nvPr/>
        </p:nvSpPr>
        <p:spPr>
          <a:xfrm>
            <a:off x="10113365" y="54599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E8AF0F2-4B05-4039-B653-313624E0334F}"/>
              </a:ext>
            </a:extLst>
          </p:cNvPr>
          <p:cNvCxnSpPr>
            <a:cxnSpLocks/>
          </p:cNvCxnSpPr>
          <p:nvPr/>
        </p:nvCxnSpPr>
        <p:spPr>
          <a:xfrm>
            <a:off x="10535058" y="1651499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B2BEDB-2AA5-436F-B4A0-45EE524DAD3B}"/>
              </a:ext>
            </a:extLst>
          </p:cNvPr>
          <p:cNvSpPr txBox="1"/>
          <p:nvPr/>
        </p:nvSpPr>
        <p:spPr>
          <a:xfrm>
            <a:off x="6392034" y="5437333"/>
            <a:ext cx="79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CH</a:t>
            </a:r>
            <a:r>
              <a:rPr kumimoji="0" lang="pt-BR" sz="24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9990C25-5FC9-4E55-89AD-FC592BCD2D10}"/>
              </a:ext>
            </a:extLst>
          </p:cNvPr>
          <p:cNvSpPr txBox="1"/>
          <p:nvPr/>
        </p:nvSpPr>
        <p:spPr>
          <a:xfrm>
            <a:off x="7393450" y="5437333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EAE7D02-1C1B-49C6-A364-665BF4C4684E}"/>
              </a:ext>
            </a:extLst>
          </p:cNvPr>
          <p:cNvCxnSpPr>
            <a:cxnSpLocks/>
          </p:cNvCxnSpPr>
          <p:nvPr/>
        </p:nvCxnSpPr>
        <p:spPr>
          <a:xfrm>
            <a:off x="7109673" y="56681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46A609C-EFFD-44B0-9165-5735E29BFA1B}"/>
              </a:ext>
            </a:extLst>
          </p:cNvPr>
          <p:cNvCxnSpPr>
            <a:cxnSpLocks/>
          </p:cNvCxnSpPr>
          <p:nvPr/>
        </p:nvCxnSpPr>
        <p:spPr>
          <a:xfrm>
            <a:off x="7579943" y="5072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96486CD-BFF9-4F47-BBE5-FE2AE6E16669}"/>
              </a:ext>
            </a:extLst>
          </p:cNvPr>
          <p:cNvCxnSpPr>
            <a:cxnSpLocks/>
          </p:cNvCxnSpPr>
          <p:nvPr/>
        </p:nvCxnSpPr>
        <p:spPr>
          <a:xfrm>
            <a:off x="7716576" y="5072977"/>
            <a:ext cx="0" cy="38012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7CF9482-76EC-4FFE-8B75-B224FD45A285}"/>
              </a:ext>
            </a:extLst>
          </p:cNvPr>
          <p:cNvSpPr txBox="1"/>
          <p:nvPr/>
        </p:nvSpPr>
        <p:spPr>
          <a:xfrm>
            <a:off x="7419729" y="4562658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O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B3E7DE1C-FB15-495B-A2E0-77B890857D2C}"/>
              </a:ext>
            </a:extLst>
          </p:cNvPr>
          <p:cNvCxnSpPr>
            <a:cxnSpLocks/>
          </p:cNvCxnSpPr>
          <p:nvPr/>
        </p:nvCxnSpPr>
        <p:spPr>
          <a:xfrm>
            <a:off x="7841422" y="5668165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3AB2A8-9712-4F8B-B720-5E1A8CFCB000}"/>
              </a:ext>
            </a:extLst>
          </p:cNvPr>
          <p:cNvSpPr txBox="1"/>
          <p:nvPr/>
        </p:nvSpPr>
        <p:spPr>
          <a:xfrm>
            <a:off x="8177302" y="5437332"/>
            <a:ext cx="478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>
                <a:solidFill>
                  <a:prstClr val="white"/>
                </a:solidFill>
                <a:latin typeface="Bell MT" panose="02020503060305020303" pitchFamily="18" charset="0"/>
              </a:rPr>
              <a:t>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FDC1704D-F945-43EB-B69F-B6FCE906659B}"/>
              </a:ext>
            </a:extLst>
          </p:cNvPr>
          <p:cNvCxnSpPr>
            <a:cxnSpLocks/>
          </p:cNvCxnSpPr>
          <p:nvPr/>
        </p:nvCxnSpPr>
        <p:spPr>
          <a:xfrm>
            <a:off x="8625274" y="5668164"/>
            <a:ext cx="3468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C40B429-C08B-42DC-A190-DFF7B180708E}"/>
              </a:ext>
            </a:extLst>
          </p:cNvPr>
          <p:cNvSpPr txBox="1"/>
          <p:nvPr/>
        </p:nvSpPr>
        <p:spPr>
          <a:xfrm>
            <a:off x="8926827" y="5425856"/>
            <a:ext cx="907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658503E-6393-4AEA-8662-CF8C588D3003}"/>
              </a:ext>
            </a:extLst>
          </p:cNvPr>
          <p:cNvCxnSpPr>
            <a:cxnSpLocks/>
          </p:cNvCxnSpPr>
          <p:nvPr/>
        </p:nvCxnSpPr>
        <p:spPr>
          <a:xfrm>
            <a:off x="3495268" y="1643147"/>
            <a:ext cx="1528145" cy="835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B4306D0-ADCE-400B-BC29-205F3D54F39C}"/>
              </a:ext>
            </a:extLst>
          </p:cNvPr>
          <p:cNvCxnSpPr>
            <a:cxnSpLocks/>
          </p:cNvCxnSpPr>
          <p:nvPr/>
        </p:nvCxnSpPr>
        <p:spPr>
          <a:xfrm>
            <a:off x="7196980" y="1654707"/>
            <a:ext cx="1528145" cy="835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694BAD57-2E60-47A9-BCF6-1F4A7DC2C836}"/>
              </a:ext>
            </a:extLst>
          </p:cNvPr>
          <p:cNvCxnSpPr>
            <a:cxnSpLocks/>
          </p:cNvCxnSpPr>
          <p:nvPr/>
        </p:nvCxnSpPr>
        <p:spPr>
          <a:xfrm flipH="1">
            <a:off x="8798694" y="2113164"/>
            <a:ext cx="1736364" cy="295981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CD6E1B8-4048-4094-A74B-0782FB64CBA2}"/>
              </a:ext>
            </a:extLst>
          </p:cNvPr>
          <p:cNvSpPr txBox="1"/>
          <p:nvPr/>
        </p:nvSpPr>
        <p:spPr>
          <a:xfrm>
            <a:off x="4257466" y="4674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48" name="Arco 47">
            <a:extLst>
              <a:ext uri="{FF2B5EF4-FFF2-40B4-BE49-F238E27FC236}">
                <a16:creationId xmlns:a16="http://schemas.microsoft.com/office/drawing/2014/main" id="{9476E3C3-42FE-4F7F-8F1A-B3726C7BCDB5}"/>
              </a:ext>
            </a:extLst>
          </p:cNvPr>
          <p:cNvSpPr/>
          <p:nvPr/>
        </p:nvSpPr>
        <p:spPr>
          <a:xfrm rot="13709709" flipV="1">
            <a:off x="7873219" y="2805786"/>
            <a:ext cx="1703812" cy="1644901"/>
          </a:xfrm>
          <a:prstGeom prst="arc">
            <a:avLst>
              <a:gd name="adj1" fmla="val 12663219"/>
              <a:gd name="adj2" fmla="val 1853517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2DBCA9C-0D56-4FE9-ACBA-3965046AE0E9}"/>
              </a:ext>
            </a:extLst>
          </p:cNvPr>
          <p:cNvSpPr txBox="1"/>
          <p:nvPr/>
        </p:nvSpPr>
        <p:spPr>
          <a:xfrm>
            <a:off x="7297495" y="2428099"/>
            <a:ext cx="167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81B7974-51C6-4D9C-B9AA-D383CF72CD1C}"/>
              </a:ext>
            </a:extLst>
          </p:cNvPr>
          <p:cNvSpPr txBox="1"/>
          <p:nvPr/>
        </p:nvSpPr>
        <p:spPr>
          <a:xfrm>
            <a:off x="6993627" y="6052865"/>
            <a:ext cx="211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</a:rPr>
              <a:t>Acetil-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  <a:latin typeface="Eras Bold ITC" panose="020B0907030504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00B4B80-6514-4EF6-AA63-2EEC78ADD545}"/>
              </a:ext>
            </a:extLst>
          </p:cNvPr>
          <p:cNvSpPr txBox="1"/>
          <p:nvPr/>
        </p:nvSpPr>
        <p:spPr>
          <a:xfrm>
            <a:off x="8149213" y="57676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9962D12-7512-4D4C-BD29-B1C070E8AEC0}"/>
              </a:ext>
            </a:extLst>
          </p:cNvPr>
          <p:cNvSpPr txBox="1"/>
          <p:nvPr/>
        </p:nvSpPr>
        <p:spPr>
          <a:xfrm>
            <a:off x="6870850" y="60070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D684318-F01A-4831-B78D-E60861FCABE9}"/>
              </a:ext>
            </a:extLst>
          </p:cNvPr>
          <p:cNvSpPr txBox="1"/>
          <p:nvPr/>
        </p:nvSpPr>
        <p:spPr>
          <a:xfrm>
            <a:off x="622405" y="4024049"/>
            <a:ext cx="4024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Complexo Piruvato-Desidrogenase</a:t>
            </a:r>
          </a:p>
        </p:txBody>
      </p:sp>
    </p:spTree>
    <p:extLst>
      <p:ext uri="{BB962C8B-B14F-4D97-AF65-F5344CB8AC3E}">
        <p14:creationId xmlns:p14="http://schemas.microsoft.com/office/powerpoint/2010/main" val="181910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3792779-EF9B-4084-8409-FE42C32B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67512" cy="685800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F53E4E2F-B694-457B-B1BF-9A0DFE581B5F}"/>
              </a:ext>
            </a:extLst>
          </p:cNvPr>
          <p:cNvGrpSpPr/>
          <p:nvPr/>
        </p:nvGrpSpPr>
        <p:grpSpPr>
          <a:xfrm>
            <a:off x="7521395" y="1108759"/>
            <a:ext cx="3442229" cy="1336340"/>
            <a:chOff x="7637510" y="1094244"/>
            <a:chExt cx="3442229" cy="1336340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5C450844-FDB0-4415-886D-1E2675A39810}"/>
                </a:ext>
              </a:extLst>
            </p:cNvPr>
            <p:cNvSpPr txBox="1"/>
            <p:nvPr/>
          </p:nvSpPr>
          <p:spPr>
            <a:xfrm>
              <a:off x="7637510" y="1968919"/>
              <a:ext cx="791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CH</a:t>
              </a:r>
              <a:r>
                <a:rPr kumimoji="0" lang="pt-BR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36704C1-1124-43C7-A00B-4A2D32FBB81A}"/>
                </a:ext>
              </a:extLst>
            </p:cNvPr>
            <p:cNvSpPr txBox="1"/>
            <p:nvPr/>
          </p:nvSpPr>
          <p:spPr>
            <a:xfrm>
              <a:off x="8638926" y="1968919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9643F8B-CF47-4C29-AEB1-5946A44F7B4A}"/>
                </a:ext>
              </a:extLst>
            </p:cNvPr>
            <p:cNvCxnSpPr>
              <a:cxnSpLocks/>
            </p:cNvCxnSpPr>
            <p:nvPr/>
          </p:nvCxnSpPr>
          <p:spPr>
            <a:xfrm>
              <a:off x="8355149" y="2199751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841A6353-1CEA-4E20-A763-D083D741DDCC}"/>
                </a:ext>
              </a:extLst>
            </p:cNvPr>
            <p:cNvCxnSpPr>
              <a:cxnSpLocks/>
            </p:cNvCxnSpPr>
            <p:nvPr/>
          </p:nvCxnSpPr>
          <p:spPr>
            <a:xfrm>
              <a:off x="8825419" y="1604563"/>
              <a:ext cx="0" cy="38012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57CD0CB-4F62-4845-8455-2B308D8E43AA}"/>
                </a:ext>
              </a:extLst>
            </p:cNvPr>
            <p:cNvCxnSpPr>
              <a:cxnSpLocks/>
            </p:cNvCxnSpPr>
            <p:nvPr/>
          </p:nvCxnSpPr>
          <p:spPr>
            <a:xfrm>
              <a:off x="8962052" y="1604563"/>
              <a:ext cx="0" cy="38012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D873D7B-7FC4-4569-9EBD-D678292111C1}"/>
                </a:ext>
              </a:extLst>
            </p:cNvPr>
            <p:cNvSpPr txBox="1"/>
            <p:nvPr/>
          </p:nvSpPr>
          <p:spPr>
            <a:xfrm>
              <a:off x="8665205" y="1094244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O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130C318B-1D04-4FFC-B890-1364DD7F38A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898" y="2199751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326E5BD-9C9F-4304-9D27-E38D23B3ACBB}"/>
                </a:ext>
              </a:extLst>
            </p:cNvPr>
            <p:cNvSpPr txBox="1"/>
            <p:nvPr/>
          </p:nvSpPr>
          <p:spPr>
            <a:xfrm>
              <a:off x="9422778" y="1968918"/>
              <a:ext cx="478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>
                  <a:solidFill>
                    <a:prstClr val="white"/>
                  </a:solidFill>
                  <a:latin typeface="Bell MT" panose="02020503060305020303" pitchFamily="18" charset="0"/>
                </a:rPr>
                <a:t>S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F4251F70-6D5B-4121-8FC3-AC8E95DD6E5C}"/>
                </a:ext>
              </a:extLst>
            </p:cNvPr>
            <p:cNvCxnSpPr>
              <a:cxnSpLocks/>
            </p:cNvCxnSpPr>
            <p:nvPr/>
          </p:nvCxnSpPr>
          <p:spPr>
            <a:xfrm>
              <a:off x="9870750" y="2199750"/>
              <a:ext cx="34684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A4326F5-1AE4-4251-BFA8-668570D331EC}"/>
                </a:ext>
              </a:extLst>
            </p:cNvPr>
            <p:cNvSpPr txBox="1"/>
            <p:nvPr/>
          </p:nvSpPr>
          <p:spPr>
            <a:xfrm>
              <a:off x="10172303" y="1957442"/>
              <a:ext cx="907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2400" b="1" dirty="0" err="1">
                  <a:solidFill>
                    <a:prstClr val="white"/>
                  </a:solidFill>
                  <a:latin typeface="Bell MT" panose="02020503060305020303" pitchFamily="18" charset="0"/>
                </a:rPr>
                <a:t>CoA</a:t>
              </a:r>
              <a:endPara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C5458677-EE14-4829-825C-2B49DA45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506" y="3792562"/>
            <a:ext cx="4964709" cy="126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93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BCA50C2-39AD-4200-9F23-D900A805B0B8}"/>
              </a:ext>
            </a:extLst>
          </p:cNvPr>
          <p:cNvSpPr txBox="1"/>
          <p:nvPr/>
        </p:nvSpPr>
        <p:spPr>
          <a:xfrm>
            <a:off x="596382" y="1690688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ou quais padrões de reação enzimática que você consegue identificar no Ciclo de Krebs?</a:t>
            </a:r>
          </a:p>
        </p:txBody>
      </p:sp>
    </p:spTree>
    <p:extLst>
      <p:ext uri="{BB962C8B-B14F-4D97-AF65-F5344CB8AC3E}">
        <p14:creationId xmlns:p14="http://schemas.microsoft.com/office/powerpoint/2010/main" val="103340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rco 103">
            <a:extLst>
              <a:ext uri="{FF2B5EF4-FFF2-40B4-BE49-F238E27FC236}">
                <a16:creationId xmlns:a16="http://schemas.microsoft.com/office/drawing/2014/main" id="{671CCFAC-A3ED-4AF3-8F67-328B1B3703BE}"/>
              </a:ext>
            </a:extLst>
          </p:cNvPr>
          <p:cNvSpPr/>
          <p:nvPr/>
        </p:nvSpPr>
        <p:spPr>
          <a:xfrm rot="9689655">
            <a:off x="6389658" y="493695"/>
            <a:ext cx="2114712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Arco 100">
            <a:extLst>
              <a:ext uri="{FF2B5EF4-FFF2-40B4-BE49-F238E27FC236}">
                <a16:creationId xmlns:a16="http://schemas.microsoft.com/office/drawing/2014/main" id="{2FCE946D-4ECC-44D3-837D-AD7B05C0E1E0}"/>
              </a:ext>
            </a:extLst>
          </p:cNvPr>
          <p:cNvSpPr/>
          <p:nvPr/>
        </p:nvSpPr>
        <p:spPr>
          <a:xfrm rot="375202">
            <a:off x="1545465" y="5301054"/>
            <a:ext cx="3574383" cy="5119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361243-649E-436E-889E-D950328B8087}"/>
              </a:ext>
            </a:extLst>
          </p:cNvPr>
          <p:cNvGrpSpPr/>
          <p:nvPr/>
        </p:nvGrpSpPr>
        <p:grpSpPr>
          <a:xfrm>
            <a:off x="2898112" y="399013"/>
            <a:ext cx="6436388" cy="6280195"/>
            <a:chOff x="5755612" y="385990"/>
            <a:chExt cx="6436388" cy="6280195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38DEA5B-D57E-4B92-92AA-1AD3E1027BBF}"/>
                </a:ext>
              </a:extLst>
            </p:cNvPr>
            <p:cNvSpPr txBox="1"/>
            <p:nvPr/>
          </p:nvSpPr>
          <p:spPr>
            <a:xfrm>
              <a:off x="8313777" y="385990"/>
              <a:ext cx="1719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312A7CF-0395-402A-831F-01265F1CF768}"/>
                </a:ext>
              </a:extLst>
            </p:cNvPr>
            <p:cNvSpPr txBox="1"/>
            <p:nvPr/>
          </p:nvSpPr>
          <p:spPr>
            <a:xfrm>
              <a:off x="6636157" y="1326594"/>
              <a:ext cx="222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Ácido oxalacético</a:t>
              </a:r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7636EA69-6A18-4F70-8DF9-06BDD4D3D865}"/>
                </a:ext>
              </a:extLst>
            </p:cNvPr>
            <p:cNvSpPr/>
            <p:nvPr/>
          </p:nvSpPr>
          <p:spPr>
            <a:xfrm>
              <a:off x="6417702" y="1254235"/>
              <a:ext cx="5196044" cy="5069990"/>
            </a:xfrm>
            <a:prstGeom prst="arc">
              <a:avLst>
                <a:gd name="adj1" fmla="val 18327829"/>
                <a:gd name="adj2" fmla="val 19340631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9E26E3AF-B14B-47BE-AC16-02AC9D958FE9}"/>
                </a:ext>
              </a:extLst>
            </p:cNvPr>
            <p:cNvSpPr/>
            <p:nvPr/>
          </p:nvSpPr>
          <p:spPr>
            <a:xfrm>
              <a:off x="6396496" y="1245584"/>
              <a:ext cx="5196044" cy="5069990"/>
            </a:xfrm>
            <a:prstGeom prst="arc">
              <a:avLst>
                <a:gd name="adj1" fmla="val 20000142"/>
                <a:gd name="adj2" fmla="val 20851908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E45ABF3A-5C8E-471B-89F6-7E9F1DBF7819}"/>
                </a:ext>
              </a:extLst>
            </p:cNvPr>
            <p:cNvSpPr/>
            <p:nvPr/>
          </p:nvSpPr>
          <p:spPr>
            <a:xfrm>
              <a:off x="6404869" y="1236933"/>
              <a:ext cx="5196044" cy="5069990"/>
            </a:xfrm>
            <a:prstGeom prst="arc">
              <a:avLst>
                <a:gd name="adj1" fmla="val 21436359"/>
                <a:gd name="adj2" fmla="val 2014302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7E34B40D-8C8E-4343-8BC2-F656057FDE97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2798458"/>
                <a:gd name="adj2" fmla="val 440062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67CE7FB8-6E7D-4BFC-8DDE-7D27C7589182}"/>
                </a:ext>
              </a:extLst>
            </p:cNvPr>
            <p:cNvSpPr/>
            <p:nvPr/>
          </p:nvSpPr>
          <p:spPr>
            <a:xfrm>
              <a:off x="6404483" y="1236408"/>
              <a:ext cx="5196044" cy="5069990"/>
            </a:xfrm>
            <a:prstGeom prst="arc">
              <a:avLst>
                <a:gd name="adj1" fmla="val 5989416"/>
                <a:gd name="adj2" fmla="val 8994205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EA61ECB1-6E7D-46E6-9336-B49EA8FC12FE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9605520"/>
                <a:gd name="adj2" fmla="val 10739079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98E66C89-5FF2-42AC-9750-0019DEC7B407}"/>
                </a:ext>
              </a:extLst>
            </p:cNvPr>
            <p:cNvSpPr/>
            <p:nvPr/>
          </p:nvSpPr>
          <p:spPr>
            <a:xfrm>
              <a:off x="6404483" y="1204632"/>
              <a:ext cx="5196044" cy="5069990"/>
            </a:xfrm>
            <a:prstGeom prst="arc">
              <a:avLst>
                <a:gd name="adj1" fmla="val 11376747"/>
                <a:gd name="adj2" fmla="val 12277346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C5650637-EEEC-4F94-BBFC-0D907AC52B2D}"/>
                </a:ext>
              </a:extLst>
            </p:cNvPr>
            <p:cNvSpPr/>
            <p:nvPr/>
          </p:nvSpPr>
          <p:spPr>
            <a:xfrm>
              <a:off x="6396496" y="1163720"/>
              <a:ext cx="5196044" cy="5069990"/>
            </a:xfrm>
            <a:prstGeom prst="arc">
              <a:avLst>
                <a:gd name="adj1" fmla="val 12793611"/>
                <a:gd name="adj2" fmla="val 13867993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3851888C-F857-4C6B-9353-C37DCC8E9B6A}"/>
                </a:ext>
              </a:extLst>
            </p:cNvPr>
            <p:cNvSpPr/>
            <p:nvPr/>
          </p:nvSpPr>
          <p:spPr>
            <a:xfrm>
              <a:off x="6404483" y="1187330"/>
              <a:ext cx="5196044" cy="5069990"/>
            </a:xfrm>
            <a:prstGeom prst="arc">
              <a:avLst>
                <a:gd name="adj1" fmla="val 14999890"/>
                <a:gd name="adj2" fmla="val 1752024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Seta: Dobrada 52">
              <a:extLst>
                <a:ext uri="{FF2B5EF4-FFF2-40B4-BE49-F238E27FC236}">
                  <a16:creationId xmlns:a16="http://schemas.microsoft.com/office/drawing/2014/main" id="{203F3058-4548-419F-B245-4BA9681B375B}"/>
                </a:ext>
              </a:extLst>
            </p:cNvPr>
            <p:cNvSpPr/>
            <p:nvPr/>
          </p:nvSpPr>
          <p:spPr>
            <a:xfrm flipV="1">
              <a:off x="9030854" y="794939"/>
              <a:ext cx="146827" cy="400515"/>
            </a:xfrm>
            <a:prstGeom prst="bentArrow">
              <a:avLst>
                <a:gd name="adj1" fmla="val 5691"/>
                <a:gd name="adj2" fmla="val 10827"/>
                <a:gd name="adj3" fmla="val 50000"/>
                <a:gd name="adj4" fmla="val 83920"/>
              </a:avLst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D4FD8EB-7C6B-4D3E-8A01-C829022833CC}"/>
                </a:ext>
              </a:extLst>
            </p:cNvPr>
            <p:cNvSpPr txBox="1"/>
            <p:nvPr/>
          </p:nvSpPr>
          <p:spPr>
            <a:xfrm>
              <a:off x="9664798" y="1326190"/>
              <a:ext cx="1295021" cy="40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Citrato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9916D12-1E96-434C-9F43-1648FE428F86}"/>
                </a:ext>
              </a:extLst>
            </p:cNvPr>
            <p:cNvSpPr txBox="1"/>
            <p:nvPr/>
          </p:nvSpPr>
          <p:spPr>
            <a:xfrm>
              <a:off x="6118901" y="2276125"/>
              <a:ext cx="117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Malato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46B7A79-D060-4BFF-A897-5D09A67F7EF9}"/>
                </a:ext>
              </a:extLst>
            </p:cNvPr>
            <p:cNvSpPr txBox="1"/>
            <p:nvPr/>
          </p:nvSpPr>
          <p:spPr>
            <a:xfrm>
              <a:off x="5755612" y="334856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Fumarato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200BC3A-44EA-4C5C-9E19-6FE9C0F969FF}"/>
                </a:ext>
              </a:extLst>
            </p:cNvPr>
            <p:cNvSpPr txBox="1"/>
            <p:nvPr/>
          </p:nvSpPr>
          <p:spPr>
            <a:xfrm>
              <a:off x="6041173" y="463201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C086633-72A9-41B9-B327-51B23F03C9EA}"/>
                </a:ext>
              </a:extLst>
            </p:cNvPr>
            <p:cNvSpPr txBox="1"/>
            <p:nvPr/>
          </p:nvSpPr>
          <p:spPr>
            <a:xfrm>
              <a:off x="8197530" y="6266075"/>
              <a:ext cx="1999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37B7671-7F63-456C-9B6D-96B03D371E9A}"/>
                </a:ext>
              </a:extLst>
            </p:cNvPr>
            <p:cNvSpPr txBox="1"/>
            <p:nvPr/>
          </p:nvSpPr>
          <p:spPr>
            <a:xfrm>
              <a:off x="10896979" y="3197018"/>
              <a:ext cx="129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Isocitrato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1561373-A9BE-4A80-B747-093049E75C42}"/>
                </a:ext>
              </a:extLst>
            </p:cNvPr>
            <p:cNvSpPr txBox="1"/>
            <p:nvPr/>
          </p:nvSpPr>
          <p:spPr>
            <a:xfrm>
              <a:off x="10273959" y="2199173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Cis-Aconit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ato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3D7B840-53E7-4AFE-9FD4-384F1C0352AE}"/>
                </a:ext>
              </a:extLst>
            </p:cNvPr>
            <p:cNvSpPr txBox="1"/>
            <p:nvPr/>
          </p:nvSpPr>
          <p:spPr>
            <a:xfrm>
              <a:off x="10059015" y="5174477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cetogutarato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8659299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o 64">
            <a:extLst>
              <a:ext uri="{FF2B5EF4-FFF2-40B4-BE49-F238E27FC236}">
                <a16:creationId xmlns:a16="http://schemas.microsoft.com/office/drawing/2014/main" id="{F71BDBD1-7214-41AA-B932-018EBA9D18D4}"/>
              </a:ext>
            </a:extLst>
          </p:cNvPr>
          <p:cNvSpPr/>
          <p:nvPr/>
        </p:nvSpPr>
        <p:spPr>
          <a:xfrm rot="18910018">
            <a:off x="3239025" y="5665686"/>
            <a:ext cx="1171900" cy="623875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868603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2308863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9382046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9205076" y="476374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C0607D6-FAE2-4189-808B-5C92E6D437DF}"/>
              </a:ext>
            </a:extLst>
          </p:cNvPr>
          <p:cNvSpPr txBox="1"/>
          <p:nvPr/>
        </p:nvSpPr>
        <p:spPr>
          <a:xfrm>
            <a:off x="9681136" y="33761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2553508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2742494" y="125931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7380986" y="591144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8103733" y="571164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955519" y="627977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6D68444C-4DD5-4EBA-A263-A3ED31FBEDF9}"/>
              </a:ext>
            </a:extLst>
          </p:cNvPr>
          <p:cNvSpPr/>
          <p:nvPr/>
        </p:nvSpPr>
        <p:spPr>
          <a:xfrm rot="9587398">
            <a:off x="8726041" y="3313880"/>
            <a:ext cx="1285019" cy="495524"/>
          </a:xfrm>
          <a:prstGeom prst="arc">
            <a:avLst>
              <a:gd name="adj1" fmla="val 12454411"/>
              <a:gd name="adj2" fmla="val 18656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71944FF-9F42-4F4E-8325-A0A0D15B08D2}"/>
              </a:ext>
            </a:extLst>
          </p:cNvPr>
          <p:cNvSpPr txBox="1"/>
          <p:nvPr/>
        </p:nvSpPr>
        <p:spPr>
          <a:xfrm>
            <a:off x="9182884" y="626030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0" name="Arco 79">
            <a:extLst>
              <a:ext uri="{FF2B5EF4-FFF2-40B4-BE49-F238E27FC236}">
                <a16:creationId xmlns:a16="http://schemas.microsoft.com/office/drawing/2014/main" id="{6C415458-D856-4077-ADC1-078B8C46C493}"/>
              </a:ext>
            </a:extLst>
          </p:cNvPr>
          <p:cNvSpPr/>
          <p:nvPr/>
        </p:nvSpPr>
        <p:spPr>
          <a:xfrm rot="11668807">
            <a:off x="6774990" y="5635951"/>
            <a:ext cx="2823015" cy="1006323"/>
          </a:xfrm>
          <a:prstGeom prst="arc">
            <a:avLst>
              <a:gd name="adj1" fmla="val 11019010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co 72">
            <a:extLst>
              <a:ext uri="{FF2B5EF4-FFF2-40B4-BE49-F238E27FC236}">
                <a16:creationId xmlns:a16="http://schemas.microsoft.com/office/drawing/2014/main" id="{07E9C4A4-1980-4D36-B41B-BA845DB80E98}"/>
              </a:ext>
            </a:extLst>
          </p:cNvPr>
          <p:cNvSpPr/>
          <p:nvPr/>
        </p:nvSpPr>
        <p:spPr>
          <a:xfrm rot="10121887">
            <a:off x="4054659" y="633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Arco 75">
            <a:extLst>
              <a:ext uri="{FF2B5EF4-FFF2-40B4-BE49-F238E27FC236}">
                <a16:creationId xmlns:a16="http://schemas.microsoft.com/office/drawing/2014/main" id="{E39E6462-C119-45FD-B29C-800C5E3D6FC2}"/>
              </a:ext>
            </a:extLst>
          </p:cNvPr>
          <p:cNvSpPr/>
          <p:nvPr/>
        </p:nvSpPr>
        <p:spPr>
          <a:xfrm rot="5400000">
            <a:off x="2977638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843BAF2-5E50-42F0-AE94-A50A48A81C51}"/>
              </a:ext>
            </a:extLst>
          </p:cNvPr>
          <p:cNvCxnSpPr>
            <a:cxnSpLocks/>
          </p:cNvCxnSpPr>
          <p:nvPr/>
        </p:nvCxnSpPr>
        <p:spPr>
          <a:xfrm>
            <a:off x="2227098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o 85">
            <a:extLst>
              <a:ext uri="{FF2B5EF4-FFF2-40B4-BE49-F238E27FC236}">
                <a16:creationId xmlns:a16="http://schemas.microsoft.com/office/drawing/2014/main" id="{BD168CD2-59BD-4B2E-9611-281F5D5AA299}"/>
              </a:ext>
            </a:extLst>
          </p:cNvPr>
          <p:cNvSpPr/>
          <p:nvPr/>
        </p:nvSpPr>
        <p:spPr>
          <a:xfrm rot="8945699" flipV="1">
            <a:off x="2325219" y="6961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98A2A9C-2144-44E7-BD92-2ED9ECF6EEF7}"/>
              </a:ext>
            </a:extLst>
          </p:cNvPr>
          <p:cNvSpPr txBox="1"/>
          <p:nvPr/>
        </p:nvSpPr>
        <p:spPr>
          <a:xfrm>
            <a:off x="3835282" y="1677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AF35584-A47F-4360-AB33-864D4EB35B01}"/>
              </a:ext>
            </a:extLst>
          </p:cNvPr>
          <p:cNvSpPr txBox="1"/>
          <p:nvPr/>
        </p:nvSpPr>
        <p:spPr>
          <a:xfrm>
            <a:off x="2007219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9D0BFC4-2BE0-4E6E-AD4A-6311BFFA38E0}"/>
              </a:ext>
            </a:extLst>
          </p:cNvPr>
          <p:cNvSpPr txBox="1"/>
          <p:nvPr/>
        </p:nvSpPr>
        <p:spPr>
          <a:xfrm>
            <a:off x="4878863" y="242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9D0C25E9-2C9B-46AF-9381-0894AEE4A5DA}"/>
              </a:ext>
            </a:extLst>
          </p:cNvPr>
          <p:cNvSpPr txBox="1"/>
          <p:nvPr/>
        </p:nvSpPr>
        <p:spPr>
          <a:xfrm>
            <a:off x="1878005" y="932039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2F60E7B-7C4B-4275-8F1B-F46724A02644}"/>
              </a:ext>
            </a:extLst>
          </p:cNvPr>
          <p:cNvSpPr txBox="1"/>
          <p:nvPr/>
        </p:nvSpPr>
        <p:spPr>
          <a:xfrm>
            <a:off x="1032275" y="37176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5936D7-AFF7-483C-BACE-3C101EF1D55D}"/>
              </a:ext>
            </a:extLst>
          </p:cNvPr>
          <p:cNvSpPr txBox="1"/>
          <p:nvPr/>
        </p:nvSpPr>
        <p:spPr>
          <a:xfrm>
            <a:off x="2227098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17D09FA-4810-4B14-B43C-D7B7D538331E}"/>
              </a:ext>
            </a:extLst>
          </p:cNvPr>
          <p:cNvSpPr txBox="1"/>
          <p:nvPr/>
        </p:nvSpPr>
        <p:spPr>
          <a:xfrm>
            <a:off x="1878005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59626AB-BE83-40DE-A26F-3C1CED55EAD1}"/>
              </a:ext>
            </a:extLst>
          </p:cNvPr>
          <p:cNvSpPr txBox="1"/>
          <p:nvPr/>
        </p:nvSpPr>
        <p:spPr>
          <a:xfrm>
            <a:off x="3134590" y="659371"/>
            <a:ext cx="2161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Piruvato-Desidrogenase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8861527-35D8-4DA4-8B48-99239207DD19}"/>
              </a:ext>
            </a:extLst>
          </p:cNvPr>
          <p:cNvSpPr txBox="1"/>
          <p:nvPr/>
        </p:nvSpPr>
        <p:spPr>
          <a:xfrm rot="2332719">
            <a:off x="4170256" y="2219257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Malato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18CFCEF-6EB2-4C0D-A144-E02E534E895A}"/>
              </a:ext>
            </a:extLst>
          </p:cNvPr>
          <p:cNvSpPr txBox="1"/>
          <p:nvPr/>
        </p:nvSpPr>
        <p:spPr>
          <a:xfrm rot="1258606">
            <a:off x="7301570" y="3972312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Isocitrato</a:t>
            </a: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53312A1-937F-480E-9BC1-39DAAE2D8B6C}"/>
              </a:ext>
            </a:extLst>
          </p:cNvPr>
          <p:cNvSpPr txBox="1"/>
          <p:nvPr/>
        </p:nvSpPr>
        <p:spPr>
          <a:xfrm rot="3807667">
            <a:off x="6008739" y="5158929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>
                <a:solidFill>
                  <a:prstClr val="white"/>
                </a:solidFill>
              </a:rPr>
              <a:t>α</a:t>
            </a:r>
            <a:r>
              <a:rPr lang="pt-BR" sz="1600" b="1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r>
              <a:rPr lang="pt-BR" sz="1600" b="1" dirty="0" err="1">
                <a:solidFill>
                  <a:prstClr val="white"/>
                </a:solidFill>
                <a:latin typeface="Bell MT" panose="02020503060305020303" pitchFamily="18" charset="0"/>
              </a:rPr>
              <a:t>cetogutarato</a:t>
            </a:r>
            <a:r>
              <a:rPr lang="pt-BR" sz="1600" b="1" dirty="0">
                <a:solidFill>
                  <a:prstClr val="white"/>
                </a:solidFill>
                <a:latin typeface="Bell MT" panose="02020503060305020303" pitchFamily="18" charset="0"/>
              </a:rPr>
              <a:t>-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9220C17-18F5-4E71-A662-1379E031D2E4}"/>
              </a:ext>
            </a:extLst>
          </p:cNvPr>
          <p:cNvSpPr txBox="1"/>
          <p:nvPr/>
        </p:nvSpPr>
        <p:spPr>
          <a:xfrm rot="20875536">
            <a:off x="3652351" y="3796818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Succinato-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8B971B8-0A8A-4566-9C5D-37B57E70C0E9}"/>
              </a:ext>
            </a:extLst>
          </p:cNvPr>
          <p:cNvSpPr txBox="1"/>
          <p:nvPr/>
        </p:nvSpPr>
        <p:spPr>
          <a:xfrm rot="16200000">
            <a:off x="5495477" y="1666069"/>
            <a:ext cx="165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Citrato-Sintase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310ACC1-9820-460D-8BAD-59E09F2D6F04}"/>
              </a:ext>
            </a:extLst>
          </p:cNvPr>
          <p:cNvSpPr txBox="1"/>
          <p:nvPr/>
        </p:nvSpPr>
        <p:spPr>
          <a:xfrm rot="19601301">
            <a:off x="6842041" y="1991334"/>
            <a:ext cx="104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Aconitase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7F64138-28A6-41A0-B7DD-988652F2044C}"/>
              </a:ext>
            </a:extLst>
          </p:cNvPr>
          <p:cNvSpPr txBox="1"/>
          <p:nvPr/>
        </p:nvSpPr>
        <p:spPr>
          <a:xfrm rot="20827848">
            <a:off x="7481636" y="2782341"/>
            <a:ext cx="104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Aconitase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690E919-B5D5-4C3B-96C7-BECD3C08319E}"/>
              </a:ext>
            </a:extLst>
          </p:cNvPr>
          <p:cNvSpPr txBox="1"/>
          <p:nvPr/>
        </p:nvSpPr>
        <p:spPr>
          <a:xfrm rot="17906524">
            <a:off x="4487725" y="4962342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Succinato-</a:t>
            </a:r>
          </a:p>
          <a:p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98F890F-BD7C-45B9-B321-B904FF1E18ED}"/>
              </a:ext>
            </a:extLst>
          </p:cNvPr>
          <p:cNvSpPr txBox="1"/>
          <p:nvPr/>
        </p:nvSpPr>
        <p:spPr>
          <a:xfrm rot="801707">
            <a:off x="3678485" y="3075211"/>
            <a:ext cx="165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Fumarase</a:t>
            </a:r>
            <a:endParaRPr lang="pt-BR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0A421481-17DD-447D-82E0-6735F62FD4DB}"/>
              </a:ext>
            </a:extLst>
          </p:cNvPr>
          <p:cNvSpPr txBox="1"/>
          <p:nvPr/>
        </p:nvSpPr>
        <p:spPr>
          <a:xfrm>
            <a:off x="832247" y="535710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5ECEE28-1FCF-4516-AF28-30877AD27A2E}"/>
              </a:ext>
            </a:extLst>
          </p:cNvPr>
          <p:cNvSpPr txBox="1"/>
          <p:nvPr/>
        </p:nvSpPr>
        <p:spPr>
          <a:xfrm>
            <a:off x="7903530" y="120025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06" name="Arco 105">
            <a:extLst>
              <a:ext uri="{FF2B5EF4-FFF2-40B4-BE49-F238E27FC236}">
                <a16:creationId xmlns:a16="http://schemas.microsoft.com/office/drawing/2014/main" id="{FCC75D6D-75F4-435A-9DB2-E18BDFD305C8}"/>
              </a:ext>
            </a:extLst>
          </p:cNvPr>
          <p:cNvSpPr/>
          <p:nvPr/>
        </p:nvSpPr>
        <p:spPr>
          <a:xfrm rot="645244">
            <a:off x="7702086" y="5766685"/>
            <a:ext cx="3328955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D8ABA68E-F552-40A0-B7CC-18BCD2E69EC5}"/>
              </a:ext>
            </a:extLst>
          </p:cNvPr>
          <p:cNvSpPr txBox="1"/>
          <p:nvPr/>
        </p:nvSpPr>
        <p:spPr>
          <a:xfrm>
            <a:off x="10051720" y="5870233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227E3C32-9589-4A1F-943A-A68EB49DC568}"/>
              </a:ext>
            </a:extLst>
          </p:cNvPr>
          <p:cNvGrpSpPr/>
          <p:nvPr/>
        </p:nvGrpSpPr>
        <p:grpSpPr>
          <a:xfrm>
            <a:off x="2467015" y="572987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14" name="Retângulo: Cantos Arredondados 113">
              <a:extLst>
                <a:ext uri="{FF2B5EF4-FFF2-40B4-BE49-F238E27FC236}">
                  <a16:creationId xmlns:a16="http://schemas.microsoft.com/office/drawing/2014/main" id="{84AD9A34-7B36-4ED3-AD3B-FA7591C493E1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</a:t>
              </a:r>
              <a:endParaRPr lang="pt-BR" baseline="30000" dirty="0"/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50527305-2831-44FC-8FDE-BF162CAE5BAA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C177B3F6-1009-4FC9-AC5B-4938B2D5511D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3BC7A816-5539-4481-AA25-517CF282F357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9A9596B-B7DC-46F0-A483-BA896ADC9EEB}"/>
              </a:ext>
            </a:extLst>
          </p:cNvPr>
          <p:cNvGrpSpPr/>
          <p:nvPr/>
        </p:nvGrpSpPr>
        <p:grpSpPr>
          <a:xfrm>
            <a:off x="2832169" y="6312622"/>
            <a:ext cx="1599632" cy="523220"/>
            <a:chOff x="2840714" y="6259833"/>
            <a:chExt cx="1599632" cy="52322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5217502-A6E4-4999-8B84-FEB89D352D8A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109" name="Retângulo: Cantos Arredondados 108">
                <a:extLst>
                  <a:ext uri="{FF2B5EF4-FFF2-40B4-BE49-F238E27FC236}">
                    <a16:creationId xmlns:a16="http://schemas.microsoft.com/office/drawing/2014/main" id="{12BDB0AA-022B-4C62-9790-69A4AEF6A3A1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</a:t>
                </a:r>
                <a:endParaRPr lang="pt-BR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063B771F-2484-47BE-80A4-CCD79C5C5B1F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111" name="Elipse 110">
                <a:extLst>
                  <a:ext uri="{FF2B5EF4-FFF2-40B4-BE49-F238E27FC236}">
                    <a16:creationId xmlns:a16="http://schemas.microsoft.com/office/drawing/2014/main" id="{CAA5920A-F858-43FF-ABF9-2CD6C506F429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025001F5-20AC-4B90-B248-47CDB1EF69B3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schemeClr val="tx1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74E6ECFA-30A1-4680-BE59-9729BC2E28F7}"/>
                </a:ext>
              </a:extLst>
            </p:cNvPr>
            <p:cNvSpPr txBox="1"/>
            <p:nvPr/>
          </p:nvSpPr>
          <p:spPr>
            <a:xfrm>
              <a:off x="3725566" y="6259833"/>
              <a:ext cx="447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sp>
        <p:nvSpPr>
          <p:cNvPr id="135" name="Elipse 134">
            <a:extLst>
              <a:ext uri="{FF2B5EF4-FFF2-40B4-BE49-F238E27FC236}">
                <a16:creationId xmlns:a16="http://schemas.microsoft.com/office/drawing/2014/main" id="{4CFC7210-DA5F-4858-99A8-090713227725}"/>
              </a:ext>
            </a:extLst>
          </p:cNvPr>
          <p:cNvSpPr/>
          <p:nvPr/>
        </p:nvSpPr>
        <p:spPr>
          <a:xfrm>
            <a:off x="10541183" y="1441606"/>
            <a:ext cx="388945" cy="37836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pt-BR" sz="2000" dirty="0">
                <a:solidFill>
                  <a:schemeClr val="tx1"/>
                </a:solidFill>
                <a:latin typeface="Calibri"/>
              </a:rPr>
              <a:t>P</a:t>
            </a:r>
            <a:endParaRPr lang="pt-BR" sz="200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4DB3E76-604E-4C88-AEB2-ADE01F797756}"/>
              </a:ext>
            </a:extLst>
          </p:cNvPr>
          <p:cNvSpPr txBox="1"/>
          <p:nvPr/>
        </p:nvSpPr>
        <p:spPr>
          <a:xfrm>
            <a:off x="11155319" y="432859"/>
            <a:ext cx="9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GTP</a:t>
            </a: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EA83E80E-82AC-4D08-A387-43F6E9333E94}"/>
              </a:ext>
            </a:extLst>
          </p:cNvPr>
          <p:cNvSpPr txBox="1"/>
          <p:nvPr/>
        </p:nvSpPr>
        <p:spPr>
          <a:xfrm>
            <a:off x="11120843" y="989402"/>
            <a:ext cx="95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GDP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6025BE0A-A2E2-4271-8F92-14B198A2E908}"/>
              </a:ext>
            </a:extLst>
          </p:cNvPr>
          <p:cNvSpPr txBox="1"/>
          <p:nvPr/>
        </p:nvSpPr>
        <p:spPr>
          <a:xfrm>
            <a:off x="10915003" y="1459371"/>
            <a:ext cx="1213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Fosfato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4C3018-34BD-496E-ABFE-45F20A6E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5211" y="422953"/>
            <a:ext cx="1065108" cy="4617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F2B26EA-9CCA-481D-B620-94704E658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58" y="982558"/>
            <a:ext cx="778967" cy="4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1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4" grpId="0" animBg="1"/>
      <p:bldP spid="75" grpId="0"/>
      <p:bldP spid="77" grpId="0"/>
      <p:bldP spid="78" grpId="0" animBg="1"/>
      <p:bldP spid="79" grpId="0"/>
      <p:bldP spid="80" grpId="0" animBg="1"/>
      <p:bldP spid="73" grpId="0" animBg="1"/>
      <p:bldP spid="76" grpId="0" animBg="1"/>
      <p:bldP spid="86" grpId="0" animBg="1"/>
      <p:bldP spid="87" grpId="0"/>
      <p:bldP spid="88" grpId="0"/>
      <p:bldP spid="89" grpId="0"/>
      <p:bldP spid="90" grpId="0"/>
      <p:bldP spid="52" grpId="0"/>
      <p:bldP spid="62" grpId="0"/>
      <p:bldP spid="103" grpId="0"/>
      <p:bldP spid="105" grpId="0"/>
      <p:bldP spid="106" grpId="0" animBg="1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361243-649E-436E-889E-D950328B8087}"/>
              </a:ext>
            </a:extLst>
          </p:cNvPr>
          <p:cNvGrpSpPr/>
          <p:nvPr/>
        </p:nvGrpSpPr>
        <p:grpSpPr>
          <a:xfrm>
            <a:off x="2898112" y="399013"/>
            <a:ext cx="6436388" cy="6280195"/>
            <a:chOff x="5755612" y="385990"/>
            <a:chExt cx="6436388" cy="6280195"/>
          </a:xfrm>
        </p:grpSpPr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38DEA5B-D57E-4B92-92AA-1AD3E1027BBF}"/>
                </a:ext>
              </a:extLst>
            </p:cNvPr>
            <p:cNvSpPr txBox="1"/>
            <p:nvPr/>
          </p:nvSpPr>
          <p:spPr>
            <a:xfrm>
              <a:off x="8313777" y="385990"/>
              <a:ext cx="17192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Acetil-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312A7CF-0395-402A-831F-01265F1CF768}"/>
                </a:ext>
              </a:extLst>
            </p:cNvPr>
            <p:cNvSpPr txBox="1"/>
            <p:nvPr/>
          </p:nvSpPr>
          <p:spPr>
            <a:xfrm>
              <a:off x="6636157" y="1326594"/>
              <a:ext cx="222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Ácido oxalacético</a:t>
              </a:r>
            </a:p>
          </p:txBody>
        </p:sp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7636EA69-6A18-4F70-8DF9-06BDD4D3D865}"/>
                </a:ext>
              </a:extLst>
            </p:cNvPr>
            <p:cNvSpPr/>
            <p:nvPr/>
          </p:nvSpPr>
          <p:spPr>
            <a:xfrm>
              <a:off x="6417702" y="1254235"/>
              <a:ext cx="5196044" cy="5069990"/>
            </a:xfrm>
            <a:prstGeom prst="arc">
              <a:avLst>
                <a:gd name="adj1" fmla="val 18327829"/>
                <a:gd name="adj2" fmla="val 19340631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o 43">
              <a:extLst>
                <a:ext uri="{FF2B5EF4-FFF2-40B4-BE49-F238E27FC236}">
                  <a16:creationId xmlns:a16="http://schemas.microsoft.com/office/drawing/2014/main" id="{9E26E3AF-B14B-47BE-AC16-02AC9D958FE9}"/>
                </a:ext>
              </a:extLst>
            </p:cNvPr>
            <p:cNvSpPr/>
            <p:nvPr/>
          </p:nvSpPr>
          <p:spPr>
            <a:xfrm>
              <a:off x="6396496" y="1245584"/>
              <a:ext cx="5196044" cy="5069990"/>
            </a:xfrm>
            <a:prstGeom prst="arc">
              <a:avLst>
                <a:gd name="adj1" fmla="val 20000142"/>
                <a:gd name="adj2" fmla="val 20851908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E45ABF3A-5C8E-471B-89F6-7E9F1DBF7819}"/>
                </a:ext>
              </a:extLst>
            </p:cNvPr>
            <p:cNvSpPr/>
            <p:nvPr/>
          </p:nvSpPr>
          <p:spPr>
            <a:xfrm>
              <a:off x="6404869" y="1236933"/>
              <a:ext cx="5196044" cy="5069990"/>
            </a:xfrm>
            <a:prstGeom prst="arc">
              <a:avLst>
                <a:gd name="adj1" fmla="val 21436359"/>
                <a:gd name="adj2" fmla="val 2014302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7E34B40D-8C8E-4343-8BC2-F656057FDE97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2798458"/>
                <a:gd name="adj2" fmla="val 440062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o 46">
              <a:extLst>
                <a:ext uri="{FF2B5EF4-FFF2-40B4-BE49-F238E27FC236}">
                  <a16:creationId xmlns:a16="http://schemas.microsoft.com/office/drawing/2014/main" id="{67CE7FB8-6E7D-4BFC-8DDE-7D27C7589182}"/>
                </a:ext>
              </a:extLst>
            </p:cNvPr>
            <p:cNvSpPr/>
            <p:nvPr/>
          </p:nvSpPr>
          <p:spPr>
            <a:xfrm>
              <a:off x="6404483" y="1236408"/>
              <a:ext cx="5196044" cy="5069990"/>
            </a:xfrm>
            <a:prstGeom prst="arc">
              <a:avLst>
                <a:gd name="adj1" fmla="val 5989416"/>
                <a:gd name="adj2" fmla="val 8994205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EA61ECB1-6E7D-46E6-9336-B49EA8FC12FE}"/>
                </a:ext>
              </a:extLst>
            </p:cNvPr>
            <p:cNvSpPr/>
            <p:nvPr/>
          </p:nvSpPr>
          <p:spPr>
            <a:xfrm>
              <a:off x="6396496" y="1228282"/>
              <a:ext cx="5196044" cy="5069990"/>
            </a:xfrm>
            <a:prstGeom prst="arc">
              <a:avLst>
                <a:gd name="adj1" fmla="val 9605520"/>
                <a:gd name="adj2" fmla="val 10739079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o 48">
              <a:extLst>
                <a:ext uri="{FF2B5EF4-FFF2-40B4-BE49-F238E27FC236}">
                  <a16:creationId xmlns:a16="http://schemas.microsoft.com/office/drawing/2014/main" id="{98E66C89-5FF2-42AC-9750-0019DEC7B407}"/>
                </a:ext>
              </a:extLst>
            </p:cNvPr>
            <p:cNvSpPr/>
            <p:nvPr/>
          </p:nvSpPr>
          <p:spPr>
            <a:xfrm>
              <a:off x="6404483" y="1204632"/>
              <a:ext cx="5196044" cy="5069990"/>
            </a:xfrm>
            <a:prstGeom prst="arc">
              <a:avLst>
                <a:gd name="adj1" fmla="val 11376747"/>
                <a:gd name="adj2" fmla="val 12277346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o 49">
              <a:extLst>
                <a:ext uri="{FF2B5EF4-FFF2-40B4-BE49-F238E27FC236}">
                  <a16:creationId xmlns:a16="http://schemas.microsoft.com/office/drawing/2014/main" id="{C5650637-EEEC-4F94-BBFC-0D907AC52B2D}"/>
                </a:ext>
              </a:extLst>
            </p:cNvPr>
            <p:cNvSpPr/>
            <p:nvPr/>
          </p:nvSpPr>
          <p:spPr>
            <a:xfrm>
              <a:off x="6396496" y="1163720"/>
              <a:ext cx="5196044" cy="5069990"/>
            </a:xfrm>
            <a:prstGeom prst="arc">
              <a:avLst>
                <a:gd name="adj1" fmla="val 12793611"/>
                <a:gd name="adj2" fmla="val 13867993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o 50">
              <a:extLst>
                <a:ext uri="{FF2B5EF4-FFF2-40B4-BE49-F238E27FC236}">
                  <a16:creationId xmlns:a16="http://schemas.microsoft.com/office/drawing/2014/main" id="{3851888C-F857-4C6B-9353-C37DCC8E9B6A}"/>
                </a:ext>
              </a:extLst>
            </p:cNvPr>
            <p:cNvSpPr/>
            <p:nvPr/>
          </p:nvSpPr>
          <p:spPr>
            <a:xfrm>
              <a:off x="6404483" y="1187330"/>
              <a:ext cx="5196044" cy="5069990"/>
            </a:xfrm>
            <a:prstGeom prst="arc">
              <a:avLst>
                <a:gd name="adj1" fmla="val 14999890"/>
                <a:gd name="adj2" fmla="val 17520247"/>
              </a:avLst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Seta: Dobrada 52">
              <a:extLst>
                <a:ext uri="{FF2B5EF4-FFF2-40B4-BE49-F238E27FC236}">
                  <a16:creationId xmlns:a16="http://schemas.microsoft.com/office/drawing/2014/main" id="{203F3058-4548-419F-B245-4BA9681B375B}"/>
                </a:ext>
              </a:extLst>
            </p:cNvPr>
            <p:cNvSpPr/>
            <p:nvPr/>
          </p:nvSpPr>
          <p:spPr>
            <a:xfrm flipV="1">
              <a:off x="9030854" y="794939"/>
              <a:ext cx="146827" cy="400515"/>
            </a:xfrm>
            <a:prstGeom prst="bentArrow">
              <a:avLst>
                <a:gd name="adj1" fmla="val 5691"/>
                <a:gd name="adj2" fmla="val 10827"/>
                <a:gd name="adj3" fmla="val 50000"/>
                <a:gd name="adj4" fmla="val 83920"/>
              </a:avLst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D4FD8EB-7C6B-4D3E-8A01-C829022833CC}"/>
                </a:ext>
              </a:extLst>
            </p:cNvPr>
            <p:cNvSpPr txBox="1"/>
            <p:nvPr/>
          </p:nvSpPr>
          <p:spPr>
            <a:xfrm>
              <a:off x="9664798" y="1326190"/>
              <a:ext cx="1295021" cy="400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Citrato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B9916D12-1E96-434C-9F43-1648FE428F86}"/>
                </a:ext>
              </a:extLst>
            </p:cNvPr>
            <p:cNvSpPr txBox="1"/>
            <p:nvPr/>
          </p:nvSpPr>
          <p:spPr>
            <a:xfrm>
              <a:off x="6118901" y="2276125"/>
              <a:ext cx="117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Malato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E46B7A79-D060-4BFF-A897-5D09A67F7EF9}"/>
                </a:ext>
              </a:extLst>
            </p:cNvPr>
            <p:cNvSpPr txBox="1"/>
            <p:nvPr/>
          </p:nvSpPr>
          <p:spPr>
            <a:xfrm>
              <a:off x="5755612" y="334856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Fumarato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200BC3A-44EA-4C5C-9E19-6FE9C0F969FF}"/>
                </a:ext>
              </a:extLst>
            </p:cNvPr>
            <p:cNvSpPr txBox="1"/>
            <p:nvPr/>
          </p:nvSpPr>
          <p:spPr>
            <a:xfrm>
              <a:off x="6041173" y="4632014"/>
              <a:ext cx="1389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C086633-72A9-41B9-B327-51B23F03C9EA}"/>
                </a:ext>
              </a:extLst>
            </p:cNvPr>
            <p:cNvSpPr txBox="1"/>
            <p:nvPr/>
          </p:nvSpPr>
          <p:spPr>
            <a:xfrm>
              <a:off x="8197530" y="6266075"/>
              <a:ext cx="1999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Succinato-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37B7671-7F63-456C-9B6D-96B03D371E9A}"/>
                </a:ext>
              </a:extLst>
            </p:cNvPr>
            <p:cNvSpPr txBox="1"/>
            <p:nvPr/>
          </p:nvSpPr>
          <p:spPr>
            <a:xfrm>
              <a:off x="10896979" y="3197018"/>
              <a:ext cx="1295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Isocitrato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F1561373-A9BE-4A80-B747-093049E75C42}"/>
                </a:ext>
              </a:extLst>
            </p:cNvPr>
            <p:cNvSpPr txBox="1"/>
            <p:nvPr/>
          </p:nvSpPr>
          <p:spPr>
            <a:xfrm>
              <a:off x="10273959" y="2199173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Cis-Aconit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ato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63D7B840-53E7-4AFE-9FD4-384F1C0352AE}"/>
                </a:ext>
              </a:extLst>
            </p:cNvPr>
            <p:cNvSpPr txBox="1"/>
            <p:nvPr/>
          </p:nvSpPr>
          <p:spPr>
            <a:xfrm>
              <a:off x="10059015" y="5174477"/>
              <a:ext cx="19180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l-G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α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-</a:t>
              </a: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ll MT" panose="02020503060305020303" pitchFamily="18" charset="0"/>
                  <a:ea typeface="+mn-ea"/>
                  <a:cs typeface="+mn-cs"/>
                </a:rPr>
                <a:t>cetogutarato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endParaRPr>
            </a:p>
          </p:txBody>
        </p:sp>
      </p:grp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8659299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868603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2308863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9382046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9205076" y="476374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2553508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2742494" y="125931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7380986" y="591144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8103733" y="571164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955519" y="627977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6" name="Arco 75">
            <a:extLst>
              <a:ext uri="{FF2B5EF4-FFF2-40B4-BE49-F238E27FC236}">
                <a16:creationId xmlns:a16="http://schemas.microsoft.com/office/drawing/2014/main" id="{E39E6462-C119-45FD-B29C-800C5E3D6FC2}"/>
              </a:ext>
            </a:extLst>
          </p:cNvPr>
          <p:cNvSpPr/>
          <p:nvPr/>
        </p:nvSpPr>
        <p:spPr>
          <a:xfrm rot="5400000">
            <a:off x="2977638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2843BAF2-5E50-42F0-AE94-A50A48A81C51}"/>
              </a:ext>
            </a:extLst>
          </p:cNvPr>
          <p:cNvCxnSpPr>
            <a:cxnSpLocks/>
          </p:cNvCxnSpPr>
          <p:nvPr/>
        </p:nvCxnSpPr>
        <p:spPr>
          <a:xfrm>
            <a:off x="2227098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B98A2A9C-2144-44E7-BD92-2ED9ECF6EEF7}"/>
              </a:ext>
            </a:extLst>
          </p:cNvPr>
          <p:cNvSpPr txBox="1"/>
          <p:nvPr/>
        </p:nvSpPr>
        <p:spPr>
          <a:xfrm>
            <a:off x="3835282" y="1677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AF35584-A47F-4360-AB33-864D4EB35B01}"/>
              </a:ext>
            </a:extLst>
          </p:cNvPr>
          <p:cNvSpPr txBox="1"/>
          <p:nvPr/>
        </p:nvSpPr>
        <p:spPr>
          <a:xfrm>
            <a:off x="2007219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82F60E7B-7C4B-4275-8F1B-F46724A02644}"/>
              </a:ext>
            </a:extLst>
          </p:cNvPr>
          <p:cNvSpPr txBox="1"/>
          <p:nvPr/>
        </p:nvSpPr>
        <p:spPr>
          <a:xfrm>
            <a:off x="1032275" y="371761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Piruvato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C5936D7-AFF7-483C-BACE-3C101EF1D55D}"/>
              </a:ext>
            </a:extLst>
          </p:cNvPr>
          <p:cNvSpPr txBox="1"/>
          <p:nvPr/>
        </p:nvSpPr>
        <p:spPr>
          <a:xfrm>
            <a:off x="2227098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17D09FA-4810-4B14-B43C-D7B7D538331E}"/>
              </a:ext>
            </a:extLst>
          </p:cNvPr>
          <p:cNvSpPr txBox="1"/>
          <p:nvPr/>
        </p:nvSpPr>
        <p:spPr>
          <a:xfrm>
            <a:off x="1878005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59626AB-BE83-40DE-A26F-3C1CED55EAD1}"/>
              </a:ext>
            </a:extLst>
          </p:cNvPr>
          <p:cNvSpPr txBox="1"/>
          <p:nvPr/>
        </p:nvSpPr>
        <p:spPr>
          <a:xfrm>
            <a:off x="2502372" y="644175"/>
            <a:ext cx="21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Complexo Piruvato-Desidrogenase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8861527-35D8-4DA4-8B48-99239207DD19}"/>
              </a:ext>
            </a:extLst>
          </p:cNvPr>
          <p:cNvSpPr txBox="1"/>
          <p:nvPr/>
        </p:nvSpPr>
        <p:spPr>
          <a:xfrm rot="2332719">
            <a:off x="4170256" y="2219257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Malato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18CFCEF-6EB2-4C0D-A144-E02E534E895A}"/>
              </a:ext>
            </a:extLst>
          </p:cNvPr>
          <p:cNvSpPr txBox="1"/>
          <p:nvPr/>
        </p:nvSpPr>
        <p:spPr>
          <a:xfrm rot="1258606">
            <a:off x="7301570" y="3972312"/>
            <a:ext cx="1389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Isocitrato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53312A1-937F-480E-9BC1-39DAAE2D8B6C}"/>
              </a:ext>
            </a:extLst>
          </p:cNvPr>
          <p:cNvSpPr txBox="1"/>
          <p:nvPr/>
        </p:nvSpPr>
        <p:spPr>
          <a:xfrm rot="3807667">
            <a:off x="6008739" y="5158929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cetogutarato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D9220C17-18F5-4E71-A662-1379E031D2E4}"/>
              </a:ext>
            </a:extLst>
          </p:cNvPr>
          <p:cNvSpPr txBox="1"/>
          <p:nvPr/>
        </p:nvSpPr>
        <p:spPr>
          <a:xfrm rot="20875536">
            <a:off x="3652351" y="3796818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Succinato-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E8B971B8-0A8A-4566-9C5D-37B57E70C0E9}"/>
              </a:ext>
            </a:extLst>
          </p:cNvPr>
          <p:cNvSpPr txBox="1"/>
          <p:nvPr/>
        </p:nvSpPr>
        <p:spPr>
          <a:xfrm rot="16200000">
            <a:off x="5495477" y="1666069"/>
            <a:ext cx="165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Citrato-Sintase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310ACC1-9820-460D-8BAD-59E09F2D6F04}"/>
              </a:ext>
            </a:extLst>
          </p:cNvPr>
          <p:cNvSpPr txBox="1"/>
          <p:nvPr/>
        </p:nvSpPr>
        <p:spPr>
          <a:xfrm rot="19601301">
            <a:off x="6842041" y="1991334"/>
            <a:ext cx="104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Aconitase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7F64138-28A6-41A0-B7DD-988652F2044C}"/>
              </a:ext>
            </a:extLst>
          </p:cNvPr>
          <p:cNvSpPr txBox="1"/>
          <p:nvPr/>
        </p:nvSpPr>
        <p:spPr>
          <a:xfrm rot="20827848">
            <a:off x="7481636" y="2782341"/>
            <a:ext cx="1049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Aconitase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690E919-B5D5-4C3B-96C7-BECD3C08319E}"/>
              </a:ext>
            </a:extLst>
          </p:cNvPr>
          <p:cNvSpPr txBox="1"/>
          <p:nvPr/>
        </p:nvSpPr>
        <p:spPr>
          <a:xfrm rot="17906524">
            <a:off x="4487725" y="4962342"/>
            <a:ext cx="1654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Succinato-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desidrogenase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998F890F-BD7C-45B9-B321-B904FF1E18ED}"/>
              </a:ext>
            </a:extLst>
          </p:cNvPr>
          <p:cNvSpPr txBox="1"/>
          <p:nvPr/>
        </p:nvSpPr>
        <p:spPr>
          <a:xfrm rot="801707">
            <a:off x="3678485" y="3075211"/>
            <a:ext cx="165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Fumarase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7" grpId="0" animBg="1"/>
      <p:bldP spid="68" grpId="0"/>
      <p:bldP spid="69" grpId="0"/>
      <p:bldP spid="71" grpId="0"/>
      <p:bldP spid="72" grpId="0"/>
      <p:bldP spid="74" grpId="0" animBg="1"/>
      <p:bldP spid="75" grpId="0"/>
      <p:bldP spid="77" grpId="0"/>
      <p:bldP spid="76" grpId="0" animBg="1"/>
      <p:bldP spid="87" grpId="0"/>
      <p:bldP spid="88" grpId="0"/>
      <p:bldP spid="52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F47D41-472D-4306-AE49-96F909898F93}"/>
              </a:ext>
            </a:extLst>
          </p:cNvPr>
          <p:cNvSpPr txBox="1"/>
          <p:nvPr/>
        </p:nvSpPr>
        <p:spPr>
          <a:xfrm>
            <a:off x="625409" y="1944799"/>
            <a:ext cx="1055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saldo final de NADH</a:t>
            </a:r>
            <a:r>
              <a:rPr lang="pt-BR" sz="2400" dirty="0">
                <a:solidFill>
                  <a:schemeClr val="bg1"/>
                </a:solidFill>
              </a:rPr>
              <a:t>, FADH</a:t>
            </a:r>
            <a:r>
              <a:rPr lang="pt-BR" sz="2400" baseline="-25000" dirty="0">
                <a:solidFill>
                  <a:schemeClr val="bg1"/>
                </a:solidFill>
              </a:rPr>
              <a:t>2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, CO</a:t>
            </a:r>
            <a:r>
              <a:rPr kumimoji="0" lang="pt-BR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e </a:t>
            </a:r>
            <a:r>
              <a:rPr lang="pt-BR" sz="2400" dirty="0">
                <a:solidFill>
                  <a:schemeClr val="bg1"/>
                </a:solidFill>
              </a:rPr>
              <a:t>GTP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a partir de uma molécula de glicose? Considere apenas as reações de Oxidação do piruvato e o Ciclo de Krebs.</a:t>
            </a:r>
          </a:p>
        </p:txBody>
      </p:sp>
    </p:spTree>
    <p:extLst>
      <p:ext uri="{BB962C8B-B14F-4D97-AF65-F5344CB8AC3E}">
        <p14:creationId xmlns:p14="http://schemas.microsoft.com/office/powerpoint/2010/main" val="177600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Arco 142">
            <a:extLst>
              <a:ext uri="{FF2B5EF4-FFF2-40B4-BE49-F238E27FC236}">
                <a16:creationId xmlns:a16="http://schemas.microsoft.com/office/drawing/2014/main" id="{C9316511-7092-43CB-B7D6-0D2BAF3C9AF7}"/>
              </a:ext>
            </a:extLst>
          </p:cNvPr>
          <p:cNvSpPr/>
          <p:nvPr/>
        </p:nvSpPr>
        <p:spPr>
          <a:xfrm rot="9689655">
            <a:off x="6389658" y="428379"/>
            <a:ext cx="2114712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9" name="Arco 188">
            <a:extLst>
              <a:ext uri="{FF2B5EF4-FFF2-40B4-BE49-F238E27FC236}">
                <a16:creationId xmlns:a16="http://schemas.microsoft.com/office/drawing/2014/main" id="{FD64CC6D-82A9-4569-B2D0-88E4869E3BAB}"/>
              </a:ext>
            </a:extLst>
          </p:cNvPr>
          <p:cNvSpPr/>
          <p:nvPr/>
        </p:nvSpPr>
        <p:spPr>
          <a:xfrm rot="10121887">
            <a:off x="4054659" y="63380"/>
            <a:ext cx="1285019" cy="515352"/>
          </a:xfrm>
          <a:prstGeom prst="arc">
            <a:avLst>
              <a:gd name="adj1" fmla="val 11700149"/>
              <a:gd name="adj2" fmla="val 20073624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6" name="Arco 185">
            <a:extLst>
              <a:ext uri="{FF2B5EF4-FFF2-40B4-BE49-F238E27FC236}">
                <a16:creationId xmlns:a16="http://schemas.microsoft.com/office/drawing/2014/main" id="{A247597F-95FA-4ED1-9DE7-43DDB7BDB2D7}"/>
              </a:ext>
            </a:extLst>
          </p:cNvPr>
          <p:cNvSpPr/>
          <p:nvPr/>
        </p:nvSpPr>
        <p:spPr>
          <a:xfrm rot="5400000">
            <a:off x="2977638" y="-819737"/>
            <a:ext cx="716525" cy="2066580"/>
          </a:xfrm>
          <a:prstGeom prst="arc">
            <a:avLst>
              <a:gd name="adj1" fmla="val 16685552"/>
              <a:gd name="adj2" fmla="val 487343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Arco 63">
            <a:extLst>
              <a:ext uri="{FF2B5EF4-FFF2-40B4-BE49-F238E27FC236}">
                <a16:creationId xmlns:a16="http://schemas.microsoft.com/office/drawing/2014/main" id="{B5260540-5393-4877-8142-4075C425654F}"/>
              </a:ext>
            </a:extLst>
          </p:cNvPr>
          <p:cNvSpPr/>
          <p:nvPr/>
        </p:nvSpPr>
        <p:spPr>
          <a:xfrm rot="11472638">
            <a:off x="8659299" y="4413957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Arco 64">
            <a:extLst>
              <a:ext uri="{FF2B5EF4-FFF2-40B4-BE49-F238E27FC236}">
                <a16:creationId xmlns:a16="http://schemas.microsoft.com/office/drawing/2014/main" id="{F71BDBD1-7214-41AA-B932-018EBA9D18D4}"/>
              </a:ext>
            </a:extLst>
          </p:cNvPr>
          <p:cNvSpPr/>
          <p:nvPr/>
        </p:nvSpPr>
        <p:spPr>
          <a:xfrm rot="18910018">
            <a:off x="3239025" y="5665686"/>
            <a:ext cx="1171900" cy="623875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Arco 65">
            <a:extLst>
              <a:ext uri="{FF2B5EF4-FFF2-40B4-BE49-F238E27FC236}">
                <a16:creationId xmlns:a16="http://schemas.microsoft.com/office/drawing/2014/main" id="{4AD8D357-6CDE-4976-A95A-29F8AC5CE087}"/>
              </a:ext>
            </a:extLst>
          </p:cNvPr>
          <p:cNvSpPr/>
          <p:nvPr/>
        </p:nvSpPr>
        <p:spPr>
          <a:xfrm rot="1230814">
            <a:off x="2868603" y="1611904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Arco 66">
            <a:extLst>
              <a:ext uri="{FF2B5EF4-FFF2-40B4-BE49-F238E27FC236}">
                <a16:creationId xmlns:a16="http://schemas.microsoft.com/office/drawing/2014/main" id="{E974238A-049F-4F5C-BAA1-633E98F1D01F}"/>
              </a:ext>
            </a:extLst>
          </p:cNvPr>
          <p:cNvSpPr/>
          <p:nvPr/>
        </p:nvSpPr>
        <p:spPr>
          <a:xfrm rot="20762784">
            <a:off x="2308863" y="4183011"/>
            <a:ext cx="1269730" cy="516615"/>
          </a:xfrm>
          <a:prstGeom prst="arc">
            <a:avLst>
              <a:gd name="adj1" fmla="val 16199995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0BD3200-889A-4033-9B78-CC62F103343A}"/>
              </a:ext>
            </a:extLst>
          </p:cNvPr>
          <p:cNvSpPr txBox="1"/>
          <p:nvPr/>
        </p:nvSpPr>
        <p:spPr>
          <a:xfrm>
            <a:off x="9382046" y="421415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AC99DC-D6DC-4A89-8CC7-E4B674F9FB2C}"/>
              </a:ext>
            </a:extLst>
          </p:cNvPr>
          <p:cNvSpPr txBox="1"/>
          <p:nvPr/>
        </p:nvSpPr>
        <p:spPr>
          <a:xfrm>
            <a:off x="9205076" y="476374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C0607D6-FAE2-4189-808B-5C92E6D437DF}"/>
              </a:ext>
            </a:extLst>
          </p:cNvPr>
          <p:cNvSpPr txBox="1"/>
          <p:nvPr/>
        </p:nvSpPr>
        <p:spPr>
          <a:xfrm>
            <a:off x="9681136" y="3376190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1FBC6E9-B812-461F-9A79-4F2AB21D359D}"/>
              </a:ext>
            </a:extLst>
          </p:cNvPr>
          <p:cNvSpPr txBox="1"/>
          <p:nvPr/>
        </p:nvSpPr>
        <p:spPr>
          <a:xfrm>
            <a:off x="2553508" y="1790953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52A0794-A994-4C36-8D77-29737424E81B}"/>
              </a:ext>
            </a:extLst>
          </p:cNvPr>
          <p:cNvSpPr txBox="1"/>
          <p:nvPr/>
        </p:nvSpPr>
        <p:spPr>
          <a:xfrm>
            <a:off x="2742494" y="125931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4" name="Arco 73">
            <a:extLst>
              <a:ext uri="{FF2B5EF4-FFF2-40B4-BE49-F238E27FC236}">
                <a16:creationId xmlns:a16="http://schemas.microsoft.com/office/drawing/2014/main" id="{0137D17F-9C82-4F84-A16B-DEDACC4BAABA}"/>
              </a:ext>
            </a:extLst>
          </p:cNvPr>
          <p:cNvSpPr/>
          <p:nvPr/>
        </p:nvSpPr>
        <p:spPr>
          <a:xfrm rot="11472638">
            <a:off x="7323379" y="5896895"/>
            <a:ext cx="1285019" cy="495524"/>
          </a:xfrm>
          <a:prstGeom prst="arc">
            <a:avLst>
              <a:gd name="adj1" fmla="val 16200000"/>
              <a:gd name="adj2" fmla="val 561538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6D46C6C3-8D15-44C5-ADE4-A7E6B99248E2}"/>
              </a:ext>
            </a:extLst>
          </p:cNvPr>
          <p:cNvSpPr txBox="1"/>
          <p:nvPr/>
        </p:nvSpPr>
        <p:spPr>
          <a:xfrm>
            <a:off x="8046126" y="569709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AF8EFF9-876C-4F04-BB04-B7908C9AB783}"/>
              </a:ext>
            </a:extLst>
          </p:cNvPr>
          <p:cNvSpPr txBox="1"/>
          <p:nvPr/>
        </p:nvSpPr>
        <p:spPr>
          <a:xfrm>
            <a:off x="7897912" y="626522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78" name="Arco 77">
            <a:extLst>
              <a:ext uri="{FF2B5EF4-FFF2-40B4-BE49-F238E27FC236}">
                <a16:creationId xmlns:a16="http://schemas.microsoft.com/office/drawing/2014/main" id="{6D68444C-4DD5-4EBA-A263-A3ED31FBEDF9}"/>
              </a:ext>
            </a:extLst>
          </p:cNvPr>
          <p:cNvSpPr/>
          <p:nvPr/>
        </p:nvSpPr>
        <p:spPr>
          <a:xfrm rot="9587398">
            <a:off x="8726041" y="3313880"/>
            <a:ext cx="1285019" cy="495524"/>
          </a:xfrm>
          <a:prstGeom prst="arc">
            <a:avLst>
              <a:gd name="adj1" fmla="val 12454411"/>
              <a:gd name="adj2" fmla="val 186560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9B2C7549-39C5-4505-9485-4FAC670BF668}"/>
              </a:ext>
            </a:extLst>
          </p:cNvPr>
          <p:cNvGrpSpPr/>
          <p:nvPr/>
        </p:nvGrpSpPr>
        <p:grpSpPr>
          <a:xfrm>
            <a:off x="5839790" y="390713"/>
            <a:ext cx="642646" cy="322426"/>
            <a:chOff x="9651739" y="3004323"/>
            <a:chExt cx="642646" cy="322426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635321C1-4E7B-4052-8F06-1E2ADAB8E703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17827886-A327-414F-96F7-BCF332C2778B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C0E78CFF-7449-4226-A326-A7022923704B}"/>
              </a:ext>
            </a:extLst>
          </p:cNvPr>
          <p:cNvSpPr txBox="1"/>
          <p:nvPr/>
        </p:nvSpPr>
        <p:spPr>
          <a:xfrm>
            <a:off x="6304054" y="317787"/>
            <a:ext cx="91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95" name="Arco 94">
            <a:extLst>
              <a:ext uri="{FF2B5EF4-FFF2-40B4-BE49-F238E27FC236}">
                <a16:creationId xmlns:a16="http://schemas.microsoft.com/office/drawing/2014/main" id="{3D7F954A-A69B-40D2-9192-7C275DE89193}"/>
              </a:ext>
            </a:extLst>
          </p:cNvPr>
          <p:cNvSpPr/>
          <p:nvPr/>
        </p:nvSpPr>
        <p:spPr>
          <a:xfrm>
            <a:off x="3544075" y="1215753"/>
            <a:ext cx="5196044" cy="5069990"/>
          </a:xfrm>
          <a:prstGeom prst="arc">
            <a:avLst>
              <a:gd name="adj1" fmla="val 18327829"/>
              <a:gd name="adj2" fmla="val 19340631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Arco 95">
            <a:extLst>
              <a:ext uri="{FF2B5EF4-FFF2-40B4-BE49-F238E27FC236}">
                <a16:creationId xmlns:a16="http://schemas.microsoft.com/office/drawing/2014/main" id="{6DA98BC6-5444-414F-9FEB-71F2EEA50C0C}"/>
              </a:ext>
            </a:extLst>
          </p:cNvPr>
          <p:cNvSpPr/>
          <p:nvPr/>
        </p:nvSpPr>
        <p:spPr>
          <a:xfrm>
            <a:off x="3522869" y="1207102"/>
            <a:ext cx="5196044" cy="5069990"/>
          </a:xfrm>
          <a:prstGeom prst="arc">
            <a:avLst>
              <a:gd name="adj1" fmla="val 20000142"/>
              <a:gd name="adj2" fmla="val 20851908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Arco 96">
            <a:extLst>
              <a:ext uri="{FF2B5EF4-FFF2-40B4-BE49-F238E27FC236}">
                <a16:creationId xmlns:a16="http://schemas.microsoft.com/office/drawing/2014/main" id="{5EDD17AF-479C-4CA6-A318-05BEA7FE6449}"/>
              </a:ext>
            </a:extLst>
          </p:cNvPr>
          <p:cNvSpPr/>
          <p:nvPr/>
        </p:nvSpPr>
        <p:spPr>
          <a:xfrm>
            <a:off x="3531242" y="1198451"/>
            <a:ext cx="5196044" cy="5069990"/>
          </a:xfrm>
          <a:prstGeom prst="arc">
            <a:avLst>
              <a:gd name="adj1" fmla="val 21436359"/>
              <a:gd name="adj2" fmla="val 2014302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Arco 97">
            <a:extLst>
              <a:ext uri="{FF2B5EF4-FFF2-40B4-BE49-F238E27FC236}">
                <a16:creationId xmlns:a16="http://schemas.microsoft.com/office/drawing/2014/main" id="{5C3178BA-1EB6-4906-A5DB-0DFF475739ED}"/>
              </a:ext>
            </a:extLst>
          </p:cNvPr>
          <p:cNvSpPr/>
          <p:nvPr/>
        </p:nvSpPr>
        <p:spPr>
          <a:xfrm>
            <a:off x="3522869" y="1189800"/>
            <a:ext cx="5196044" cy="5069990"/>
          </a:xfrm>
          <a:prstGeom prst="arc">
            <a:avLst>
              <a:gd name="adj1" fmla="val 2798458"/>
              <a:gd name="adj2" fmla="val 440062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Arco 98">
            <a:extLst>
              <a:ext uri="{FF2B5EF4-FFF2-40B4-BE49-F238E27FC236}">
                <a16:creationId xmlns:a16="http://schemas.microsoft.com/office/drawing/2014/main" id="{5277F9A7-6BC5-4AFF-BE5E-F7620894E8CB}"/>
              </a:ext>
            </a:extLst>
          </p:cNvPr>
          <p:cNvSpPr/>
          <p:nvPr/>
        </p:nvSpPr>
        <p:spPr>
          <a:xfrm>
            <a:off x="3473616" y="1178684"/>
            <a:ext cx="5196044" cy="5069990"/>
          </a:xfrm>
          <a:prstGeom prst="arc">
            <a:avLst>
              <a:gd name="adj1" fmla="val 5989416"/>
              <a:gd name="adj2" fmla="val 8994205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Arco 99">
            <a:extLst>
              <a:ext uri="{FF2B5EF4-FFF2-40B4-BE49-F238E27FC236}">
                <a16:creationId xmlns:a16="http://schemas.microsoft.com/office/drawing/2014/main" id="{9DE762A2-C9A6-4209-93A4-2E12CB20FC30}"/>
              </a:ext>
            </a:extLst>
          </p:cNvPr>
          <p:cNvSpPr/>
          <p:nvPr/>
        </p:nvSpPr>
        <p:spPr>
          <a:xfrm>
            <a:off x="3522869" y="1189800"/>
            <a:ext cx="5196044" cy="5069990"/>
          </a:xfrm>
          <a:prstGeom prst="arc">
            <a:avLst>
              <a:gd name="adj1" fmla="val 9605520"/>
              <a:gd name="adj2" fmla="val 107390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Arco 100">
            <a:extLst>
              <a:ext uri="{FF2B5EF4-FFF2-40B4-BE49-F238E27FC236}">
                <a16:creationId xmlns:a16="http://schemas.microsoft.com/office/drawing/2014/main" id="{BB05E6B0-B49F-4C66-B831-D65DC75F6B93}"/>
              </a:ext>
            </a:extLst>
          </p:cNvPr>
          <p:cNvSpPr/>
          <p:nvPr/>
        </p:nvSpPr>
        <p:spPr>
          <a:xfrm>
            <a:off x="3530856" y="1166150"/>
            <a:ext cx="5196044" cy="5069990"/>
          </a:xfrm>
          <a:prstGeom prst="arc">
            <a:avLst>
              <a:gd name="adj1" fmla="val 11376747"/>
              <a:gd name="adj2" fmla="val 1227734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Arco 101">
            <a:extLst>
              <a:ext uri="{FF2B5EF4-FFF2-40B4-BE49-F238E27FC236}">
                <a16:creationId xmlns:a16="http://schemas.microsoft.com/office/drawing/2014/main" id="{E5338194-D32D-41ED-BC11-00EEF072C134}"/>
              </a:ext>
            </a:extLst>
          </p:cNvPr>
          <p:cNvSpPr/>
          <p:nvPr/>
        </p:nvSpPr>
        <p:spPr>
          <a:xfrm>
            <a:off x="3522869" y="1125238"/>
            <a:ext cx="5196044" cy="5069990"/>
          </a:xfrm>
          <a:prstGeom prst="arc">
            <a:avLst>
              <a:gd name="adj1" fmla="val 12793611"/>
              <a:gd name="adj2" fmla="val 1386799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Arco 102">
            <a:extLst>
              <a:ext uri="{FF2B5EF4-FFF2-40B4-BE49-F238E27FC236}">
                <a16:creationId xmlns:a16="http://schemas.microsoft.com/office/drawing/2014/main" id="{A377A4DD-332B-447A-B365-3707B3BDF828}"/>
              </a:ext>
            </a:extLst>
          </p:cNvPr>
          <p:cNvSpPr/>
          <p:nvPr/>
        </p:nvSpPr>
        <p:spPr>
          <a:xfrm>
            <a:off x="3530856" y="1148848"/>
            <a:ext cx="5196044" cy="5069990"/>
          </a:xfrm>
          <a:prstGeom prst="arc">
            <a:avLst>
              <a:gd name="adj1" fmla="val 14999890"/>
              <a:gd name="adj2" fmla="val 1752024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4" name="Conector de Seta Reta 103">
            <a:extLst>
              <a:ext uri="{FF2B5EF4-FFF2-40B4-BE49-F238E27FC236}">
                <a16:creationId xmlns:a16="http://schemas.microsoft.com/office/drawing/2014/main" id="{632CBB86-3D05-4FD3-9235-2D26521B2B02}"/>
              </a:ext>
            </a:extLst>
          </p:cNvPr>
          <p:cNvCxnSpPr>
            <a:cxnSpLocks/>
          </p:cNvCxnSpPr>
          <p:nvPr/>
        </p:nvCxnSpPr>
        <p:spPr>
          <a:xfrm>
            <a:off x="2227098" y="587847"/>
            <a:ext cx="3362045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eta: Dobrada 104">
            <a:extLst>
              <a:ext uri="{FF2B5EF4-FFF2-40B4-BE49-F238E27FC236}">
                <a16:creationId xmlns:a16="http://schemas.microsoft.com/office/drawing/2014/main" id="{EA432B17-1AC6-4790-BF6C-0107A0B8C9EF}"/>
              </a:ext>
            </a:extLst>
          </p:cNvPr>
          <p:cNvSpPr/>
          <p:nvPr/>
        </p:nvSpPr>
        <p:spPr>
          <a:xfrm flipV="1">
            <a:off x="6157227" y="756457"/>
            <a:ext cx="146827" cy="400515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4ED0AF07-B795-42C9-A4EA-A8A2FF732123}"/>
              </a:ext>
            </a:extLst>
          </p:cNvPr>
          <p:cNvGrpSpPr/>
          <p:nvPr/>
        </p:nvGrpSpPr>
        <p:grpSpPr>
          <a:xfrm>
            <a:off x="7636049" y="2250672"/>
            <a:ext cx="1561360" cy="288093"/>
            <a:chOff x="245958" y="370856"/>
            <a:chExt cx="1929190" cy="367634"/>
          </a:xfrm>
        </p:grpSpPr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D2B9B195-88B7-4056-993E-B76D0AC901B7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7EB8A46B-8B45-4618-8462-1337E70B310F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Elipse 120">
                <a:extLst>
                  <a:ext uri="{FF2B5EF4-FFF2-40B4-BE49-F238E27FC236}">
                    <a16:creationId xmlns:a16="http://schemas.microsoft.com/office/drawing/2014/main" id="{E84E341C-7FDA-4219-956A-0030A009B11C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Elipse 121">
                <a:extLst>
                  <a:ext uri="{FF2B5EF4-FFF2-40B4-BE49-F238E27FC236}">
                    <a16:creationId xmlns:a16="http://schemas.microsoft.com/office/drawing/2014/main" id="{8450B046-BCC8-45E9-9C90-A632E8B158F3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60ADBB5E-5343-4F02-8A4A-68FB865BDE9E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EE231900-DDDF-4108-B723-F25F6E8FFC2E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Elipse 117">
                <a:extLst>
                  <a:ext uri="{FF2B5EF4-FFF2-40B4-BE49-F238E27FC236}">
                    <a16:creationId xmlns:a16="http://schemas.microsoft.com/office/drawing/2014/main" id="{6AFE672F-B187-4BF6-892D-768A3D43F718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FEE4D231-D370-47E9-A7EF-710BE99F5CD0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C6BA10D5-3432-44FF-AA1F-29A08BAC865D}"/>
              </a:ext>
            </a:extLst>
          </p:cNvPr>
          <p:cNvGrpSpPr/>
          <p:nvPr/>
        </p:nvGrpSpPr>
        <p:grpSpPr>
          <a:xfrm>
            <a:off x="7996638" y="3259208"/>
            <a:ext cx="1561360" cy="288093"/>
            <a:chOff x="245958" y="370856"/>
            <a:chExt cx="1929190" cy="367634"/>
          </a:xfrm>
        </p:grpSpPr>
        <p:grpSp>
          <p:nvGrpSpPr>
            <p:cNvPr id="124" name="Agrupar 123">
              <a:extLst>
                <a:ext uri="{FF2B5EF4-FFF2-40B4-BE49-F238E27FC236}">
                  <a16:creationId xmlns:a16="http://schemas.microsoft.com/office/drawing/2014/main" id="{8F4D74C2-2DF4-4235-8F27-4BC0D3CC6AAE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2B04BCCB-3B76-491A-9688-13CA65976DCE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B4E39FD2-B2A9-4A41-910E-269E0046F986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90058093-7A9E-43DC-B709-5CB280E17288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95BEDA4F-AB77-446F-A6CB-E8CC539617CC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126" name="Elipse 125">
                <a:extLst>
                  <a:ext uri="{FF2B5EF4-FFF2-40B4-BE49-F238E27FC236}">
                    <a16:creationId xmlns:a16="http://schemas.microsoft.com/office/drawing/2014/main" id="{3E050FD0-7E6A-4FDB-B47B-199B9BDE49AC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DF524259-AF22-43BC-86E3-7313AD7A9297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FEA4282F-BB62-4F26-99B8-6F94F7F3C79E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E219E13-E715-4FD5-9162-02CE103E11BE}"/>
              </a:ext>
            </a:extLst>
          </p:cNvPr>
          <p:cNvGrpSpPr/>
          <p:nvPr/>
        </p:nvGrpSpPr>
        <p:grpSpPr>
          <a:xfrm>
            <a:off x="7505767" y="5258923"/>
            <a:ext cx="1300796" cy="279051"/>
            <a:chOff x="245958" y="370856"/>
            <a:chExt cx="1607241" cy="356095"/>
          </a:xfrm>
        </p:grpSpPr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352AA994-E574-45CB-B2DE-082A565D7F2D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38" name="Elipse 137">
                <a:extLst>
                  <a:ext uri="{FF2B5EF4-FFF2-40B4-BE49-F238E27FC236}">
                    <a16:creationId xmlns:a16="http://schemas.microsoft.com/office/drawing/2014/main" id="{D3C50EF3-103C-4E5E-9E09-CBDE8DBF91E8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D392180C-9ED4-4003-9618-980C868BBCB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B96B4AAF-9827-4562-926C-7DD4654A812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4" name="Agrupar 133">
              <a:extLst>
                <a:ext uri="{FF2B5EF4-FFF2-40B4-BE49-F238E27FC236}">
                  <a16:creationId xmlns:a16="http://schemas.microsoft.com/office/drawing/2014/main" id="{128E6049-5403-48B8-B6B3-29C7146FE636}"/>
                </a:ext>
              </a:extLst>
            </p:cNvPr>
            <p:cNvGrpSpPr/>
            <p:nvPr/>
          </p:nvGrpSpPr>
          <p:grpSpPr>
            <a:xfrm>
              <a:off x="1210553" y="404525"/>
              <a:ext cx="642646" cy="322426"/>
              <a:chOff x="9651739" y="3004323"/>
              <a:chExt cx="642646" cy="322426"/>
            </a:xfrm>
          </p:grpSpPr>
          <p:sp>
            <p:nvSpPr>
              <p:cNvPr id="135" name="Elipse 134">
                <a:extLst>
                  <a:ext uri="{FF2B5EF4-FFF2-40B4-BE49-F238E27FC236}">
                    <a16:creationId xmlns:a16="http://schemas.microsoft.com/office/drawing/2014/main" id="{CB5A2D9B-3032-4E01-9F60-48A368342A97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B664C441-1B1F-4B43-8F9E-E9C8CF36917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B494D13A-3D9E-4C2E-B697-E6B919AED367}"/>
              </a:ext>
            </a:extLst>
          </p:cNvPr>
          <p:cNvGrpSpPr/>
          <p:nvPr/>
        </p:nvGrpSpPr>
        <p:grpSpPr>
          <a:xfrm>
            <a:off x="5787248" y="6212379"/>
            <a:ext cx="1033611" cy="279049"/>
            <a:chOff x="245958" y="370856"/>
            <a:chExt cx="1277112" cy="356093"/>
          </a:xfrm>
        </p:grpSpPr>
        <p:grpSp>
          <p:nvGrpSpPr>
            <p:cNvPr id="142" name="Agrupar 141">
              <a:extLst>
                <a:ext uri="{FF2B5EF4-FFF2-40B4-BE49-F238E27FC236}">
                  <a16:creationId xmlns:a16="http://schemas.microsoft.com/office/drawing/2014/main" id="{201291AB-1CFE-4BF0-A100-19601F43B75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46" name="Elipse 145">
                <a:extLst>
                  <a:ext uri="{FF2B5EF4-FFF2-40B4-BE49-F238E27FC236}">
                    <a16:creationId xmlns:a16="http://schemas.microsoft.com/office/drawing/2014/main" id="{6FBEE85F-9C3D-4183-9DC4-CE032CE147BF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Elipse 146">
                <a:extLst>
                  <a:ext uri="{FF2B5EF4-FFF2-40B4-BE49-F238E27FC236}">
                    <a16:creationId xmlns:a16="http://schemas.microsoft.com/office/drawing/2014/main" id="{19B99CD5-4F1B-4723-B264-7A25B9C61C4A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Elipse 147">
                <a:extLst>
                  <a:ext uri="{FF2B5EF4-FFF2-40B4-BE49-F238E27FC236}">
                    <a16:creationId xmlns:a16="http://schemas.microsoft.com/office/drawing/2014/main" id="{A4CF8FF2-17AF-4833-BDE1-04CB0660A3D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4" name="Elipse 143">
              <a:extLst>
                <a:ext uri="{FF2B5EF4-FFF2-40B4-BE49-F238E27FC236}">
                  <a16:creationId xmlns:a16="http://schemas.microsoft.com/office/drawing/2014/main" id="{EF9FBBDB-33F8-4891-98B9-6520F1944C91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07F8E8B6-3132-4CD1-91CE-25825B6F6AD3}"/>
              </a:ext>
            </a:extLst>
          </p:cNvPr>
          <p:cNvGrpSpPr/>
          <p:nvPr/>
        </p:nvGrpSpPr>
        <p:grpSpPr>
          <a:xfrm>
            <a:off x="3308169" y="4707583"/>
            <a:ext cx="1033611" cy="279049"/>
            <a:chOff x="245958" y="370856"/>
            <a:chExt cx="1277112" cy="356093"/>
          </a:xfrm>
        </p:grpSpPr>
        <p:grpSp>
          <p:nvGrpSpPr>
            <p:cNvPr id="150" name="Agrupar 149">
              <a:extLst>
                <a:ext uri="{FF2B5EF4-FFF2-40B4-BE49-F238E27FC236}">
                  <a16:creationId xmlns:a16="http://schemas.microsoft.com/office/drawing/2014/main" id="{93AD653E-1EBC-4A05-B5E4-34F788F3E566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33860446-6843-4B6E-AC6B-F2DBFF73D9D8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BC2C4F70-C5DB-4BDE-BDF3-96D10F8D4FF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E702F4E9-220A-4E5A-81D7-EB4E8B686697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6A5F0C08-457A-4FD6-AF53-F9681E740183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Agrupar 154">
            <a:extLst>
              <a:ext uri="{FF2B5EF4-FFF2-40B4-BE49-F238E27FC236}">
                <a16:creationId xmlns:a16="http://schemas.microsoft.com/office/drawing/2014/main" id="{57FC6DF8-050F-4B09-8D8C-E164178FD136}"/>
              </a:ext>
            </a:extLst>
          </p:cNvPr>
          <p:cNvGrpSpPr/>
          <p:nvPr/>
        </p:nvGrpSpPr>
        <p:grpSpPr>
          <a:xfrm>
            <a:off x="3044294" y="3450208"/>
            <a:ext cx="1033611" cy="279049"/>
            <a:chOff x="245958" y="370856"/>
            <a:chExt cx="1277112" cy="356093"/>
          </a:xfrm>
        </p:grpSpPr>
        <p:grpSp>
          <p:nvGrpSpPr>
            <p:cNvPr id="156" name="Agrupar 155">
              <a:extLst>
                <a:ext uri="{FF2B5EF4-FFF2-40B4-BE49-F238E27FC236}">
                  <a16:creationId xmlns:a16="http://schemas.microsoft.com/office/drawing/2014/main" id="{EB8D19C3-75E9-4C05-A3EE-E4E961636899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58" name="Elipse 157">
                <a:extLst>
                  <a:ext uri="{FF2B5EF4-FFF2-40B4-BE49-F238E27FC236}">
                    <a16:creationId xmlns:a16="http://schemas.microsoft.com/office/drawing/2014/main" id="{0D22F4E5-7712-4C3B-9B98-8460C4DB67EB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Elipse 158">
                <a:extLst>
                  <a:ext uri="{FF2B5EF4-FFF2-40B4-BE49-F238E27FC236}">
                    <a16:creationId xmlns:a16="http://schemas.microsoft.com/office/drawing/2014/main" id="{4CD0AFD6-3C6C-4997-AC42-E218CA11326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Elipse 159">
                <a:extLst>
                  <a:ext uri="{FF2B5EF4-FFF2-40B4-BE49-F238E27FC236}">
                    <a16:creationId xmlns:a16="http://schemas.microsoft.com/office/drawing/2014/main" id="{FA4F65CF-9082-4388-A187-29043C017C3B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BF9F0A85-1F10-40FA-B18E-2215697F4E59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B7425427-1487-4E12-8DC6-4C98AC33ACC2}"/>
              </a:ext>
            </a:extLst>
          </p:cNvPr>
          <p:cNvGrpSpPr/>
          <p:nvPr/>
        </p:nvGrpSpPr>
        <p:grpSpPr>
          <a:xfrm>
            <a:off x="3326143" y="2342741"/>
            <a:ext cx="1033611" cy="279049"/>
            <a:chOff x="245958" y="370856"/>
            <a:chExt cx="1277112" cy="356093"/>
          </a:xfrm>
        </p:grpSpPr>
        <p:grpSp>
          <p:nvGrpSpPr>
            <p:cNvPr id="162" name="Agrupar 161">
              <a:extLst>
                <a:ext uri="{FF2B5EF4-FFF2-40B4-BE49-F238E27FC236}">
                  <a16:creationId xmlns:a16="http://schemas.microsoft.com/office/drawing/2014/main" id="{A6BF8C07-2015-4D6A-BA7C-38A26630E778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64" name="Elipse 163">
                <a:extLst>
                  <a:ext uri="{FF2B5EF4-FFF2-40B4-BE49-F238E27FC236}">
                    <a16:creationId xmlns:a16="http://schemas.microsoft.com/office/drawing/2014/main" id="{68753E2A-B704-4453-9910-A844A67AD23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Elipse 164">
                <a:extLst>
                  <a:ext uri="{FF2B5EF4-FFF2-40B4-BE49-F238E27FC236}">
                    <a16:creationId xmlns:a16="http://schemas.microsoft.com/office/drawing/2014/main" id="{B7ABE306-C9DD-4E95-AD0A-8BFFC07DC30E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Elipse 165">
                <a:extLst>
                  <a:ext uri="{FF2B5EF4-FFF2-40B4-BE49-F238E27FC236}">
                    <a16:creationId xmlns:a16="http://schemas.microsoft.com/office/drawing/2014/main" id="{09B3E493-CA12-4F46-A86F-C5B4660B65F8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A5B24F1E-9CB5-40B7-81D7-11378585008A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F52D4C46-8B26-4194-B407-1A31201272A1}"/>
              </a:ext>
            </a:extLst>
          </p:cNvPr>
          <p:cNvGrpSpPr/>
          <p:nvPr/>
        </p:nvGrpSpPr>
        <p:grpSpPr>
          <a:xfrm>
            <a:off x="4330277" y="1353752"/>
            <a:ext cx="1033611" cy="279049"/>
            <a:chOff x="245958" y="370856"/>
            <a:chExt cx="1277112" cy="356093"/>
          </a:xfrm>
        </p:grpSpPr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3EFFB731-FF71-4326-A0C0-06655CD8B6A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170" name="Elipse 169">
                <a:extLst>
                  <a:ext uri="{FF2B5EF4-FFF2-40B4-BE49-F238E27FC236}">
                    <a16:creationId xmlns:a16="http://schemas.microsoft.com/office/drawing/2014/main" id="{46CD57F7-2E4A-49B6-86BE-5DB1F29FD50D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Elipse 170">
                <a:extLst>
                  <a:ext uri="{FF2B5EF4-FFF2-40B4-BE49-F238E27FC236}">
                    <a16:creationId xmlns:a16="http://schemas.microsoft.com/office/drawing/2014/main" id="{45430435-37FE-4095-9F13-E7E779537209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Elipse 171">
                <a:extLst>
                  <a:ext uri="{FF2B5EF4-FFF2-40B4-BE49-F238E27FC236}">
                    <a16:creationId xmlns:a16="http://schemas.microsoft.com/office/drawing/2014/main" id="{843A6451-B4CD-4EEF-860F-42EEF088AF65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C6DF7BFA-405C-41BB-B3A4-69B2CF56DBC5}"/>
                </a:ext>
              </a:extLst>
            </p:cNvPr>
            <p:cNvSpPr/>
            <p:nvPr/>
          </p:nvSpPr>
          <p:spPr>
            <a:xfrm>
              <a:off x="1210553" y="4045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C9F8E3F2-C48B-427D-B4A4-74C16964630B}"/>
              </a:ext>
            </a:extLst>
          </p:cNvPr>
          <p:cNvGrpSpPr/>
          <p:nvPr/>
        </p:nvGrpSpPr>
        <p:grpSpPr>
          <a:xfrm>
            <a:off x="6703333" y="1471041"/>
            <a:ext cx="1561360" cy="288093"/>
            <a:chOff x="245958" y="370856"/>
            <a:chExt cx="1929190" cy="367634"/>
          </a:xfrm>
        </p:grpSpPr>
        <p:grpSp>
          <p:nvGrpSpPr>
            <p:cNvPr id="82" name="Agrupar 81">
              <a:extLst>
                <a:ext uri="{FF2B5EF4-FFF2-40B4-BE49-F238E27FC236}">
                  <a16:creationId xmlns:a16="http://schemas.microsoft.com/office/drawing/2014/main" id="{E016EA77-6B41-41E4-8CA8-926872489CEB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1FF75277-BBA8-49A5-A684-FD7DB5F18A5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71424D9F-FA33-4CDF-A697-50598B4BDBD4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Elipse 88">
                <a:extLst>
                  <a:ext uri="{FF2B5EF4-FFF2-40B4-BE49-F238E27FC236}">
                    <a16:creationId xmlns:a16="http://schemas.microsoft.com/office/drawing/2014/main" id="{2119EE27-9694-4A58-A72D-051F55F853B7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CE8DBBB2-8F37-49FE-9F00-F1ABEC0A3F85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84" name="Elipse 83">
                <a:extLst>
                  <a:ext uri="{FF2B5EF4-FFF2-40B4-BE49-F238E27FC236}">
                    <a16:creationId xmlns:a16="http://schemas.microsoft.com/office/drawing/2014/main" id="{FC918491-EBAF-4E07-84DE-10D64D2C6A56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Elipse 84">
                <a:extLst>
                  <a:ext uri="{FF2B5EF4-FFF2-40B4-BE49-F238E27FC236}">
                    <a16:creationId xmlns:a16="http://schemas.microsoft.com/office/drawing/2014/main" id="{5194D1BD-DDC3-4ED4-B7D3-6BF7EAA0A192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D5772BD7-2153-42BD-AE7F-CD32769D78AC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BFAA5563-257F-45EA-853A-D7914BFF55F0}"/>
              </a:ext>
            </a:extLst>
          </p:cNvPr>
          <p:cNvSpPr txBox="1"/>
          <p:nvPr/>
        </p:nvSpPr>
        <p:spPr>
          <a:xfrm>
            <a:off x="2227098" y="4608347"/>
            <a:ext cx="787243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3E95EDD1-6A78-4427-ADFA-E25738279679}"/>
              </a:ext>
            </a:extLst>
          </p:cNvPr>
          <p:cNvSpPr txBox="1"/>
          <p:nvPr/>
        </p:nvSpPr>
        <p:spPr>
          <a:xfrm>
            <a:off x="1878005" y="4037544"/>
            <a:ext cx="1166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FADH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FF4F25D9-D782-4F31-86B9-C164D3850DDF}"/>
              </a:ext>
            </a:extLst>
          </p:cNvPr>
          <p:cNvGrpSpPr/>
          <p:nvPr/>
        </p:nvGrpSpPr>
        <p:grpSpPr>
          <a:xfrm>
            <a:off x="1197501" y="489787"/>
            <a:ext cx="778950" cy="266670"/>
            <a:chOff x="9651739" y="3004323"/>
            <a:chExt cx="964595" cy="333965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02BB24A1-75B6-491C-BD2A-4BBE493AE2B4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44228694-4476-47EE-AD19-3946F04820C6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Elipse 183">
              <a:extLst>
                <a:ext uri="{FF2B5EF4-FFF2-40B4-BE49-F238E27FC236}">
                  <a16:creationId xmlns:a16="http://schemas.microsoft.com/office/drawing/2014/main" id="{00ECD39A-0A4C-4344-9BD8-65922DF51447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5" name="Arco 184">
            <a:extLst>
              <a:ext uri="{FF2B5EF4-FFF2-40B4-BE49-F238E27FC236}">
                <a16:creationId xmlns:a16="http://schemas.microsoft.com/office/drawing/2014/main" id="{E511C6F2-3990-4747-9B91-F1C2FD30B3D8}"/>
              </a:ext>
            </a:extLst>
          </p:cNvPr>
          <p:cNvSpPr/>
          <p:nvPr/>
        </p:nvSpPr>
        <p:spPr>
          <a:xfrm rot="8945699" flipV="1">
            <a:off x="2325219" y="696142"/>
            <a:ext cx="1180550" cy="434216"/>
          </a:xfrm>
          <a:prstGeom prst="arc">
            <a:avLst>
              <a:gd name="adj1" fmla="val 12454411"/>
              <a:gd name="adj2" fmla="val 20083489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CEA756CD-CC7B-4355-BCC5-780E0755B74F}"/>
              </a:ext>
            </a:extLst>
          </p:cNvPr>
          <p:cNvSpPr txBox="1"/>
          <p:nvPr/>
        </p:nvSpPr>
        <p:spPr>
          <a:xfrm>
            <a:off x="3835282" y="16778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NADH</a:t>
            </a:r>
            <a:endParaRPr kumimoji="0" lang="pt-BR" sz="2000" b="1" i="0" u="none" strike="noStrike" kern="1200" cap="none" spc="0" normalizeH="0" baseline="30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F436E6E9-783C-42A0-9CF0-5F02D4FDEA6D}"/>
              </a:ext>
            </a:extLst>
          </p:cNvPr>
          <p:cNvSpPr txBox="1"/>
          <p:nvPr/>
        </p:nvSpPr>
        <p:spPr>
          <a:xfrm>
            <a:off x="2007219" y="29229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NAD</a:t>
            </a:r>
            <a:r>
              <a:rPr kumimoji="0" lang="pt-BR" sz="2000" b="1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+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697C1A58-9455-44C4-8810-7D724DF30AF4}"/>
              </a:ext>
            </a:extLst>
          </p:cNvPr>
          <p:cNvSpPr txBox="1"/>
          <p:nvPr/>
        </p:nvSpPr>
        <p:spPr>
          <a:xfrm>
            <a:off x="4878863" y="24266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95201D0A-3A15-462D-9135-F09694FB35F4}"/>
              </a:ext>
            </a:extLst>
          </p:cNvPr>
          <p:cNvSpPr txBox="1"/>
          <p:nvPr/>
        </p:nvSpPr>
        <p:spPr>
          <a:xfrm>
            <a:off x="1850266" y="810636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>
                <a:solidFill>
                  <a:prstClr val="white"/>
                </a:solidFill>
                <a:latin typeface="Bell MT" panose="02020503060305020303" pitchFamily="18" charset="0"/>
              </a:rPr>
              <a:t>COA-SH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45" name="Arco 144">
            <a:extLst>
              <a:ext uri="{FF2B5EF4-FFF2-40B4-BE49-F238E27FC236}">
                <a16:creationId xmlns:a16="http://schemas.microsoft.com/office/drawing/2014/main" id="{E14F3842-2A63-4E8C-A711-288D0F20EACE}"/>
              </a:ext>
            </a:extLst>
          </p:cNvPr>
          <p:cNvSpPr/>
          <p:nvPr/>
        </p:nvSpPr>
        <p:spPr>
          <a:xfrm rot="375202">
            <a:off x="2335601" y="5252626"/>
            <a:ext cx="2114712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CDF1EB9E-A994-4FDF-B6F7-6952ADE50285}"/>
              </a:ext>
            </a:extLst>
          </p:cNvPr>
          <p:cNvSpPr txBox="1"/>
          <p:nvPr/>
        </p:nvSpPr>
        <p:spPr>
          <a:xfrm>
            <a:off x="9182884" y="6260307"/>
            <a:ext cx="952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</a:t>
            </a:r>
            <a:r>
              <a:rPr kumimoji="0" lang="pt-BR" sz="2000" b="1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78" name="Arco 177">
            <a:extLst>
              <a:ext uri="{FF2B5EF4-FFF2-40B4-BE49-F238E27FC236}">
                <a16:creationId xmlns:a16="http://schemas.microsoft.com/office/drawing/2014/main" id="{8F8333BB-99E0-4CA4-9AB2-57B2D783095E}"/>
              </a:ext>
            </a:extLst>
          </p:cNvPr>
          <p:cNvSpPr/>
          <p:nvPr/>
        </p:nvSpPr>
        <p:spPr>
          <a:xfrm rot="11668807">
            <a:off x="6774990" y="5635951"/>
            <a:ext cx="2823015" cy="1006323"/>
          </a:xfrm>
          <a:prstGeom prst="arc">
            <a:avLst>
              <a:gd name="adj1" fmla="val 11019010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CaixaDeTexto 178">
            <a:extLst>
              <a:ext uri="{FF2B5EF4-FFF2-40B4-BE49-F238E27FC236}">
                <a16:creationId xmlns:a16="http://schemas.microsoft.com/office/drawing/2014/main" id="{951E180F-E97D-4AA2-95A8-E6FFB8B0EE5F}"/>
              </a:ext>
            </a:extLst>
          </p:cNvPr>
          <p:cNvSpPr txBox="1"/>
          <p:nvPr/>
        </p:nvSpPr>
        <p:spPr>
          <a:xfrm>
            <a:off x="1550375" y="5398629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D32A9436-0C4C-4BA2-A93A-95E6B803D246}"/>
              </a:ext>
            </a:extLst>
          </p:cNvPr>
          <p:cNvSpPr txBox="1"/>
          <p:nvPr/>
        </p:nvSpPr>
        <p:spPr>
          <a:xfrm>
            <a:off x="7903530" y="87367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192" name="Arco 191">
            <a:extLst>
              <a:ext uri="{FF2B5EF4-FFF2-40B4-BE49-F238E27FC236}">
                <a16:creationId xmlns:a16="http://schemas.microsoft.com/office/drawing/2014/main" id="{37AB5FAC-BC02-489A-811D-4CC29A9B04B6}"/>
              </a:ext>
            </a:extLst>
          </p:cNvPr>
          <p:cNvSpPr/>
          <p:nvPr/>
        </p:nvSpPr>
        <p:spPr>
          <a:xfrm rot="645244">
            <a:off x="7702086" y="5766685"/>
            <a:ext cx="3328955" cy="667018"/>
          </a:xfrm>
          <a:prstGeom prst="arc">
            <a:avLst>
              <a:gd name="adj1" fmla="val 10800105"/>
              <a:gd name="adj2" fmla="val 20652173"/>
            </a:avLst>
          </a:prstGeom>
          <a:ln w="381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66E87FCB-138F-4F49-82A6-4F135F25AFC7}"/>
              </a:ext>
            </a:extLst>
          </p:cNvPr>
          <p:cNvSpPr txBox="1"/>
          <p:nvPr/>
        </p:nvSpPr>
        <p:spPr>
          <a:xfrm>
            <a:off x="10051720" y="5870233"/>
            <a:ext cx="122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noProof="0" dirty="0" err="1">
                <a:solidFill>
                  <a:prstClr val="white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0A8B3597-0304-4CFE-8DCE-EC44B00C2266}"/>
              </a:ext>
            </a:extLst>
          </p:cNvPr>
          <p:cNvGrpSpPr/>
          <p:nvPr/>
        </p:nvGrpSpPr>
        <p:grpSpPr>
          <a:xfrm>
            <a:off x="2467015" y="5729876"/>
            <a:ext cx="1161651" cy="350339"/>
            <a:chOff x="6374614" y="346104"/>
            <a:chExt cx="1737734" cy="540000"/>
          </a:xfrm>
          <a:solidFill>
            <a:schemeClr val="accent6"/>
          </a:solidFill>
        </p:grpSpPr>
        <p:sp>
          <p:nvSpPr>
            <p:cNvPr id="194" name="Retângulo: Cantos Arredondados 193">
              <a:extLst>
                <a:ext uri="{FF2B5EF4-FFF2-40B4-BE49-F238E27FC236}">
                  <a16:creationId xmlns:a16="http://schemas.microsoft.com/office/drawing/2014/main" id="{66B72898-B7A2-448F-BB30-79629E331234}"/>
                </a:ext>
              </a:extLst>
            </p:cNvPr>
            <p:cNvSpPr/>
            <p:nvPr/>
          </p:nvSpPr>
          <p:spPr>
            <a:xfrm>
              <a:off x="6374614" y="346104"/>
              <a:ext cx="540000" cy="54000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G</a:t>
              </a:r>
              <a:endParaRPr lang="pt-BR" baseline="30000" dirty="0"/>
            </a:p>
          </p:txBody>
        </p:sp>
        <p:sp>
          <p:nvSpPr>
            <p:cNvPr id="195" name="Elipse 194">
              <a:extLst>
                <a:ext uri="{FF2B5EF4-FFF2-40B4-BE49-F238E27FC236}">
                  <a16:creationId xmlns:a16="http://schemas.microsoft.com/office/drawing/2014/main" id="{6A894F39-B1F3-44EB-949B-C677CF000B83}"/>
                </a:ext>
              </a:extLst>
            </p:cNvPr>
            <p:cNvSpPr/>
            <p:nvPr/>
          </p:nvSpPr>
          <p:spPr>
            <a:xfrm>
              <a:off x="6744069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6" name="Elipse 195">
              <a:extLst>
                <a:ext uri="{FF2B5EF4-FFF2-40B4-BE49-F238E27FC236}">
                  <a16:creationId xmlns:a16="http://schemas.microsoft.com/office/drawing/2014/main" id="{0D0B3BBE-0E1C-472F-BA5A-04931AC3F09E}"/>
                </a:ext>
              </a:extLst>
            </p:cNvPr>
            <p:cNvSpPr/>
            <p:nvPr/>
          </p:nvSpPr>
          <p:spPr>
            <a:xfrm>
              <a:off x="7180353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7" name="Elipse 196">
              <a:extLst>
                <a:ext uri="{FF2B5EF4-FFF2-40B4-BE49-F238E27FC236}">
                  <a16:creationId xmlns:a16="http://schemas.microsoft.com/office/drawing/2014/main" id="{E0FE9F45-CC67-481F-8662-584C4BAE67A0}"/>
                </a:ext>
              </a:extLst>
            </p:cNvPr>
            <p:cNvSpPr/>
            <p:nvPr/>
          </p:nvSpPr>
          <p:spPr>
            <a:xfrm>
              <a:off x="7572348" y="346104"/>
              <a:ext cx="540000" cy="540000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prstClr val="white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98" name="Agrupar 197">
            <a:extLst>
              <a:ext uri="{FF2B5EF4-FFF2-40B4-BE49-F238E27FC236}">
                <a16:creationId xmlns:a16="http://schemas.microsoft.com/office/drawing/2014/main" id="{B17C382E-7685-46C7-8117-B33BC7042B8C}"/>
              </a:ext>
            </a:extLst>
          </p:cNvPr>
          <p:cNvGrpSpPr/>
          <p:nvPr/>
        </p:nvGrpSpPr>
        <p:grpSpPr>
          <a:xfrm>
            <a:off x="2832169" y="6312622"/>
            <a:ext cx="1599632" cy="523220"/>
            <a:chOff x="2840714" y="6259833"/>
            <a:chExt cx="1599632" cy="523220"/>
          </a:xfrm>
        </p:grpSpPr>
        <p:grpSp>
          <p:nvGrpSpPr>
            <p:cNvPr id="199" name="Agrupar 198">
              <a:extLst>
                <a:ext uri="{FF2B5EF4-FFF2-40B4-BE49-F238E27FC236}">
                  <a16:creationId xmlns:a16="http://schemas.microsoft.com/office/drawing/2014/main" id="{CCE176D1-5C44-4A24-B6F0-F1FCB2C8359C}"/>
                </a:ext>
              </a:extLst>
            </p:cNvPr>
            <p:cNvGrpSpPr/>
            <p:nvPr/>
          </p:nvGrpSpPr>
          <p:grpSpPr>
            <a:xfrm>
              <a:off x="2840714" y="6305732"/>
              <a:ext cx="969293" cy="390118"/>
              <a:chOff x="2865989" y="6251074"/>
              <a:chExt cx="1345739" cy="540000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02" name="Retângulo: Cantos Arredondados 201">
                <a:extLst>
                  <a:ext uri="{FF2B5EF4-FFF2-40B4-BE49-F238E27FC236}">
                    <a16:creationId xmlns:a16="http://schemas.microsoft.com/office/drawing/2014/main" id="{BDB0AD03-CA0B-465A-8B2E-C24A13A3A475}"/>
                  </a:ext>
                </a:extLst>
              </p:cNvPr>
              <p:cNvSpPr/>
              <p:nvPr/>
            </p:nvSpPr>
            <p:spPr>
              <a:xfrm>
                <a:off x="2865989" y="6251074"/>
                <a:ext cx="540000" cy="540000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G</a:t>
                </a:r>
                <a:endParaRPr lang="pt-BR" baseline="30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8B847049-FF0F-4D20-B73C-897028466703}"/>
                  </a:ext>
                </a:extLst>
              </p:cNvPr>
              <p:cNvSpPr/>
              <p:nvPr/>
            </p:nvSpPr>
            <p:spPr>
              <a:xfrm>
                <a:off x="3235444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  <p:sp>
            <p:nvSpPr>
              <p:cNvPr id="204" name="Elipse 203">
                <a:extLst>
                  <a:ext uri="{FF2B5EF4-FFF2-40B4-BE49-F238E27FC236}">
                    <a16:creationId xmlns:a16="http://schemas.microsoft.com/office/drawing/2014/main" id="{84ADD97C-5C00-44E1-93A1-6B6CBA98910E}"/>
                  </a:ext>
                </a:extLst>
              </p:cNvPr>
              <p:cNvSpPr/>
              <p:nvPr/>
            </p:nvSpPr>
            <p:spPr>
              <a:xfrm>
                <a:off x="3671728" y="6251074"/>
                <a:ext cx="540000" cy="540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pt-BR" sz="2000" dirty="0">
                    <a:solidFill>
                      <a:schemeClr val="tx1"/>
                    </a:solidFill>
                    <a:latin typeface="Calibri"/>
                  </a:rPr>
                  <a:t>P</a:t>
                </a:r>
                <a:endParaRPr lang="pt-BR" sz="2000" baseline="30000" dirty="0">
                  <a:solidFill>
                    <a:schemeClr val="tx1"/>
                  </a:solidFill>
                  <a:latin typeface="Calibri"/>
                </a:endParaRPr>
              </a:p>
            </p:txBody>
          </p:sp>
        </p:grpSp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BA979E01-9247-41C1-8CAC-7FD3EC05E786}"/>
                </a:ext>
              </a:extLst>
            </p:cNvPr>
            <p:cNvSpPr/>
            <p:nvPr/>
          </p:nvSpPr>
          <p:spPr>
            <a:xfrm>
              <a:off x="4051401" y="6319092"/>
              <a:ext cx="388945" cy="39011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pt-BR" sz="2000" dirty="0">
                  <a:solidFill>
                    <a:schemeClr val="tx1"/>
                  </a:solidFill>
                  <a:latin typeface="Calibri"/>
                </a:rPr>
                <a:t>P</a:t>
              </a:r>
              <a:endParaRPr lang="pt-BR" sz="2000" baseline="3000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0D1BA36A-BCAF-447D-8C1A-2A20B3B381FC}"/>
                </a:ext>
              </a:extLst>
            </p:cNvPr>
            <p:cNvSpPr txBox="1"/>
            <p:nvPr/>
          </p:nvSpPr>
          <p:spPr>
            <a:xfrm>
              <a:off x="3725566" y="6259833"/>
              <a:ext cx="4471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7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89" grpId="0" animBg="1"/>
      <p:bldP spid="186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/>
      <p:bldP spid="70" grpId="0"/>
      <p:bldP spid="71" grpId="0"/>
      <p:bldP spid="72" grpId="0"/>
      <p:bldP spid="74" grpId="0" animBg="1"/>
      <p:bldP spid="75" grpId="0"/>
      <p:bldP spid="77" grpId="0"/>
      <p:bldP spid="78" grpId="0" animBg="1"/>
      <p:bldP spid="93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75" grpId="0"/>
      <p:bldP spid="177" grpId="0"/>
      <p:bldP spid="185" grpId="0" animBg="1"/>
      <p:bldP spid="187" grpId="0"/>
      <p:bldP spid="188" grpId="0"/>
      <p:bldP spid="190" grpId="0"/>
      <p:bldP spid="191" grpId="0"/>
      <p:bldP spid="145" grpId="0" animBg="1"/>
      <p:bldP spid="176" grpId="0"/>
      <p:bldP spid="178" grpId="0" animBg="1"/>
      <p:bldP spid="179" grpId="0"/>
      <p:bldP spid="180" grpId="0"/>
      <p:bldP spid="192" grpId="0" animBg="1"/>
      <p:bldP spid="1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822329-E24A-4126-B702-38DC16B8EA8E}"/>
              </a:ext>
            </a:extLst>
          </p:cNvPr>
          <p:cNvSpPr txBox="1"/>
          <p:nvPr/>
        </p:nvSpPr>
        <p:spPr>
          <a:xfrm>
            <a:off x="639928" y="1604635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Em quais compartimentos celulares ocorrem as reações da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licólise</a:t>
            </a:r>
            <a:r>
              <a:rPr lang="pt-BR" sz="2400" dirty="0">
                <a:solidFill>
                  <a:prstClr val="white"/>
                </a:solidFill>
              </a:rPr>
              <a:t>,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Ciclo de Krebs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da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Fosforilação oxidativa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5728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769376C-57DC-47F8-BB2F-978B2328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58776"/>
              </p:ext>
            </p:extLst>
          </p:nvPr>
        </p:nvGraphicFramePr>
        <p:xfrm>
          <a:off x="1239416" y="431177"/>
          <a:ext cx="9713168" cy="431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3255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2719913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Saldo de NADH produzidos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(Oxidação do piruvato)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Isocitrato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l-G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cetogutarato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Succinato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Fumarato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400" b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Malato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pt-B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Ácido oxalacético</a:t>
                      </a:r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pt-BR" sz="240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2 piruvatos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647622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pt-BR" sz="24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275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D87FA6A-8C34-47B5-8196-FAD795266C0D}"/>
              </a:ext>
            </a:extLst>
          </p:cNvPr>
          <p:cNvSpPr txBox="1"/>
          <p:nvPr/>
        </p:nvSpPr>
        <p:spPr>
          <a:xfrm>
            <a:off x="209682" y="4743827"/>
            <a:ext cx="5367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Também que são produzidas</a:t>
            </a:r>
            <a:r>
              <a:rPr kumimoji="0" lang="pt-BR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2 moléculas de </a:t>
            </a:r>
            <a:r>
              <a:rPr lang="pt-BR" sz="2400" noProof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TP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5405529-0A07-4B9C-BACE-DECD55300EBE}"/>
              </a:ext>
            </a:extLst>
          </p:cNvPr>
          <p:cNvSpPr/>
          <p:nvPr/>
        </p:nvSpPr>
        <p:spPr>
          <a:xfrm>
            <a:off x="-154540" y="582965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2400" dirty="0">
                <a:solidFill>
                  <a:prstClr val="white"/>
                </a:solidFill>
                <a:latin typeface="Eras Bold ITC" panose="020B0907030504020204" pitchFamily="34" charset="0"/>
              </a:rPr>
              <a:t>E liberadas </a:t>
            </a:r>
            <a:r>
              <a:rPr lang="pt-BR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6 moléculas de CO</a:t>
            </a:r>
            <a:r>
              <a:rPr lang="pt-BR" sz="2400" baseline="-250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2</a:t>
            </a:r>
            <a:endParaRPr lang="pt-BR" sz="2400" dirty="0">
              <a:solidFill>
                <a:schemeClr val="accent4">
                  <a:lumMod val="40000"/>
                  <a:lumOff val="60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6D187D8-0370-41BB-B709-4EE510AFD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78171" cy="68772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BFA3B9-2DF3-4DB7-963D-1F44EECCF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602" y="727380"/>
            <a:ext cx="4572396" cy="342929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DC1A09A-F6C3-49FD-A546-BBD09DE9E9E5}"/>
              </a:ext>
            </a:extLst>
          </p:cNvPr>
          <p:cNvSpPr/>
          <p:nvPr/>
        </p:nvSpPr>
        <p:spPr>
          <a:xfrm>
            <a:off x="8490856" y="4871714"/>
            <a:ext cx="2269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pt-BR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Eras Bold ITC" panose="020B0907030504020204" pitchFamily="34" charset="0"/>
              </a:rPr>
              <a:t>Capítulo 16</a:t>
            </a:r>
          </a:p>
        </p:txBody>
      </p:sp>
    </p:spTree>
    <p:extLst>
      <p:ext uri="{BB962C8B-B14F-4D97-AF65-F5344CB8AC3E}">
        <p14:creationId xmlns:p14="http://schemas.microsoft.com/office/powerpoint/2010/main" val="201324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9D7E1-D41F-4B4E-A8F0-5A94534F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Dicas Finais</a:t>
            </a:r>
          </a:p>
        </p:txBody>
      </p:sp>
    </p:spTree>
    <p:extLst>
      <p:ext uri="{BB962C8B-B14F-4D97-AF65-F5344CB8AC3E}">
        <p14:creationId xmlns:p14="http://schemas.microsoft.com/office/powerpoint/2010/main" val="566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zenda rosa e vertical: agronegócio mudou e busca profissionais para  ganhar mais de R$ 10 mil | Exame">
            <a:extLst>
              <a:ext uri="{FF2B5EF4-FFF2-40B4-BE49-F238E27FC236}">
                <a16:creationId xmlns:a16="http://schemas.microsoft.com/office/drawing/2014/main" id="{F31F86EF-7242-4FAA-9B9C-22E0B14E7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48" y="1059210"/>
            <a:ext cx="7642746" cy="509765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nk Farms | Facebook">
            <a:extLst>
              <a:ext uri="{FF2B5EF4-FFF2-40B4-BE49-F238E27FC236}">
                <a16:creationId xmlns:a16="http://schemas.microsoft.com/office/drawing/2014/main" id="{6C02FD18-4637-4F73-BD40-D97E8FA3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7" y="746330"/>
            <a:ext cx="2143125" cy="21431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3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FAZENDA CUBO “APROXIMAR O PLANTAR DO COMER” É A SUA MISSÃO – No More  Magazine">
            <a:extLst>
              <a:ext uri="{FF2B5EF4-FFF2-40B4-BE49-F238E27FC236}">
                <a16:creationId xmlns:a16="http://schemas.microsoft.com/office/drawing/2014/main" id="{5312E4C8-CED9-4DA3-894C-B04632E00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662" y="1774208"/>
            <a:ext cx="6617629" cy="4409711"/>
          </a:xfrm>
          <a:prstGeom prst="roundRect">
            <a:avLst>
              <a:gd name="adj" fmla="val 41117"/>
            </a:avLst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5CAC51-2BEA-4609-BFEC-1B0A638D4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11" y="574048"/>
            <a:ext cx="3429176" cy="173998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s Celula | Vetores, fotos de arquivo e PSD grátis">
            <a:extLst>
              <a:ext uri="{FF2B5EF4-FFF2-40B4-BE49-F238E27FC236}">
                <a16:creationId xmlns:a16="http://schemas.microsoft.com/office/drawing/2014/main" id="{9E21B367-10E0-428C-AC6E-9E0FED7A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22" y="1089286"/>
            <a:ext cx="9158514" cy="467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2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ns Celula | Vetores, fotos de arquivo e PSD grátis">
            <a:extLst>
              <a:ext uri="{FF2B5EF4-FFF2-40B4-BE49-F238E27FC236}">
                <a16:creationId xmlns:a16="http://schemas.microsoft.com/office/drawing/2014/main" id="{9E21B367-10E0-428C-AC6E-9E0FED7A5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43"/>
          <a:stretch/>
        </p:blipFill>
        <p:spPr bwMode="auto">
          <a:xfrm>
            <a:off x="661017" y="314325"/>
            <a:ext cx="5225143" cy="62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2,003 Mitocondria Imágenes y Fotos - 123RF">
            <a:extLst>
              <a:ext uri="{FF2B5EF4-FFF2-40B4-BE49-F238E27FC236}">
                <a16:creationId xmlns:a16="http://schemas.microsoft.com/office/drawing/2014/main" id="{8B412DF8-E66B-4A4F-A81D-F772AED83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844" y="927175"/>
            <a:ext cx="5225143" cy="522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37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Agrupar 208">
            <a:extLst>
              <a:ext uri="{FF2B5EF4-FFF2-40B4-BE49-F238E27FC236}">
                <a16:creationId xmlns:a16="http://schemas.microsoft.com/office/drawing/2014/main" id="{03FC0DA5-86A9-4387-AADB-63F7C1E195BF}"/>
              </a:ext>
            </a:extLst>
          </p:cNvPr>
          <p:cNvGrpSpPr/>
          <p:nvPr/>
        </p:nvGrpSpPr>
        <p:grpSpPr>
          <a:xfrm>
            <a:off x="1425259" y="1221212"/>
            <a:ext cx="781463" cy="260899"/>
            <a:chOff x="9651739" y="3004323"/>
            <a:chExt cx="964595" cy="333965"/>
          </a:xfrm>
        </p:grpSpPr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356FA733-2353-41EC-8880-2697A3E7AAAF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D25A5F1B-C3AC-43E9-BE9B-3193A53C3B10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Elipse 211">
              <a:extLst>
                <a:ext uri="{FF2B5EF4-FFF2-40B4-BE49-F238E27FC236}">
                  <a16:creationId xmlns:a16="http://schemas.microsoft.com/office/drawing/2014/main" id="{9BC5BE30-A61F-4D55-AFCA-5BDC9649FB62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22" name="Conector de Seta Reta 221">
            <a:extLst>
              <a:ext uri="{FF2B5EF4-FFF2-40B4-BE49-F238E27FC236}">
                <a16:creationId xmlns:a16="http://schemas.microsoft.com/office/drawing/2014/main" id="{F440AB84-F3A4-468D-8443-FDEBC55170C1}"/>
              </a:ext>
            </a:extLst>
          </p:cNvPr>
          <p:cNvCxnSpPr>
            <a:cxnSpLocks/>
          </p:cNvCxnSpPr>
          <p:nvPr/>
        </p:nvCxnSpPr>
        <p:spPr>
          <a:xfrm flipH="1" flipV="1">
            <a:off x="1180893" y="4696781"/>
            <a:ext cx="32213" cy="110612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6A9364AD-F8DE-4F2B-98BA-59486758DFD5}"/>
              </a:ext>
            </a:extLst>
          </p:cNvPr>
          <p:cNvSpPr txBox="1"/>
          <p:nvPr/>
        </p:nvSpPr>
        <p:spPr>
          <a:xfrm>
            <a:off x="9199366" y="38940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Acetil-</a:t>
            </a:r>
            <a:r>
              <a:rPr lang="pt-BR" sz="2000" b="1" dirty="0" err="1">
                <a:solidFill>
                  <a:schemeClr val="bg1"/>
                </a:solidFill>
                <a:latin typeface="Bell MT" panose="02020503060305020303" pitchFamily="18" charset="0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30" name="CaixaDeTexto 229">
            <a:extLst>
              <a:ext uri="{FF2B5EF4-FFF2-40B4-BE49-F238E27FC236}">
                <a16:creationId xmlns:a16="http://schemas.microsoft.com/office/drawing/2014/main" id="{2F7D1891-6A9B-4394-903F-F834FD2723BC}"/>
              </a:ext>
            </a:extLst>
          </p:cNvPr>
          <p:cNvSpPr txBox="1"/>
          <p:nvPr/>
        </p:nvSpPr>
        <p:spPr>
          <a:xfrm>
            <a:off x="6636157" y="1326594"/>
            <a:ext cx="222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Ácido oxalacético</a:t>
            </a:r>
          </a:p>
        </p:txBody>
      </p:sp>
      <p:sp>
        <p:nvSpPr>
          <p:cNvPr id="231" name="Arco 230">
            <a:extLst>
              <a:ext uri="{FF2B5EF4-FFF2-40B4-BE49-F238E27FC236}">
                <a16:creationId xmlns:a16="http://schemas.microsoft.com/office/drawing/2014/main" id="{CCE6864A-D797-46B8-AF3D-F4F1394490F3}"/>
              </a:ext>
            </a:extLst>
          </p:cNvPr>
          <p:cNvSpPr/>
          <p:nvPr/>
        </p:nvSpPr>
        <p:spPr>
          <a:xfrm>
            <a:off x="6417702" y="1254235"/>
            <a:ext cx="5196044" cy="5069990"/>
          </a:xfrm>
          <a:prstGeom prst="arc">
            <a:avLst>
              <a:gd name="adj1" fmla="val 18327829"/>
              <a:gd name="adj2" fmla="val 19340631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Arco 231">
            <a:extLst>
              <a:ext uri="{FF2B5EF4-FFF2-40B4-BE49-F238E27FC236}">
                <a16:creationId xmlns:a16="http://schemas.microsoft.com/office/drawing/2014/main" id="{CE93FF77-2CDF-4D5C-B87B-2DDC60D21D83}"/>
              </a:ext>
            </a:extLst>
          </p:cNvPr>
          <p:cNvSpPr/>
          <p:nvPr/>
        </p:nvSpPr>
        <p:spPr>
          <a:xfrm>
            <a:off x="6396496" y="1245584"/>
            <a:ext cx="5196044" cy="5069990"/>
          </a:xfrm>
          <a:prstGeom prst="arc">
            <a:avLst>
              <a:gd name="adj1" fmla="val 20000142"/>
              <a:gd name="adj2" fmla="val 20851908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Arco 232">
            <a:extLst>
              <a:ext uri="{FF2B5EF4-FFF2-40B4-BE49-F238E27FC236}">
                <a16:creationId xmlns:a16="http://schemas.microsoft.com/office/drawing/2014/main" id="{0C606013-6283-4EF9-B224-2E3EDE166805}"/>
              </a:ext>
            </a:extLst>
          </p:cNvPr>
          <p:cNvSpPr/>
          <p:nvPr/>
        </p:nvSpPr>
        <p:spPr>
          <a:xfrm>
            <a:off x="6404869" y="1236933"/>
            <a:ext cx="5196044" cy="5069990"/>
          </a:xfrm>
          <a:prstGeom prst="arc">
            <a:avLst>
              <a:gd name="adj1" fmla="val 21436359"/>
              <a:gd name="adj2" fmla="val 2014302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4" name="Arco 233">
            <a:extLst>
              <a:ext uri="{FF2B5EF4-FFF2-40B4-BE49-F238E27FC236}">
                <a16:creationId xmlns:a16="http://schemas.microsoft.com/office/drawing/2014/main" id="{6ABB4DAB-13A8-493E-9E5F-82EC3D51575E}"/>
              </a:ext>
            </a:extLst>
          </p:cNvPr>
          <p:cNvSpPr/>
          <p:nvPr/>
        </p:nvSpPr>
        <p:spPr>
          <a:xfrm>
            <a:off x="6396496" y="1228282"/>
            <a:ext cx="5196044" cy="5069990"/>
          </a:xfrm>
          <a:prstGeom prst="arc">
            <a:avLst>
              <a:gd name="adj1" fmla="val 2798458"/>
              <a:gd name="adj2" fmla="val 440062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rco 234">
            <a:extLst>
              <a:ext uri="{FF2B5EF4-FFF2-40B4-BE49-F238E27FC236}">
                <a16:creationId xmlns:a16="http://schemas.microsoft.com/office/drawing/2014/main" id="{47D6617B-3013-47AB-A1F3-718C5D559BED}"/>
              </a:ext>
            </a:extLst>
          </p:cNvPr>
          <p:cNvSpPr/>
          <p:nvPr/>
        </p:nvSpPr>
        <p:spPr>
          <a:xfrm>
            <a:off x="6404483" y="1236408"/>
            <a:ext cx="5196044" cy="5069990"/>
          </a:xfrm>
          <a:prstGeom prst="arc">
            <a:avLst>
              <a:gd name="adj1" fmla="val 5989416"/>
              <a:gd name="adj2" fmla="val 8994205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Arco 235">
            <a:extLst>
              <a:ext uri="{FF2B5EF4-FFF2-40B4-BE49-F238E27FC236}">
                <a16:creationId xmlns:a16="http://schemas.microsoft.com/office/drawing/2014/main" id="{4156447D-FBDD-4153-ABD0-8F50C09145D3}"/>
              </a:ext>
            </a:extLst>
          </p:cNvPr>
          <p:cNvSpPr/>
          <p:nvPr/>
        </p:nvSpPr>
        <p:spPr>
          <a:xfrm>
            <a:off x="6396496" y="1228282"/>
            <a:ext cx="5196044" cy="5069990"/>
          </a:xfrm>
          <a:prstGeom prst="arc">
            <a:avLst>
              <a:gd name="adj1" fmla="val 9605520"/>
              <a:gd name="adj2" fmla="val 107390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Arco 236">
            <a:extLst>
              <a:ext uri="{FF2B5EF4-FFF2-40B4-BE49-F238E27FC236}">
                <a16:creationId xmlns:a16="http://schemas.microsoft.com/office/drawing/2014/main" id="{B2028937-1B52-4FC9-AD4B-8A0DB55C8038}"/>
              </a:ext>
            </a:extLst>
          </p:cNvPr>
          <p:cNvSpPr/>
          <p:nvPr/>
        </p:nvSpPr>
        <p:spPr>
          <a:xfrm>
            <a:off x="6404483" y="1204632"/>
            <a:ext cx="5196044" cy="5069990"/>
          </a:xfrm>
          <a:prstGeom prst="arc">
            <a:avLst>
              <a:gd name="adj1" fmla="val 11376747"/>
              <a:gd name="adj2" fmla="val 12277346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Arco 237">
            <a:extLst>
              <a:ext uri="{FF2B5EF4-FFF2-40B4-BE49-F238E27FC236}">
                <a16:creationId xmlns:a16="http://schemas.microsoft.com/office/drawing/2014/main" id="{7E8DADDA-1034-491E-9E7A-2ADFB60F2BF1}"/>
              </a:ext>
            </a:extLst>
          </p:cNvPr>
          <p:cNvSpPr/>
          <p:nvPr/>
        </p:nvSpPr>
        <p:spPr>
          <a:xfrm>
            <a:off x="6396496" y="1163720"/>
            <a:ext cx="5196044" cy="5069990"/>
          </a:xfrm>
          <a:prstGeom prst="arc">
            <a:avLst>
              <a:gd name="adj1" fmla="val 12793611"/>
              <a:gd name="adj2" fmla="val 13867993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Arco 238">
            <a:extLst>
              <a:ext uri="{FF2B5EF4-FFF2-40B4-BE49-F238E27FC236}">
                <a16:creationId xmlns:a16="http://schemas.microsoft.com/office/drawing/2014/main" id="{B7F89686-507A-4DF0-88C5-4B3396D96E5A}"/>
              </a:ext>
            </a:extLst>
          </p:cNvPr>
          <p:cNvSpPr/>
          <p:nvPr/>
        </p:nvSpPr>
        <p:spPr>
          <a:xfrm>
            <a:off x="6404483" y="1187330"/>
            <a:ext cx="5196044" cy="5069990"/>
          </a:xfrm>
          <a:prstGeom prst="arc">
            <a:avLst>
              <a:gd name="adj1" fmla="val 14999890"/>
              <a:gd name="adj2" fmla="val 17520247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0" name="Conector de Seta Reta 239">
            <a:extLst>
              <a:ext uri="{FF2B5EF4-FFF2-40B4-BE49-F238E27FC236}">
                <a16:creationId xmlns:a16="http://schemas.microsoft.com/office/drawing/2014/main" id="{3E41B3B3-E16B-4E7A-9154-326BAD9AA5F8}"/>
              </a:ext>
            </a:extLst>
          </p:cNvPr>
          <p:cNvCxnSpPr>
            <a:cxnSpLocks/>
          </p:cNvCxnSpPr>
          <p:nvPr/>
        </p:nvCxnSpPr>
        <p:spPr>
          <a:xfrm>
            <a:off x="6118901" y="626329"/>
            <a:ext cx="2343869" cy="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Seta: Dobrada 240">
            <a:extLst>
              <a:ext uri="{FF2B5EF4-FFF2-40B4-BE49-F238E27FC236}">
                <a16:creationId xmlns:a16="http://schemas.microsoft.com/office/drawing/2014/main" id="{2F43E6DE-B185-4469-9DE4-63180E8263AF}"/>
              </a:ext>
            </a:extLst>
          </p:cNvPr>
          <p:cNvSpPr/>
          <p:nvPr/>
        </p:nvSpPr>
        <p:spPr>
          <a:xfrm flipV="1">
            <a:off x="9030854" y="794939"/>
            <a:ext cx="146827" cy="400515"/>
          </a:xfrm>
          <a:prstGeom prst="bentArrow">
            <a:avLst>
              <a:gd name="adj1" fmla="val 5691"/>
              <a:gd name="adj2" fmla="val 10827"/>
              <a:gd name="adj3" fmla="val 50000"/>
              <a:gd name="adj4" fmla="val 83920"/>
            </a:avLst>
          </a:prstGeom>
          <a:solidFill>
            <a:schemeClr val="accent2">
              <a:lumMod val="50000"/>
            </a:schemeClr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584E06A3-8F06-436B-9617-8BD05D4FE911}"/>
              </a:ext>
            </a:extLst>
          </p:cNvPr>
          <p:cNvSpPr txBox="1"/>
          <p:nvPr/>
        </p:nvSpPr>
        <p:spPr>
          <a:xfrm>
            <a:off x="9664798" y="1326190"/>
            <a:ext cx="1295021" cy="400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Citrato</a:t>
            </a:r>
          </a:p>
        </p:txBody>
      </p:sp>
      <p:sp>
        <p:nvSpPr>
          <p:cNvPr id="243" name="CaixaDeTexto 242">
            <a:extLst>
              <a:ext uri="{FF2B5EF4-FFF2-40B4-BE49-F238E27FC236}">
                <a16:creationId xmlns:a16="http://schemas.microsoft.com/office/drawing/2014/main" id="{E6DE74D3-ADF4-4F9F-B93C-2CE43E8D8D9D}"/>
              </a:ext>
            </a:extLst>
          </p:cNvPr>
          <p:cNvSpPr txBox="1"/>
          <p:nvPr/>
        </p:nvSpPr>
        <p:spPr>
          <a:xfrm>
            <a:off x="6118901" y="2276125"/>
            <a:ext cx="117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Malato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4" name="CaixaDeTexto 243">
            <a:extLst>
              <a:ext uri="{FF2B5EF4-FFF2-40B4-BE49-F238E27FC236}">
                <a16:creationId xmlns:a16="http://schemas.microsoft.com/office/drawing/2014/main" id="{BB56364B-8B09-43C6-A392-5C14FB19CE3A}"/>
              </a:ext>
            </a:extLst>
          </p:cNvPr>
          <p:cNvSpPr txBox="1"/>
          <p:nvPr/>
        </p:nvSpPr>
        <p:spPr>
          <a:xfrm>
            <a:off x="5755612" y="3348564"/>
            <a:ext cx="138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Fumarato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5" name="CaixaDeTexto 244">
            <a:extLst>
              <a:ext uri="{FF2B5EF4-FFF2-40B4-BE49-F238E27FC236}">
                <a16:creationId xmlns:a16="http://schemas.microsoft.com/office/drawing/2014/main" id="{0D616E8F-39D4-4672-808E-A0F0979BD3AF}"/>
              </a:ext>
            </a:extLst>
          </p:cNvPr>
          <p:cNvSpPr txBox="1"/>
          <p:nvPr/>
        </p:nvSpPr>
        <p:spPr>
          <a:xfrm>
            <a:off x="6041173" y="4632014"/>
            <a:ext cx="1389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Succinato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FF8B7699-DF07-4D3C-A245-D26E04BDB3CD}"/>
              </a:ext>
            </a:extLst>
          </p:cNvPr>
          <p:cNvSpPr txBox="1"/>
          <p:nvPr/>
        </p:nvSpPr>
        <p:spPr>
          <a:xfrm>
            <a:off x="8197530" y="6266075"/>
            <a:ext cx="199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Succinato-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CoA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69407112-3C81-49C7-B6C3-DAC267C0F27F}"/>
              </a:ext>
            </a:extLst>
          </p:cNvPr>
          <p:cNvSpPr txBox="1"/>
          <p:nvPr/>
        </p:nvSpPr>
        <p:spPr>
          <a:xfrm>
            <a:off x="10896979" y="3197018"/>
            <a:ext cx="129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Isocitrato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BC9BAE39-64C6-4D74-B5F9-A5F3EDCEE6F0}"/>
              </a:ext>
            </a:extLst>
          </p:cNvPr>
          <p:cNvSpPr txBox="1"/>
          <p:nvPr/>
        </p:nvSpPr>
        <p:spPr>
          <a:xfrm>
            <a:off x="10273959" y="2199173"/>
            <a:ext cx="191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Cis-Aconit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ato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4BDCA2D2-492F-4D0A-94BC-C214D660C831}"/>
              </a:ext>
            </a:extLst>
          </p:cNvPr>
          <p:cNvSpPr txBox="1"/>
          <p:nvPr/>
        </p:nvSpPr>
        <p:spPr>
          <a:xfrm>
            <a:off x="10059015" y="5174477"/>
            <a:ext cx="191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α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-</a:t>
            </a: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+mn-cs"/>
              </a:rPr>
              <a:t>cetogutarato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+mn-cs"/>
            </a:endParaRPr>
          </a:p>
        </p:txBody>
      </p:sp>
      <p:pic>
        <p:nvPicPr>
          <p:cNvPr id="206" name="Imagem 205">
            <a:extLst>
              <a:ext uri="{FF2B5EF4-FFF2-40B4-BE49-F238E27FC236}">
                <a16:creationId xmlns:a16="http://schemas.microsoft.com/office/drawing/2014/main" id="{FCE7D618-0E8F-41D1-A6AD-193C9463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-278751" y="2906888"/>
            <a:ext cx="6830684" cy="997004"/>
          </a:xfrm>
          <a:prstGeom prst="rect">
            <a:avLst/>
          </a:prstGeom>
        </p:spPr>
      </p:pic>
      <p:pic>
        <p:nvPicPr>
          <p:cNvPr id="207" name="Imagem 206">
            <a:extLst>
              <a:ext uri="{FF2B5EF4-FFF2-40B4-BE49-F238E27FC236}">
                <a16:creationId xmlns:a16="http://schemas.microsoft.com/office/drawing/2014/main" id="{B42B09E4-D4AE-4E18-A6B9-94A347F7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1192868" y="2944156"/>
            <a:ext cx="6830684" cy="997004"/>
          </a:xfrm>
          <a:prstGeom prst="rect">
            <a:avLst/>
          </a:prstGeom>
        </p:spPr>
      </p:pic>
      <p:sp>
        <p:nvSpPr>
          <p:cNvPr id="256" name="CaixaDeTexto 255">
            <a:extLst>
              <a:ext uri="{FF2B5EF4-FFF2-40B4-BE49-F238E27FC236}">
                <a16:creationId xmlns:a16="http://schemas.microsoft.com/office/drawing/2014/main" id="{A7778336-6B8F-4B09-B6E3-7A0ACB5F6AB7}"/>
              </a:ext>
            </a:extLst>
          </p:cNvPr>
          <p:cNvSpPr txBox="1"/>
          <p:nvPr/>
        </p:nvSpPr>
        <p:spPr>
          <a:xfrm>
            <a:off x="12159" y="277927"/>
            <a:ext cx="22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Citoplasma</a:t>
            </a: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FBABC5F2-3EEB-4C78-9679-9B5D0A8A1771}"/>
              </a:ext>
            </a:extLst>
          </p:cNvPr>
          <p:cNvSpPr txBox="1"/>
          <p:nvPr/>
        </p:nvSpPr>
        <p:spPr>
          <a:xfrm>
            <a:off x="6584310" y="5712382"/>
            <a:ext cx="4658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Eras Bold ITC" panose="020B0907030504020204" pitchFamily="34" charset="0"/>
              </a:rPr>
              <a:t>Interior da mitocôndria</a:t>
            </a:r>
          </a:p>
        </p:txBody>
      </p:sp>
      <p:cxnSp>
        <p:nvCxnSpPr>
          <p:cNvPr id="258" name="Conector de Seta Reta 257">
            <a:extLst>
              <a:ext uri="{FF2B5EF4-FFF2-40B4-BE49-F238E27FC236}">
                <a16:creationId xmlns:a16="http://schemas.microsoft.com/office/drawing/2014/main" id="{628A6378-20E3-4DF8-A361-27CEBE665B58}"/>
              </a:ext>
            </a:extLst>
          </p:cNvPr>
          <p:cNvCxnSpPr>
            <a:cxnSpLocks/>
          </p:cNvCxnSpPr>
          <p:nvPr/>
        </p:nvCxnSpPr>
        <p:spPr>
          <a:xfrm flipH="1" flipV="1">
            <a:off x="685287" y="3369340"/>
            <a:ext cx="495607" cy="823702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onector de Seta Reta 259">
            <a:extLst>
              <a:ext uri="{FF2B5EF4-FFF2-40B4-BE49-F238E27FC236}">
                <a16:creationId xmlns:a16="http://schemas.microsoft.com/office/drawing/2014/main" id="{3C18FD00-5D79-45C8-8CAC-B45BE3C32F39}"/>
              </a:ext>
            </a:extLst>
          </p:cNvPr>
          <p:cNvCxnSpPr>
            <a:cxnSpLocks/>
          </p:cNvCxnSpPr>
          <p:nvPr/>
        </p:nvCxnSpPr>
        <p:spPr>
          <a:xfrm flipV="1">
            <a:off x="1228604" y="3422831"/>
            <a:ext cx="503570" cy="770211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onector de Seta Reta 262">
            <a:extLst>
              <a:ext uri="{FF2B5EF4-FFF2-40B4-BE49-F238E27FC236}">
                <a16:creationId xmlns:a16="http://schemas.microsoft.com/office/drawing/2014/main" id="{FFB26CC5-5D78-4DC6-843E-E107FFB44B2A}"/>
              </a:ext>
            </a:extLst>
          </p:cNvPr>
          <p:cNvCxnSpPr>
            <a:cxnSpLocks/>
          </p:cNvCxnSpPr>
          <p:nvPr/>
        </p:nvCxnSpPr>
        <p:spPr>
          <a:xfrm flipV="1">
            <a:off x="1822707" y="1542806"/>
            <a:ext cx="0" cy="1350047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de Seta Reta 268">
            <a:extLst>
              <a:ext uri="{FF2B5EF4-FFF2-40B4-BE49-F238E27FC236}">
                <a16:creationId xmlns:a16="http://schemas.microsoft.com/office/drawing/2014/main" id="{77F6323F-E78E-476D-97B4-226FF0E939E6}"/>
              </a:ext>
            </a:extLst>
          </p:cNvPr>
          <p:cNvCxnSpPr>
            <a:cxnSpLocks/>
          </p:cNvCxnSpPr>
          <p:nvPr/>
        </p:nvCxnSpPr>
        <p:spPr>
          <a:xfrm flipH="1" flipV="1">
            <a:off x="752627" y="1697684"/>
            <a:ext cx="0" cy="1152860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Agrupar 269">
            <a:extLst>
              <a:ext uri="{FF2B5EF4-FFF2-40B4-BE49-F238E27FC236}">
                <a16:creationId xmlns:a16="http://schemas.microsoft.com/office/drawing/2014/main" id="{FA7E9ADB-FD33-4920-A1D8-18C27768F916}"/>
              </a:ext>
            </a:extLst>
          </p:cNvPr>
          <p:cNvGrpSpPr/>
          <p:nvPr/>
        </p:nvGrpSpPr>
        <p:grpSpPr>
          <a:xfrm>
            <a:off x="349234" y="1298193"/>
            <a:ext cx="778950" cy="266670"/>
            <a:chOff x="9651739" y="3004323"/>
            <a:chExt cx="964595" cy="333965"/>
          </a:xfrm>
        </p:grpSpPr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1DBD5EF6-D218-4C06-B769-DBC7FBED152C}"/>
                </a:ext>
              </a:extLst>
            </p:cNvPr>
            <p:cNvSpPr/>
            <p:nvPr/>
          </p:nvSpPr>
          <p:spPr>
            <a:xfrm>
              <a:off x="9651739" y="300432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Elipse 271">
              <a:extLst>
                <a:ext uri="{FF2B5EF4-FFF2-40B4-BE49-F238E27FC236}">
                  <a16:creationId xmlns:a16="http://schemas.microsoft.com/office/drawing/2014/main" id="{8699300B-07F1-4E59-9C07-094F00BEB5BC}"/>
                </a:ext>
              </a:extLst>
            </p:cNvPr>
            <p:cNvSpPr/>
            <p:nvPr/>
          </p:nvSpPr>
          <p:spPr>
            <a:xfrm>
              <a:off x="9981868" y="3004324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74E6A947-32A6-4EF1-92AA-0F14F8754736}"/>
                </a:ext>
              </a:extLst>
            </p:cNvPr>
            <p:cNvSpPr/>
            <p:nvPr/>
          </p:nvSpPr>
          <p:spPr>
            <a:xfrm>
              <a:off x="10303817" y="3015863"/>
              <a:ext cx="312517" cy="32242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3F86B5EC-1478-4E5B-B23A-721D20762D1D}"/>
              </a:ext>
            </a:extLst>
          </p:cNvPr>
          <p:cNvGrpSpPr/>
          <p:nvPr/>
        </p:nvGrpSpPr>
        <p:grpSpPr>
          <a:xfrm>
            <a:off x="449726" y="6062225"/>
            <a:ext cx="1561360" cy="288093"/>
            <a:chOff x="245958" y="370856"/>
            <a:chExt cx="1929190" cy="367634"/>
          </a:xfrm>
        </p:grpSpPr>
        <p:grpSp>
          <p:nvGrpSpPr>
            <p:cNvPr id="277" name="Agrupar 276">
              <a:extLst>
                <a:ext uri="{FF2B5EF4-FFF2-40B4-BE49-F238E27FC236}">
                  <a16:creationId xmlns:a16="http://schemas.microsoft.com/office/drawing/2014/main" id="{1AB9C506-CD4E-4629-B95D-E8E07F67EEB0}"/>
                </a:ext>
              </a:extLst>
            </p:cNvPr>
            <p:cNvGrpSpPr/>
            <p:nvPr/>
          </p:nvGrpSpPr>
          <p:grpSpPr>
            <a:xfrm>
              <a:off x="245958" y="370856"/>
              <a:ext cx="964595" cy="333965"/>
              <a:chOff x="9651739" y="3004323"/>
              <a:chExt cx="964595" cy="333965"/>
            </a:xfrm>
          </p:grpSpPr>
          <p:sp>
            <p:nvSpPr>
              <p:cNvPr id="282" name="Elipse 281">
                <a:extLst>
                  <a:ext uri="{FF2B5EF4-FFF2-40B4-BE49-F238E27FC236}">
                    <a16:creationId xmlns:a16="http://schemas.microsoft.com/office/drawing/2014/main" id="{B1D6F7ED-10F6-4EBF-A3E4-8BDAE0451552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Elipse 282">
                <a:extLst>
                  <a:ext uri="{FF2B5EF4-FFF2-40B4-BE49-F238E27FC236}">
                    <a16:creationId xmlns:a16="http://schemas.microsoft.com/office/drawing/2014/main" id="{C2805044-E67B-409A-A30F-8D7CCA902E40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Elipse 283">
                <a:extLst>
                  <a:ext uri="{FF2B5EF4-FFF2-40B4-BE49-F238E27FC236}">
                    <a16:creationId xmlns:a16="http://schemas.microsoft.com/office/drawing/2014/main" id="{CB72F30C-83D1-44AE-9D07-A61B0CC9AB8F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" name="Agrupar 277">
              <a:extLst>
                <a:ext uri="{FF2B5EF4-FFF2-40B4-BE49-F238E27FC236}">
                  <a16:creationId xmlns:a16="http://schemas.microsoft.com/office/drawing/2014/main" id="{CFB5CCFE-EC59-4F4F-9387-CDBF94BB91E3}"/>
                </a:ext>
              </a:extLst>
            </p:cNvPr>
            <p:cNvGrpSpPr/>
            <p:nvPr/>
          </p:nvGrpSpPr>
          <p:grpSpPr>
            <a:xfrm>
              <a:off x="1210553" y="404525"/>
              <a:ext cx="964595" cy="333965"/>
              <a:chOff x="9651739" y="3004323"/>
              <a:chExt cx="964595" cy="333965"/>
            </a:xfrm>
          </p:grpSpPr>
          <p:sp>
            <p:nvSpPr>
              <p:cNvPr id="279" name="Elipse 278">
                <a:extLst>
                  <a:ext uri="{FF2B5EF4-FFF2-40B4-BE49-F238E27FC236}">
                    <a16:creationId xmlns:a16="http://schemas.microsoft.com/office/drawing/2014/main" id="{00ED85E4-3687-4D61-8B11-15EE9A48ACE4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Elipse 279">
                <a:extLst>
                  <a:ext uri="{FF2B5EF4-FFF2-40B4-BE49-F238E27FC236}">
                    <a16:creationId xmlns:a16="http://schemas.microsoft.com/office/drawing/2014/main" id="{4BB37734-04C9-4300-A1C7-01EE7F89CAAB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Elipse 280">
                <a:extLst>
                  <a:ext uri="{FF2B5EF4-FFF2-40B4-BE49-F238E27FC236}">
                    <a16:creationId xmlns:a16="http://schemas.microsoft.com/office/drawing/2014/main" id="{4A65F6E5-CFCE-4D1B-9C9A-AD678253ED15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1425A853-1EB2-442B-800F-7A93946D3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9" y="4346453"/>
            <a:ext cx="2136624" cy="34280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24F4667-AFCA-48BB-868C-8C72A27F8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405" y="3050713"/>
            <a:ext cx="997006" cy="31794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69E536-080A-4466-BF9E-E8F4F4D71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88" y="3049353"/>
            <a:ext cx="997005" cy="309676"/>
          </a:xfrm>
          <a:prstGeom prst="rect">
            <a:avLst/>
          </a:prstGeom>
        </p:spPr>
      </p:pic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4FBB7B8A-A635-454E-966A-E672C6DD4D4A}"/>
              </a:ext>
            </a:extLst>
          </p:cNvPr>
          <p:cNvSpPr txBox="1"/>
          <p:nvPr/>
        </p:nvSpPr>
        <p:spPr>
          <a:xfrm>
            <a:off x="4849912" y="807696"/>
            <a:ext cx="1719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pt-BR" sz="2000" b="1" dirty="0">
                <a:solidFill>
                  <a:schemeClr val="bg1"/>
                </a:solidFill>
                <a:latin typeface="Bell MT" panose="02020503060305020303" pitchFamily="18" charset="0"/>
              </a:rPr>
              <a:t>Piruvato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ll MT" panose="02020503060305020303" pitchFamily="18" charset="0"/>
            </a:endParaRPr>
          </a:p>
        </p:txBody>
      </p:sp>
      <p:sp>
        <p:nvSpPr>
          <p:cNvPr id="2" name="Estrela: 10 Pontas 1">
            <a:extLst>
              <a:ext uri="{FF2B5EF4-FFF2-40B4-BE49-F238E27FC236}">
                <a16:creationId xmlns:a16="http://schemas.microsoft.com/office/drawing/2014/main" id="{561BF263-B302-4D6D-A340-94B91B878203}"/>
              </a:ext>
            </a:extLst>
          </p:cNvPr>
          <p:cNvSpPr/>
          <p:nvPr/>
        </p:nvSpPr>
        <p:spPr>
          <a:xfrm>
            <a:off x="1196999" y="5018402"/>
            <a:ext cx="1277018" cy="628425"/>
          </a:xfrm>
          <a:prstGeom prst="star10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 ATP</a:t>
            </a:r>
          </a:p>
        </p:txBody>
      </p:sp>
      <p:sp>
        <p:nvSpPr>
          <p:cNvPr id="54" name="Estrela: 10 Pontas 53">
            <a:extLst>
              <a:ext uri="{FF2B5EF4-FFF2-40B4-BE49-F238E27FC236}">
                <a16:creationId xmlns:a16="http://schemas.microsoft.com/office/drawing/2014/main" id="{FC91B5CB-6577-445D-9078-12D284DCF8BC}"/>
              </a:ext>
            </a:extLst>
          </p:cNvPr>
          <p:cNvSpPr/>
          <p:nvPr/>
        </p:nvSpPr>
        <p:spPr>
          <a:xfrm>
            <a:off x="24081" y="2214482"/>
            <a:ext cx="1385659" cy="628425"/>
          </a:xfrm>
          <a:prstGeom prst="star10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ATP</a:t>
            </a:r>
          </a:p>
        </p:txBody>
      </p:sp>
      <p:sp>
        <p:nvSpPr>
          <p:cNvPr id="55" name="Estrela: 10 Pontas 54">
            <a:extLst>
              <a:ext uri="{FF2B5EF4-FFF2-40B4-BE49-F238E27FC236}">
                <a16:creationId xmlns:a16="http://schemas.microsoft.com/office/drawing/2014/main" id="{15C6D09E-2D61-4BAD-B70D-84405B5A0D04}"/>
              </a:ext>
            </a:extLst>
          </p:cNvPr>
          <p:cNvSpPr/>
          <p:nvPr/>
        </p:nvSpPr>
        <p:spPr>
          <a:xfrm>
            <a:off x="1278024" y="1722469"/>
            <a:ext cx="1385659" cy="628425"/>
          </a:xfrm>
          <a:prstGeom prst="star10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 ATP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833AF54-66CF-40CB-A8C8-05BB4A529774}"/>
              </a:ext>
            </a:extLst>
          </p:cNvPr>
          <p:cNvGrpSpPr/>
          <p:nvPr/>
        </p:nvGrpSpPr>
        <p:grpSpPr>
          <a:xfrm>
            <a:off x="8522979" y="399942"/>
            <a:ext cx="1212272" cy="400110"/>
            <a:chOff x="8522979" y="399942"/>
            <a:chExt cx="1212272" cy="400110"/>
          </a:xfrm>
        </p:grpSpPr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8761BA02-52E4-418B-BC32-F1264043AF58}"/>
                </a:ext>
              </a:extLst>
            </p:cNvPr>
            <p:cNvGrpSpPr/>
            <p:nvPr/>
          </p:nvGrpSpPr>
          <p:grpSpPr>
            <a:xfrm>
              <a:off x="8522979" y="472123"/>
              <a:ext cx="520637" cy="251885"/>
              <a:chOff x="9651739" y="3004323"/>
              <a:chExt cx="642646" cy="322426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E1CD3468-0FCF-42C4-836F-07FB62E766C2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ECE1BB1E-DC53-4DDF-B183-E36C0742816B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330ACD51-FE55-41A2-AC83-946E96CF6960}"/>
                </a:ext>
              </a:extLst>
            </p:cNvPr>
            <p:cNvSpPr txBox="1"/>
            <p:nvPr/>
          </p:nvSpPr>
          <p:spPr>
            <a:xfrm>
              <a:off x="8973066" y="399942"/>
              <a:ext cx="7621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pt-BR" sz="2000" b="1" dirty="0">
                  <a:solidFill>
                    <a:schemeClr val="bg1"/>
                  </a:solidFill>
                  <a:latin typeface="Bell MT" panose="02020503060305020303" pitchFamily="18" charset="0"/>
                </a:rPr>
                <a:t>-</a:t>
              </a:r>
              <a:r>
                <a:rPr lang="pt-BR" sz="2000" b="1" dirty="0" err="1">
                  <a:solidFill>
                    <a:schemeClr val="bg1"/>
                  </a:solidFill>
                  <a:latin typeface="Bell MT" panose="02020503060305020303" pitchFamily="18" charset="0"/>
                </a:rPr>
                <a:t>CoA</a:t>
              </a:r>
              <a:endPara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ll MT" panose="020205030603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9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30143 -0.10209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65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230" grpId="0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1" grpId="0" animBg="1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6" grpId="0"/>
      <p:bldP spid="256" grpId="1"/>
      <p:bldP spid="257" grpId="0"/>
      <p:bldP spid="257" grpId="1"/>
      <p:bldP spid="112" grpId="0"/>
      <p:bldP spid="2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927A226-EF03-4E71-9D26-C2F326198F56}"/>
              </a:ext>
            </a:extLst>
          </p:cNvPr>
          <p:cNvGrpSpPr/>
          <p:nvPr/>
        </p:nvGrpSpPr>
        <p:grpSpPr>
          <a:xfrm>
            <a:off x="235959" y="-9952"/>
            <a:ext cx="4870753" cy="6867952"/>
            <a:chOff x="235959" y="-9952"/>
            <a:chExt cx="4870753" cy="6867952"/>
          </a:xfrm>
        </p:grpSpPr>
        <p:cxnSp>
          <p:nvCxnSpPr>
            <p:cNvPr id="222" name="Conector de Seta Reta 221">
              <a:extLst>
                <a:ext uri="{FF2B5EF4-FFF2-40B4-BE49-F238E27FC236}">
                  <a16:creationId xmlns:a16="http://schemas.microsoft.com/office/drawing/2014/main" id="{F440AB84-F3A4-468D-8443-FDEBC5517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0893" y="4696781"/>
              <a:ext cx="32213" cy="1106121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Imagem 205">
              <a:extLst>
                <a:ext uri="{FF2B5EF4-FFF2-40B4-BE49-F238E27FC236}">
                  <a16:creationId xmlns:a16="http://schemas.microsoft.com/office/drawing/2014/main" id="{FCE7D618-0E8F-41D1-A6AD-193C9463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 flipV="1">
              <a:off x="-278751" y="2906888"/>
              <a:ext cx="6830684" cy="997004"/>
            </a:xfrm>
            <a:prstGeom prst="rect">
              <a:avLst/>
            </a:prstGeom>
          </p:spPr>
        </p:pic>
        <p:pic>
          <p:nvPicPr>
            <p:cNvPr id="207" name="Imagem 206">
              <a:extLst>
                <a:ext uri="{FF2B5EF4-FFF2-40B4-BE49-F238E27FC236}">
                  <a16:creationId xmlns:a16="http://schemas.microsoft.com/office/drawing/2014/main" id="{B42B09E4-D4AE-4E18-A6B9-94A347F7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 flipV="1">
              <a:off x="1192868" y="2944156"/>
              <a:ext cx="6830684" cy="997004"/>
            </a:xfrm>
            <a:prstGeom prst="rect">
              <a:avLst/>
            </a:prstGeom>
          </p:spPr>
        </p:pic>
        <p:cxnSp>
          <p:nvCxnSpPr>
            <p:cNvPr id="258" name="Conector de Seta Reta 257">
              <a:extLst>
                <a:ext uri="{FF2B5EF4-FFF2-40B4-BE49-F238E27FC236}">
                  <a16:creationId xmlns:a16="http://schemas.microsoft.com/office/drawing/2014/main" id="{628A6378-20E3-4DF8-A361-27CEBE665B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287" y="3369340"/>
              <a:ext cx="495607" cy="823702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ector de Seta Reta 259">
              <a:extLst>
                <a:ext uri="{FF2B5EF4-FFF2-40B4-BE49-F238E27FC236}">
                  <a16:creationId xmlns:a16="http://schemas.microsoft.com/office/drawing/2014/main" id="{3C18FD00-5D79-45C8-8CAC-B45BE3C32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604" y="3422831"/>
              <a:ext cx="503570" cy="770211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ector de Seta Reta 262">
              <a:extLst>
                <a:ext uri="{FF2B5EF4-FFF2-40B4-BE49-F238E27FC236}">
                  <a16:creationId xmlns:a16="http://schemas.microsoft.com/office/drawing/2014/main" id="{FFB26CC5-5D78-4DC6-843E-E107FFB44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707" y="1542806"/>
              <a:ext cx="0" cy="1350047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de Seta Reta 268">
              <a:extLst>
                <a:ext uri="{FF2B5EF4-FFF2-40B4-BE49-F238E27FC236}">
                  <a16:creationId xmlns:a16="http://schemas.microsoft.com/office/drawing/2014/main" id="{77F6323F-E78E-476D-97B4-226FF0E93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7" y="1697684"/>
              <a:ext cx="0" cy="1152860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Agrupar 269">
              <a:extLst>
                <a:ext uri="{FF2B5EF4-FFF2-40B4-BE49-F238E27FC236}">
                  <a16:creationId xmlns:a16="http://schemas.microsoft.com/office/drawing/2014/main" id="{FA7E9ADB-FD33-4920-A1D8-18C27768F916}"/>
                </a:ext>
              </a:extLst>
            </p:cNvPr>
            <p:cNvGrpSpPr/>
            <p:nvPr/>
          </p:nvGrpSpPr>
          <p:grpSpPr>
            <a:xfrm>
              <a:off x="349234" y="1298193"/>
              <a:ext cx="778950" cy="266670"/>
              <a:chOff x="9651739" y="3004323"/>
              <a:chExt cx="964595" cy="333965"/>
            </a:xfrm>
          </p:grpSpPr>
          <p:sp>
            <p:nvSpPr>
              <p:cNvPr id="271" name="Elipse 270">
                <a:extLst>
                  <a:ext uri="{FF2B5EF4-FFF2-40B4-BE49-F238E27FC236}">
                    <a16:creationId xmlns:a16="http://schemas.microsoft.com/office/drawing/2014/main" id="{1DBD5EF6-D218-4C06-B769-DBC7FBED152C}"/>
                  </a:ext>
                </a:extLst>
              </p:cNvPr>
              <p:cNvSpPr/>
              <p:nvPr/>
            </p:nvSpPr>
            <p:spPr>
              <a:xfrm>
                <a:off x="9651739" y="300432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Elipse 271">
                <a:extLst>
                  <a:ext uri="{FF2B5EF4-FFF2-40B4-BE49-F238E27FC236}">
                    <a16:creationId xmlns:a16="http://schemas.microsoft.com/office/drawing/2014/main" id="{8699300B-07F1-4E59-9C07-094F00BEB5BC}"/>
                  </a:ext>
                </a:extLst>
              </p:cNvPr>
              <p:cNvSpPr/>
              <p:nvPr/>
            </p:nvSpPr>
            <p:spPr>
              <a:xfrm>
                <a:off x="9981868" y="3004324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Elipse 272">
                <a:extLst>
                  <a:ext uri="{FF2B5EF4-FFF2-40B4-BE49-F238E27FC236}">
                    <a16:creationId xmlns:a16="http://schemas.microsoft.com/office/drawing/2014/main" id="{74E6A947-32A6-4EF1-92AA-0F14F8754736}"/>
                  </a:ext>
                </a:extLst>
              </p:cNvPr>
              <p:cNvSpPr/>
              <p:nvPr/>
            </p:nvSpPr>
            <p:spPr>
              <a:xfrm>
                <a:off x="10303817" y="3015863"/>
                <a:ext cx="312517" cy="32242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6" name="Agrupar 275">
              <a:extLst>
                <a:ext uri="{FF2B5EF4-FFF2-40B4-BE49-F238E27FC236}">
                  <a16:creationId xmlns:a16="http://schemas.microsoft.com/office/drawing/2014/main" id="{3F86B5EC-1478-4E5B-B23A-721D20762D1D}"/>
                </a:ext>
              </a:extLst>
            </p:cNvPr>
            <p:cNvGrpSpPr/>
            <p:nvPr/>
          </p:nvGrpSpPr>
          <p:grpSpPr>
            <a:xfrm>
              <a:off x="449726" y="6062225"/>
              <a:ext cx="1561360" cy="288093"/>
              <a:chOff x="245958" y="370856"/>
              <a:chExt cx="1929190" cy="367634"/>
            </a:xfrm>
          </p:grpSpPr>
          <p:grpSp>
            <p:nvGrpSpPr>
              <p:cNvPr id="277" name="Agrupar 276">
                <a:extLst>
                  <a:ext uri="{FF2B5EF4-FFF2-40B4-BE49-F238E27FC236}">
                    <a16:creationId xmlns:a16="http://schemas.microsoft.com/office/drawing/2014/main" id="{1AB9C506-CD4E-4629-B95D-E8E07F67EEB0}"/>
                  </a:ext>
                </a:extLst>
              </p:cNvPr>
              <p:cNvGrpSpPr/>
              <p:nvPr/>
            </p:nvGrpSpPr>
            <p:grpSpPr>
              <a:xfrm>
                <a:off x="245958" y="370856"/>
                <a:ext cx="964595" cy="333965"/>
                <a:chOff x="9651739" y="3004323"/>
                <a:chExt cx="964595" cy="333965"/>
              </a:xfrm>
            </p:grpSpPr>
            <p:sp>
              <p:nvSpPr>
                <p:cNvPr id="282" name="Elipse 281">
                  <a:extLst>
                    <a:ext uri="{FF2B5EF4-FFF2-40B4-BE49-F238E27FC236}">
                      <a16:creationId xmlns:a16="http://schemas.microsoft.com/office/drawing/2014/main" id="{B1D6F7ED-10F6-4EBF-A3E4-8BDAE0451552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Elipse 282">
                  <a:extLst>
                    <a:ext uri="{FF2B5EF4-FFF2-40B4-BE49-F238E27FC236}">
                      <a16:creationId xmlns:a16="http://schemas.microsoft.com/office/drawing/2014/main" id="{C2805044-E67B-409A-A30F-8D7CCA902E40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Elipse 283">
                  <a:extLst>
                    <a:ext uri="{FF2B5EF4-FFF2-40B4-BE49-F238E27FC236}">
                      <a16:creationId xmlns:a16="http://schemas.microsoft.com/office/drawing/2014/main" id="{CB72F30C-83D1-44AE-9D07-A61B0CC9AB8F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8" name="Agrupar 277">
                <a:extLst>
                  <a:ext uri="{FF2B5EF4-FFF2-40B4-BE49-F238E27FC236}">
                    <a16:creationId xmlns:a16="http://schemas.microsoft.com/office/drawing/2014/main" id="{CFB5CCFE-EC59-4F4F-9387-CDBF94BB91E3}"/>
                  </a:ext>
                </a:extLst>
              </p:cNvPr>
              <p:cNvGrpSpPr/>
              <p:nvPr/>
            </p:nvGrpSpPr>
            <p:grpSpPr>
              <a:xfrm>
                <a:off x="1210553" y="404525"/>
                <a:ext cx="964595" cy="333965"/>
                <a:chOff x="9651739" y="3004323"/>
                <a:chExt cx="964595" cy="333965"/>
              </a:xfrm>
            </p:grpSpPr>
            <p:sp>
              <p:nvSpPr>
                <p:cNvPr id="279" name="Elipse 278">
                  <a:extLst>
                    <a:ext uri="{FF2B5EF4-FFF2-40B4-BE49-F238E27FC236}">
                      <a16:creationId xmlns:a16="http://schemas.microsoft.com/office/drawing/2014/main" id="{00ED85E4-3687-4D61-8B11-15EE9A48ACE4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Elipse 279">
                  <a:extLst>
                    <a:ext uri="{FF2B5EF4-FFF2-40B4-BE49-F238E27FC236}">
                      <a16:creationId xmlns:a16="http://schemas.microsoft.com/office/drawing/2014/main" id="{4BB37734-04C9-4300-A1C7-01EE7F89CAAB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Elipse 280">
                  <a:extLst>
                    <a:ext uri="{FF2B5EF4-FFF2-40B4-BE49-F238E27FC236}">
                      <a16:creationId xmlns:a16="http://schemas.microsoft.com/office/drawing/2014/main" id="{4A65F6E5-CFCE-4D1B-9C9A-AD678253ED15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1425A853-1EB2-442B-800F-7A93946D3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959" y="4346453"/>
              <a:ext cx="2136624" cy="342801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4F4667-AFCA-48BB-868C-8C72A27F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26405" y="3050713"/>
              <a:ext cx="997006" cy="317943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569E536-080A-4466-BF9E-E8F4F4D7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988" y="3049353"/>
              <a:ext cx="997005" cy="309676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D8E86A8-FEC8-4EDE-8C01-A353C42ED90C}"/>
              </a:ext>
            </a:extLst>
          </p:cNvPr>
          <p:cNvGrpSpPr/>
          <p:nvPr/>
        </p:nvGrpSpPr>
        <p:grpSpPr>
          <a:xfrm>
            <a:off x="5108363" y="399942"/>
            <a:ext cx="7083637" cy="6266243"/>
            <a:chOff x="5108363" y="399942"/>
            <a:chExt cx="7083637" cy="6266243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69268C7-A09A-412E-9BA5-E0F14688D36F}"/>
                </a:ext>
              </a:extLst>
            </p:cNvPr>
            <p:cNvGrpSpPr/>
            <p:nvPr/>
          </p:nvGrpSpPr>
          <p:grpSpPr>
            <a:xfrm>
              <a:off x="5108363" y="534040"/>
              <a:ext cx="7083637" cy="6132145"/>
              <a:chOff x="5108363" y="534040"/>
              <a:chExt cx="7083637" cy="6132145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6EED9835-617F-41F5-B35E-1254D5FDABFD}"/>
                  </a:ext>
                </a:extLst>
              </p:cNvPr>
              <p:cNvGrpSpPr/>
              <p:nvPr/>
            </p:nvGrpSpPr>
            <p:grpSpPr>
              <a:xfrm>
                <a:off x="5755612" y="626329"/>
                <a:ext cx="6436388" cy="6039856"/>
                <a:chOff x="5755612" y="626329"/>
                <a:chExt cx="6436388" cy="6039856"/>
              </a:xfrm>
            </p:grpSpPr>
            <p:sp>
              <p:nvSpPr>
                <p:cNvPr id="230" name="CaixaDeTexto 229">
                  <a:extLst>
                    <a:ext uri="{FF2B5EF4-FFF2-40B4-BE49-F238E27FC236}">
                      <a16:creationId xmlns:a16="http://schemas.microsoft.com/office/drawing/2014/main" id="{2F7D1891-6A9B-4394-903F-F834FD2723BC}"/>
                    </a:ext>
                  </a:extLst>
                </p:cNvPr>
                <p:cNvSpPr txBox="1"/>
                <p:nvPr/>
              </p:nvSpPr>
              <p:spPr>
                <a:xfrm>
                  <a:off x="6636157" y="1326594"/>
                  <a:ext cx="2220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Ácido oxalacético</a:t>
                  </a:r>
                </a:p>
              </p:txBody>
            </p:sp>
            <p:sp>
              <p:nvSpPr>
                <p:cNvPr id="231" name="Arco 230">
                  <a:extLst>
                    <a:ext uri="{FF2B5EF4-FFF2-40B4-BE49-F238E27FC236}">
                      <a16:creationId xmlns:a16="http://schemas.microsoft.com/office/drawing/2014/main" id="{CCE6864A-D797-46B8-AF3D-F4F1394490F3}"/>
                    </a:ext>
                  </a:extLst>
                </p:cNvPr>
                <p:cNvSpPr/>
                <p:nvPr/>
              </p:nvSpPr>
              <p:spPr>
                <a:xfrm>
                  <a:off x="6417702" y="1254235"/>
                  <a:ext cx="5196044" cy="5069990"/>
                </a:xfrm>
                <a:prstGeom prst="arc">
                  <a:avLst>
                    <a:gd name="adj1" fmla="val 18327829"/>
                    <a:gd name="adj2" fmla="val 19340631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Arco 231">
                  <a:extLst>
                    <a:ext uri="{FF2B5EF4-FFF2-40B4-BE49-F238E27FC236}">
                      <a16:creationId xmlns:a16="http://schemas.microsoft.com/office/drawing/2014/main" id="{CE93FF77-2CDF-4D5C-B87B-2DDC60D21D83}"/>
                    </a:ext>
                  </a:extLst>
                </p:cNvPr>
                <p:cNvSpPr/>
                <p:nvPr/>
              </p:nvSpPr>
              <p:spPr>
                <a:xfrm>
                  <a:off x="6396496" y="1245584"/>
                  <a:ext cx="5196044" cy="5069990"/>
                </a:xfrm>
                <a:prstGeom prst="arc">
                  <a:avLst>
                    <a:gd name="adj1" fmla="val 20000142"/>
                    <a:gd name="adj2" fmla="val 20851908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Arco 232">
                  <a:extLst>
                    <a:ext uri="{FF2B5EF4-FFF2-40B4-BE49-F238E27FC236}">
                      <a16:creationId xmlns:a16="http://schemas.microsoft.com/office/drawing/2014/main" id="{0C606013-6283-4EF9-B224-2E3EDE166805}"/>
                    </a:ext>
                  </a:extLst>
                </p:cNvPr>
                <p:cNvSpPr/>
                <p:nvPr/>
              </p:nvSpPr>
              <p:spPr>
                <a:xfrm>
                  <a:off x="6404869" y="1236933"/>
                  <a:ext cx="5196044" cy="5069990"/>
                </a:xfrm>
                <a:prstGeom prst="arc">
                  <a:avLst>
                    <a:gd name="adj1" fmla="val 21436359"/>
                    <a:gd name="adj2" fmla="val 2014302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Arco 233">
                  <a:extLst>
                    <a:ext uri="{FF2B5EF4-FFF2-40B4-BE49-F238E27FC236}">
                      <a16:creationId xmlns:a16="http://schemas.microsoft.com/office/drawing/2014/main" id="{6ABB4DAB-13A8-493E-9E5F-82EC3D51575E}"/>
                    </a:ext>
                  </a:extLst>
                </p:cNvPr>
                <p:cNvSpPr/>
                <p:nvPr/>
              </p:nvSpPr>
              <p:spPr>
                <a:xfrm>
                  <a:off x="6396496" y="1228282"/>
                  <a:ext cx="5196044" cy="5069990"/>
                </a:xfrm>
                <a:prstGeom prst="arc">
                  <a:avLst>
                    <a:gd name="adj1" fmla="val 2798458"/>
                    <a:gd name="adj2" fmla="val 4400627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Arco 234">
                  <a:extLst>
                    <a:ext uri="{FF2B5EF4-FFF2-40B4-BE49-F238E27FC236}">
                      <a16:creationId xmlns:a16="http://schemas.microsoft.com/office/drawing/2014/main" id="{47D6617B-3013-47AB-A1F3-718C5D559BED}"/>
                    </a:ext>
                  </a:extLst>
                </p:cNvPr>
                <p:cNvSpPr/>
                <p:nvPr/>
              </p:nvSpPr>
              <p:spPr>
                <a:xfrm>
                  <a:off x="6404483" y="1236408"/>
                  <a:ext cx="5196044" cy="5069990"/>
                </a:xfrm>
                <a:prstGeom prst="arc">
                  <a:avLst>
                    <a:gd name="adj1" fmla="val 5989416"/>
                    <a:gd name="adj2" fmla="val 8994205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Arco 235">
                  <a:extLst>
                    <a:ext uri="{FF2B5EF4-FFF2-40B4-BE49-F238E27FC236}">
                      <a16:creationId xmlns:a16="http://schemas.microsoft.com/office/drawing/2014/main" id="{4156447D-FBDD-4153-ABD0-8F50C09145D3}"/>
                    </a:ext>
                  </a:extLst>
                </p:cNvPr>
                <p:cNvSpPr/>
                <p:nvPr/>
              </p:nvSpPr>
              <p:spPr>
                <a:xfrm>
                  <a:off x="6396496" y="1228282"/>
                  <a:ext cx="5196044" cy="5069990"/>
                </a:xfrm>
                <a:prstGeom prst="arc">
                  <a:avLst>
                    <a:gd name="adj1" fmla="val 9605520"/>
                    <a:gd name="adj2" fmla="val 10739079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Arco 236">
                  <a:extLst>
                    <a:ext uri="{FF2B5EF4-FFF2-40B4-BE49-F238E27FC236}">
                      <a16:creationId xmlns:a16="http://schemas.microsoft.com/office/drawing/2014/main" id="{B2028937-1B52-4FC9-AD4B-8A0DB55C8038}"/>
                    </a:ext>
                  </a:extLst>
                </p:cNvPr>
                <p:cNvSpPr/>
                <p:nvPr/>
              </p:nvSpPr>
              <p:spPr>
                <a:xfrm>
                  <a:off x="6404483" y="1204632"/>
                  <a:ext cx="5196044" cy="5069990"/>
                </a:xfrm>
                <a:prstGeom prst="arc">
                  <a:avLst>
                    <a:gd name="adj1" fmla="val 11376747"/>
                    <a:gd name="adj2" fmla="val 12277346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Arco 237">
                  <a:extLst>
                    <a:ext uri="{FF2B5EF4-FFF2-40B4-BE49-F238E27FC236}">
                      <a16:creationId xmlns:a16="http://schemas.microsoft.com/office/drawing/2014/main" id="{7E8DADDA-1034-491E-9E7A-2ADFB60F2BF1}"/>
                    </a:ext>
                  </a:extLst>
                </p:cNvPr>
                <p:cNvSpPr/>
                <p:nvPr/>
              </p:nvSpPr>
              <p:spPr>
                <a:xfrm>
                  <a:off x="6396496" y="1163720"/>
                  <a:ext cx="5196044" cy="5069990"/>
                </a:xfrm>
                <a:prstGeom prst="arc">
                  <a:avLst>
                    <a:gd name="adj1" fmla="val 12793611"/>
                    <a:gd name="adj2" fmla="val 13867993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Arco 238">
                  <a:extLst>
                    <a:ext uri="{FF2B5EF4-FFF2-40B4-BE49-F238E27FC236}">
                      <a16:creationId xmlns:a16="http://schemas.microsoft.com/office/drawing/2014/main" id="{B7F89686-507A-4DF0-88C5-4B3396D96E5A}"/>
                    </a:ext>
                  </a:extLst>
                </p:cNvPr>
                <p:cNvSpPr/>
                <p:nvPr/>
              </p:nvSpPr>
              <p:spPr>
                <a:xfrm>
                  <a:off x="6404483" y="1187330"/>
                  <a:ext cx="5196044" cy="5069990"/>
                </a:xfrm>
                <a:prstGeom prst="arc">
                  <a:avLst>
                    <a:gd name="adj1" fmla="val 14999890"/>
                    <a:gd name="adj2" fmla="val 17520247"/>
                  </a:avLst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0" name="Conector de Seta Reta 239">
                  <a:extLst>
                    <a:ext uri="{FF2B5EF4-FFF2-40B4-BE49-F238E27FC236}">
                      <a16:creationId xmlns:a16="http://schemas.microsoft.com/office/drawing/2014/main" id="{3E41B3B3-E16B-4E7A-9154-326BAD9AA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626329"/>
                  <a:ext cx="2366770" cy="0"/>
                </a:xfrm>
                <a:prstGeom prst="straightConnector1">
                  <a:avLst/>
                </a:prstGeom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1" name="Seta: Dobrada 240">
                  <a:extLst>
                    <a:ext uri="{FF2B5EF4-FFF2-40B4-BE49-F238E27FC236}">
                      <a16:creationId xmlns:a16="http://schemas.microsoft.com/office/drawing/2014/main" id="{2F43E6DE-B185-4469-9DE4-63180E8263AF}"/>
                    </a:ext>
                  </a:extLst>
                </p:cNvPr>
                <p:cNvSpPr/>
                <p:nvPr/>
              </p:nvSpPr>
              <p:spPr>
                <a:xfrm flipV="1">
                  <a:off x="9030854" y="794939"/>
                  <a:ext cx="146827" cy="400515"/>
                </a:xfrm>
                <a:prstGeom prst="bentArrow">
                  <a:avLst>
                    <a:gd name="adj1" fmla="val 5691"/>
                    <a:gd name="adj2" fmla="val 10827"/>
                    <a:gd name="adj3" fmla="val 50000"/>
                    <a:gd name="adj4" fmla="val 83920"/>
                  </a:avLst>
                </a:prstGeom>
                <a:solidFill>
                  <a:schemeClr val="accent2">
                    <a:lumMod val="50000"/>
                  </a:schemeClr>
                </a:solidFill>
                <a:ln w="5715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CaixaDeTexto 241">
                  <a:extLst>
                    <a:ext uri="{FF2B5EF4-FFF2-40B4-BE49-F238E27FC236}">
                      <a16:creationId xmlns:a16="http://schemas.microsoft.com/office/drawing/2014/main" id="{584E06A3-8F06-436B-9617-8BD05D4FE911}"/>
                    </a:ext>
                  </a:extLst>
                </p:cNvPr>
                <p:cNvSpPr txBox="1"/>
                <p:nvPr/>
              </p:nvSpPr>
              <p:spPr>
                <a:xfrm>
                  <a:off x="9664798" y="1326190"/>
                  <a:ext cx="1295021" cy="4005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Citrato</a:t>
                  </a:r>
                </a:p>
              </p:txBody>
            </p:sp>
            <p:sp>
              <p:nvSpPr>
                <p:cNvPr id="243" name="CaixaDeTexto 242">
                  <a:extLst>
                    <a:ext uri="{FF2B5EF4-FFF2-40B4-BE49-F238E27FC236}">
                      <a16:creationId xmlns:a16="http://schemas.microsoft.com/office/drawing/2014/main" id="{E6DE74D3-ADF4-4F9F-B93C-2CE43E8D8D9D}"/>
                    </a:ext>
                  </a:extLst>
                </p:cNvPr>
                <p:cNvSpPr txBox="1"/>
                <p:nvPr/>
              </p:nvSpPr>
              <p:spPr>
                <a:xfrm>
                  <a:off x="6118901" y="2276125"/>
                  <a:ext cx="1170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Malato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CaixaDeTexto 243">
                  <a:extLst>
                    <a:ext uri="{FF2B5EF4-FFF2-40B4-BE49-F238E27FC236}">
                      <a16:creationId xmlns:a16="http://schemas.microsoft.com/office/drawing/2014/main" id="{BB56364B-8B09-43C6-A392-5C14FB19CE3A}"/>
                    </a:ext>
                  </a:extLst>
                </p:cNvPr>
                <p:cNvSpPr txBox="1"/>
                <p:nvPr/>
              </p:nvSpPr>
              <p:spPr>
                <a:xfrm>
                  <a:off x="5755612" y="3348564"/>
                  <a:ext cx="1389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Fumarato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CaixaDeTexto 244">
                  <a:extLst>
                    <a:ext uri="{FF2B5EF4-FFF2-40B4-BE49-F238E27FC236}">
                      <a16:creationId xmlns:a16="http://schemas.microsoft.com/office/drawing/2014/main" id="{0D616E8F-39D4-4672-808E-A0F0979BD3AF}"/>
                    </a:ext>
                  </a:extLst>
                </p:cNvPr>
                <p:cNvSpPr txBox="1"/>
                <p:nvPr/>
              </p:nvSpPr>
              <p:spPr>
                <a:xfrm>
                  <a:off x="6041173" y="4632014"/>
                  <a:ext cx="13892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Succinato</a:t>
                  </a:r>
                </a:p>
              </p:txBody>
            </p:sp>
            <p:sp>
              <p:nvSpPr>
                <p:cNvPr id="246" name="CaixaDeTexto 245">
                  <a:extLst>
                    <a:ext uri="{FF2B5EF4-FFF2-40B4-BE49-F238E27FC236}">
                      <a16:creationId xmlns:a16="http://schemas.microsoft.com/office/drawing/2014/main" id="{FF8B7699-DF07-4D3C-A245-D26E04BDB3CD}"/>
                    </a:ext>
                  </a:extLst>
                </p:cNvPr>
                <p:cNvSpPr txBox="1"/>
                <p:nvPr/>
              </p:nvSpPr>
              <p:spPr>
                <a:xfrm>
                  <a:off x="8197530" y="6266075"/>
                  <a:ext cx="19991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Succinato-</a:t>
                  </a: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CoA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CaixaDeTexto 246">
                  <a:extLst>
                    <a:ext uri="{FF2B5EF4-FFF2-40B4-BE49-F238E27FC236}">
                      <a16:creationId xmlns:a16="http://schemas.microsoft.com/office/drawing/2014/main" id="{69407112-3C81-49C7-B6C3-DAC267C0F27F}"/>
                    </a:ext>
                  </a:extLst>
                </p:cNvPr>
                <p:cNvSpPr txBox="1"/>
                <p:nvPr/>
              </p:nvSpPr>
              <p:spPr>
                <a:xfrm>
                  <a:off x="10896979" y="3197018"/>
                  <a:ext cx="129502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Isocitrato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CaixaDeTexto 247">
                  <a:extLst>
                    <a:ext uri="{FF2B5EF4-FFF2-40B4-BE49-F238E27FC236}">
                      <a16:creationId xmlns:a16="http://schemas.microsoft.com/office/drawing/2014/main" id="{BC9BAE39-64C6-4D74-B5F9-A5F3EDCEE6F0}"/>
                    </a:ext>
                  </a:extLst>
                </p:cNvPr>
                <p:cNvSpPr txBox="1"/>
                <p:nvPr/>
              </p:nvSpPr>
              <p:spPr>
                <a:xfrm>
                  <a:off x="10273959" y="2199173"/>
                  <a:ext cx="19180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Cis-Aconit</a:t>
                  </a: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ato</a:t>
                  </a:r>
                </a:p>
              </p:txBody>
            </p:sp>
            <p:sp>
              <p:nvSpPr>
                <p:cNvPr id="249" name="CaixaDeTexto 248">
                  <a:extLst>
                    <a:ext uri="{FF2B5EF4-FFF2-40B4-BE49-F238E27FC236}">
                      <a16:creationId xmlns:a16="http://schemas.microsoft.com/office/drawing/2014/main" id="{4BDCA2D2-492F-4D0A-94BC-C214D660C831}"/>
                    </a:ext>
                  </a:extLst>
                </p:cNvPr>
                <p:cNvSpPr txBox="1"/>
                <p:nvPr/>
              </p:nvSpPr>
              <p:spPr>
                <a:xfrm>
                  <a:off x="10059015" y="5174477"/>
                  <a:ext cx="191804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α</a:t>
                  </a:r>
                  <a:r>
                    <a:rPr kumimoji="0" lang="pt-B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-</a:t>
                  </a:r>
                  <a:r>
                    <a:rPr kumimoji="0" lang="pt-BR" sz="20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Bell MT" panose="02020503060305020303" pitchFamily="18" charset="0"/>
                      <a:ea typeface="+mn-ea"/>
                      <a:cs typeface="+mn-cs"/>
                    </a:rPr>
                    <a:t>cetogutarato</a:t>
                  </a:r>
                  <a:endPara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Bell MT" panose="02020503060305020303" pitchFamily="18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" name="Agrupar 63">
                <a:extLst>
                  <a:ext uri="{FF2B5EF4-FFF2-40B4-BE49-F238E27FC236}">
                    <a16:creationId xmlns:a16="http://schemas.microsoft.com/office/drawing/2014/main" id="{892EB2F1-88F0-484C-B1FC-55629E7C7E03}"/>
                  </a:ext>
                </a:extLst>
              </p:cNvPr>
              <p:cNvGrpSpPr/>
              <p:nvPr/>
            </p:nvGrpSpPr>
            <p:grpSpPr>
              <a:xfrm>
                <a:off x="5108363" y="534040"/>
                <a:ext cx="781463" cy="260899"/>
                <a:chOff x="9651739" y="3004323"/>
                <a:chExt cx="964595" cy="333965"/>
              </a:xfrm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759DEC0C-96C8-452D-AA38-3050D9141EF6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Elipse 65">
                  <a:extLst>
                    <a:ext uri="{FF2B5EF4-FFF2-40B4-BE49-F238E27FC236}">
                      <a16:creationId xmlns:a16="http://schemas.microsoft.com/office/drawing/2014/main" id="{81703BF8-C4D5-4206-86C3-D1D413B6BDA2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Elipse 66">
                  <a:extLst>
                    <a:ext uri="{FF2B5EF4-FFF2-40B4-BE49-F238E27FC236}">
                      <a16:creationId xmlns:a16="http://schemas.microsoft.com/office/drawing/2014/main" id="{33450565-AEFB-4F06-B8B0-2F9A2E580AD4}"/>
                    </a:ext>
                  </a:extLst>
                </p:cNvPr>
                <p:cNvSpPr/>
                <p:nvPr/>
              </p:nvSpPr>
              <p:spPr>
                <a:xfrm>
                  <a:off x="10303817" y="301586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5368F29F-7EF0-427E-91E8-96836CB187A8}"/>
                </a:ext>
              </a:extLst>
            </p:cNvPr>
            <p:cNvGrpSpPr/>
            <p:nvPr/>
          </p:nvGrpSpPr>
          <p:grpSpPr>
            <a:xfrm>
              <a:off x="8522979" y="399942"/>
              <a:ext cx="1212272" cy="400110"/>
              <a:chOff x="8522979" y="399942"/>
              <a:chExt cx="1212272" cy="400110"/>
            </a:xfrm>
          </p:grpSpPr>
          <p:grpSp>
            <p:nvGrpSpPr>
              <p:cNvPr id="61" name="Agrupar 60">
                <a:extLst>
                  <a:ext uri="{FF2B5EF4-FFF2-40B4-BE49-F238E27FC236}">
                    <a16:creationId xmlns:a16="http://schemas.microsoft.com/office/drawing/2014/main" id="{07DD3EB2-5F29-4B5C-81B0-E693C761A391}"/>
                  </a:ext>
                </a:extLst>
              </p:cNvPr>
              <p:cNvGrpSpPr/>
              <p:nvPr/>
            </p:nvGrpSpPr>
            <p:grpSpPr>
              <a:xfrm>
                <a:off x="8522979" y="472123"/>
                <a:ext cx="520637" cy="251885"/>
                <a:chOff x="9651739" y="3004323"/>
                <a:chExt cx="642646" cy="322426"/>
              </a:xfrm>
            </p:grpSpPr>
            <p:sp>
              <p:nvSpPr>
                <p:cNvPr id="63" name="Elipse 62">
                  <a:extLst>
                    <a:ext uri="{FF2B5EF4-FFF2-40B4-BE49-F238E27FC236}">
                      <a16:creationId xmlns:a16="http://schemas.microsoft.com/office/drawing/2014/main" id="{D7A4863E-673F-44EF-9A14-3DA953DB6AAB}"/>
                    </a:ext>
                  </a:extLst>
                </p:cNvPr>
                <p:cNvSpPr/>
                <p:nvPr/>
              </p:nvSpPr>
              <p:spPr>
                <a:xfrm>
                  <a:off x="9651739" y="3004323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Elipse 67">
                  <a:extLst>
                    <a:ext uri="{FF2B5EF4-FFF2-40B4-BE49-F238E27FC236}">
                      <a16:creationId xmlns:a16="http://schemas.microsoft.com/office/drawing/2014/main" id="{7F176172-08AB-4E36-9C51-7850F24D393C}"/>
                    </a:ext>
                  </a:extLst>
                </p:cNvPr>
                <p:cNvSpPr/>
                <p:nvPr/>
              </p:nvSpPr>
              <p:spPr>
                <a:xfrm>
                  <a:off x="9981868" y="3004324"/>
                  <a:ext cx="312517" cy="32242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00B3E12F-D969-44B5-9347-6753E789D8B8}"/>
                  </a:ext>
                </a:extLst>
              </p:cNvPr>
              <p:cNvSpPr txBox="1"/>
              <p:nvPr/>
            </p:nvSpPr>
            <p:spPr>
              <a:xfrm>
                <a:off x="8973066" y="399942"/>
                <a:ext cx="7621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pt-BR" sz="2000" b="1" dirty="0">
                    <a:solidFill>
                      <a:schemeClr val="bg1"/>
                    </a:solidFill>
                    <a:latin typeface="Bell MT" panose="02020503060305020303" pitchFamily="18" charset="0"/>
                  </a:rPr>
                  <a:t>-</a:t>
                </a:r>
                <a:r>
                  <a:rPr lang="pt-BR" sz="2000" b="1" dirty="0" err="1">
                    <a:solidFill>
                      <a:schemeClr val="bg1"/>
                    </a:solidFill>
                    <a:latin typeface="Bell MT" panose="02020503060305020303" pitchFamily="18" charset="0"/>
                  </a:rPr>
                  <a:t>CoA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ell MT" panose="020205030603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4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-0.2306 0.003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769376C-57DC-47F8-BB2F-978B2328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625235"/>
              </p:ext>
            </p:extLst>
          </p:nvPr>
        </p:nvGraphicFramePr>
        <p:xfrm>
          <a:off x="1239416" y="2081892"/>
          <a:ext cx="9713168" cy="269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870">
                  <a:extLst>
                    <a:ext uri="{9D8B030D-6E8A-4147-A177-3AD203B41FA5}">
                      <a16:colId xmlns:a16="http://schemas.microsoft.com/office/drawing/2014/main" val="2361621302"/>
                    </a:ext>
                  </a:extLst>
                </a:gridCol>
                <a:gridCol w="5582298">
                  <a:extLst>
                    <a:ext uri="{9D8B030D-6E8A-4147-A177-3AD203B41FA5}">
                      <a16:colId xmlns:a16="http://schemas.microsoft.com/office/drawing/2014/main" val="3089445686"/>
                    </a:ext>
                  </a:extLst>
                </a:gridCol>
              </a:tblGrid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Via bioquímica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Localização celular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045729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Glicólise</a:t>
                      </a:r>
                      <a:endParaRPr lang="pt-BR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Citoplasma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47447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Ciclo de Krebs</a:t>
                      </a:r>
                      <a:endParaRPr lang="pt-BR" sz="24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Matriz Mitocondrial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72870"/>
                  </a:ext>
                </a:extLst>
              </a:tr>
              <a:tr h="673554">
                <a:tc>
                  <a:txBody>
                    <a:bodyPr/>
                    <a:lstStyle/>
                    <a:p>
                      <a:pPr algn="l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Fosforilação oxidativa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espaço Inter membranas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579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5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m 205">
            <a:extLst>
              <a:ext uri="{FF2B5EF4-FFF2-40B4-BE49-F238E27FC236}">
                <a16:creationId xmlns:a16="http://schemas.microsoft.com/office/drawing/2014/main" id="{FCE7D618-0E8F-41D1-A6AD-193C9463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441849" y="2916838"/>
            <a:ext cx="6830684" cy="997004"/>
          </a:xfrm>
          <a:prstGeom prst="rect">
            <a:avLst/>
          </a:prstGeom>
        </p:spPr>
      </p:pic>
      <p:pic>
        <p:nvPicPr>
          <p:cNvPr id="207" name="Imagem 206">
            <a:extLst>
              <a:ext uri="{FF2B5EF4-FFF2-40B4-BE49-F238E27FC236}">
                <a16:creationId xmlns:a16="http://schemas.microsoft.com/office/drawing/2014/main" id="{B42B09E4-D4AE-4E18-A6B9-94A347F7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V="1">
            <a:off x="4512416" y="2916838"/>
            <a:ext cx="6830684" cy="997004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616B9CC1-87A1-470F-B847-F5AD555E4248}"/>
              </a:ext>
            </a:extLst>
          </p:cNvPr>
          <p:cNvSpPr txBox="1"/>
          <p:nvPr/>
        </p:nvSpPr>
        <p:spPr>
          <a:xfrm>
            <a:off x="699399" y="378130"/>
            <a:ext cx="2262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Citoplasma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D7557867-0A14-45DD-AF1B-998CAFC69C30}"/>
              </a:ext>
            </a:extLst>
          </p:cNvPr>
          <p:cNvSpPr txBox="1"/>
          <p:nvPr/>
        </p:nvSpPr>
        <p:spPr>
          <a:xfrm>
            <a:off x="8948908" y="193465"/>
            <a:ext cx="2262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Matriz mitocondrial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227ED67-6808-4020-805D-78D88957FEC7}"/>
              </a:ext>
            </a:extLst>
          </p:cNvPr>
          <p:cNvSpPr txBox="1"/>
          <p:nvPr/>
        </p:nvSpPr>
        <p:spPr>
          <a:xfrm>
            <a:off x="4498778" y="193465"/>
            <a:ext cx="2787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Espaço </a:t>
            </a:r>
          </a:p>
          <a:p>
            <a:pPr algn="ctr"/>
            <a:r>
              <a:rPr lang="pt-B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Inter membrana</a:t>
            </a:r>
          </a:p>
        </p:txBody>
      </p:sp>
      <p:sp>
        <p:nvSpPr>
          <p:cNvPr id="70" name="Seta: para a Direita 35">
            <a:extLst>
              <a:ext uri="{FF2B5EF4-FFF2-40B4-BE49-F238E27FC236}">
                <a16:creationId xmlns:a16="http://schemas.microsoft.com/office/drawing/2014/main" id="{CA3741C3-AA16-43C7-BF4B-CD9A4BF927D9}"/>
              </a:ext>
            </a:extLst>
          </p:cNvPr>
          <p:cNvSpPr/>
          <p:nvPr/>
        </p:nvSpPr>
        <p:spPr>
          <a:xfrm>
            <a:off x="699399" y="2930382"/>
            <a:ext cx="2073852" cy="969914"/>
          </a:xfrm>
          <a:custGeom>
            <a:avLst/>
            <a:gdLst>
              <a:gd name="connsiteX0" fmla="*/ 0 w 1843314"/>
              <a:gd name="connsiteY0" fmla="*/ 221343 h 885372"/>
              <a:gd name="connsiteX1" fmla="*/ 1400628 w 1843314"/>
              <a:gd name="connsiteY1" fmla="*/ 221343 h 885372"/>
              <a:gd name="connsiteX2" fmla="*/ 1400628 w 1843314"/>
              <a:gd name="connsiteY2" fmla="*/ 0 h 885372"/>
              <a:gd name="connsiteX3" fmla="*/ 1843314 w 1843314"/>
              <a:gd name="connsiteY3" fmla="*/ 442686 h 885372"/>
              <a:gd name="connsiteX4" fmla="*/ 1400628 w 1843314"/>
              <a:gd name="connsiteY4" fmla="*/ 885372 h 885372"/>
              <a:gd name="connsiteX5" fmla="*/ 1400628 w 1843314"/>
              <a:gd name="connsiteY5" fmla="*/ 664029 h 885372"/>
              <a:gd name="connsiteX6" fmla="*/ 0 w 1843314"/>
              <a:gd name="connsiteY6" fmla="*/ 664029 h 885372"/>
              <a:gd name="connsiteX7" fmla="*/ 0 w 1843314"/>
              <a:gd name="connsiteY7" fmla="*/ 221343 h 885372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87086 w 1930400"/>
              <a:gd name="connsiteY6" fmla="*/ 703943 h 925286"/>
              <a:gd name="connsiteX7" fmla="*/ 0 w 1930400"/>
              <a:gd name="connsiteY7" fmla="*/ 0 h 925286"/>
              <a:gd name="connsiteX0" fmla="*/ 0 w 1930400"/>
              <a:gd name="connsiteY0" fmla="*/ 0 h 925286"/>
              <a:gd name="connsiteX1" fmla="*/ 1487714 w 1930400"/>
              <a:gd name="connsiteY1" fmla="*/ 261257 h 925286"/>
              <a:gd name="connsiteX2" fmla="*/ 1487714 w 1930400"/>
              <a:gd name="connsiteY2" fmla="*/ 39914 h 925286"/>
              <a:gd name="connsiteX3" fmla="*/ 1930400 w 1930400"/>
              <a:gd name="connsiteY3" fmla="*/ 482600 h 925286"/>
              <a:gd name="connsiteX4" fmla="*/ 1487714 w 1930400"/>
              <a:gd name="connsiteY4" fmla="*/ 925286 h 925286"/>
              <a:gd name="connsiteX5" fmla="*/ 1487714 w 1930400"/>
              <a:gd name="connsiteY5" fmla="*/ 703943 h 925286"/>
              <a:gd name="connsiteX6" fmla="*/ 29029 w 1930400"/>
              <a:gd name="connsiteY6" fmla="*/ 921657 h 925286"/>
              <a:gd name="connsiteX7" fmla="*/ 0 w 1930400"/>
              <a:gd name="connsiteY7" fmla="*/ 0 h 92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0400" h="925286">
                <a:moveTo>
                  <a:pt x="0" y="0"/>
                </a:moveTo>
                <a:lnTo>
                  <a:pt x="1487714" y="261257"/>
                </a:lnTo>
                <a:lnTo>
                  <a:pt x="1487714" y="39914"/>
                </a:lnTo>
                <a:lnTo>
                  <a:pt x="1930400" y="482600"/>
                </a:lnTo>
                <a:lnTo>
                  <a:pt x="1487714" y="925286"/>
                </a:lnTo>
                <a:lnTo>
                  <a:pt x="1487714" y="703943"/>
                </a:lnTo>
                <a:lnTo>
                  <a:pt x="29029" y="9216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Glicólise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BF8E449-39CA-43A6-9C06-8BD01AB269E0}"/>
              </a:ext>
            </a:extLst>
          </p:cNvPr>
          <p:cNvGrpSpPr/>
          <p:nvPr/>
        </p:nvGrpSpPr>
        <p:grpSpPr>
          <a:xfrm>
            <a:off x="9145544" y="2424616"/>
            <a:ext cx="2232943" cy="2008768"/>
            <a:chOff x="5562335" y="2218591"/>
            <a:chExt cx="2430985" cy="2222193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459CB80E-6841-46A2-9E17-351B41E32FCD}"/>
                </a:ext>
              </a:extLst>
            </p:cNvPr>
            <p:cNvSpPr/>
            <p:nvPr/>
          </p:nvSpPr>
          <p:spPr>
            <a:xfrm>
              <a:off x="5562335" y="2244784"/>
              <a:ext cx="2196000" cy="219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Ciclo de Krebs</a:t>
              </a:r>
            </a:p>
          </p:txBody>
        </p:sp>
        <p:sp>
          <p:nvSpPr>
            <p:cNvPr id="73" name="Arco 72">
              <a:extLst>
                <a:ext uri="{FF2B5EF4-FFF2-40B4-BE49-F238E27FC236}">
                  <a16:creationId xmlns:a16="http://schemas.microsoft.com/office/drawing/2014/main" id="{8ED6CC16-E10F-4BF9-8EAA-A732433B819F}"/>
                </a:ext>
              </a:extLst>
            </p:cNvPr>
            <p:cNvSpPr/>
            <p:nvPr/>
          </p:nvSpPr>
          <p:spPr>
            <a:xfrm>
              <a:off x="5562335" y="2218591"/>
              <a:ext cx="2430985" cy="2196000"/>
            </a:xfrm>
            <a:prstGeom prst="arc">
              <a:avLst>
                <a:gd name="adj1" fmla="val 12720836"/>
                <a:gd name="adj2" fmla="val 15833676"/>
              </a:avLst>
            </a:prstGeom>
            <a:ln w="762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C2F1FC03-047E-4E88-96AE-76624805B1CF}"/>
              </a:ext>
            </a:extLst>
          </p:cNvPr>
          <p:cNvSpPr/>
          <p:nvPr/>
        </p:nvSpPr>
        <p:spPr>
          <a:xfrm>
            <a:off x="4941131" y="3050321"/>
            <a:ext cx="3351281" cy="8309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Fosforilação Oxidativa</a:t>
            </a:r>
          </a:p>
        </p:txBody>
      </p:sp>
      <p:sp>
        <p:nvSpPr>
          <p:cNvPr id="75" name="Estrela: 10 Pontas 74">
            <a:extLst>
              <a:ext uri="{FF2B5EF4-FFF2-40B4-BE49-F238E27FC236}">
                <a16:creationId xmlns:a16="http://schemas.microsoft.com/office/drawing/2014/main" id="{C245D37A-4062-418F-AE3A-DDCEFCF4D935}"/>
              </a:ext>
            </a:extLst>
          </p:cNvPr>
          <p:cNvSpPr/>
          <p:nvPr/>
        </p:nvSpPr>
        <p:spPr>
          <a:xfrm>
            <a:off x="1196999" y="5018402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1º</a:t>
            </a:r>
          </a:p>
        </p:txBody>
      </p:sp>
      <p:sp>
        <p:nvSpPr>
          <p:cNvPr id="76" name="Estrela: 10 Pontas 75">
            <a:extLst>
              <a:ext uri="{FF2B5EF4-FFF2-40B4-BE49-F238E27FC236}">
                <a16:creationId xmlns:a16="http://schemas.microsoft.com/office/drawing/2014/main" id="{AC470E30-7252-4F44-80AE-2E2497E7A708}"/>
              </a:ext>
            </a:extLst>
          </p:cNvPr>
          <p:cNvSpPr/>
          <p:nvPr/>
        </p:nvSpPr>
        <p:spPr>
          <a:xfrm>
            <a:off x="9515585" y="5018402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</a:t>
            </a:r>
          </a:p>
        </p:txBody>
      </p:sp>
      <p:sp>
        <p:nvSpPr>
          <p:cNvPr id="77" name="Estrela: 10 Pontas 76">
            <a:extLst>
              <a:ext uri="{FF2B5EF4-FFF2-40B4-BE49-F238E27FC236}">
                <a16:creationId xmlns:a16="http://schemas.microsoft.com/office/drawing/2014/main" id="{97A1831F-1757-4871-A175-804700508915}"/>
              </a:ext>
            </a:extLst>
          </p:cNvPr>
          <p:cNvSpPr/>
          <p:nvPr/>
        </p:nvSpPr>
        <p:spPr>
          <a:xfrm>
            <a:off x="5253966" y="5045934"/>
            <a:ext cx="1277018" cy="628425"/>
          </a:xfrm>
          <a:prstGeom prst="star10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3º</a:t>
            </a:r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59" grpId="0"/>
      <p:bldP spid="59" grpId="1"/>
      <p:bldP spid="69" grpId="0"/>
      <p:bldP spid="69" grpId="1"/>
      <p:bldP spid="70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BD4DFC-4C09-4C69-91E8-878628010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Eras Bold ITC" panose="020B0907030504020204" pitchFamily="34" charset="0"/>
              </a:rPr>
              <a:t>Objetivos da aula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FA6DACA-6750-431D-A88B-B376C509F66E}"/>
              </a:ext>
            </a:extLst>
          </p:cNvPr>
          <p:cNvSpPr txBox="1"/>
          <p:nvPr/>
        </p:nvSpPr>
        <p:spPr>
          <a:xfrm>
            <a:off x="494784" y="1690688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nome da reação intermediária entre a Glicólise e o Ciclo de Krebs?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C7EEC2-9FBC-45B3-A6AF-CC06984CCAF1}"/>
              </a:ext>
            </a:extLst>
          </p:cNvPr>
          <p:cNvSpPr txBox="1"/>
          <p:nvPr/>
        </p:nvSpPr>
        <p:spPr>
          <a:xfrm>
            <a:off x="494783" y="2859395"/>
            <a:ext cx="10555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 defTabSz="457200">
              <a:defRPr sz="2516">
                <a:solidFill>
                  <a:schemeClr val="accent5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Qual o produto final desta reação intermediária que será utilizado dentro do ciclo de </a:t>
            </a:r>
            <a:r>
              <a:rPr lang="pt-BR" sz="2400" dirty="0">
                <a:solidFill>
                  <a:prstClr val="white"/>
                </a:solidFill>
              </a:rPr>
              <a:t>K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rebs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9609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502</Words>
  <Application>Microsoft Office PowerPoint</Application>
  <PresentationFormat>Widescreen</PresentationFormat>
  <Paragraphs>253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Bell MT</vt:lpstr>
      <vt:lpstr>Calibri</vt:lpstr>
      <vt:lpstr>Calibri Light</vt:lpstr>
      <vt:lpstr>Eras Bold ITC</vt:lpstr>
      <vt:lpstr>Times New Roman</vt:lpstr>
      <vt:lpstr>Tema do Office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Objetivos da aula</vt:lpstr>
      <vt:lpstr>Destinos do Piruvato</vt:lpstr>
      <vt:lpstr>Respiração celular</vt:lpstr>
      <vt:lpstr>Apresentação do PowerPoint</vt:lpstr>
      <vt:lpstr>Apresentação do PowerPoint</vt:lpstr>
      <vt:lpstr>Apresentação do PowerPoint</vt:lpstr>
      <vt:lpstr>Objetivos da aula</vt:lpstr>
      <vt:lpstr>Apresentação do PowerPoint</vt:lpstr>
      <vt:lpstr>Apresentação do PowerPoint</vt:lpstr>
      <vt:lpstr>Objetivos da aula</vt:lpstr>
      <vt:lpstr>Apresentação do PowerPoint</vt:lpstr>
      <vt:lpstr>Apresentação do PowerPoint</vt:lpstr>
      <vt:lpstr>Apresentação do PowerPoint</vt:lpstr>
      <vt:lpstr>Dicas Finais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Andrade</dc:creator>
  <cp:lastModifiedBy>Danilo Andrade</cp:lastModifiedBy>
  <cp:revision>247</cp:revision>
  <dcterms:created xsi:type="dcterms:W3CDTF">2022-09-26T22:03:33Z</dcterms:created>
  <dcterms:modified xsi:type="dcterms:W3CDTF">2022-10-17T22:29:26Z</dcterms:modified>
</cp:coreProperties>
</file>