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439" r:id="rId3"/>
    <p:sldId id="466" r:id="rId4"/>
    <p:sldId id="445" r:id="rId5"/>
    <p:sldId id="482" r:id="rId6"/>
    <p:sldId id="478" r:id="rId7"/>
    <p:sldId id="456" r:id="rId8"/>
    <p:sldId id="457" r:id="rId9"/>
    <p:sldId id="458" r:id="rId10"/>
    <p:sldId id="459" r:id="rId11"/>
    <p:sldId id="460" r:id="rId12"/>
    <p:sldId id="470" r:id="rId13"/>
    <p:sldId id="471" r:id="rId14"/>
    <p:sldId id="461" r:id="rId15"/>
    <p:sldId id="462" r:id="rId16"/>
    <p:sldId id="463" r:id="rId17"/>
    <p:sldId id="464" r:id="rId18"/>
    <p:sldId id="294" r:id="rId19"/>
    <p:sldId id="469" r:id="rId20"/>
    <p:sldId id="467" r:id="rId21"/>
    <p:sldId id="468" r:id="rId22"/>
    <p:sldId id="472" r:id="rId23"/>
    <p:sldId id="473" r:id="rId24"/>
    <p:sldId id="477" r:id="rId25"/>
    <p:sldId id="474" r:id="rId26"/>
    <p:sldId id="476" r:id="rId27"/>
    <p:sldId id="475" r:id="rId28"/>
    <p:sldId id="479" r:id="rId29"/>
    <p:sldId id="480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394" autoAdjust="0"/>
  </p:normalViewPr>
  <p:slideViewPr>
    <p:cSldViewPr snapToGrid="0">
      <p:cViewPr varScale="1">
        <p:scale>
          <a:sx n="74" d="100"/>
          <a:sy n="74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A627-59C8-4B60-8477-650950BF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D83E4-FD1C-4452-9F5F-625C5BE6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0CDE9-CEF4-4445-8AE2-B6AEAF8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AFDD2-1545-414E-92C9-D6D8177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BF9FE-5093-4CDF-9126-F9D80B8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84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51E56-C851-4970-8952-C65C903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961E9-CCAA-4500-8BC4-FCB81B85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B00BC-40D9-460D-957B-C2D31F3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3264-4AF9-4D65-98F5-F9F61244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FA96-E8FE-4C3E-8C0D-8271E89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62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364A3-2C72-4926-B939-10BFE6A8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CC394-4E8A-4B0E-BB6C-5AD6202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0E969-D691-4FB4-B9C9-0B4BA00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E817C-D46A-4AE1-9F19-C729364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0BDB6-BF38-4B94-9830-C78CCBC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82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A627-59C8-4B60-8477-650950BF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D83E4-FD1C-4452-9F5F-625C5BE6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0CDE9-CEF4-4445-8AE2-B6AEAF8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AFDD2-1545-414E-92C9-D6D8177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BF9FE-5093-4CDF-9126-F9D80B8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971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3653-C136-4A4B-85B6-BBE2BEA8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C78FD-518A-4E15-AA07-3F7872A6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ECE08-9CA6-4A61-A407-A7B4646A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30F06-F2CC-486E-82D2-8CCAE79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0F70-C412-46BC-ABB2-28CCCA07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470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266D-33CE-4507-899A-56415E7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636B9-0E25-42A2-B7BF-48B3F208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59442-DEC3-42B6-BEBF-8BC4BF86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4E6F-9870-43FB-B73F-BE4B34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60C2-E448-46CA-AF0C-B2C2D8E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067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EEA8-CE4E-4073-B8F1-7BA98D5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175CC-EC43-4A62-85ED-382B7642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71EBE-2B02-4A5E-9485-C90F6092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101D0-DB93-4363-B66D-BAD9AF90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7D93C-2B98-46E2-B990-65443787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71FBC-C449-4D33-81B7-00A16ED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94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7AA2-C5AE-4255-AEBA-70F488D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9665E8-14ED-4166-B2CC-209CD2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5D0F9-8CF1-4AB3-83CE-BDB77C90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1B1B5-988F-4304-9A25-3D91660F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4C8115-2413-47E5-A007-C3C2DFD1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782B8-5F81-4C20-8C55-1688A571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2752E-EB23-4A3F-ADDC-188F25BD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D792D-99A9-45BA-8BA4-5389491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719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78AF-10C4-49B6-8C86-4CF012D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DA694E-8CCE-4EC6-8236-A102ACA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A9FE8B-90F6-4E1F-A01D-CAC6134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16953-0361-499F-B490-45098C7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093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27B044-E38B-4688-A72D-5485B9EF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504A53-1ADB-4B59-A141-EAA97C9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18100-9A73-4B43-947A-3B5127E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058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B3B7-4815-42E0-93EE-8F153AC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85439-80FB-4C2A-9B35-10FA7B6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2687A-4B46-498F-B896-FC99FE7A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438E0-45D8-42DA-BAC0-94682F65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68F8-A139-43AC-8540-E349451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08662-5D8F-4C23-A5ED-14B52A1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23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3653-C136-4A4B-85B6-BBE2BEA8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C78FD-518A-4E15-AA07-3F7872A6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ECE08-9CA6-4A61-A407-A7B4646A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30F06-F2CC-486E-82D2-8CCAE79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0F70-C412-46BC-ABB2-28CCCA07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4237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9553-62DB-4AA6-ABA3-CD08CA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DF7697-C32C-4539-95C0-2376C7E6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40F12-824C-4FBE-A135-AC2D7606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F7752-8EC7-4C8A-9108-D8A513D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E3A71-C019-49C5-9945-A9A978F3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FB5B4-3D43-446A-A1EB-E1A2626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8634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51E56-C851-4970-8952-C65C903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961E9-CCAA-4500-8BC4-FCB81B85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B00BC-40D9-460D-957B-C2D31F3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3264-4AF9-4D65-98F5-F9F61244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FA96-E8FE-4C3E-8C0D-8271E89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2794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364A3-2C72-4926-B939-10BFE6A8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CC394-4E8A-4B0E-BB6C-5AD6202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0E969-D691-4FB4-B9C9-0B4BA00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E817C-D46A-4AE1-9F19-C729364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0BDB6-BF38-4B94-9830-C78CCBC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73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266D-33CE-4507-899A-56415E7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636B9-0E25-42A2-B7BF-48B3F208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59442-DEC3-42B6-BEBF-8BC4BF86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4E6F-9870-43FB-B73F-BE4B34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60C2-E448-46CA-AF0C-B2C2D8E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3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EEA8-CE4E-4073-B8F1-7BA98D5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175CC-EC43-4A62-85ED-382B7642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71EBE-2B02-4A5E-9485-C90F6092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101D0-DB93-4363-B66D-BAD9AF90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7D93C-2B98-46E2-B990-65443787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71FBC-C449-4D33-81B7-00A16ED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15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7AA2-C5AE-4255-AEBA-70F488D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9665E8-14ED-4166-B2CC-209CD2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5D0F9-8CF1-4AB3-83CE-BDB77C90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1B1B5-988F-4304-9A25-3D91660F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4C8115-2413-47E5-A007-C3C2DFD1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782B8-5F81-4C20-8C55-1688A571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2752E-EB23-4A3F-ADDC-188F25BD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D792D-99A9-45BA-8BA4-5389491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90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78AF-10C4-49B6-8C86-4CF012D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DA694E-8CCE-4EC6-8236-A102ACA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A9FE8B-90F6-4E1F-A01D-CAC6134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16953-0361-499F-B490-45098C7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56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27B044-E38B-4688-A72D-5485B9EF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504A53-1ADB-4B59-A141-EAA97C9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18100-9A73-4B43-947A-3B5127E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14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B3B7-4815-42E0-93EE-8F153AC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85439-80FB-4C2A-9B35-10FA7B6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2687A-4B46-498F-B896-FC99FE7A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438E0-45D8-42DA-BAC0-94682F65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68F8-A139-43AC-8540-E349451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08662-5D8F-4C23-A5ED-14B52A1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86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9553-62DB-4AA6-ABA3-CD08CA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DF7697-C32C-4539-95C0-2376C7E6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40F12-824C-4FBE-A135-AC2D7606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F7752-8EC7-4C8A-9108-D8A513D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E3A71-C019-49C5-9945-A9A978F3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FB5B4-3D43-446A-A1EB-E1A2626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27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808C5-6EF1-4804-9DBB-B8EF322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2AFD5-67CD-42AE-BB56-6BE043F8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48E01-E633-4FBA-BC24-5E05BC27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EED8-149E-406E-B91A-7F4F3B181D0A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51760-CCB4-4FE9-9F41-CF16EE7B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165E-DFB4-4CAC-A706-146C1AF4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98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808C5-6EF1-4804-9DBB-B8EF322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2AFD5-67CD-42AE-BB56-6BE043F8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48E01-E633-4FBA-BC24-5E05BC27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EED8-149E-406E-B91A-7F4F3B181D0A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51760-CCB4-4FE9-9F41-CF16EE7B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165E-DFB4-4CAC-A706-146C1AF4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42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lo.santos@ufes.br" TargetMode="External"/><Relationship Id="rId2" Type="http://schemas.openxmlformats.org/officeDocument/2006/relationships/hyperlink" Target="mailto:danilo_as@live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3">
            <a:extLst>
              <a:ext uri="{FF2B5EF4-FFF2-40B4-BE49-F238E27FC236}">
                <a16:creationId xmlns:a16="http://schemas.microsoft.com/office/drawing/2014/main" id="{3AB0E804-64D7-4DB3-89E4-764241977BF4}"/>
              </a:ext>
            </a:extLst>
          </p:cNvPr>
          <p:cNvSpPr/>
          <p:nvPr/>
        </p:nvSpPr>
        <p:spPr>
          <a:xfrm>
            <a:off x="8410074" y="5289794"/>
            <a:ext cx="3427288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sng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Contato:</a:t>
            </a:r>
            <a:endParaRPr kumimoji="0" lang="pt-BR" sz="2400" b="1" i="0" u="sng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danilo_as@live.com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danilo.santos@ufes.br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EB32945B-974A-4F7B-A208-DD998150F071}"/>
              </a:ext>
            </a:extLst>
          </p:cNvPr>
          <p:cNvSpPr/>
          <p:nvPr/>
        </p:nvSpPr>
        <p:spPr>
          <a:xfrm>
            <a:off x="6096000" y="254884"/>
            <a:ext cx="5904655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Engenheiro Agrônomo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Dr. Em Produção Vegetal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1C3AEC9-8199-4830-B962-CE3FB9116530}"/>
              </a:ext>
            </a:extLst>
          </p:cNvPr>
          <p:cNvCxnSpPr>
            <a:cxnSpLocks/>
          </p:cNvCxnSpPr>
          <p:nvPr/>
        </p:nvCxnSpPr>
        <p:spPr>
          <a:xfrm>
            <a:off x="7593263" y="112384"/>
            <a:ext cx="0" cy="19868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58D24A-A259-44EA-9969-282C967E9816}"/>
              </a:ext>
            </a:extLst>
          </p:cNvPr>
          <p:cNvCxnSpPr>
            <a:cxnSpLocks/>
          </p:cNvCxnSpPr>
          <p:nvPr/>
        </p:nvCxnSpPr>
        <p:spPr>
          <a:xfrm flipH="1">
            <a:off x="7110663" y="1574196"/>
            <a:ext cx="487508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1226694" y="2213531"/>
            <a:ext cx="5006838" cy="282138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Vias Fermentativas</a:t>
            </a:r>
          </a:p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Gliconeogênese</a:t>
            </a:r>
          </a:p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Glicogênese</a:t>
            </a:r>
          </a:p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Glicogenólise</a:t>
            </a:r>
          </a:p>
        </p:txBody>
      </p:sp>
    </p:spTree>
    <p:extLst>
      <p:ext uri="{BB962C8B-B14F-4D97-AF65-F5344CB8AC3E}">
        <p14:creationId xmlns:p14="http://schemas.microsoft.com/office/powerpoint/2010/main" val="2568586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4922863" y="4158342"/>
            <a:ext cx="5025466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Gliceraldeído-3-fosfato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5" y="-1239773"/>
            <a:ext cx="1" cy="4881875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0EB608D-F7FE-4069-A164-B1357F9CE95E}"/>
              </a:ext>
            </a:extLst>
          </p:cNvPr>
          <p:cNvCxnSpPr>
            <a:cxnSpLocks/>
          </p:cNvCxnSpPr>
          <p:nvPr/>
        </p:nvCxnSpPr>
        <p:spPr>
          <a:xfrm flipV="1">
            <a:off x="7276052" y="-1239771"/>
            <a:ext cx="0" cy="4881873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4" y="5544489"/>
            <a:ext cx="1" cy="324555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2F85A2B-D398-46F0-A97F-E12A189746E9}"/>
              </a:ext>
            </a:extLst>
          </p:cNvPr>
          <p:cNvCxnSpPr>
            <a:cxnSpLocks/>
          </p:cNvCxnSpPr>
          <p:nvPr/>
        </p:nvCxnSpPr>
        <p:spPr>
          <a:xfrm flipV="1">
            <a:off x="7276052" y="5544491"/>
            <a:ext cx="0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co 41">
            <a:extLst>
              <a:ext uri="{FF2B5EF4-FFF2-40B4-BE49-F238E27FC236}">
                <a16:creationId xmlns:a16="http://schemas.microsoft.com/office/drawing/2014/main" id="{6B0B2520-DDC3-40C9-9631-68FAA2C00EB5}"/>
              </a:ext>
            </a:extLst>
          </p:cNvPr>
          <p:cNvSpPr/>
          <p:nvPr/>
        </p:nvSpPr>
        <p:spPr>
          <a:xfrm rot="10800000">
            <a:off x="7714276" y="1613097"/>
            <a:ext cx="1209523" cy="683262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02FE9C-2EF6-4579-82F6-F6D880DC4CA4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>
                <a:solidFill>
                  <a:prstClr val="white"/>
                </a:solidFill>
                <a:latin typeface="Eras Bold ITC" panose="020B0907030504020204" pitchFamily="34" charset="0"/>
              </a:rPr>
              <a:t>6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º reação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E294420-F98D-49DA-A820-C89DF150F934}"/>
              </a:ext>
            </a:extLst>
          </p:cNvPr>
          <p:cNvSpPr/>
          <p:nvPr/>
        </p:nvSpPr>
        <p:spPr>
          <a:xfrm>
            <a:off x="9129154" y="127252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824B0462-8A1B-41D1-A5B3-3F96E0441E25}"/>
              </a:ext>
            </a:extLst>
          </p:cNvPr>
          <p:cNvSpPr/>
          <p:nvPr/>
        </p:nvSpPr>
        <p:spPr>
          <a:xfrm>
            <a:off x="8435965" y="1304231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NA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pt-BR" sz="2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AEA6705-27B7-42B7-BE67-6DBCB2610BAA}"/>
              </a:ext>
            </a:extLst>
          </p:cNvPr>
          <p:cNvSpPr/>
          <p:nvPr/>
        </p:nvSpPr>
        <p:spPr>
          <a:xfrm>
            <a:off x="9772076" y="2044966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2519602F-22BA-4791-AE22-D8E890ACDBF2}"/>
              </a:ext>
            </a:extLst>
          </p:cNvPr>
          <p:cNvSpPr/>
          <p:nvPr/>
        </p:nvSpPr>
        <p:spPr>
          <a:xfrm>
            <a:off x="8435965" y="2076674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NA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pt-BR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71B9E769-A948-4FFA-9B46-831CB6FA3B5B}"/>
              </a:ext>
            </a:extLst>
          </p:cNvPr>
          <p:cNvSpPr txBox="1"/>
          <p:nvPr/>
        </p:nvSpPr>
        <p:spPr>
          <a:xfrm>
            <a:off x="9334631" y="2060233"/>
            <a:ext cx="310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9B898CBC-1B4F-4E88-A85C-34BE2B7F6E38}"/>
              </a:ext>
            </a:extLst>
          </p:cNvPr>
          <p:cNvCxnSpPr>
            <a:cxnSpLocks/>
          </p:cNvCxnSpPr>
          <p:nvPr/>
        </p:nvCxnSpPr>
        <p:spPr>
          <a:xfrm flipH="1">
            <a:off x="1073387" y="4613528"/>
            <a:ext cx="31098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3AE31D2B-EA08-44B8-A6B3-0A0364A92538}"/>
              </a:ext>
            </a:extLst>
          </p:cNvPr>
          <p:cNvSpPr txBox="1"/>
          <p:nvPr/>
        </p:nvSpPr>
        <p:spPr>
          <a:xfrm>
            <a:off x="1220759" y="4393986"/>
            <a:ext cx="1243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66BD017-87E2-480D-8C71-366CC80AA66C}"/>
              </a:ext>
            </a:extLst>
          </p:cNvPr>
          <p:cNvSpPr txBox="1"/>
          <p:nvPr/>
        </p:nvSpPr>
        <p:spPr>
          <a:xfrm>
            <a:off x="2674567" y="439398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DBDE08C0-BBDC-4A3A-AA43-BD820E0EC1F1}"/>
              </a:ext>
            </a:extLst>
          </p:cNvPr>
          <p:cNvCxnSpPr>
            <a:cxnSpLocks/>
          </p:cNvCxnSpPr>
          <p:nvPr/>
        </p:nvCxnSpPr>
        <p:spPr>
          <a:xfrm>
            <a:off x="2390790" y="4613529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37B8B4AD-B13C-4912-82A1-B345B8B7BA7A}"/>
              </a:ext>
            </a:extLst>
          </p:cNvPr>
          <p:cNvCxnSpPr>
            <a:cxnSpLocks/>
          </p:cNvCxnSpPr>
          <p:nvPr/>
        </p:nvCxnSpPr>
        <p:spPr>
          <a:xfrm>
            <a:off x="2930825" y="4005303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2BAC266-745C-471D-8D16-618DF3A4E661}"/>
              </a:ext>
            </a:extLst>
          </p:cNvPr>
          <p:cNvSpPr txBox="1"/>
          <p:nvPr/>
        </p:nvSpPr>
        <p:spPr>
          <a:xfrm>
            <a:off x="2700846" y="3609623"/>
            <a:ext cx="670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51F26E65-2DC7-47DD-9469-7F74455D797B}"/>
              </a:ext>
            </a:extLst>
          </p:cNvPr>
          <p:cNvCxnSpPr>
            <a:cxnSpLocks/>
          </p:cNvCxnSpPr>
          <p:nvPr/>
        </p:nvCxnSpPr>
        <p:spPr>
          <a:xfrm>
            <a:off x="3079218" y="4640584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7954C376-0720-413C-A5BE-261D64290E95}"/>
              </a:ext>
            </a:extLst>
          </p:cNvPr>
          <p:cNvSpPr/>
          <p:nvPr/>
        </p:nvSpPr>
        <p:spPr>
          <a:xfrm>
            <a:off x="735224" y="4423525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98CBE8E6-C558-41E3-BD7F-B58226A2284C}"/>
              </a:ext>
            </a:extLst>
          </p:cNvPr>
          <p:cNvCxnSpPr>
            <a:cxnSpLocks/>
          </p:cNvCxnSpPr>
          <p:nvPr/>
        </p:nvCxnSpPr>
        <p:spPr>
          <a:xfrm>
            <a:off x="3591933" y="4030812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7A82F5F9-74DD-40F6-9048-7BE7B0809F87}"/>
              </a:ext>
            </a:extLst>
          </p:cNvPr>
          <p:cNvCxnSpPr>
            <a:cxnSpLocks/>
          </p:cNvCxnSpPr>
          <p:nvPr/>
        </p:nvCxnSpPr>
        <p:spPr>
          <a:xfrm>
            <a:off x="3799927" y="4554853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9E620DFA-D350-428A-8180-EF4A4F8109C1}"/>
              </a:ext>
            </a:extLst>
          </p:cNvPr>
          <p:cNvCxnSpPr>
            <a:cxnSpLocks/>
          </p:cNvCxnSpPr>
          <p:nvPr/>
        </p:nvCxnSpPr>
        <p:spPr>
          <a:xfrm>
            <a:off x="3805570" y="4662097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8732B1B0-FB3A-4491-86D6-AE88A53AE6E8}"/>
              </a:ext>
            </a:extLst>
          </p:cNvPr>
          <p:cNvSpPr txBox="1"/>
          <p:nvPr/>
        </p:nvSpPr>
        <p:spPr>
          <a:xfrm>
            <a:off x="4126828" y="436917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C4AEFD88-F2DF-45DE-8C64-EBF45BC5A3D6}"/>
              </a:ext>
            </a:extLst>
          </p:cNvPr>
          <p:cNvSpPr txBox="1"/>
          <p:nvPr/>
        </p:nvSpPr>
        <p:spPr>
          <a:xfrm>
            <a:off x="3362995" y="4393986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12A6A1A-BC41-4AEC-AA47-76837171CEFC}"/>
              </a:ext>
            </a:extLst>
          </p:cNvPr>
          <p:cNvSpPr txBox="1"/>
          <p:nvPr/>
        </p:nvSpPr>
        <p:spPr>
          <a:xfrm>
            <a:off x="3325988" y="3597384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DCE9C347-8482-4F51-9A01-CE5FEE5E9FA0}"/>
              </a:ext>
            </a:extLst>
          </p:cNvPr>
          <p:cNvCxnSpPr>
            <a:cxnSpLocks/>
          </p:cNvCxnSpPr>
          <p:nvPr/>
        </p:nvCxnSpPr>
        <p:spPr>
          <a:xfrm>
            <a:off x="2930825" y="4830842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30190F67-32FD-4F0A-A0F9-2AB0CA308A58}"/>
              </a:ext>
            </a:extLst>
          </p:cNvPr>
          <p:cNvSpPr txBox="1"/>
          <p:nvPr/>
        </p:nvSpPr>
        <p:spPr>
          <a:xfrm>
            <a:off x="2752803" y="519411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C92A22A-F50E-42DB-AE23-9465CA5B7743}"/>
              </a:ext>
            </a:extLst>
          </p:cNvPr>
          <p:cNvSpPr/>
          <p:nvPr/>
        </p:nvSpPr>
        <p:spPr>
          <a:xfrm>
            <a:off x="8464742" y="3005892"/>
            <a:ext cx="371067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0EABFC7A-11E5-40C0-AF0C-3F2B665842FE}"/>
              </a:ext>
            </a:extLst>
          </p:cNvPr>
          <p:cNvSpPr/>
          <p:nvPr/>
        </p:nvSpPr>
        <p:spPr>
          <a:xfrm rot="10800000">
            <a:off x="7670180" y="2550537"/>
            <a:ext cx="1209523" cy="683262"/>
          </a:xfrm>
          <a:prstGeom prst="arc">
            <a:avLst>
              <a:gd name="adj1" fmla="val 16200000"/>
              <a:gd name="adj2" fmla="val 179124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2A229B42-6684-4225-986D-336E2E5FB94C}"/>
              </a:ext>
            </a:extLst>
          </p:cNvPr>
          <p:cNvCxnSpPr>
            <a:cxnSpLocks/>
          </p:cNvCxnSpPr>
          <p:nvPr/>
        </p:nvCxnSpPr>
        <p:spPr>
          <a:xfrm flipH="1">
            <a:off x="10327491" y="4369177"/>
            <a:ext cx="2428710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EAB51FFE-420B-4659-8036-2F9B56B99039}"/>
              </a:ext>
            </a:extLst>
          </p:cNvPr>
          <p:cNvCxnSpPr>
            <a:cxnSpLocks/>
          </p:cNvCxnSpPr>
          <p:nvPr/>
        </p:nvCxnSpPr>
        <p:spPr>
          <a:xfrm flipV="1">
            <a:off x="10327490" y="4803532"/>
            <a:ext cx="2428711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stomShape 3">
            <a:extLst>
              <a:ext uri="{FF2B5EF4-FFF2-40B4-BE49-F238E27FC236}">
                <a16:creationId xmlns:a16="http://schemas.microsoft.com/office/drawing/2014/main" id="{2D7F8F21-363B-4C93-AE3A-61E71B60486B}"/>
              </a:ext>
            </a:extLst>
          </p:cNvPr>
          <p:cNvSpPr/>
          <p:nvPr/>
        </p:nvSpPr>
        <p:spPr>
          <a:xfrm>
            <a:off x="1384370" y="1152762"/>
            <a:ext cx="5692112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Gliceraldeído-3-fosfato desidrogenase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06991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4111332" y="4158342"/>
            <a:ext cx="5855617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Didroxiacetona</a:t>
            </a: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-fosfato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02FE9C-2EF6-4579-82F6-F6D880DC4CA4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>
                <a:solidFill>
                  <a:prstClr val="white"/>
                </a:solidFill>
                <a:latin typeface="Eras Bold ITC" panose="020B0907030504020204" pitchFamily="34" charset="0"/>
              </a:rPr>
              <a:t>7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º reação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2A229B42-6684-4225-986D-336E2E5FB94C}"/>
              </a:ext>
            </a:extLst>
          </p:cNvPr>
          <p:cNvCxnSpPr>
            <a:cxnSpLocks/>
          </p:cNvCxnSpPr>
          <p:nvPr/>
        </p:nvCxnSpPr>
        <p:spPr>
          <a:xfrm flipH="1">
            <a:off x="-377679" y="4369734"/>
            <a:ext cx="4000989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EAB51FFE-420B-4659-8036-2F9B56B99039}"/>
              </a:ext>
            </a:extLst>
          </p:cNvPr>
          <p:cNvCxnSpPr>
            <a:cxnSpLocks/>
          </p:cNvCxnSpPr>
          <p:nvPr/>
        </p:nvCxnSpPr>
        <p:spPr>
          <a:xfrm>
            <a:off x="-377679" y="4803532"/>
            <a:ext cx="4000989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679876E6-BE5F-4AC5-91F0-FEA5F0AA65A9}"/>
              </a:ext>
            </a:extLst>
          </p:cNvPr>
          <p:cNvCxnSpPr>
            <a:cxnSpLocks/>
          </p:cNvCxnSpPr>
          <p:nvPr/>
        </p:nvCxnSpPr>
        <p:spPr>
          <a:xfrm>
            <a:off x="6931115" y="3258355"/>
            <a:ext cx="0" cy="56678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stomShape 3">
            <a:extLst>
              <a:ext uri="{FF2B5EF4-FFF2-40B4-BE49-F238E27FC236}">
                <a16:creationId xmlns:a16="http://schemas.microsoft.com/office/drawing/2014/main" id="{DED6AD32-228B-4F3D-A20E-8E4B12568196}"/>
              </a:ext>
            </a:extLst>
          </p:cNvPr>
          <p:cNvSpPr/>
          <p:nvPr/>
        </p:nvSpPr>
        <p:spPr>
          <a:xfrm>
            <a:off x="-86620" y="3727949"/>
            <a:ext cx="370993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Triose-fosfato-</a:t>
            </a: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isomerase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8C162080-1314-44F8-983F-FC13F5942925}"/>
              </a:ext>
            </a:extLst>
          </p:cNvPr>
          <p:cNvSpPr/>
          <p:nvPr/>
        </p:nvSpPr>
        <p:spPr>
          <a:xfrm>
            <a:off x="4051288" y="2042689"/>
            <a:ext cx="5855617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Glicerol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1674508-69D7-4CED-A196-6B9E4ED024C1}"/>
              </a:ext>
            </a:extLst>
          </p:cNvPr>
          <p:cNvCxnSpPr>
            <a:cxnSpLocks/>
          </p:cNvCxnSpPr>
          <p:nvPr/>
        </p:nvCxnSpPr>
        <p:spPr>
          <a:xfrm flipH="1">
            <a:off x="8516070" y="5727513"/>
            <a:ext cx="31098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470F1F1-3BC1-4444-903E-6ED9B402ABFA}"/>
              </a:ext>
            </a:extLst>
          </p:cNvPr>
          <p:cNvSpPr txBox="1"/>
          <p:nvPr/>
        </p:nvSpPr>
        <p:spPr>
          <a:xfrm>
            <a:off x="8663442" y="5507971"/>
            <a:ext cx="1243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2F2E42-CE32-4F03-8767-2B5D59184505}"/>
              </a:ext>
            </a:extLst>
          </p:cNvPr>
          <p:cNvSpPr txBox="1"/>
          <p:nvPr/>
        </p:nvSpPr>
        <p:spPr>
          <a:xfrm>
            <a:off x="10117250" y="550797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B2B41FD-C2CD-4025-B8DA-0CB9DBB88911}"/>
              </a:ext>
            </a:extLst>
          </p:cNvPr>
          <p:cNvCxnSpPr>
            <a:cxnSpLocks/>
          </p:cNvCxnSpPr>
          <p:nvPr/>
        </p:nvCxnSpPr>
        <p:spPr>
          <a:xfrm>
            <a:off x="9833473" y="5727514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A72EB7EC-F6B2-4DA9-AE09-80DAC6B4876A}"/>
              </a:ext>
            </a:extLst>
          </p:cNvPr>
          <p:cNvCxnSpPr>
            <a:cxnSpLocks/>
          </p:cNvCxnSpPr>
          <p:nvPr/>
        </p:nvCxnSpPr>
        <p:spPr>
          <a:xfrm>
            <a:off x="10521901" y="5754569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55F4A8C0-44B8-436A-9C1A-8A4AD396958E}"/>
              </a:ext>
            </a:extLst>
          </p:cNvPr>
          <p:cNvSpPr/>
          <p:nvPr/>
        </p:nvSpPr>
        <p:spPr>
          <a:xfrm>
            <a:off x="8177907" y="5537510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4A3084C-5262-4FE3-9FE8-D7819344AF3C}"/>
              </a:ext>
            </a:extLst>
          </p:cNvPr>
          <p:cNvSpPr txBox="1"/>
          <p:nvPr/>
        </p:nvSpPr>
        <p:spPr>
          <a:xfrm>
            <a:off x="10805678" y="5507971"/>
            <a:ext cx="1271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440985BE-6E8A-4639-8378-F6D50238237F}"/>
              </a:ext>
            </a:extLst>
          </p:cNvPr>
          <p:cNvCxnSpPr>
            <a:cxnSpLocks/>
          </p:cNvCxnSpPr>
          <p:nvPr/>
        </p:nvCxnSpPr>
        <p:spPr>
          <a:xfrm>
            <a:off x="10306602" y="5927977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E70F416-9FEB-4D00-9DE4-476F3DB53D9C}"/>
              </a:ext>
            </a:extLst>
          </p:cNvPr>
          <p:cNvSpPr txBox="1"/>
          <p:nvPr/>
        </p:nvSpPr>
        <p:spPr>
          <a:xfrm>
            <a:off x="10195486" y="630809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08008AA9-EFD0-48A1-A710-229BEE49A236}"/>
              </a:ext>
            </a:extLst>
          </p:cNvPr>
          <p:cNvCxnSpPr>
            <a:cxnSpLocks/>
          </p:cNvCxnSpPr>
          <p:nvPr/>
        </p:nvCxnSpPr>
        <p:spPr>
          <a:xfrm>
            <a:off x="10409304" y="5936812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D9C92A6-EA8C-4983-83C2-8223E7877DCD}"/>
              </a:ext>
            </a:extLst>
          </p:cNvPr>
          <p:cNvCxnSpPr>
            <a:cxnSpLocks/>
          </p:cNvCxnSpPr>
          <p:nvPr/>
        </p:nvCxnSpPr>
        <p:spPr>
          <a:xfrm>
            <a:off x="6931115" y="1303655"/>
            <a:ext cx="0" cy="56678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45CF0A95-D7FF-4ACB-8CCF-7CED39C71FA7}"/>
              </a:ext>
            </a:extLst>
          </p:cNvPr>
          <p:cNvSpPr/>
          <p:nvPr/>
        </p:nvSpPr>
        <p:spPr>
          <a:xfrm>
            <a:off x="4027297" y="191020"/>
            <a:ext cx="5855617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Triglicerídeos</a:t>
            </a:r>
          </a:p>
        </p:txBody>
      </p:sp>
    </p:spTree>
    <p:extLst>
      <p:ext uri="{BB962C8B-B14F-4D97-AF65-F5344CB8AC3E}">
        <p14:creationId xmlns:p14="http://schemas.microsoft.com/office/powerpoint/2010/main" val="1540529239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4827598" y="4170244"/>
            <a:ext cx="5277205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Gliceraldeído-3-fosfato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5" y="-1239773"/>
            <a:ext cx="1" cy="4881875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0EB608D-F7FE-4069-A164-B1357F9CE95E}"/>
              </a:ext>
            </a:extLst>
          </p:cNvPr>
          <p:cNvCxnSpPr>
            <a:cxnSpLocks/>
          </p:cNvCxnSpPr>
          <p:nvPr/>
        </p:nvCxnSpPr>
        <p:spPr>
          <a:xfrm flipV="1">
            <a:off x="7276052" y="-1239771"/>
            <a:ext cx="0" cy="4881873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4" y="5544489"/>
            <a:ext cx="1" cy="324555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2F85A2B-D398-46F0-A97F-E12A189746E9}"/>
              </a:ext>
            </a:extLst>
          </p:cNvPr>
          <p:cNvCxnSpPr>
            <a:cxnSpLocks/>
          </p:cNvCxnSpPr>
          <p:nvPr/>
        </p:nvCxnSpPr>
        <p:spPr>
          <a:xfrm flipV="1">
            <a:off x="7276052" y="5544491"/>
            <a:ext cx="0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co 41">
            <a:extLst>
              <a:ext uri="{FF2B5EF4-FFF2-40B4-BE49-F238E27FC236}">
                <a16:creationId xmlns:a16="http://schemas.microsoft.com/office/drawing/2014/main" id="{6B0B2520-DDC3-40C9-9631-68FAA2C00EB5}"/>
              </a:ext>
            </a:extLst>
          </p:cNvPr>
          <p:cNvSpPr/>
          <p:nvPr/>
        </p:nvSpPr>
        <p:spPr>
          <a:xfrm rot="10800000">
            <a:off x="7714276" y="1613097"/>
            <a:ext cx="1209523" cy="683262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E294420-F98D-49DA-A820-C89DF150F934}"/>
              </a:ext>
            </a:extLst>
          </p:cNvPr>
          <p:cNvSpPr/>
          <p:nvPr/>
        </p:nvSpPr>
        <p:spPr>
          <a:xfrm>
            <a:off x="9129154" y="127252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824B0462-8A1B-41D1-A5B3-3F96E0441E25}"/>
              </a:ext>
            </a:extLst>
          </p:cNvPr>
          <p:cNvSpPr/>
          <p:nvPr/>
        </p:nvSpPr>
        <p:spPr>
          <a:xfrm>
            <a:off x="8435965" y="1304231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NA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pt-BR" sz="2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AEA6705-27B7-42B7-BE67-6DBCB2610BAA}"/>
              </a:ext>
            </a:extLst>
          </p:cNvPr>
          <p:cNvSpPr/>
          <p:nvPr/>
        </p:nvSpPr>
        <p:spPr>
          <a:xfrm>
            <a:off x="9772076" y="2044966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2519602F-22BA-4791-AE22-D8E890ACDBF2}"/>
              </a:ext>
            </a:extLst>
          </p:cNvPr>
          <p:cNvSpPr/>
          <p:nvPr/>
        </p:nvSpPr>
        <p:spPr>
          <a:xfrm>
            <a:off x="8435965" y="2076674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NA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pt-BR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71B9E769-A948-4FFA-9B46-831CB6FA3B5B}"/>
              </a:ext>
            </a:extLst>
          </p:cNvPr>
          <p:cNvSpPr txBox="1"/>
          <p:nvPr/>
        </p:nvSpPr>
        <p:spPr>
          <a:xfrm>
            <a:off x="9334631" y="2060233"/>
            <a:ext cx="310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9B898CBC-1B4F-4E88-A85C-34BE2B7F6E38}"/>
              </a:ext>
            </a:extLst>
          </p:cNvPr>
          <p:cNvCxnSpPr>
            <a:cxnSpLocks/>
          </p:cNvCxnSpPr>
          <p:nvPr/>
        </p:nvCxnSpPr>
        <p:spPr>
          <a:xfrm flipH="1">
            <a:off x="1073387" y="4613528"/>
            <a:ext cx="31098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3AE31D2B-EA08-44B8-A6B3-0A0364A92538}"/>
              </a:ext>
            </a:extLst>
          </p:cNvPr>
          <p:cNvSpPr txBox="1"/>
          <p:nvPr/>
        </p:nvSpPr>
        <p:spPr>
          <a:xfrm>
            <a:off x="1220759" y="4393986"/>
            <a:ext cx="1243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66BD017-87E2-480D-8C71-366CC80AA66C}"/>
              </a:ext>
            </a:extLst>
          </p:cNvPr>
          <p:cNvSpPr txBox="1"/>
          <p:nvPr/>
        </p:nvSpPr>
        <p:spPr>
          <a:xfrm>
            <a:off x="2674567" y="439398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DBDE08C0-BBDC-4A3A-AA43-BD820E0EC1F1}"/>
              </a:ext>
            </a:extLst>
          </p:cNvPr>
          <p:cNvCxnSpPr>
            <a:cxnSpLocks/>
          </p:cNvCxnSpPr>
          <p:nvPr/>
        </p:nvCxnSpPr>
        <p:spPr>
          <a:xfrm>
            <a:off x="2390790" y="4613529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37B8B4AD-B13C-4912-82A1-B345B8B7BA7A}"/>
              </a:ext>
            </a:extLst>
          </p:cNvPr>
          <p:cNvCxnSpPr>
            <a:cxnSpLocks/>
          </p:cNvCxnSpPr>
          <p:nvPr/>
        </p:nvCxnSpPr>
        <p:spPr>
          <a:xfrm>
            <a:off x="2930825" y="4005303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2BAC266-745C-471D-8D16-618DF3A4E661}"/>
              </a:ext>
            </a:extLst>
          </p:cNvPr>
          <p:cNvSpPr txBox="1"/>
          <p:nvPr/>
        </p:nvSpPr>
        <p:spPr>
          <a:xfrm>
            <a:off x="2700846" y="3609623"/>
            <a:ext cx="670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51F26E65-2DC7-47DD-9469-7F74455D797B}"/>
              </a:ext>
            </a:extLst>
          </p:cNvPr>
          <p:cNvCxnSpPr>
            <a:cxnSpLocks/>
          </p:cNvCxnSpPr>
          <p:nvPr/>
        </p:nvCxnSpPr>
        <p:spPr>
          <a:xfrm>
            <a:off x="3079218" y="4640584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7954C376-0720-413C-A5BE-261D64290E95}"/>
              </a:ext>
            </a:extLst>
          </p:cNvPr>
          <p:cNvSpPr/>
          <p:nvPr/>
        </p:nvSpPr>
        <p:spPr>
          <a:xfrm>
            <a:off x="735224" y="4423525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98CBE8E6-C558-41E3-BD7F-B58226A2284C}"/>
              </a:ext>
            </a:extLst>
          </p:cNvPr>
          <p:cNvCxnSpPr>
            <a:cxnSpLocks/>
          </p:cNvCxnSpPr>
          <p:nvPr/>
        </p:nvCxnSpPr>
        <p:spPr>
          <a:xfrm>
            <a:off x="3591933" y="4030812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7A82F5F9-74DD-40F6-9048-7BE7B0809F87}"/>
              </a:ext>
            </a:extLst>
          </p:cNvPr>
          <p:cNvCxnSpPr>
            <a:cxnSpLocks/>
          </p:cNvCxnSpPr>
          <p:nvPr/>
        </p:nvCxnSpPr>
        <p:spPr>
          <a:xfrm>
            <a:off x="3799927" y="4554853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9E620DFA-D350-428A-8180-EF4A4F8109C1}"/>
              </a:ext>
            </a:extLst>
          </p:cNvPr>
          <p:cNvCxnSpPr>
            <a:cxnSpLocks/>
          </p:cNvCxnSpPr>
          <p:nvPr/>
        </p:nvCxnSpPr>
        <p:spPr>
          <a:xfrm>
            <a:off x="3805570" y="4662097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8732B1B0-FB3A-4491-86D6-AE88A53AE6E8}"/>
              </a:ext>
            </a:extLst>
          </p:cNvPr>
          <p:cNvSpPr txBox="1"/>
          <p:nvPr/>
        </p:nvSpPr>
        <p:spPr>
          <a:xfrm>
            <a:off x="4126828" y="436917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C4AEFD88-F2DF-45DE-8C64-EBF45BC5A3D6}"/>
              </a:ext>
            </a:extLst>
          </p:cNvPr>
          <p:cNvSpPr txBox="1"/>
          <p:nvPr/>
        </p:nvSpPr>
        <p:spPr>
          <a:xfrm>
            <a:off x="3362995" y="4393986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12A6A1A-BC41-4AEC-AA47-76837171CEFC}"/>
              </a:ext>
            </a:extLst>
          </p:cNvPr>
          <p:cNvSpPr txBox="1"/>
          <p:nvPr/>
        </p:nvSpPr>
        <p:spPr>
          <a:xfrm>
            <a:off x="3325988" y="3597384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DCE9C347-8482-4F51-9A01-CE5FEE5E9FA0}"/>
              </a:ext>
            </a:extLst>
          </p:cNvPr>
          <p:cNvCxnSpPr>
            <a:cxnSpLocks/>
          </p:cNvCxnSpPr>
          <p:nvPr/>
        </p:nvCxnSpPr>
        <p:spPr>
          <a:xfrm>
            <a:off x="2930825" y="4830842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30190F67-32FD-4F0A-A0F9-2AB0CA308A58}"/>
              </a:ext>
            </a:extLst>
          </p:cNvPr>
          <p:cNvSpPr txBox="1"/>
          <p:nvPr/>
        </p:nvSpPr>
        <p:spPr>
          <a:xfrm>
            <a:off x="2752803" y="519411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C92A22A-F50E-42DB-AE23-9465CA5B7743}"/>
              </a:ext>
            </a:extLst>
          </p:cNvPr>
          <p:cNvSpPr/>
          <p:nvPr/>
        </p:nvSpPr>
        <p:spPr>
          <a:xfrm>
            <a:off x="8464742" y="3005892"/>
            <a:ext cx="371067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0EABFC7A-11E5-40C0-AF0C-3F2B665842FE}"/>
              </a:ext>
            </a:extLst>
          </p:cNvPr>
          <p:cNvSpPr/>
          <p:nvPr/>
        </p:nvSpPr>
        <p:spPr>
          <a:xfrm rot="10800000">
            <a:off x="7670180" y="2550537"/>
            <a:ext cx="1209523" cy="683262"/>
          </a:xfrm>
          <a:prstGeom prst="arc">
            <a:avLst>
              <a:gd name="adj1" fmla="val 16200000"/>
              <a:gd name="adj2" fmla="val 179124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2A229B42-6684-4225-986D-336E2E5FB94C}"/>
              </a:ext>
            </a:extLst>
          </p:cNvPr>
          <p:cNvCxnSpPr>
            <a:cxnSpLocks/>
          </p:cNvCxnSpPr>
          <p:nvPr/>
        </p:nvCxnSpPr>
        <p:spPr>
          <a:xfrm flipH="1">
            <a:off x="10327491" y="4369177"/>
            <a:ext cx="2428710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EAB51FFE-420B-4659-8036-2F9B56B99039}"/>
              </a:ext>
            </a:extLst>
          </p:cNvPr>
          <p:cNvCxnSpPr>
            <a:cxnSpLocks/>
          </p:cNvCxnSpPr>
          <p:nvPr/>
        </p:nvCxnSpPr>
        <p:spPr>
          <a:xfrm flipV="1">
            <a:off x="10327490" y="4803532"/>
            <a:ext cx="2428711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stomShape 3">
            <a:extLst>
              <a:ext uri="{FF2B5EF4-FFF2-40B4-BE49-F238E27FC236}">
                <a16:creationId xmlns:a16="http://schemas.microsoft.com/office/drawing/2014/main" id="{E3B5D205-2E88-494C-A303-56850D3BE71A}"/>
              </a:ext>
            </a:extLst>
          </p:cNvPr>
          <p:cNvSpPr/>
          <p:nvPr/>
        </p:nvSpPr>
        <p:spPr>
          <a:xfrm>
            <a:off x="1384370" y="1152762"/>
            <a:ext cx="5692112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Gliceraldeído-3-fosfato desidrogenase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999454"/>
      </p:ext>
    </p:extLst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4922863" y="4158342"/>
            <a:ext cx="5025466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Frutose-1,6-bifosfato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5" y="-1239773"/>
            <a:ext cx="1" cy="4881875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0EB608D-F7FE-4069-A164-B1357F9CE95E}"/>
              </a:ext>
            </a:extLst>
          </p:cNvPr>
          <p:cNvCxnSpPr>
            <a:cxnSpLocks/>
          </p:cNvCxnSpPr>
          <p:nvPr/>
        </p:nvCxnSpPr>
        <p:spPr>
          <a:xfrm flipV="1">
            <a:off x="7276052" y="-1239771"/>
            <a:ext cx="0" cy="4881873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4" y="5544489"/>
            <a:ext cx="1" cy="324555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02FE9C-2EF6-4579-82F6-F6D880DC4CA4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>
                <a:solidFill>
                  <a:prstClr val="white"/>
                </a:solidFill>
                <a:latin typeface="Eras Bold ITC" panose="020B0907030504020204" pitchFamily="34" charset="0"/>
              </a:rPr>
              <a:t>8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º reação</a:t>
            </a:r>
          </a:p>
        </p:txBody>
      </p:sp>
      <p:sp>
        <p:nvSpPr>
          <p:cNvPr id="2" name="Pentágono 1">
            <a:extLst>
              <a:ext uri="{FF2B5EF4-FFF2-40B4-BE49-F238E27FC236}">
                <a16:creationId xmlns:a16="http://schemas.microsoft.com/office/drawing/2014/main" id="{1DA7D552-32F5-45FF-B606-E0CEBA070764}"/>
              </a:ext>
            </a:extLst>
          </p:cNvPr>
          <p:cNvSpPr/>
          <p:nvPr/>
        </p:nvSpPr>
        <p:spPr>
          <a:xfrm>
            <a:off x="1907822" y="3737266"/>
            <a:ext cx="1561070" cy="1267178"/>
          </a:xfrm>
          <a:prstGeom prst="pent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D1A6A051-10B5-4750-84BD-6ADE7A47B112}"/>
              </a:ext>
            </a:extLst>
          </p:cNvPr>
          <p:cNvCxnSpPr>
            <a:cxnSpLocks/>
          </p:cNvCxnSpPr>
          <p:nvPr/>
        </p:nvCxnSpPr>
        <p:spPr>
          <a:xfrm>
            <a:off x="3468892" y="3849511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65F9E76-BEB8-49E8-B961-6CB58E5E2250}"/>
              </a:ext>
            </a:extLst>
          </p:cNvPr>
          <p:cNvSpPr txBox="1"/>
          <p:nvPr/>
        </p:nvSpPr>
        <p:spPr>
          <a:xfrm>
            <a:off x="2449316" y="3618678"/>
            <a:ext cx="478083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4D23AD5-8396-480F-8B1B-D09B380D167B}"/>
              </a:ext>
            </a:extLst>
          </p:cNvPr>
          <p:cNvSpPr txBox="1"/>
          <p:nvPr/>
        </p:nvSpPr>
        <p:spPr>
          <a:xfrm>
            <a:off x="3171293" y="3429000"/>
            <a:ext cx="1286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0774C9E-BCE1-45AC-9218-374A6FA2340A}"/>
              </a:ext>
            </a:extLst>
          </p:cNvPr>
          <p:cNvSpPr txBox="1"/>
          <p:nvPr/>
        </p:nvSpPr>
        <p:spPr>
          <a:xfrm>
            <a:off x="3251484" y="4646558"/>
            <a:ext cx="71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3253EFC6-B09D-462A-A48B-D5FE81500DA1}"/>
              </a:ext>
            </a:extLst>
          </p:cNvPr>
          <p:cNvCxnSpPr>
            <a:cxnSpLocks/>
          </p:cNvCxnSpPr>
          <p:nvPr/>
        </p:nvCxnSpPr>
        <p:spPr>
          <a:xfrm>
            <a:off x="3168852" y="4581393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218FB64-0640-4353-9535-EAC32C6761BA}"/>
              </a:ext>
            </a:extLst>
          </p:cNvPr>
          <p:cNvSpPr txBox="1"/>
          <p:nvPr/>
        </p:nvSpPr>
        <p:spPr>
          <a:xfrm>
            <a:off x="2743199" y="4210430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C052620-8E22-4E9F-9ABA-757DB3511885}"/>
              </a:ext>
            </a:extLst>
          </p:cNvPr>
          <p:cNvSpPr txBox="1"/>
          <p:nvPr/>
        </p:nvSpPr>
        <p:spPr>
          <a:xfrm>
            <a:off x="3013021" y="542031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17677B31-D817-4553-9A53-99E056EFC76D}"/>
              </a:ext>
            </a:extLst>
          </p:cNvPr>
          <p:cNvCxnSpPr>
            <a:cxnSpLocks/>
          </p:cNvCxnSpPr>
          <p:nvPr/>
        </p:nvCxnSpPr>
        <p:spPr>
          <a:xfrm>
            <a:off x="2215145" y="4581393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030CEC92-1112-422A-A838-914936A0E370}"/>
              </a:ext>
            </a:extLst>
          </p:cNvPr>
          <p:cNvCxnSpPr>
            <a:cxnSpLocks/>
          </p:cNvCxnSpPr>
          <p:nvPr/>
        </p:nvCxnSpPr>
        <p:spPr>
          <a:xfrm>
            <a:off x="1907822" y="3788602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2DBADDB-0C43-4F1A-ACC9-FAD02D935B36}"/>
              </a:ext>
            </a:extLst>
          </p:cNvPr>
          <p:cNvSpPr txBox="1"/>
          <p:nvPr/>
        </p:nvSpPr>
        <p:spPr>
          <a:xfrm>
            <a:off x="1311160" y="3387845"/>
            <a:ext cx="1286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9E15DBD-B38C-45AD-B6B9-EE887876AC65}"/>
              </a:ext>
            </a:extLst>
          </p:cNvPr>
          <p:cNvSpPr txBox="1"/>
          <p:nvPr/>
        </p:nvSpPr>
        <p:spPr>
          <a:xfrm>
            <a:off x="1979913" y="5439349"/>
            <a:ext cx="71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9E39679-5A3B-4A89-AC83-C35629AB47DF}"/>
              </a:ext>
            </a:extLst>
          </p:cNvPr>
          <p:cNvSpPr txBox="1"/>
          <p:nvPr/>
        </p:nvSpPr>
        <p:spPr>
          <a:xfrm>
            <a:off x="2069051" y="418489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AAD5F9A-41EB-48B6-BA34-1E2DAA92E3D5}"/>
              </a:ext>
            </a:extLst>
          </p:cNvPr>
          <p:cNvSpPr txBox="1"/>
          <p:nvPr/>
        </p:nvSpPr>
        <p:spPr>
          <a:xfrm>
            <a:off x="1731977" y="45782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88DDC07F-4FE8-4DBE-8AEC-B0CF9A68BF87}"/>
              </a:ext>
            </a:extLst>
          </p:cNvPr>
          <p:cNvCxnSpPr>
            <a:cxnSpLocks/>
          </p:cNvCxnSpPr>
          <p:nvPr/>
        </p:nvCxnSpPr>
        <p:spPr>
          <a:xfrm>
            <a:off x="4269882" y="3654452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DFC58A02-90DB-47F0-9941-B4FA28C89C2C}"/>
              </a:ext>
            </a:extLst>
          </p:cNvPr>
          <p:cNvSpPr/>
          <p:nvPr/>
        </p:nvSpPr>
        <p:spPr>
          <a:xfrm>
            <a:off x="4592773" y="3464448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529E612-E024-4FEB-A9D4-60BA48A78A99}"/>
              </a:ext>
            </a:extLst>
          </p:cNvPr>
          <p:cNvCxnSpPr>
            <a:cxnSpLocks/>
          </p:cNvCxnSpPr>
          <p:nvPr/>
        </p:nvCxnSpPr>
        <p:spPr>
          <a:xfrm>
            <a:off x="1142915" y="3608235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F227881C-0C25-4AAD-8BD9-8C126C0A8884}"/>
              </a:ext>
            </a:extLst>
          </p:cNvPr>
          <p:cNvSpPr/>
          <p:nvPr/>
        </p:nvSpPr>
        <p:spPr>
          <a:xfrm>
            <a:off x="771849" y="3404188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5" name="CustomShape 3">
            <a:extLst>
              <a:ext uri="{FF2B5EF4-FFF2-40B4-BE49-F238E27FC236}">
                <a16:creationId xmlns:a16="http://schemas.microsoft.com/office/drawing/2014/main" id="{FDE6EE2F-44F2-4393-9FCB-436AE9D9CB07}"/>
              </a:ext>
            </a:extLst>
          </p:cNvPr>
          <p:cNvSpPr/>
          <p:nvPr/>
        </p:nvSpPr>
        <p:spPr>
          <a:xfrm>
            <a:off x="3251484" y="1383994"/>
            <a:ext cx="370993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Aldolase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082799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4922863" y="4158342"/>
            <a:ext cx="5025466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Frutose-6-fosfato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5" y="-1239773"/>
            <a:ext cx="1" cy="4881875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4" y="5544489"/>
            <a:ext cx="1" cy="324555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2F85A2B-D398-46F0-A97F-E12A189746E9}"/>
              </a:ext>
            </a:extLst>
          </p:cNvPr>
          <p:cNvCxnSpPr>
            <a:cxnSpLocks/>
          </p:cNvCxnSpPr>
          <p:nvPr/>
        </p:nvCxnSpPr>
        <p:spPr>
          <a:xfrm flipV="1">
            <a:off x="7276052" y="5544491"/>
            <a:ext cx="0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02FE9C-2EF6-4579-82F6-F6D880DC4CA4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>
                <a:solidFill>
                  <a:prstClr val="white"/>
                </a:solidFill>
                <a:latin typeface="Eras Bold ITC" panose="020B0907030504020204" pitchFamily="34" charset="0"/>
              </a:rPr>
              <a:t>9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º reação</a:t>
            </a:r>
          </a:p>
        </p:txBody>
      </p:sp>
      <p:sp>
        <p:nvSpPr>
          <p:cNvPr id="14" name="Pentágono 13">
            <a:extLst>
              <a:ext uri="{FF2B5EF4-FFF2-40B4-BE49-F238E27FC236}">
                <a16:creationId xmlns:a16="http://schemas.microsoft.com/office/drawing/2014/main" id="{429C3B44-771C-4E6D-A791-E1E05AF038DE}"/>
              </a:ext>
            </a:extLst>
          </p:cNvPr>
          <p:cNvSpPr/>
          <p:nvPr/>
        </p:nvSpPr>
        <p:spPr>
          <a:xfrm>
            <a:off x="1907822" y="3737266"/>
            <a:ext cx="1561070" cy="1267178"/>
          </a:xfrm>
          <a:prstGeom prst="pent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A3FEE5F-B99F-49B8-89BE-001F48853C1A}"/>
              </a:ext>
            </a:extLst>
          </p:cNvPr>
          <p:cNvCxnSpPr>
            <a:cxnSpLocks/>
          </p:cNvCxnSpPr>
          <p:nvPr/>
        </p:nvCxnSpPr>
        <p:spPr>
          <a:xfrm>
            <a:off x="3468892" y="3849511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F741C4B-75CA-4E52-9D55-E14215DC9F66}"/>
              </a:ext>
            </a:extLst>
          </p:cNvPr>
          <p:cNvSpPr txBox="1"/>
          <p:nvPr/>
        </p:nvSpPr>
        <p:spPr>
          <a:xfrm>
            <a:off x="2449316" y="3618678"/>
            <a:ext cx="478083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1A8190C-E472-4A53-849E-4D5C8D6FA698}"/>
              </a:ext>
            </a:extLst>
          </p:cNvPr>
          <p:cNvSpPr txBox="1"/>
          <p:nvPr/>
        </p:nvSpPr>
        <p:spPr>
          <a:xfrm>
            <a:off x="3171293" y="3429000"/>
            <a:ext cx="1286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67ED126-6E96-4FBA-A6D3-42A218F24F82}"/>
              </a:ext>
            </a:extLst>
          </p:cNvPr>
          <p:cNvSpPr txBox="1"/>
          <p:nvPr/>
        </p:nvSpPr>
        <p:spPr>
          <a:xfrm>
            <a:off x="3251484" y="4646558"/>
            <a:ext cx="71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C1EFA90-AD3F-4A56-A681-5A0D5AA5675F}"/>
              </a:ext>
            </a:extLst>
          </p:cNvPr>
          <p:cNvCxnSpPr>
            <a:cxnSpLocks/>
          </p:cNvCxnSpPr>
          <p:nvPr/>
        </p:nvCxnSpPr>
        <p:spPr>
          <a:xfrm>
            <a:off x="3168852" y="4581393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ACBDA73-C1BC-4089-AB6A-74984D70D309}"/>
              </a:ext>
            </a:extLst>
          </p:cNvPr>
          <p:cNvSpPr txBox="1"/>
          <p:nvPr/>
        </p:nvSpPr>
        <p:spPr>
          <a:xfrm>
            <a:off x="2743199" y="4210430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2A4EE22-5EE4-4F10-94CE-9A3FEF6EA897}"/>
              </a:ext>
            </a:extLst>
          </p:cNvPr>
          <p:cNvSpPr txBox="1"/>
          <p:nvPr/>
        </p:nvSpPr>
        <p:spPr>
          <a:xfrm>
            <a:off x="3013021" y="542031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6740847-1BC6-4146-A8D7-8F4E2E792C8A}"/>
              </a:ext>
            </a:extLst>
          </p:cNvPr>
          <p:cNvCxnSpPr>
            <a:cxnSpLocks/>
          </p:cNvCxnSpPr>
          <p:nvPr/>
        </p:nvCxnSpPr>
        <p:spPr>
          <a:xfrm>
            <a:off x="2215145" y="4581393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AF5AC6C-0B9E-4D9D-A2D3-C0210A8BE5E5}"/>
              </a:ext>
            </a:extLst>
          </p:cNvPr>
          <p:cNvCxnSpPr>
            <a:cxnSpLocks/>
          </p:cNvCxnSpPr>
          <p:nvPr/>
        </p:nvCxnSpPr>
        <p:spPr>
          <a:xfrm>
            <a:off x="1907822" y="3788602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EF7A083-15DD-4DC2-90FE-51A6038986B6}"/>
              </a:ext>
            </a:extLst>
          </p:cNvPr>
          <p:cNvSpPr txBox="1"/>
          <p:nvPr/>
        </p:nvSpPr>
        <p:spPr>
          <a:xfrm>
            <a:off x="1311160" y="3387845"/>
            <a:ext cx="1286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66E6CBC-AA8F-45C6-8F74-12865515EDBB}"/>
              </a:ext>
            </a:extLst>
          </p:cNvPr>
          <p:cNvSpPr txBox="1"/>
          <p:nvPr/>
        </p:nvSpPr>
        <p:spPr>
          <a:xfrm>
            <a:off x="1979913" y="5439349"/>
            <a:ext cx="71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E115C32-3881-4652-98D2-9626598563AC}"/>
              </a:ext>
            </a:extLst>
          </p:cNvPr>
          <p:cNvSpPr txBox="1"/>
          <p:nvPr/>
        </p:nvSpPr>
        <p:spPr>
          <a:xfrm>
            <a:off x="2069051" y="418489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074E2EB-865B-40A7-A6B0-DB041DF6D24A}"/>
              </a:ext>
            </a:extLst>
          </p:cNvPr>
          <p:cNvSpPr txBox="1"/>
          <p:nvPr/>
        </p:nvSpPr>
        <p:spPr>
          <a:xfrm>
            <a:off x="1731977" y="45782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145124A1-D3D7-4D87-B046-15082A901E9E}"/>
              </a:ext>
            </a:extLst>
          </p:cNvPr>
          <p:cNvCxnSpPr>
            <a:cxnSpLocks/>
          </p:cNvCxnSpPr>
          <p:nvPr/>
        </p:nvCxnSpPr>
        <p:spPr>
          <a:xfrm>
            <a:off x="1142915" y="3608235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F1E8F3BC-EB70-4B24-84AA-4EC00A3BD13B}"/>
              </a:ext>
            </a:extLst>
          </p:cNvPr>
          <p:cNvSpPr/>
          <p:nvPr/>
        </p:nvSpPr>
        <p:spPr>
          <a:xfrm>
            <a:off x="771849" y="3404188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3" name="Arco 32">
            <a:extLst>
              <a:ext uri="{FF2B5EF4-FFF2-40B4-BE49-F238E27FC236}">
                <a16:creationId xmlns:a16="http://schemas.microsoft.com/office/drawing/2014/main" id="{77200D2E-A393-4E41-8949-8E05816752F2}"/>
              </a:ext>
            </a:extLst>
          </p:cNvPr>
          <p:cNvSpPr/>
          <p:nvPr/>
        </p:nvSpPr>
        <p:spPr>
          <a:xfrm rot="10800000">
            <a:off x="7666375" y="2422910"/>
            <a:ext cx="1209523" cy="683262"/>
          </a:xfrm>
          <a:prstGeom prst="arc">
            <a:avLst>
              <a:gd name="adj1" fmla="val 16421902"/>
              <a:gd name="adj2" fmla="val 54529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03D8ECB-89F3-46F8-9E4E-D6E97E0C9616}"/>
              </a:ext>
            </a:extLst>
          </p:cNvPr>
          <p:cNvSpPr/>
          <p:nvPr/>
        </p:nvSpPr>
        <p:spPr>
          <a:xfrm>
            <a:off x="8338839" y="2957112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8" name="CustomShape 3">
            <a:extLst>
              <a:ext uri="{FF2B5EF4-FFF2-40B4-BE49-F238E27FC236}">
                <a16:creationId xmlns:a16="http://schemas.microsoft.com/office/drawing/2014/main" id="{5E411FB2-AB63-4014-B9FC-39DCD66F558D}"/>
              </a:ext>
            </a:extLst>
          </p:cNvPr>
          <p:cNvSpPr/>
          <p:nvPr/>
        </p:nvSpPr>
        <p:spPr>
          <a:xfrm>
            <a:off x="3804358" y="1158274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strike="noStrike" kern="1200" cap="none" spc="-1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Frutose-1,6-bifosfatase</a:t>
            </a:r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52C93F02-CB2E-4622-BB0E-4F2D8183B3D3}"/>
              </a:ext>
            </a:extLst>
          </p:cNvPr>
          <p:cNvSpPr/>
          <p:nvPr/>
        </p:nvSpPr>
        <p:spPr>
          <a:xfrm rot="10800000">
            <a:off x="7675194" y="1177040"/>
            <a:ext cx="1209523" cy="683262"/>
          </a:xfrm>
          <a:prstGeom prst="arc">
            <a:avLst>
              <a:gd name="adj1" fmla="val 581664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8B46594-6981-4504-86DE-B9E6882BE9DC}"/>
              </a:ext>
            </a:extLst>
          </p:cNvPr>
          <p:cNvSpPr txBox="1"/>
          <p:nvPr/>
        </p:nvSpPr>
        <p:spPr>
          <a:xfrm>
            <a:off x="8070926" y="982758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r>
              <a:rPr lang="pt-BR" sz="2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5404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4922863" y="4158342"/>
            <a:ext cx="5025466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Glicose-6-fosfato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5" y="-1239773"/>
            <a:ext cx="1" cy="4881875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0EB608D-F7FE-4069-A164-B1357F9CE95E}"/>
              </a:ext>
            </a:extLst>
          </p:cNvPr>
          <p:cNvCxnSpPr>
            <a:cxnSpLocks/>
          </p:cNvCxnSpPr>
          <p:nvPr/>
        </p:nvCxnSpPr>
        <p:spPr>
          <a:xfrm flipV="1">
            <a:off x="7276052" y="-1239771"/>
            <a:ext cx="0" cy="4881873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4" y="5544489"/>
            <a:ext cx="1" cy="324555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02FE9C-2EF6-4579-82F6-F6D880DC4CA4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>
                <a:solidFill>
                  <a:prstClr val="white"/>
                </a:solidFill>
                <a:latin typeface="Eras Bold ITC" panose="020B0907030504020204" pitchFamily="34" charset="0"/>
              </a:rPr>
              <a:t>10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º reação</a:t>
            </a:r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5D7747C8-EDB6-4717-9EE6-979D19544D67}"/>
              </a:ext>
            </a:extLst>
          </p:cNvPr>
          <p:cNvSpPr/>
          <p:nvPr/>
        </p:nvSpPr>
        <p:spPr>
          <a:xfrm>
            <a:off x="1580898" y="3828577"/>
            <a:ext cx="2076701" cy="1623956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BF84590-47AE-475F-BEA0-1BD734D98657}"/>
              </a:ext>
            </a:extLst>
          </p:cNvPr>
          <p:cNvSpPr txBox="1"/>
          <p:nvPr/>
        </p:nvSpPr>
        <p:spPr>
          <a:xfrm>
            <a:off x="2960015" y="3597744"/>
            <a:ext cx="478083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7A13066A-0FD9-4493-ABD0-F56BF37AEF47}"/>
              </a:ext>
            </a:extLst>
          </p:cNvPr>
          <p:cNvCxnSpPr>
            <a:cxnSpLocks/>
          </p:cNvCxnSpPr>
          <p:nvPr/>
        </p:nvCxnSpPr>
        <p:spPr>
          <a:xfrm>
            <a:off x="2006551" y="5134549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7E67BA7-63A4-4811-B3CE-0E36197C88A4}"/>
              </a:ext>
            </a:extLst>
          </p:cNvPr>
          <p:cNvSpPr txBox="1"/>
          <p:nvPr/>
        </p:nvSpPr>
        <p:spPr>
          <a:xfrm>
            <a:off x="1850720" y="4773611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1840D5F-C1F5-43C5-B49A-B481C5E67E5A}"/>
              </a:ext>
            </a:extLst>
          </p:cNvPr>
          <p:cNvSpPr txBox="1"/>
          <p:nvPr/>
        </p:nvSpPr>
        <p:spPr>
          <a:xfrm>
            <a:off x="1850720" y="597346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AB4CB1B-8E48-4475-A728-22320190E0F2}"/>
              </a:ext>
            </a:extLst>
          </p:cNvPr>
          <p:cNvCxnSpPr>
            <a:cxnSpLocks/>
          </p:cNvCxnSpPr>
          <p:nvPr/>
        </p:nvCxnSpPr>
        <p:spPr>
          <a:xfrm>
            <a:off x="3271816" y="5134549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CA46532-B060-4177-BFE5-C0F6D7821E68}"/>
              </a:ext>
            </a:extLst>
          </p:cNvPr>
          <p:cNvSpPr txBox="1"/>
          <p:nvPr/>
        </p:nvSpPr>
        <p:spPr>
          <a:xfrm>
            <a:off x="3109476" y="5935901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6E408FC-7937-4849-BD89-DB9F38987DB2}"/>
              </a:ext>
            </a:extLst>
          </p:cNvPr>
          <p:cNvSpPr txBox="1"/>
          <p:nvPr/>
        </p:nvSpPr>
        <p:spPr>
          <a:xfrm>
            <a:off x="3082055" y="477361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DE85E4F-2A98-484B-B370-95777845E8D3}"/>
              </a:ext>
            </a:extLst>
          </p:cNvPr>
          <p:cNvCxnSpPr>
            <a:cxnSpLocks/>
          </p:cNvCxnSpPr>
          <p:nvPr/>
        </p:nvCxnSpPr>
        <p:spPr>
          <a:xfrm>
            <a:off x="3670049" y="4189516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1610FF3-C4CD-4326-A168-8FC16756FD85}"/>
              </a:ext>
            </a:extLst>
          </p:cNvPr>
          <p:cNvSpPr txBox="1"/>
          <p:nvPr/>
        </p:nvSpPr>
        <p:spPr>
          <a:xfrm>
            <a:off x="3507709" y="4990868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75E0B31-40C6-44CD-9B8E-CD12CA1E1206}"/>
              </a:ext>
            </a:extLst>
          </p:cNvPr>
          <p:cNvSpPr txBox="1"/>
          <p:nvPr/>
        </p:nvSpPr>
        <p:spPr>
          <a:xfrm>
            <a:off x="3480288" y="382857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8B96005-C42B-4802-8D10-6861FD75C4F4}"/>
              </a:ext>
            </a:extLst>
          </p:cNvPr>
          <p:cNvCxnSpPr>
            <a:cxnSpLocks/>
          </p:cNvCxnSpPr>
          <p:nvPr/>
        </p:nvCxnSpPr>
        <p:spPr>
          <a:xfrm>
            <a:off x="1564506" y="4203092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741A76D-5594-4B5D-9102-DF744AE43900}"/>
              </a:ext>
            </a:extLst>
          </p:cNvPr>
          <p:cNvSpPr txBox="1"/>
          <p:nvPr/>
        </p:nvSpPr>
        <p:spPr>
          <a:xfrm>
            <a:off x="1149200" y="5034238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3F3D116-0A57-4E02-8FA1-A57011E10E84}"/>
              </a:ext>
            </a:extLst>
          </p:cNvPr>
          <p:cNvSpPr txBox="1"/>
          <p:nvPr/>
        </p:nvSpPr>
        <p:spPr>
          <a:xfrm>
            <a:off x="1374745" y="384215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5E9FE946-7941-4D59-ADF7-45425199ED8D}"/>
              </a:ext>
            </a:extLst>
          </p:cNvPr>
          <p:cNvCxnSpPr>
            <a:cxnSpLocks/>
          </p:cNvCxnSpPr>
          <p:nvPr/>
        </p:nvCxnSpPr>
        <p:spPr>
          <a:xfrm>
            <a:off x="1990281" y="3329530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77E694F-61F3-49AC-8BDA-D3046E8DF062}"/>
              </a:ext>
            </a:extLst>
          </p:cNvPr>
          <p:cNvSpPr txBox="1"/>
          <p:nvPr/>
        </p:nvSpPr>
        <p:spPr>
          <a:xfrm>
            <a:off x="1374745" y="2955610"/>
            <a:ext cx="1361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endParaRPr kumimoji="0" lang="pt-BR" sz="2400" b="1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2AA359B-173F-4B95-BABA-BB5A7E8605D9}"/>
              </a:ext>
            </a:extLst>
          </p:cNvPr>
          <p:cNvSpPr txBox="1"/>
          <p:nvPr/>
        </p:nvSpPr>
        <p:spPr>
          <a:xfrm>
            <a:off x="1834450" y="416844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7C149113-9A33-4FD2-B7CF-C3B57D0B90E7}"/>
              </a:ext>
            </a:extLst>
          </p:cNvPr>
          <p:cNvCxnSpPr>
            <a:cxnSpLocks/>
          </p:cNvCxnSpPr>
          <p:nvPr/>
        </p:nvCxnSpPr>
        <p:spPr>
          <a:xfrm>
            <a:off x="1262303" y="3191977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1F624C1D-5F10-44DF-8D93-4DE24B2A8DAE}"/>
              </a:ext>
            </a:extLst>
          </p:cNvPr>
          <p:cNvSpPr/>
          <p:nvPr/>
        </p:nvSpPr>
        <p:spPr>
          <a:xfrm>
            <a:off x="891237" y="2987930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" name="CustomShape 3">
            <a:extLst>
              <a:ext uri="{FF2B5EF4-FFF2-40B4-BE49-F238E27FC236}">
                <a16:creationId xmlns:a16="http://schemas.microsoft.com/office/drawing/2014/main" id="{C8B690A2-4698-4FEE-9D43-B635F4B3E518}"/>
              </a:ext>
            </a:extLst>
          </p:cNvPr>
          <p:cNvSpPr/>
          <p:nvPr/>
        </p:nvSpPr>
        <p:spPr>
          <a:xfrm>
            <a:off x="3804358" y="1158274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ctr">
              <a:defRPr/>
            </a:pP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Fosfo</a:t>
            </a: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-hexose </a:t>
            </a: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isomerase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565904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4922863" y="4158342"/>
            <a:ext cx="5025466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5" y="-1239773"/>
            <a:ext cx="1" cy="4881875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02FE9C-2EF6-4579-82F6-F6D880DC4CA4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11º reação</a:t>
            </a:r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E3F06487-9FEE-4302-A906-511D8B59679C}"/>
              </a:ext>
            </a:extLst>
          </p:cNvPr>
          <p:cNvSpPr/>
          <p:nvPr/>
        </p:nvSpPr>
        <p:spPr>
          <a:xfrm>
            <a:off x="1580898" y="3828577"/>
            <a:ext cx="2076701" cy="1623956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ADFA339-0217-4F71-A13F-89CC6ED78E53}"/>
              </a:ext>
            </a:extLst>
          </p:cNvPr>
          <p:cNvSpPr txBox="1"/>
          <p:nvPr/>
        </p:nvSpPr>
        <p:spPr>
          <a:xfrm>
            <a:off x="2960015" y="3597744"/>
            <a:ext cx="478083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CB217EF-2C05-4690-8525-666E137819A1}"/>
              </a:ext>
            </a:extLst>
          </p:cNvPr>
          <p:cNvCxnSpPr>
            <a:cxnSpLocks/>
          </p:cNvCxnSpPr>
          <p:nvPr/>
        </p:nvCxnSpPr>
        <p:spPr>
          <a:xfrm>
            <a:off x="2006551" y="5134549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A1AD243-E745-4197-A485-AC58EE3EFE6D}"/>
              </a:ext>
            </a:extLst>
          </p:cNvPr>
          <p:cNvSpPr txBox="1"/>
          <p:nvPr/>
        </p:nvSpPr>
        <p:spPr>
          <a:xfrm>
            <a:off x="1850720" y="4773611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60C9ACA-6E29-47DD-8B60-A0F48C96B488}"/>
              </a:ext>
            </a:extLst>
          </p:cNvPr>
          <p:cNvSpPr txBox="1"/>
          <p:nvPr/>
        </p:nvSpPr>
        <p:spPr>
          <a:xfrm>
            <a:off x="1850720" y="597346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90F17890-3AAF-407E-8781-69C961D48C7F}"/>
              </a:ext>
            </a:extLst>
          </p:cNvPr>
          <p:cNvCxnSpPr>
            <a:cxnSpLocks/>
          </p:cNvCxnSpPr>
          <p:nvPr/>
        </p:nvCxnSpPr>
        <p:spPr>
          <a:xfrm>
            <a:off x="3271816" y="5134549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28F992B-7CD1-486D-8B2E-3D6CF07CD817}"/>
              </a:ext>
            </a:extLst>
          </p:cNvPr>
          <p:cNvSpPr txBox="1"/>
          <p:nvPr/>
        </p:nvSpPr>
        <p:spPr>
          <a:xfrm>
            <a:off x="3109476" y="5935901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616E96B-F2A3-420C-A120-762F5E8310B8}"/>
              </a:ext>
            </a:extLst>
          </p:cNvPr>
          <p:cNvSpPr txBox="1"/>
          <p:nvPr/>
        </p:nvSpPr>
        <p:spPr>
          <a:xfrm>
            <a:off x="3082055" y="477361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AF7501C-6917-4722-ABAB-8BCBD7A972E4}"/>
              </a:ext>
            </a:extLst>
          </p:cNvPr>
          <p:cNvCxnSpPr>
            <a:cxnSpLocks/>
          </p:cNvCxnSpPr>
          <p:nvPr/>
        </p:nvCxnSpPr>
        <p:spPr>
          <a:xfrm>
            <a:off x="3670049" y="4189516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105CE97-AE33-47C8-8C5E-8EC0C7388C17}"/>
              </a:ext>
            </a:extLst>
          </p:cNvPr>
          <p:cNvSpPr txBox="1"/>
          <p:nvPr/>
        </p:nvSpPr>
        <p:spPr>
          <a:xfrm>
            <a:off x="3507709" y="4990868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1B59274-0D74-4BF1-BA0F-67F19AE282FC}"/>
              </a:ext>
            </a:extLst>
          </p:cNvPr>
          <p:cNvSpPr txBox="1"/>
          <p:nvPr/>
        </p:nvSpPr>
        <p:spPr>
          <a:xfrm>
            <a:off x="3480288" y="382857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DACFFBFF-4D29-4C17-AEF1-362ABA4468B7}"/>
              </a:ext>
            </a:extLst>
          </p:cNvPr>
          <p:cNvCxnSpPr>
            <a:cxnSpLocks/>
          </p:cNvCxnSpPr>
          <p:nvPr/>
        </p:nvCxnSpPr>
        <p:spPr>
          <a:xfrm>
            <a:off x="1564506" y="4203092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8BA4662-7302-4E11-B7CC-9C1E1DD9596D}"/>
              </a:ext>
            </a:extLst>
          </p:cNvPr>
          <p:cNvSpPr txBox="1"/>
          <p:nvPr/>
        </p:nvSpPr>
        <p:spPr>
          <a:xfrm>
            <a:off x="1149200" y="5034238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55D6C0B-EAB0-4752-875C-2C39316C6EB7}"/>
              </a:ext>
            </a:extLst>
          </p:cNvPr>
          <p:cNvSpPr txBox="1"/>
          <p:nvPr/>
        </p:nvSpPr>
        <p:spPr>
          <a:xfrm>
            <a:off x="1374745" y="384215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FE9E0946-BB59-473E-8CC9-1918458DC150}"/>
              </a:ext>
            </a:extLst>
          </p:cNvPr>
          <p:cNvCxnSpPr>
            <a:cxnSpLocks/>
          </p:cNvCxnSpPr>
          <p:nvPr/>
        </p:nvCxnSpPr>
        <p:spPr>
          <a:xfrm>
            <a:off x="1990281" y="3329530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AF77E951-6C04-44CD-A41B-8B125D275AE8}"/>
              </a:ext>
            </a:extLst>
          </p:cNvPr>
          <p:cNvSpPr txBox="1"/>
          <p:nvPr/>
        </p:nvSpPr>
        <p:spPr>
          <a:xfrm>
            <a:off x="1721038" y="2935513"/>
            <a:ext cx="1361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B25C76A-392D-45E1-AC46-79B0CC74CA65}"/>
              </a:ext>
            </a:extLst>
          </p:cNvPr>
          <p:cNvSpPr txBox="1"/>
          <p:nvPr/>
        </p:nvSpPr>
        <p:spPr>
          <a:xfrm>
            <a:off x="1834450" y="416844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5" name="CustomShape 3">
            <a:extLst>
              <a:ext uri="{FF2B5EF4-FFF2-40B4-BE49-F238E27FC236}">
                <a16:creationId xmlns:a16="http://schemas.microsoft.com/office/drawing/2014/main" id="{315D0D3E-057F-4825-8944-3E81B8F71E5C}"/>
              </a:ext>
            </a:extLst>
          </p:cNvPr>
          <p:cNvSpPr/>
          <p:nvPr/>
        </p:nvSpPr>
        <p:spPr>
          <a:xfrm>
            <a:off x="4516806" y="1201164"/>
            <a:ext cx="3138492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strike="noStrike" kern="1200" cap="none" spc="-1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Glicose-6-fosfatase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4DB00E8-B55C-4B99-A6CF-1459FFB717E4}"/>
              </a:ext>
            </a:extLst>
          </p:cNvPr>
          <p:cNvSpPr/>
          <p:nvPr/>
        </p:nvSpPr>
        <p:spPr>
          <a:xfrm>
            <a:off x="8464742" y="3005892"/>
            <a:ext cx="371067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7" name="Arco 36">
            <a:extLst>
              <a:ext uri="{FF2B5EF4-FFF2-40B4-BE49-F238E27FC236}">
                <a16:creationId xmlns:a16="http://schemas.microsoft.com/office/drawing/2014/main" id="{0879D815-5FAB-423C-83BE-603B21D2D1C8}"/>
              </a:ext>
            </a:extLst>
          </p:cNvPr>
          <p:cNvSpPr/>
          <p:nvPr/>
        </p:nvSpPr>
        <p:spPr>
          <a:xfrm rot="10800000">
            <a:off x="7670180" y="2550537"/>
            <a:ext cx="1209523" cy="683262"/>
          </a:xfrm>
          <a:prstGeom prst="arc">
            <a:avLst>
              <a:gd name="adj1" fmla="val 16200000"/>
              <a:gd name="adj2" fmla="val 179124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co 25">
            <a:extLst>
              <a:ext uri="{FF2B5EF4-FFF2-40B4-BE49-F238E27FC236}">
                <a16:creationId xmlns:a16="http://schemas.microsoft.com/office/drawing/2014/main" id="{E3571221-054E-47DF-822A-38DB10AB7387}"/>
              </a:ext>
            </a:extLst>
          </p:cNvPr>
          <p:cNvSpPr/>
          <p:nvPr/>
        </p:nvSpPr>
        <p:spPr>
          <a:xfrm rot="10800000">
            <a:off x="7675194" y="1177040"/>
            <a:ext cx="1209523" cy="683262"/>
          </a:xfrm>
          <a:prstGeom prst="arc">
            <a:avLst>
              <a:gd name="adj1" fmla="val 21371721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66D63EA-47EA-41C3-9247-A8699F0C78B0}"/>
              </a:ext>
            </a:extLst>
          </p:cNvPr>
          <p:cNvSpPr txBox="1"/>
          <p:nvPr/>
        </p:nvSpPr>
        <p:spPr>
          <a:xfrm>
            <a:off x="8070926" y="982758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r>
              <a:rPr lang="pt-BR" sz="2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25513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6F80FC0F-CEB0-46EA-B007-D8D4E5501D24}"/>
              </a:ext>
            </a:extLst>
          </p:cNvPr>
          <p:cNvCxnSpPr>
            <a:cxnSpLocks/>
            <a:endCxn id="244" idx="1"/>
          </p:cNvCxnSpPr>
          <p:nvPr/>
        </p:nvCxnSpPr>
        <p:spPr>
          <a:xfrm>
            <a:off x="2459051" y="3429001"/>
            <a:ext cx="680361" cy="155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Agrupar 7">
            <a:extLst>
              <a:ext uri="{FF2B5EF4-FFF2-40B4-BE49-F238E27FC236}">
                <a16:creationId xmlns:a16="http://schemas.microsoft.com/office/drawing/2014/main" id="{5D8E86A8-FEC8-4EDE-8C01-A353C42ED90C}"/>
              </a:ext>
            </a:extLst>
          </p:cNvPr>
          <p:cNvGrpSpPr/>
          <p:nvPr/>
        </p:nvGrpSpPr>
        <p:grpSpPr>
          <a:xfrm>
            <a:off x="3139412" y="295878"/>
            <a:ext cx="6436388" cy="6266243"/>
            <a:chOff x="5755612" y="399942"/>
            <a:chExt cx="6436388" cy="6266243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6EED9835-617F-41F5-B35E-1254D5FDABFD}"/>
                </a:ext>
              </a:extLst>
            </p:cNvPr>
            <p:cNvGrpSpPr/>
            <p:nvPr/>
          </p:nvGrpSpPr>
          <p:grpSpPr>
            <a:xfrm>
              <a:off x="5755612" y="794939"/>
              <a:ext cx="6436388" cy="5871246"/>
              <a:chOff x="5755612" y="794939"/>
              <a:chExt cx="6436388" cy="5871246"/>
            </a:xfrm>
          </p:grpSpPr>
          <p:sp>
            <p:nvSpPr>
              <p:cNvPr id="230" name="CaixaDeTexto 229">
                <a:extLst>
                  <a:ext uri="{FF2B5EF4-FFF2-40B4-BE49-F238E27FC236}">
                    <a16:creationId xmlns:a16="http://schemas.microsoft.com/office/drawing/2014/main" id="{2F7D1891-6A9B-4394-903F-F834FD2723BC}"/>
                  </a:ext>
                </a:extLst>
              </p:cNvPr>
              <p:cNvSpPr txBox="1"/>
              <p:nvPr/>
            </p:nvSpPr>
            <p:spPr>
              <a:xfrm>
                <a:off x="6636157" y="1326594"/>
                <a:ext cx="22208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Oxalacetato</a:t>
                </a:r>
              </a:p>
            </p:txBody>
          </p:sp>
          <p:sp>
            <p:nvSpPr>
              <p:cNvPr id="231" name="Arco 230">
                <a:extLst>
                  <a:ext uri="{FF2B5EF4-FFF2-40B4-BE49-F238E27FC236}">
                    <a16:creationId xmlns:a16="http://schemas.microsoft.com/office/drawing/2014/main" id="{CCE6864A-D797-46B8-AF3D-F4F1394490F3}"/>
                  </a:ext>
                </a:extLst>
              </p:cNvPr>
              <p:cNvSpPr/>
              <p:nvPr/>
            </p:nvSpPr>
            <p:spPr>
              <a:xfrm>
                <a:off x="6417702" y="1254235"/>
                <a:ext cx="5196044" cy="5069990"/>
              </a:xfrm>
              <a:prstGeom prst="arc">
                <a:avLst>
                  <a:gd name="adj1" fmla="val 18327829"/>
                  <a:gd name="adj2" fmla="val 19340631"/>
                </a:avLst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Arco 231">
                <a:extLst>
                  <a:ext uri="{FF2B5EF4-FFF2-40B4-BE49-F238E27FC236}">
                    <a16:creationId xmlns:a16="http://schemas.microsoft.com/office/drawing/2014/main" id="{CE93FF77-2CDF-4D5C-B87B-2DDC60D21D83}"/>
                  </a:ext>
                </a:extLst>
              </p:cNvPr>
              <p:cNvSpPr/>
              <p:nvPr/>
            </p:nvSpPr>
            <p:spPr>
              <a:xfrm>
                <a:off x="6396496" y="1245584"/>
                <a:ext cx="5196044" cy="5069990"/>
              </a:xfrm>
              <a:prstGeom prst="arc">
                <a:avLst>
                  <a:gd name="adj1" fmla="val 20000142"/>
                  <a:gd name="adj2" fmla="val 20851908"/>
                </a:avLst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Arco 232">
                <a:extLst>
                  <a:ext uri="{FF2B5EF4-FFF2-40B4-BE49-F238E27FC236}">
                    <a16:creationId xmlns:a16="http://schemas.microsoft.com/office/drawing/2014/main" id="{0C606013-6283-4EF9-B224-2E3EDE166805}"/>
                  </a:ext>
                </a:extLst>
              </p:cNvPr>
              <p:cNvSpPr/>
              <p:nvPr/>
            </p:nvSpPr>
            <p:spPr>
              <a:xfrm>
                <a:off x="6404869" y="1236933"/>
                <a:ext cx="5196044" cy="5069990"/>
              </a:xfrm>
              <a:prstGeom prst="arc">
                <a:avLst>
                  <a:gd name="adj1" fmla="val 21436359"/>
                  <a:gd name="adj2" fmla="val 2014302"/>
                </a:avLst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Arco 233">
                <a:extLst>
                  <a:ext uri="{FF2B5EF4-FFF2-40B4-BE49-F238E27FC236}">
                    <a16:creationId xmlns:a16="http://schemas.microsoft.com/office/drawing/2014/main" id="{6ABB4DAB-13A8-493E-9E5F-82EC3D51575E}"/>
                  </a:ext>
                </a:extLst>
              </p:cNvPr>
              <p:cNvSpPr/>
              <p:nvPr/>
            </p:nvSpPr>
            <p:spPr>
              <a:xfrm>
                <a:off x="6396496" y="1228282"/>
                <a:ext cx="5196044" cy="5069990"/>
              </a:xfrm>
              <a:prstGeom prst="arc">
                <a:avLst>
                  <a:gd name="adj1" fmla="val 2798458"/>
                  <a:gd name="adj2" fmla="val 4400627"/>
                </a:avLst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Arco 234">
                <a:extLst>
                  <a:ext uri="{FF2B5EF4-FFF2-40B4-BE49-F238E27FC236}">
                    <a16:creationId xmlns:a16="http://schemas.microsoft.com/office/drawing/2014/main" id="{47D6617B-3013-47AB-A1F3-718C5D559BED}"/>
                  </a:ext>
                </a:extLst>
              </p:cNvPr>
              <p:cNvSpPr/>
              <p:nvPr/>
            </p:nvSpPr>
            <p:spPr>
              <a:xfrm>
                <a:off x="6404483" y="1236408"/>
                <a:ext cx="5196044" cy="5069990"/>
              </a:xfrm>
              <a:prstGeom prst="arc">
                <a:avLst>
                  <a:gd name="adj1" fmla="val 5989416"/>
                  <a:gd name="adj2" fmla="val 8994205"/>
                </a:avLst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Arco 235">
                <a:extLst>
                  <a:ext uri="{FF2B5EF4-FFF2-40B4-BE49-F238E27FC236}">
                    <a16:creationId xmlns:a16="http://schemas.microsoft.com/office/drawing/2014/main" id="{4156447D-FBDD-4153-ABD0-8F50C09145D3}"/>
                  </a:ext>
                </a:extLst>
              </p:cNvPr>
              <p:cNvSpPr/>
              <p:nvPr/>
            </p:nvSpPr>
            <p:spPr>
              <a:xfrm>
                <a:off x="6396496" y="1228282"/>
                <a:ext cx="5196044" cy="5069990"/>
              </a:xfrm>
              <a:prstGeom prst="arc">
                <a:avLst>
                  <a:gd name="adj1" fmla="val 9605520"/>
                  <a:gd name="adj2" fmla="val 10739079"/>
                </a:avLst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Arco 236">
                <a:extLst>
                  <a:ext uri="{FF2B5EF4-FFF2-40B4-BE49-F238E27FC236}">
                    <a16:creationId xmlns:a16="http://schemas.microsoft.com/office/drawing/2014/main" id="{B2028937-1B52-4FC9-AD4B-8A0DB55C8038}"/>
                  </a:ext>
                </a:extLst>
              </p:cNvPr>
              <p:cNvSpPr/>
              <p:nvPr/>
            </p:nvSpPr>
            <p:spPr>
              <a:xfrm>
                <a:off x="6404483" y="1204632"/>
                <a:ext cx="5196044" cy="5069990"/>
              </a:xfrm>
              <a:prstGeom prst="arc">
                <a:avLst>
                  <a:gd name="adj1" fmla="val 11376747"/>
                  <a:gd name="adj2" fmla="val 12277346"/>
                </a:avLst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Arco 237">
                <a:extLst>
                  <a:ext uri="{FF2B5EF4-FFF2-40B4-BE49-F238E27FC236}">
                    <a16:creationId xmlns:a16="http://schemas.microsoft.com/office/drawing/2014/main" id="{7E8DADDA-1034-491E-9E7A-2ADFB60F2BF1}"/>
                  </a:ext>
                </a:extLst>
              </p:cNvPr>
              <p:cNvSpPr/>
              <p:nvPr/>
            </p:nvSpPr>
            <p:spPr>
              <a:xfrm>
                <a:off x="6396496" y="1163720"/>
                <a:ext cx="5196044" cy="5069990"/>
              </a:xfrm>
              <a:prstGeom prst="arc">
                <a:avLst>
                  <a:gd name="adj1" fmla="val 12793611"/>
                  <a:gd name="adj2" fmla="val 13867993"/>
                </a:avLst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Arco 238">
                <a:extLst>
                  <a:ext uri="{FF2B5EF4-FFF2-40B4-BE49-F238E27FC236}">
                    <a16:creationId xmlns:a16="http://schemas.microsoft.com/office/drawing/2014/main" id="{B7F89686-507A-4DF0-88C5-4B3396D96E5A}"/>
                  </a:ext>
                </a:extLst>
              </p:cNvPr>
              <p:cNvSpPr/>
              <p:nvPr/>
            </p:nvSpPr>
            <p:spPr>
              <a:xfrm>
                <a:off x="6404483" y="1187330"/>
                <a:ext cx="5196044" cy="5069990"/>
              </a:xfrm>
              <a:prstGeom prst="arc">
                <a:avLst>
                  <a:gd name="adj1" fmla="val 14999890"/>
                  <a:gd name="adj2" fmla="val 17520247"/>
                </a:avLst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Seta: Dobrada 240">
                <a:extLst>
                  <a:ext uri="{FF2B5EF4-FFF2-40B4-BE49-F238E27FC236}">
                    <a16:creationId xmlns:a16="http://schemas.microsoft.com/office/drawing/2014/main" id="{2F43E6DE-B185-4469-9DE4-63180E8263AF}"/>
                  </a:ext>
                </a:extLst>
              </p:cNvPr>
              <p:cNvSpPr/>
              <p:nvPr/>
            </p:nvSpPr>
            <p:spPr>
              <a:xfrm flipV="1">
                <a:off x="9030854" y="794939"/>
                <a:ext cx="146827" cy="400515"/>
              </a:xfrm>
              <a:prstGeom prst="bentArrow">
                <a:avLst>
                  <a:gd name="adj1" fmla="val 5691"/>
                  <a:gd name="adj2" fmla="val 10827"/>
                  <a:gd name="adj3" fmla="val 50000"/>
                  <a:gd name="adj4" fmla="val 83920"/>
                </a:avLst>
              </a:prstGeom>
              <a:solidFill>
                <a:schemeClr val="accent2">
                  <a:lumMod val="50000"/>
                </a:schemeClr>
              </a:solidFill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CaixaDeTexto 241">
                <a:extLst>
                  <a:ext uri="{FF2B5EF4-FFF2-40B4-BE49-F238E27FC236}">
                    <a16:creationId xmlns:a16="http://schemas.microsoft.com/office/drawing/2014/main" id="{584E06A3-8F06-436B-9617-8BD05D4FE911}"/>
                  </a:ext>
                </a:extLst>
              </p:cNvPr>
              <p:cNvSpPr txBox="1"/>
              <p:nvPr/>
            </p:nvSpPr>
            <p:spPr>
              <a:xfrm>
                <a:off x="9664798" y="1326190"/>
                <a:ext cx="1295021" cy="400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Citrato</a:t>
                </a:r>
              </a:p>
            </p:txBody>
          </p:sp>
          <p:sp>
            <p:nvSpPr>
              <p:cNvPr id="243" name="CaixaDeTexto 242">
                <a:extLst>
                  <a:ext uri="{FF2B5EF4-FFF2-40B4-BE49-F238E27FC236}">
                    <a16:creationId xmlns:a16="http://schemas.microsoft.com/office/drawing/2014/main" id="{E6DE74D3-ADF4-4F9F-B93C-2CE43E8D8D9D}"/>
                  </a:ext>
                </a:extLst>
              </p:cNvPr>
              <p:cNvSpPr txBox="1"/>
              <p:nvPr/>
            </p:nvSpPr>
            <p:spPr>
              <a:xfrm>
                <a:off x="6118901" y="2276125"/>
                <a:ext cx="1170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Malato</a:t>
                </a:r>
                <a:endPara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44" name="CaixaDeTexto 243">
                <a:extLst>
                  <a:ext uri="{FF2B5EF4-FFF2-40B4-BE49-F238E27FC236}">
                    <a16:creationId xmlns:a16="http://schemas.microsoft.com/office/drawing/2014/main" id="{BB56364B-8B09-43C6-A392-5C14FB19CE3A}"/>
                  </a:ext>
                </a:extLst>
              </p:cNvPr>
              <p:cNvSpPr txBox="1"/>
              <p:nvPr/>
            </p:nvSpPr>
            <p:spPr>
              <a:xfrm>
                <a:off x="5755612" y="3348564"/>
                <a:ext cx="13892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Fumarato</a:t>
                </a:r>
                <a:endPara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45" name="CaixaDeTexto 244">
                <a:extLst>
                  <a:ext uri="{FF2B5EF4-FFF2-40B4-BE49-F238E27FC236}">
                    <a16:creationId xmlns:a16="http://schemas.microsoft.com/office/drawing/2014/main" id="{0D616E8F-39D4-4672-808E-A0F0979BD3AF}"/>
                  </a:ext>
                </a:extLst>
              </p:cNvPr>
              <p:cNvSpPr txBox="1"/>
              <p:nvPr/>
            </p:nvSpPr>
            <p:spPr>
              <a:xfrm>
                <a:off x="6041173" y="4632014"/>
                <a:ext cx="13892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Succinato</a:t>
                </a:r>
              </a:p>
            </p:txBody>
          </p:sp>
          <p:sp>
            <p:nvSpPr>
              <p:cNvPr id="246" name="CaixaDeTexto 245">
                <a:extLst>
                  <a:ext uri="{FF2B5EF4-FFF2-40B4-BE49-F238E27FC236}">
                    <a16:creationId xmlns:a16="http://schemas.microsoft.com/office/drawing/2014/main" id="{FF8B7699-DF07-4D3C-A245-D26E04BDB3CD}"/>
                  </a:ext>
                </a:extLst>
              </p:cNvPr>
              <p:cNvSpPr txBox="1"/>
              <p:nvPr/>
            </p:nvSpPr>
            <p:spPr>
              <a:xfrm>
                <a:off x="8197530" y="6266075"/>
                <a:ext cx="19991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Succinato-</a:t>
                </a:r>
                <a:r>
                  <a:rPr kumimoji="0" lang="pt-BR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CoA</a:t>
                </a:r>
                <a:endPara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47" name="CaixaDeTexto 246">
                <a:extLst>
                  <a:ext uri="{FF2B5EF4-FFF2-40B4-BE49-F238E27FC236}">
                    <a16:creationId xmlns:a16="http://schemas.microsoft.com/office/drawing/2014/main" id="{69407112-3C81-49C7-B6C3-DAC267C0F27F}"/>
                  </a:ext>
                </a:extLst>
              </p:cNvPr>
              <p:cNvSpPr txBox="1"/>
              <p:nvPr/>
            </p:nvSpPr>
            <p:spPr>
              <a:xfrm>
                <a:off x="10896979" y="3197018"/>
                <a:ext cx="12950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Isocitrato</a:t>
                </a:r>
                <a:endPara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48" name="CaixaDeTexto 247">
                <a:extLst>
                  <a:ext uri="{FF2B5EF4-FFF2-40B4-BE49-F238E27FC236}">
                    <a16:creationId xmlns:a16="http://schemas.microsoft.com/office/drawing/2014/main" id="{BC9BAE39-64C6-4D74-B5F9-A5F3EDCEE6F0}"/>
                  </a:ext>
                </a:extLst>
              </p:cNvPr>
              <p:cNvSpPr txBox="1"/>
              <p:nvPr/>
            </p:nvSpPr>
            <p:spPr>
              <a:xfrm>
                <a:off x="10273959" y="2199173"/>
                <a:ext cx="19180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Cis-Aconit</a:t>
                </a:r>
                <a:r>
                  <a: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ato</a:t>
                </a:r>
              </a:p>
            </p:txBody>
          </p:sp>
          <p:sp>
            <p:nvSpPr>
              <p:cNvPr id="249" name="CaixaDeTexto 248">
                <a:extLst>
                  <a:ext uri="{FF2B5EF4-FFF2-40B4-BE49-F238E27FC236}">
                    <a16:creationId xmlns:a16="http://schemas.microsoft.com/office/drawing/2014/main" id="{4BDCA2D2-492F-4D0A-94BC-C214D660C831}"/>
                  </a:ext>
                </a:extLst>
              </p:cNvPr>
              <p:cNvSpPr txBox="1"/>
              <p:nvPr/>
            </p:nvSpPr>
            <p:spPr>
              <a:xfrm>
                <a:off x="10059015" y="5174477"/>
                <a:ext cx="19180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α</a:t>
                </a:r>
                <a:r>
                  <a: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-</a:t>
                </a:r>
                <a:r>
                  <a:rPr kumimoji="0" lang="pt-BR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cetogutarato</a:t>
                </a:r>
                <a:endPara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00B3E12F-D969-44B5-9347-6753E789D8B8}"/>
                </a:ext>
              </a:extLst>
            </p:cNvPr>
            <p:cNvSpPr txBox="1"/>
            <p:nvPr/>
          </p:nvSpPr>
          <p:spPr>
            <a:xfrm>
              <a:off x="8089900" y="399942"/>
              <a:ext cx="1645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Acetil-</a:t>
              </a: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CoA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D992E3BB-8D5C-44EA-ADE6-F2E3656132F5}"/>
              </a:ext>
            </a:extLst>
          </p:cNvPr>
          <p:cNvSpPr/>
          <p:nvPr/>
        </p:nvSpPr>
        <p:spPr>
          <a:xfrm>
            <a:off x="2184062" y="1142127"/>
            <a:ext cx="1422400" cy="531251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Bell MT" panose="02020503060305020303" pitchFamily="18" charset="0"/>
              </a:rPr>
              <a:t>Asparagina</a:t>
            </a:r>
          </a:p>
          <a:p>
            <a:r>
              <a:rPr lang="pt-BR" dirty="0">
                <a:latin typeface="Bell MT" panose="02020503060305020303" pitchFamily="18" charset="0"/>
              </a:rPr>
              <a:t>Aspartato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34C96749-50C6-4C70-A9ED-F746689CF55B}"/>
              </a:ext>
            </a:extLst>
          </p:cNvPr>
          <p:cNvSpPr/>
          <p:nvPr/>
        </p:nvSpPr>
        <p:spPr>
          <a:xfrm>
            <a:off x="1396570" y="3167179"/>
            <a:ext cx="1422400" cy="531251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Bell MT" panose="02020503060305020303" pitchFamily="18" charset="0"/>
              </a:rPr>
              <a:t>Fenilalanina</a:t>
            </a:r>
          </a:p>
          <a:p>
            <a:r>
              <a:rPr lang="pt-BR" dirty="0">
                <a:latin typeface="Bell MT" panose="02020503060305020303" pitchFamily="18" charset="0"/>
              </a:rPr>
              <a:t>Tirosina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C7AD01F4-921F-47AE-A86B-B7E92FD28AA9}"/>
              </a:ext>
            </a:extLst>
          </p:cNvPr>
          <p:cNvCxnSpPr>
            <a:stCxn id="9" idx="3"/>
          </p:cNvCxnSpPr>
          <p:nvPr/>
        </p:nvCxnSpPr>
        <p:spPr>
          <a:xfrm flipV="1">
            <a:off x="3606462" y="1407752"/>
            <a:ext cx="823763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C393C3CC-1128-4EBA-8BEE-907EBAFF7731}"/>
              </a:ext>
            </a:extLst>
          </p:cNvPr>
          <p:cNvCxnSpPr>
            <a:cxnSpLocks/>
            <a:endCxn id="246" idx="1"/>
          </p:cNvCxnSpPr>
          <p:nvPr/>
        </p:nvCxnSpPr>
        <p:spPr>
          <a:xfrm>
            <a:off x="4092464" y="6349713"/>
            <a:ext cx="1488866" cy="123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tângulo 69">
            <a:extLst>
              <a:ext uri="{FF2B5EF4-FFF2-40B4-BE49-F238E27FC236}">
                <a16:creationId xmlns:a16="http://schemas.microsoft.com/office/drawing/2014/main" id="{8F4F83A9-EB09-44E0-BDD8-E4B8D988768A}"/>
              </a:ext>
            </a:extLst>
          </p:cNvPr>
          <p:cNvSpPr/>
          <p:nvPr/>
        </p:nvSpPr>
        <p:spPr>
          <a:xfrm>
            <a:off x="2921813" y="5560579"/>
            <a:ext cx="1422400" cy="119850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Bell MT" panose="02020503060305020303" pitchFamily="18" charset="0"/>
              </a:rPr>
              <a:t>Isoleucina</a:t>
            </a:r>
          </a:p>
          <a:p>
            <a:r>
              <a:rPr lang="pt-BR" dirty="0">
                <a:latin typeface="Bell MT" panose="02020503060305020303" pitchFamily="18" charset="0"/>
              </a:rPr>
              <a:t>Metionina</a:t>
            </a:r>
          </a:p>
          <a:p>
            <a:r>
              <a:rPr lang="pt-BR" dirty="0">
                <a:latin typeface="Bell MT" panose="02020503060305020303" pitchFamily="18" charset="0"/>
              </a:rPr>
              <a:t>Treonina</a:t>
            </a:r>
          </a:p>
          <a:p>
            <a:r>
              <a:rPr lang="pt-BR" dirty="0">
                <a:latin typeface="Bell MT" panose="02020503060305020303" pitchFamily="18" charset="0"/>
              </a:rPr>
              <a:t>Valina</a:t>
            </a:r>
          </a:p>
        </p:txBody>
      </p:sp>
    </p:spTree>
    <p:extLst>
      <p:ext uri="{BB962C8B-B14F-4D97-AF65-F5344CB8AC3E}">
        <p14:creationId xmlns:p14="http://schemas.microsoft.com/office/powerpoint/2010/main" val="4024547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3592581" y="2517014"/>
            <a:ext cx="5006838" cy="141276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Fermentação etílica e láctica</a:t>
            </a:r>
          </a:p>
        </p:txBody>
      </p:sp>
    </p:spTree>
    <p:extLst>
      <p:ext uri="{BB962C8B-B14F-4D97-AF65-F5344CB8AC3E}">
        <p14:creationId xmlns:p14="http://schemas.microsoft.com/office/powerpoint/2010/main" val="1526714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777184" y="2576587"/>
            <a:ext cx="2524883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Piruvato</a:t>
            </a:r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AB54281C-4580-480A-BC00-624E712D5A35}"/>
              </a:ext>
            </a:extLst>
          </p:cNvPr>
          <p:cNvSpPr/>
          <p:nvPr/>
        </p:nvSpPr>
        <p:spPr>
          <a:xfrm>
            <a:off x="9281846" y="2576587"/>
            <a:ext cx="2093671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Lactato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DCEA9207-3B51-43C9-A9AC-D6906C243CC6}"/>
              </a:ext>
            </a:extLst>
          </p:cNvPr>
          <p:cNvSpPr txBox="1"/>
          <p:nvPr/>
        </p:nvSpPr>
        <p:spPr>
          <a:xfrm>
            <a:off x="8767773" y="4716172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3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87EE2F32-FC54-4950-ADC9-89BBD68E2ACF}"/>
              </a:ext>
            </a:extLst>
          </p:cNvPr>
          <p:cNvSpPr txBox="1"/>
          <p:nvPr/>
        </p:nvSpPr>
        <p:spPr>
          <a:xfrm>
            <a:off x="9686999" y="4740980"/>
            <a:ext cx="688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4A8FF53A-4C0B-406D-8C28-5C1BD141A926}"/>
              </a:ext>
            </a:extLst>
          </p:cNvPr>
          <p:cNvCxnSpPr>
            <a:cxnSpLocks/>
          </p:cNvCxnSpPr>
          <p:nvPr/>
        </p:nvCxnSpPr>
        <p:spPr>
          <a:xfrm>
            <a:off x="9485412" y="4947004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F0F4D39D-7085-40C2-B096-E63F434AAA5A}"/>
              </a:ext>
            </a:extLst>
          </p:cNvPr>
          <p:cNvCxnSpPr>
            <a:cxnSpLocks/>
          </p:cNvCxnSpPr>
          <p:nvPr/>
        </p:nvCxnSpPr>
        <p:spPr>
          <a:xfrm>
            <a:off x="10004156" y="4360858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40A6DC0D-BB0C-4D34-B32A-8B752899B990}"/>
              </a:ext>
            </a:extLst>
          </p:cNvPr>
          <p:cNvSpPr txBox="1"/>
          <p:nvPr/>
        </p:nvSpPr>
        <p:spPr>
          <a:xfrm>
            <a:off x="9658832" y="3922458"/>
            <a:ext cx="684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57795FD3-59FF-4F01-B9B9-20599D02A2ED}"/>
              </a:ext>
            </a:extLst>
          </p:cNvPr>
          <p:cNvCxnSpPr>
            <a:cxnSpLocks/>
          </p:cNvCxnSpPr>
          <p:nvPr/>
        </p:nvCxnSpPr>
        <p:spPr>
          <a:xfrm>
            <a:off x="10186540" y="4962770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D7DD756F-EF7F-4525-AC62-80887D59FF27}"/>
              </a:ext>
            </a:extLst>
          </p:cNvPr>
          <p:cNvCxnSpPr>
            <a:cxnSpLocks/>
          </p:cNvCxnSpPr>
          <p:nvPr/>
        </p:nvCxnSpPr>
        <p:spPr>
          <a:xfrm>
            <a:off x="10894210" y="4971812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0BE57B93-8090-4897-BAC8-BB6378260AED}"/>
              </a:ext>
            </a:extLst>
          </p:cNvPr>
          <p:cNvSpPr txBox="1"/>
          <p:nvPr/>
        </p:nvSpPr>
        <p:spPr>
          <a:xfrm>
            <a:off x="10446446" y="390825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34FE452E-FFA8-43D8-A3E9-08112E8FAC82}"/>
              </a:ext>
            </a:extLst>
          </p:cNvPr>
          <p:cNvSpPr txBox="1"/>
          <p:nvPr/>
        </p:nvSpPr>
        <p:spPr>
          <a:xfrm>
            <a:off x="10464595" y="4740980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82C850AE-2010-43A9-BAFB-B3F0C6CA6A63}"/>
              </a:ext>
            </a:extLst>
          </p:cNvPr>
          <p:cNvSpPr txBox="1"/>
          <p:nvPr/>
        </p:nvSpPr>
        <p:spPr>
          <a:xfrm>
            <a:off x="11197991" y="4731938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DA50A44A-D6DA-48D2-A38A-5220D653DDC7}"/>
              </a:ext>
            </a:extLst>
          </p:cNvPr>
          <p:cNvCxnSpPr>
            <a:cxnSpLocks/>
          </p:cNvCxnSpPr>
          <p:nvPr/>
        </p:nvCxnSpPr>
        <p:spPr>
          <a:xfrm>
            <a:off x="10619068" y="4348158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ED9665DF-537B-4AF4-85F0-5F8DCE3DC1E4}"/>
              </a:ext>
            </a:extLst>
          </p:cNvPr>
          <p:cNvCxnSpPr>
            <a:cxnSpLocks/>
          </p:cNvCxnSpPr>
          <p:nvPr/>
        </p:nvCxnSpPr>
        <p:spPr>
          <a:xfrm>
            <a:off x="10755701" y="4348158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5E667893-B95E-4532-B6F7-4654FAD74AD1}"/>
              </a:ext>
            </a:extLst>
          </p:cNvPr>
          <p:cNvSpPr txBox="1"/>
          <p:nvPr/>
        </p:nvSpPr>
        <p:spPr>
          <a:xfrm>
            <a:off x="9851534" y="555195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A2DD96CE-286D-487A-B8E6-EB9C21F3E31C}"/>
              </a:ext>
            </a:extLst>
          </p:cNvPr>
          <p:cNvCxnSpPr>
            <a:cxnSpLocks/>
          </p:cNvCxnSpPr>
          <p:nvPr/>
        </p:nvCxnSpPr>
        <p:spPr>
          <a:xfrm>
            <a:off x="10016856" y="5180903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2FFED708-8B9F-46D8-AD6E-5ABB2E58EF88}"/>
              </a:ext>
            </a:extLst>
          </p:cNvPr>
          <p:cNvSpPr txBox="1"/>
          <p:nvPr/>
        </p:nvSpPr>
        <p:spPr>
          <a:xfrm>
            <a:off x="457985" y="4624106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3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8A06F6E5-9D4F-4133-810C-1B57B62AE441}"/>
              </a:ext>
            </a:extLst>
          </p:cNvPr>
          <p:cNvSpPr txBox="1"/>
          <p:nvPr/>
        </p:nvSpPr>
        <p:spPr>
          <a:xfrm>
            <a:off x="1377211" y="4648914"/>
            <a:ext cx="688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9BCC0FE6-4E68-4951-A17D-1C250965CDF7}"/>
              </a:ext>
            </a:extLst>
          </p:cNvPr>
          <p:cNvCxnSpPr>
            <a:cxnSpLocks/>
          </p:cNvCxnSpPr>
          <p:nvPr/>
        </p:nvCxnSpPr>
        <p:spPr>
          <a:xfrm>
            <a:off x="1175624" y="4854938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4E962A13-EC05-41D5-BA34-9C8A68025E35}"/>
              </a:ext>
            </a:extLst>
          </p:cNvPr>
          <p:cNvCxnSpPr>
            <a:cxnSpLocks/>
          </p:cNvCxnSpPr>
          <p:nvPr/>
        </p:nvCxnSpPr>
        <p:spPr>
          <a:xfrm>
            <a:off x="1694368" y="4268792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C0DC97F2-BB65-479D-8277-E6D3A53DE7E1}"/>
              </a:ext>
            </a:extLst>
          </p:cNvPr>
          <p:cNvSpPr txBox="1"/>
          <p:nvPr/>
        </p:nvSpPr>
        <p:spPr>
          <a:xfrm>
            <a:off x="1493427" y="385460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9AFEBB05-2C44-44DD-8DF3-E2F723985C95}"/>
              </a:ext>
            </a:extLst>
          </p:cNvPr>
          <p:cNvCxnSpPr>
            <a:cxnSpLocks/>
          </p:cNvCxnSpPr>
          <p:nvPr/>
        </p:nvCxnSpPr>
        <p:spPr>
          <a:xfrm>
            <a:off x="1876752" y="4870704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F241C928-3301-4DB5-8EA2-98F6CFAC0569}"/>
              </a:ext>
            </a:extLst>
          </p:cNvPr>
          <p:cNvCxnSpPr>
            <a:cxnSpLocks/>
          </p:cNvCxnSpPr>
          <p:nvPr/>
        </p:nvCxnSpPr>
        <p:spPr>
          <a:xfrm>
            <a:off x="2584422" y="4879746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656CA1D9-D13F-4D24-A453-A1874F90126A}"/>
              </a:ext>
            </a:extLst>
          </p:cNvPr>
          <p:cNvSpPr txBox="1"/>
          <p:nvPr/>
        </p:nvSpPr>
        <p:spPr>
          <a:xfrm>
            <a:off x="2136658" y="385429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A9BAC61C-563E-46BB-8C9C-301729D73E4C}"/>
              </a:ext>
            </a:extLst>
          </p:cNvPr>
          <p:cNvSpPr txBox="1"/>
          <p:nvPr/>
        </p:nvSpPr>
        <p:spPr>
          <a:xfrm>
            <a:off x="2154807" y="4648914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E3660C70-F729-4869-B58D-6CC012039093}"/>
              </a:ext>
            </a:extLst>
          </p:cNvPr>
          <p:cNvSpPr txBox="1"/>
          <p:nvPr/>
        </p:nvSpPr>
        <p:spPr>
          <a:xfrm>
            <a:off x="2888203" y="4639872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F495CD8-4A69-450B-940A-35DAB8552940}"/>
              </a:ext>
            </a:extLst>
          </p:cNvPr>
          <p:cNvCxnSpPr>
            <a:cxnSpLocks/>
          </p:cNvCxnSpPr>
          <p:nvPr/>
        </p:nvCxnSpPr>
        <p:spPr>
          <a:xfrm>
            <a:off x="2334680" y="4268792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589353B1-9ABB-4D62-81C9-A2041726B6E2}"/>
              </a:ext>
            </a:extLst>
          </p:cNvPr>
          <p:cNvCxnSpPr>
            <a:cxnSpLocks/>
          </p:cNvCxnSpPr>
          <p:nvPr/>
        </p:nvCxnSpPr>
        <p:spPr>
          <a:xfrm>
            <a:off x="2433213" y="4268792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B8573817-3FAC-425C-884D-3E875EBFCCBF}"/>
              </a:ext>
            </a:extLst>
          </p:cNvPr>
          <p:cNvCxnSpPr>
            <a:cxnSpLocks/>
          </p:cNvCxnSpPr>
          <p:nvPr/>
        </p:nvCxnSpPr>
        <p:spPr>
          <a:xfrm>
            <a:off x="1800552" y="4268792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719054B3-6270-4365-8FDF-B0B6428C9D72}"/>
              </a:ext>
            </a:extLst>
          </p:cNvPr>
          <p:cNvCxnSpPr>
            <a:cxnSpLocks/>
          </p:cNvCxnSpPr>
          <p:nvPr/>
        </p:nvCxnSpPr>
        <p:spPr>
          <a:xfrm flipH="1">
            <a:off x="3780263" y="2914647"/>
            <a:ext cx="4848194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4FED22BE-7652-4BF6-99D8-F6BB0E0C160B}"/>
              </a:ext>
            </a:extLst>
          </p:cNvPr>
          <p:cNvCxnSpPr>
            <a:cxnSpLocks/>
          </p:cNvCxnSpPr>
          <p:nvPr/>
        </p:nvCxnSpPr>
        <p:spPr>
          <a:xfrm>
            <a:off x="3780263" y="3229503"/>
            <a:ext cx="4879924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ipse 99">
            <a:extLst>
              <a:ext uri="{FF2B5EF4-FFF2-40B4-BE49-F238E27FC236}">
                <a16:creationId xmlns:a16="http://schemas.microsoft.com/office/drawing/2014/main" id="{B865265C-529B-440A-9A2E-B1DE4307B3A6}"/>
              </a:ext>
            </a:extLst>
          </p:cNvPr>
          <p:cNvSpPr/>
          <p:nvPr/>
        </p:nvSpPr>
        <p:spPr>
          <a:xfrm>
            <a:off x="4322952" y="148175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1" name="Forma Livre: Forma 100">
            <a:extLst>
              <a:ext uri="{FF2B5EF4-FFF2-40B4-BE49-F238E27FC236}">
                <a16:creationId xmlns:a16="http://schemas.microsoft.com/office/drawing/2014/main" id="{C4750C5D-B3D6-4B3E-8545-1495734BF83D}"/>
              </a:ext>
            </a:extLst>
          </p:cNvPr>
          <p:cNvSpPr/>
          <p:nvPr/>
        </p:nvSpPr>
        <p:spPr>
          <a:xfrm>
            <a:off x="3629763" y="1513458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NA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pt-BR" sz="2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CA92FF64-9642-4F58-84E1-C4513367EEE8}"/>
              </a:ext>
            </a:extLst>
          </p:cNvPr>
          <p:cNvSpPr/>
          <p:nvPr/>
        </p:nvSpPr>
        <p:spPr>
          <a:xfrm>
            <a:off x="4898294" y="151345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8" name="Arco 37">
            <a:extLst>
              <a:ext uri="{FF2B5EF4-FFF2-40B4-BE49-F238E27FC236}">
                <a16:creationId xmlns:a16="http://schemas.microsoft.com/office/drawing/2014/main" id="{2CB9469D-B8C1-43BD-B17A-ED1FAF95445B}"/>
              </a:ext>
            </a:extLst>
          </p:cNvPr>
          <p:cNvSpPr/>
          <p:nvPr/>
        </p:nvSpPr>
        <p:spPr>
          <a:xfrm rot="10800000">
            <a:off x="4913377" y="1513458"/>
            <a:ext cx="2613696" cy="1401188"/>
          </a:xfrm>
          <a:prstGeom prst="arc">
            <a:avLst>
              <a:gd name="adj1" fmla="val 10711786"/>
              <a:gd name="adj2" fmla="val 37259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4E908D8C-48E1-4D93-9D0E-35DD0E4DBA5C}"/>
              </a:ext>
            </a:extLst>
          </p:cNvPr>
          <p:cNvSpPr/>
          <p:nvPr/>
        </p:nvSpPr>
        <p:spPr>
          <a:xfrm>
            <a:off x="7313636" y="1606656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NA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pt-BR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ED81AEBD-DE8F-410E-9FCA-02B779765442}"/>
              </a:ext>
            </a:extLst>
          </p:cNvPr>
          <p:cNvSpPr/>
          <p:nvPr/>
        </p:nvSpPr>
        <p:spPr>
          <a:xfrm>
            <a:off x="4362689" y="4052365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2C1517C2-48A4-462D-9BFE-887EE1CA9368}"/>
              </a:ext>
            </a:extLst>
          </p:cNvPr>
          <p:cNvSpPr/>
          <p:nvPr/>
        </p:nvSpPr>
        <p:spPr>
          <a:xfrm>
            <a:off x="3669500" y="4084073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NA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pt-BR" sz="2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05B04A54-A211-42A0-9846-FF2E03A747A3}"/>
              </a:ext>
            </a:extLst>
          </p:cNvPr>
          <p:cNvSpPr/>
          <p:nvPr/>
        </p:nvSpPr>
        <p:spPr>
          <a:xfrm>
            <a:off x="4938031" y="408407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43" name="Arco 42">
            <a:extLst>
              <a:ext uri="{FF2B5EF4-FFF2-40B4-BE49-F238E27FC236}">
                <a16:creationId xmlns:a16="http://schemas.microsoft.com/office/drawing/2014/main" id="{C29F19F1-FE0A-40C0-923F-422C481B277A}"/>
              </a:ext>
            </a:extLst>
          </p:cNvPr>
          <p:cNvSpPr/>
          <p:nvPr/>
        </p:nvSpPr>
        <p:spPr>
          <a:xfrm rot="10800000" flipH="1" flipV="1">
            <a:off x="4878792" y="3229500"/>
            <a:ext cx="2850846" cy="1337273"/>
          </a:xfrm>
          <a:prstGeom prst="arc">
            <a:avLst>
              <a:gd name="adj1" fmla="val 10711786"/>
              <a:gd name="adj2" fmla="val 37259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61DCF8D7-2B70-444D-9D72-CC55162F9475}"/>
              </a:ext>
            </a:extLst>
          </p:cNvPr>
          <p:cNvSpPr/>
          <p:nvPr/>
        </p:nvSpPr>
        <p:spPr>
          <a:xfrm>
            <a:off x="7488296" y="4108776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NA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pt-BR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26277071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2386A70-BF52-4CF7-9D4C-2260A0E82A2D}"/>
              </a:ext>
            </a:extLst>
          </p:cNvPr>
          <p:cNvSpPr/>
          <p:nvPr/>
        </p:nvSpPr>
        <p:spPr>
          <a:xfrm>
            <a:off x="4813550" y="1438086"/>
            <a:ext cx="2100237" cy="468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F8700BD-CD04-494F-9C3E-85E90F75F0CB}"/>
              </a:ext>
            </a:extLst>
          </p:cNvPr>
          <p:cNvSpPr/>
          <p:nvPr/>
        </p:nvSpPr>
        <p:spPr>
          <a:xfrm>
            <a:off x="180951" y="2087539"/>
            <a:ext cx="2026422" cy="105090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Glicogênio;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Amido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F6E45D1-9778-4A04-9BAA-CCAD3637A2A4}"/>
              </a:ext>
            </a:extLst>
          </p:cNvPr>
          <p:cNvSpPr/>
          <p:nvPr/>
        </p:nvSpPr>
        <p:spPr>
          <a:xfrm>
            <a:off x="9215756" y="2410666"/>
            <a:ext cx="2760637" cy="468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Ribose, NADPH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73CBB95-F16D-4AB2-8F1E-B271145F9557}"/>
              </a:ext>
            </a:extLst>
          </p:cNvPr>
          <p:cNvSpPr/>
          <p:nvPr/>
        </p:nvSpPr>
        <p:spPr>
          <a:xfrm>
            <a:off x="4015190" y="4577442"/>
            <a:ext cx="4161619" cy="604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Piruvato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F5F7633-1E2F-4D0B-9409-FBF14A736D0D}"/>
              </a:ext>
            </a:extLst>
          </p:cNvPr>
          <p:cNvSpPr/>
          <p:nvPr/>
        </p:nvSpPr>
        <p:spPr>
          <a:xfrm>
            <a:off x="2829896" y="5991748"/>
            <a:ext cx="1932392" cy="604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Lactato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628D38A-1A11-4BEC-B21A-C53D4B7B50BB}"/>
              </a:ext>
            </a:extLst>
          </p:cNvPr>
          <p:cNvSpPr/>
          <p:nvPr/>
        </p:nvSpPr>
        <p:spPr>
          <a:xfrm>
            <a:off x="5259791" y="5999842"/>
            <a:ext cx="1932392" cy="604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Acetil </a:t>
            </a: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CoA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E53BEB2-BB8A-4D8C-9FC3-F900E33ECDE5}"/>
              </a:ext>
            </a:extLst>
          </p:cNvPr>
          <p:cNvSpPr/>
          <p:nvPr/>
        </p:nvSpPr>
        <p:spPr>
          <a:xfrm>
            <a:off x="7698191" y="5999842"/>
            <a:ext cx="1932392" cy="604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Etanol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F63633C-C9E8-4E8F-996A-80B89911F541}"/>
              </a:ext>
            </a:extLst>
          </p:cNvPr>
          <p:cNvCxnSpPr>
            <a:cxnSpLocks/>
          </p:cNvCxnSpPr>
          <p:nvPr/>
        </p:nvCxnSpPr>
        <p:spPr>
          <a:xfrm flipH="1">
            <a:off x="2282542" y="2530936"/>
            <a:ext cx="1898126" cy="1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EBD5B60-069D-4A3B-B733-BADA85B1EFCA}"/>
              </a:ext>
            </a:extLst>
          </p:cNvPr>
          <p:cNvCxnSpPr>
            <a:cxnSpLocks/>
          </p:cNvCxnSpPr>
          <p:nvPr/>
        </p:nvCxnSpPr>
        <p:spPr>
          <a:xfrm>
            <a:off x="2311923" y="2708626"/>
            <a:ext cx="1929856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stomShape 3">
            <a:extLst>
              <a:ext uri="{FF2B5EF4-FFF2-40B4-BE49-F238E27FC236}">
                <a16:creationId xmlns:a16="http://schemas.microsoft.com/office/drawing/2014/main" id="{04D8C8FE-28CC-4DB9-9F92-47641A52562E}"/>
              </a:ext>
            </a:extLst>
          </p:cNvPr>
          <p:cNvSpPr/>
          <p:nvPr/>
        </p:nvSpPr>
        <p:spPr>
          <a:xfrm>
            <a:off x="2215877" y="2012011"/>
            <a:ext cx="2094411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Glicogênese</a:t>
            </a:r>
            <a:endParaRPr kumimoji="0" lang="pt-BR" sz="2000" b="1" i="0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0B322592-A61A-4920-AFB5-9604CB367999}"/>
              </a:ext>
            </a:extLst>
          </p:cNvPr>
          <p:cNvSpPr/>
          <p:nvPr/>
        </p:nvSpPr>
        <p:spPr>
          <a:xfrm>
            <a:off x="2219957" y="2825750"/>
            <a:ext cx="2094411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Glicogenólise</a:t>
            </a:r>
            <a:endParaRPr kumimoji="0" lang="pt-BR" sz="2000" b="1" i="0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5265BAB7-2978-4A19-9C36-3AC28164B7AB}"/>
              </a:ext>
            </a:extLst>
          </p:cNvPr>
          <p:cNvCxnSpPr>
            <a:cxnSpLocks/>
          </p:cNvCxnSpPr>
          <p:nvPr/>
        </p:nvCxnSpPr>
        <p:spPr>
          <a:xfrm>
            <a:off x="5627661" y="2965450"/>
            <a:ext cx="0" cy="1452004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stomShape 3">
            <a:extLst>
              <a:ext uri="{FF2B5EF4-FFF2-40B4-BE49-F238E27FC236}">
                <a16:creationId xmlns:a16="http://schemas.microsoft.com/office/drawing/2014/main" id="{015C84B2-3082-4C3E-AC8E-7E10EE260F7A}"/>
              </a:ext>
            </a:extLst>
          </p:cNvPr>
          <p:cNvSpPr/>
          <p:nvPr/>
        </p:nvSpPr>
        <p:spPr>
          <a:xfrm>
            <a:off x="7119104" y="1876439"/>
            <a:ext cx="2329531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Via das pentoses fosfato</a:t>
            </a:r>
            <a:endParaRPr kumimoji="0" lang="pt-BR" sz="2000" b="1" i="0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8EA4000-9024-43D5-966A-899141EDCC51}"/>
              </a:ext>
            </a:extLst>
          </p:cNvPr>
          <p:cNvCxnSpPr>
            <a:cxnSpLocks/>
          </p:cNvCxnSpPr>
          <p:nvPr/>
        </p:nvCxnSpPr>
        <p:spPr>
          <a:xfrm>
            <a:off x="7496102" y="2663747"/>
            <a:ext cx="1575534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stomShape 3">
            <a:extLst>
              <a:ext uri="{FF2B5EF4-FFF2-40B4-BE49-F238E27FC236}">
                <a16:creationId xmlns:a16="http://schemas.microsoft.com/office/drawing/2014/main" id="{A2BE67C4-6DB7-46C0-83E8-72766D08EDA2}"/>
              </a:ext>
            </a:extLst>
          </p:cNvPr>
          <p:cNvSpPr/>
          <p:nvPr/>
        </p:nvSpPr>
        <p:spPr>
          <a:xfrm>
            <a:off x="3945844" y="3619467"/>
            <a:ext cx="2094411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Glicólise</a:t>
            </a:r>
            <a:endParaRPr kumimoji="0" lang="pt-BR" sz="2000" b="1" i="0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CE9F4297-5C02-49A6-AB08-59FD894BE76F}"/>
              </a:ext>
            </a:extLst>
          </p:cNvPr>
          <p:cNvCxnSpPr>
            <a:cxnSpLocks/>
          </p:cNvCxnSpPr>
          <p:nvPr/>
        </p:nvCxnSpPr>
        <p:spPr>
          <a:xfrm flipV="1">
            <a:off x="6040255" y="2980728"/>
            <a:ext cx="4292" cy="1436726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stomShape 3">
            <a:extLst>
              <a:ext uri="{FF2B5EF4-FFF2-40B4-BE49-F238E27FC236}">
                <a16:creationId xmlns:a16="http://schemas.microsoft.com/office/drawing/2014/main" id="{A31F38E6-A642-417F-BF35-7C7D1B2E5009}"/>
              </a:ext>
            </a:extLst>
          </p:cNvPr>
          <p:cNvSpPr/>
          <p:nvPr/>
        </p:nvSpPr>
        <p:spPr>
          <a:xfrm>
            <a:off x="5863668" y="3592360"/>
            <a:ext cx="2496827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Gliconeogênese</a:t>
            </a:r>
            <a:endParaRPr kumimoji="0" lang="pt-BR" sz="2000" b="1" i="0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E9D6BCF-1C27-4202-80AA-1387259E78D2}"/>
              </a:ext>
            </a:extLst>
          </p:cNvPr>
          <p:cNvCxnSpPr>
            <a:cxnSpLocks/>
          </p:cNvCxnSpPr>
          <p:nvPr/>
        </p:nvCxnSpPr>
        <p:spPr>
          <a:xfrm>
            <a:off x="4472391" y="5377542"/>
            <a:ext cx="0" cy="488042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B667A1EE-11C8-46EE-8E3D-6DFD5BC37E27}"/>
              </a:ext>
            </a:extLst>
          </p:cNvPr>
          <p:cNvCxnSpPr>
            <a:cxnSpLocks/>
          </p:cNvCxnSpPr>
          <p:nvPr/>
        </p:nvCxnSpPr>
        <p:spPr>
          <a:xfrm>
            <a:off x="8060706" y="5349421"/>
            <a:ext cx="0" cy="488042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8C5C3A47-CD88-4DFF-AB4B-2177F582356F}"/>
              </a:ext>
            </a:extLst>
          </p:cNvPr>
          <p:cNvCxnSpPr>
            <a:cxnSpLocks/>
          </p:cNvCxnSpPr>
          <p:nvPr/>
        </p:nvCxnSpPr>
        <p:spPr>
          <a:xfrm>
            <a:off x="6215278" y="5377542"/>
            <a:ext cx="0" cy="488042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950E082-EDEB-43C2-ACCC-A10C3F2A14F8}"/>
              </a:ext>
            </a:extLst>
          </p:cNvPr>
          <p:cNvCxnSpPr>
            <a:cxnSpLocks/>
          </p:cNvCxnSpPr>
          <p:nvPr/>
        </p:nvCxnSpPr>
        <p:spPr>
          <a:xfrm flipV="1">
            <a:off x="4241779" y="5334674"/>
            <a:ext cx="0" cy="50400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8A1CD77D-9C2A-4490-91D6-0325580BC683}"/>
              </a:ext>
            </a:extLst>
          </p:cNvPr>
          <p:cNvSpPr/>
          <p:nvPr/>
        </p:nvSpPr>
        <p:spPr>
          <a:xfrm>
            <a:off x="4813551" y="187844"/>
            <a:ext cx="2100237" cy="432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Comida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5AB886A-C820-4F18-B915-24AEA2D4C610}"/>
              </a:ext>
            </a:extLst>
          </p:cNvPr>
          <p:cNvCxnSpPr>
            <a:cxnSpLocks/>
          </p:cNvCxnSpPr>
          <p:nvPr/>
        </p:nvCxnSpPr>
        <p:spPr>
          <a:xfrm>
            <a:off x="5785039" y="716298"/>
            <a:ext cx="0" cy="576331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stomShape 3">
            <a:extLst>
              <a:ext uri="{FF2B5EF4-FFF2-40B4-BE49-F238E27FC236}">
                <a16:creationId xmlns:a16="http://schemas.microsoft.com/office/drawing/2014/main" id="{9C0BE24E-53BB-4DD7-BCCA-6DF31A9D2D3B}"/>
              </a:ext>
            </a:extLst>
          </p:cNvPr>
          <p:cNvSpPr/>
          <p:nvPr/>
        </p:nvSpPr>
        <p:spPr>
          <a:xfrm>
            <a:off x="5627661" y="826550"/>
            <a:ext cx="1552104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spc="-1" dirty="0">
                <a:solidFill>
                  <a:prstClr val="white"/>
                </a:solidFill>
                <a:latin typeface="Bell MT"/>
              </a:rPr>
              <a:t>Digestão</a:t>
            </a:r>
            <a:endParaRPr kumimoji="0" lang="pt-BR" sz="2000" b="1" i="0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81C63150-1FD0-46BE-98BA-B4B4071E209C}"/>
              </a:ext>
            </a:extLst>
          </p:cNvPr>
          <p:cNvSpPr/>
          <p:nvPr/>
        </p:nvSpPr>
        <p:spPr>
          <a:xfrm>
            <a:off x="4346329" y="2410666"/>
            <a:ext cx="3005653" cy="468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Glicose-6-fosfato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1A0C59F8-AFBD-4D73-9F65-E4F506EBD70F}"/>
              </a:ext>
            </a:extLst>
          </p:cNvPr>
          <p:cNvCxnSpPr>
            <a:cxnSpLocks/>
          </p:cNvCxnSpPr>
          <p:nvPr/>
        </p:nvCxnSpPr>
        <p:spPr>
          <a:xfrm>
            <a:off x="5605360" y="2017727"/>
            <a:ext cx="0" cy="302729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0F154AF6-EB1D-4FA6-AA80-9EE570948EE7}"/>
              </a:ext>
            </a:extLst>
          </p:cNvPr>
          <p:cNvCxnSpPr>
            <a:cxnSpLocks/>
          </p:cNvCxnSpPr>
          <p:nvPr/>
        </p:nvCxnSpPr>
        <p:spPr>
          <a:xfrm flipV="1">
            <a:off x="5972629" y="2017727"/>
            <a:ext cx="0" cy="255076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026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812906" y="2580340"/>
            <a:ext cx="2524883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Piruvato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2FFED708-8B9F-46D8-AD6E-5ABB2E58EF88}"/>
              </a:ext>
            </a:extLst>
          </p:cNvPr>
          <p:cNvSpPr txBox="1"/>
          <p:nvPr/>
        </p:nvSpPr>
        <p:spPr>
          <a:xfrm>
            <a:off x="457985" y="4624106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3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8A06F6E5-9D4F-4133-810C-1B57B62AE441}"/>
              </a:ext>
            </a:extLst>
          </p:cNvPr>
          <p:cNvSpPr txBox="1"/>
          <p:nvPr/>
        </p:nvSpPr>
        <p:spPr>
          <a:xfrm>
            <a:off x="1377211" y="4648914"/>
            <a:ext cx="688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9BCC0FE6-4E68-4951-A17D-1C250965CDF7}"/>
              </a:ext>
            </a:extLst>
          </p:cNvPr>
          <p:cNvCxnSpPr>
            <a:cxnSpLocks/>
          </p:cNvCxnSpPr>
          <p:nvPr/>
        </p:nvCxnSpPr>
        <p:spPr>
          <a:xfrm>
            <a:off x="1175624" y="4854938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4E962A13-EC05-41D5-BA34-9C8A68025E35}"/>
              </a:ext>
            </a:extLst>
          </p:cNvPr>
          <p:cNvCxnSpPr>
            <a:cxnSpLocks/>
          </p:cNvCxnSpPr>
          <p:nvPr/>
        </p:nvCxnSpPr>
        <p:spPr>
          <a:xfrm>
            <a:off x="1694368" y="4268792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C0DC97F2-BB65-479D-8277-E6D3A53DE7E1}"/>
              </a:ext>
            </a:extLst>
          </p:cNvPr>
          <p:cNvSpPr txBox="1"/>
          <p:nvPr/>
        </p:nvSpPr>
        <p:spPr>
          <a:xfrm>
            <a:off x="1493427" y="385460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9AFEBB05-2C44-44DD-8DF3-E2F723985C95}"/>
              </a:ext>
            </a:extLst>
          </p:cNvPr>
          <p:cNvCxnSpPr>
            <a:cxnSpLocks/>
          </p:cNvCxnSpPr>
          <p:nvPr/>
        </p:nvCxnSpPr>
        <p:spPr>
          <a:xfrm>
            <a:off x="1876752" y="4870704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F241C928-3301-4DB5-8EA2-98F6CFAC0569}"/>
              </a:ext>
            </a:extLst>
          </p:cNvPr>
          <p:cNvCxnSpPr>
            <a:cxnSpLocks/>
          </p:cNvCxnSpPr>
          <p:nvPr/>
        </p:nvCxnSpPr>
        <p:spPr>
          <a:xfrm>
            <a:off x="2584422" y="4879746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656CA1D9-D13F-4D24-A453-A1874F90126A}"/>
              </a:ext>
            </a:extLst>
          </p:cNvPr>
          <p:cNvSpPr txBox="1"/>
          <p:nvPr/>
        </p:nvSpPr>
        <p:spPr>
          <a:xfrm>
            <a:off x="2136658" y="385429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A9BAC61C-563E-46BB-8C9C-301729D73E4C}"/>
              </a:ext>
            </a:extLst>
          </p:cNvPr>
          <p:cNvSpPr txBox="1"/>
          <p:nvPr/>
        </p:nvSpPr>
        <p:spPr>
          <a:xfrm>
            <a:off x="2154807" y="4648914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E3660C70-F729-4869-B58D-6CC012039093}"/>
              </a:ext>
            </a:extLst>
          </p:cNvPr>
          <p:cNvSpPr txBox="1"/>
          <p:nvPr/>
        </p:nvSpPr>
        <p:spPr>
          <a:xfrm>
            <a:off x="2888203" y="4639872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F495CD8-4A69-450B-940A-35DAB8552940}"/>
              </a:ext>
            </a:extLst>
          </p:cNvPr>
          <p:cNvCxnSpPr>
            <a:cxnSpLocks/>
          </p:cNvCxnSpPr>
          <p:nvPr/>
        </p:nvCxnSpPr>
        <p:spPr>
          <a:xfrm>
            <a:off x="2334680" y="4268792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589353B1-9ABB-4D62-81C9-A2041726B6E2}"/>
              </a:ext>
            </a:extLst>
          </p:cNvPr>
          <p:cNvCxnSpPr>
            <a:cxnSpLocks/>
          </p:cNvCxnSpPr>
          <p:nvPr/>
        </p:nvCxnSpPr>
        <p:spPr>
          <a:xfrm>
            <a:off x="2433213" y="4268792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B8573817-3FAC-425C-884D-3E875EBFCCBF}"/>
              </a:ext>
            </a:extLst>
          </p:cNvPr>
          <p:cNvCxnSpPr>
            <a:cxnSpLocks/>
          </p:cNvCxnSpPr>
          <p:nvPr/>
        </p:nvCxnSpPr>
        <p:spPr>
          <a:xfrm>
            <a:off x="1800552" y="4268792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1EA8F93-7162-440A-8360-E614660CFB11}"/>
              </a:ext>
            </a:extLst>
          </p:cNvPr>
          <p:cNvSpPr txBox="1"/>
          <p:nvPr/>
        </p:nvSpPr>
        <p:spPr>
          <a:xfrm>
            <a:off x="4860168" y="4571422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3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596152A-BE1C-492A-905F-66D1E25284E2}"/>
              </a:ext>
            </a:extLst>
          </p:cNvPr>
          <p:cNvSpPr txBox="1"/>
          <p:nvPr/>
        </p:nvSpPr>
        <p:spPr>
          <a:xfrm>
            <a:off x="5779394" y="4596230"/>
            <a:ext cx="688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219EED18-3BC9-4D48-8483-E0CAC7DAA880}"/>
              </a:ext>
            </a:extLst>
          </p:cNvPr>
          <p:cNvCxnSpPr>
            <a:cxnSpLocks/>
          </p:cNvCxnSpPr>
          <p:nvPr/>
        </p:nvCxnSpPr>
        <p:spPr>
          <a:xfrm>
            <a:off x="5577807" y="4802254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EB540E4A-BD5C-4EC0-9D28-8D88B427B62B}"/>
              </a:ext>
            </a:extLst>
          </p:cNvPr>
          <p:cNvCxnSpPr>
            <a:cxnSpLocks/>
          </p:cNvCxnSpPr>
          <p:nvPr/>
        </p:nvCxnSpPr>
        <p:spPr>
          <a:xfrm>
            <a:off x="6096551" y="4216108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4C45633-6EDF-4FDD-AEDF-64825A6AD2F1}"/>
              </a:ext>
            </a:extLst>
          </p:cNvPr>
          <p:cNvSpPr txBox="1"/>
          <p:nvPr/>
        </p:nvSpPr>
        <p:spPr>
          <a:xfrm>
            <a:off x="5895610" y="380192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395381A0-7849-45E0-A8F5-54C876F27EFE}"/>
              </a:ext>
            </a:extLst>
          </p:cNvPr>
          <p:cNvCxnSpPr>
            <a:cxnSpLocks/>
          </p:cNvCxnSpPr>
          <p:nvPr/>
        </p:nvCxnSpPr>
        <p:spPr>
          <a:xfrm>
            <a:off x="6278935" y="4818020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710731B8-ADFF-40D9-96A5-D3FC67FE5050}"/>
              </a:ext>
            </a:extLst>
          </p:cNvPr>
          <p:cNvSpPr txBox="1"/>
          <p:nvPr/>
        </p:nvSpPr>
        <p:spPr>
          <a:xfrm>
            <a:off x="6556990" y="4596230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A99A396-C854-4C17-9CD1-78A49881BF27}"/>
              </a:ext>
            </a:extLst>
          </p:cNvPr>
          <p:cNvCxnSpPr>
            <a:cxnSpLocks/>
          </p:cNvCxnSpPr>
          <p:nvPr/>
        </p:nvCxnSpPr>
        <p:spPr>
          <a:xfrm>
            <a:off x="6202735" y="4216108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15793B1-AE12-46AA-83F0-B141C8048122}"/>
              </a:ext>
            </a:extLst>
          </p:cNvPr>
          <p:cNvSpPr txBox="1"/>
          <p:nvPr/>
        </p:nvSpPr>
        <p:spPr>
          <a:xfrm>
            <a:off x="9034189" y="4559313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3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2E77E01-B362-4D41-A889-83F7EA182C24}"/>
              </a:ext>
            </a:extLst>
          </p:cNvPr>
          <p:cNvCxnSpPr>
            <a:cxnSpLocks/>
          </p:cNvCxnSpPr>
          <p:nvPr/>
        </p:nvCxnSpPr>
        <p:spPr>
          <a:xfrm>
            <a:off x="9751828" y="4790145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142A2492-1415-468C-AEC2-16969306036F}"/>
              </a:ext>
            </a:extLst>
          </p:cNvPr>
          <p:cNvCxnSpPr>
            <a:cxnSpLocks/>
          </p:cNvCxnSpPr>
          <p:nvPr/>
        </p:nvCxnSpPr>
        <p:spPr>
          <a:xfrm>
            <a:off x="10270572" y="4203999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03ACA82-2D21-4FF5-B931-A30D70DEA8C0}"/>
              </a:ext>
            </a:extLst>
          </p:cNvPr>
          <p:cNvSpPr txBox="1"/>
          <p:nvPr/>
        </p:nvSpPr>
        <p:spPr>
          <a:xfrm>
            <a:off x="10016618" y="3789816"/>
            <a:ext cx="788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8B5D7615-847C-469E-8CD9-B8BAAC7C3991}"/>
              </a:ext>
            </a:extLst>
          </p:cNvPr>
          <p:cNvSpPr txBox="1"/>
          <p:nvPr/>
        </p:nvSpPr>
        <p:spPr>
          <a:xfrm>
            <a:off x="10037030" y="4571421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F9349F37-759D-4F9A-B271-AA3E312933F8}"/>
              </a:ext>
            </a:extLst>
          </p:cNvPr>
          <p:cNvSpPr/>
          <p:nvPr/>
        </p:nvSpPr>
        <p:spPr>
          <a:xfrm>
            <a:off x="4768160" y="2596106"/>
            <a:ext cx="2717015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Acetaldeído</a:t>
            </a:r>
          </a:p>
        </p:txBody>
      </p: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D46E2A9D-4260-49B8-85FF-59CFFD88C47B}"/>
              </a:ext>
            </a:extLst>
          </p:cNvPr>
          <p:cNvSpPr/>
          <p:nvPr/>
        </p:nvSpPr>
        <p:spPr>
          <a:xfrm>
            <a:off x="8791223" y="2596106"/>
            <a:ext cx="2524883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Etanol</a:t>
            </a:r>
            <a:endParaRPr lang="pt-BR" sz="3600" b="1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BF4D57A2-C3CA-4C39-AE21-E589990E189E}"/>
              </a:ext>
            </a:extLst>
          </p:cNvPr>
          <p:cNvCxnSpPr>
            <a:cxnSpLocks/>
          </p:cNvCxnSpPr>
          <p:nvPr/>
        </p:nvCxnSpPr>
        <p:spPr>
          <a:xfrm flipV="1">
            <a:off x="3635835" y="3031797"/>
            <a:ext cx="876300" cy="3703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BC1C9233-2BE6-4D55-8833-9D5F80C89EE3}"/>
              </a:ext>
            </a:extLst>
          </p:cNvPr>
          <p:cNvCxnSpPr>
            <a:cxnSpLocks/>
          </p:cNvCxnSpPr>
          <p:nvPr/>
        </p:nvCxnSpPr>
        <p:spPr>
          <a:xfrm>
            <a:off x="7695531" y="3051903"/>
            <a:ext cx="711869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o 32">
            <a:extLst>
              <a:ext uri="{FF2B5EF4-FFF2-40B4-BE49-F238E27FC236}">
                <a16:creationId xmlns:a16="http://schemas.microsoft.com/office/drawing/2014/main" id="{2E03EF45-FDE2-406C-935D-DB99B3B13B85}"/>
              </a:ext>
            </a:extLst>
          </p:cNvPr>
          <p:cNvSpPr/>
          <p:nvPr/>
        </p:nvSpPr>
        <p:spPr>
          <a:xfrm rot="10800000">
            <a:off x="3776629" y="2348535"/>
            <a:ext cx="560456" cy="683262"/>
          </a:xfrm>
          <a:prstGeom prst="arc">
            <a:avLst>
              <a:gd name="adj1" fmla="val 9522796"/>
              <a:gd name="adj2" fmla="val 16366405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3984523-6317-4804-B88C-1B2DE86F3451}"/>
              </a:ext>
            </a:extLst>
          </p:cNvPr>
          <p:cNvSpPr txBox="1"/>
          <p:nvPr/>
        </p:nvSpPr>
        <p:spPr>
          <a:xfrm>
            <a:off x="3908047" y="2217163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CO</a:t>
            </a:r>
            <a:r>
              <a:rPr lang="pt-BR" sz="2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4A67ABDA-E1DF-4C0F-A1FD-179E92115931}"/>
              </a:ext>
            </a:extLst>
          </p:cNvPr>
          <p:cNvSpPr/>
          <p:nvPr/>
        </p:nvSpPr>
        <p:spPr>
          <a:xfrm>
            <a:off x="6884981" y="120618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E490974D-0EA9-4AC6-86FB-A30016389266}"/>
              </a:ext>
            </a:extLst>
          </p:cNvPr>
          <p:cNvSpPr/>
          <p:nvPr/>
        </p:nvSpPr>
        <p:spPr>
          <a:xfrm>
            <a:off x="6191792" y="1237892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NA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pt-BR" sz="2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3B96F47C-C499-4DF7-A16A-92938036305D}"/>
              </a:ext>
            </a:extLst>
          </p:cNvPr>
          <p:cNvSpPr/>
          <p:nvPr/>
        </p:nvSpPr>
        <p:spPr>
          <a:xfrm>
            <a:off x="7460323" y="1209745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47" name="Arco 46">
            <a:extLst>
              <a:ext uri="{FF2B5EF4-FFF2-40B4-BE49-F238E27FC236}">
                <a16:creationId xmlns:a16="http://schemas.microsoft.com/office/drawing/2014/main" id="{BE5B4F63-EAD1-4317-8304-2F635C1A187D}"/>
              </a:ext>
            </a:extLst>
          </p:cNvPr>
          <p:cNvSpPr/>
          <p:nvPr/>
        </p:nvSpPr>
        <p:spPr>
          <a:xfrm rot="10800000">
            <a:off x="7575404" y="711490"/>
            <a:ext cx="952121" cy="2340413"/>
          </a:xfrm>
          <a:prstGeom prst="arc">
            <a:avLst>
              <a:gd name="adj1" fmla="val 9522796"/>
              <a:gd name="adj2" fmla="val 37259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63E67DF9-4732-476A-9691-7F2913D7C25A}"/>
              </a:ext>
            </a:extLst>
          </p:cNvPr>
          <p:cNvSpPr/>
          <p:nvPr/>
        </p:nvSpPr>
        <p:spPr>
          <a:xfrm>
            <a:off x="8431028" y="1199188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NA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pt-BR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17252503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3592581" y="2517014"/>
            <a:ext cx="5006838" cy="141276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Síntese e glicogênio</a:t>
            </a:r>
          </a:p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Glicogênese</a:t>
            </a:r>
          </a:p>
        </p:txBody>
      </p:sp>
    </p:spTree>
    <p:extLst>
      <p:ext uri="{BB962C8B-B14F-4D97-AF65-F5344CB8AC3E}">
        <p14:creationId xmlns:p14="http://schemas.microsoft.com/office/powerpoint/2010/main" val="1661906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429492" y="5930900"/>
            <a:ext cx="1809616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F9349F37-759D-4F9A-B271-AA3E312933F8}"/>
              </a:ext>
            </a:extLst>
          </p:cNvPr>
          <p:cNvSpPr/>
          <p:nvPr/>
        </p:nvSpPr>
        <p:spPr>
          <a:xfrm>
            <a:off x="1547211" y="4697539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Glicose-6-fosfato</a:t>
            </a:r>
          </a:p>
        </p:txBody>
      </p: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BF4D57A2-C3CA-4C39-AE21-E589990E189E}"/>
              </a:ext>
            </a:extLst>
          </p:cNvPr>
          <p:cNvCxnSpPr>
            <a:cxnSpLocks/>
          </p:cNvCxnSpPr>
          <p:nvPr/>
        </p:nvCxnSpPr>
        <p:spPr>
          <a:xfrm flipV="1">
            <a:off x="2352987" y="5445481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546DFC5-0D01-4906-A9DC-9B3B17B57EF4}"/>
              </a:ext>
            </a:extLst>
          </p:cNvPr>
          <p:cNvSpPr/>
          <p:nvPr/>
        </p:nvSpPr>
        <p:spPr>
          <a:xfrm>
            <a:off x="4509170" y="3382151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Glicose-1-fosfato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8C3AC7A-AA72-4408-888E-A1916280A8B9}"/>
              </a:ext>
            </a:extLst>
          </p:cNvPr>
          <p:cNvCxnSpPr>
            <a:cxnSpLocks/>
          </p:cNvCxnSpPr>
          <p:nvPr/>
        </p:nvCxnSpPr>
        <p:spPr>
          <a:xfrm flipV="1">
            <a:off x="5273758" y="4115887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479E460E-23F1-468E-AC76-AA9A9BBFD173}"/>
              </a:ext>
            </a:extLst>
          </p:cNvPr>
          <p:cNvSpPr/>
          <p:nvPr/>
        </p:nvSpPr>
        <p:spPr>
          <a:xfrm>
            <a:off x="7460807" y="2066762"/>
            <a:ext cx="3713847" cy="57415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UDP-Glicose</a:t>
            </a: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ED60BC36-96BE-43E5-A5E8-C61DB26210C0}"/>
              </a:ext>
            </a:extLst>
          </p:cNvPr>
          <p:cNvCxnSpPr>
            <a:cxnSpLocks/>
          </p:cNvCxnSpPr>
          <p:nvPr/>
        </p:nvCxnSpPr>
        <p:spPr>
          <a:xfrm flipV="1">
            <a:off x="8223017" y="2788162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A3DB884-0429-470D-BBB6-36E13BF65408}"/>
              </a:ext>
            </a:extLst>
          </p:cNvPr>
          <p:cNvSpPr/>
          <p:nvPr/>
        </p:nvSpPr>
        <p:spPr>
          <a:xfrm>
            <a:off x="9317730" y="469900"/>
            <a:ext cx="2713918" cy="7063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Glicogênio</a:t>
            </a: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F8A8A4C0-65E3-4F7F-8F13-2AED0A28F7F0}"/>
              </a:ext>
            </a:extLst>
          </p:cNvPr>
          <p:cNvCxnSpPr>
            <a:cxnSpLocks/>
          </p:cNvCxnSpPr>
          <p:nvPr/>
        </p:nvCxnSpPr>
        <p:spPr>
          <a:xfrm flipV="1">
            <a:off x="10168924" y="1404401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053ADD53-501A-4E67-B207-7CF2C3DF341A}"/>
              </a:ext>
            </a:extLst>
          </p:cNvPr>
          <p:cNvCxnSpPr>
            <a:cxnSpLocks/>
          </p:cNvCxnSpPr>
          <p:nvPr/>
        </p:nvCxnSpPr>
        <p:spPr>
          <a:xfrm flipH="1">
            <a:off x="5410200" y="4229930"/>
            <a:ext cx="541890" cy="479747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955EC704-2F1F-4F3E-87D1-793AF49234FF}"/>
              </a:ext>
            </a:extLst>
          </p:cNvPr>
          <p:cNvGrpSpPr/>
          <p:nvPr/>
        </p:nvGrpSpPr>
        <p:grpSpPr>
          <a:xfrm>
            <a:off x="3481914" y="6221870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05C44BFC-6A22-4754-AB5A-BA59C52185DF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3A8B55AE-4653-47CC-8726-1B61D453216E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4B3038F4-0556-4614-8102-D7982FEE73D7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372F0055-E71E-41D7-96A0-239D0743164C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2654FC23-44E9-4E02-8BAE-C58D748FD354}"/>
              </a:ext>
            </a:extLst>
          </p:cNvPr>
          <p:cNvGrpSpPr/>
          <p:nvPr/>
        </p:nvGrpSpPr>
        <p:grpSpPr>
          <a:xfrm>
            <a:off x="3438648" y="5439979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F09F601D-926B-4341-A27B-839A71C1089D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ECA5F9C8-1149-4137-A9D0-D590B11E89C9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D5432758-0C43-4171-ACFF-D6EF45FD76C1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Arco 23">
            <a:extLst>
              <a:ext uri="{FF2B5EF4-FFF2-40B4-BE49-F238E27FC236}">
                <a16:creationId xmlns:a16="http://schemas.microsoft.com/office/drawing/2014/main" id="{C898505E-DC85-4D51-A223-B50B263784F0}"/>
              </a:ext>
            </a:extLst>
          </p:cNvPr>
          <p:cNvSpPr/>
          <p:nvPr/>
        </p:nvSpPr>
        <p:spPr>
          <a:xfrm rot="10800000" flipV="1">
            <a:off x="2598234" y="5634824"/>
            <a:ext cx="1576962" cy="779663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E696BF6-A3C4-4A3C-A77A-FBEEACEA9634}"/>
              </a:ext>
            </a:extLst>
          </p:cNvPr>
          <p:cNvGrpSpPr/>
          <p:nvPr/>
        </p:nvGrpSpPr>
        <p:grpSpPr>
          <a:xfrm>
            <a:off x="9287452" y="3631655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30238A7D-91E5-4CA7-BB6B-BCB1D75B8C58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420B1573-4874-4875-8586-5381F8C1215A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E802DFE0-7C0F-44FE-BD30-3B41E661FB35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82A78FE4-6DFC-40BD-ABAE-70C9E1E40427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Elipse 32">
            <a:extLst>
              <a:ext uri="{FF2B5EF4-FFF2-40B4-BE49-F238E27FC236}">
                <a16:creationId xmlns:a16="http://schemas.microsoft.com/office/drawing/2014/main" id="{804D8362-00EA-466D-A292-1CE0D9FCFADB}"/>
              </a:ext>
            </a:extLst>
          </p:cNvPr>
          <p:cNvSpPr/>
          <p:nvPr/>
        </p:nvSpPr>
        <p:spPr>
          <a:xfrm>
            <a:off x="9317730" y="2875022"/>
            <a:ext cx="371066" cy="3800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6" name="Arco 35">
            <a:extLst>
              <a:ext uri="{FF2B5EF4-FFF2-40B4-BE49-F238E27FC236}">
                <a16:creationId xmlns:a16="http://schemas.microsoft.com/office/drawing/2014/main" id="{7C04D995-C8D3-4C0C-A6EA-E5B6F8AB0202}"/>
              </a:ext>
            </a:extLst>
          </p:cNvPr>
          <p:cNvSpPr/>
          <p:nvPr/>
        </p:nvSpPr>
        <p:spPr>
          <a:xfrm rot="10800000" flipV="1">
            <a:off x="8403772" y="3044609"/>
            <a:ext cx="1576962" cy="779663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F49C9D23-0740-4EED-BE09-6A83623AE6B0}"/>
              </a:ext>
            </a:extLst>
          </p:cNvPr>
          <p:cNvGrpSpPr/>
          <p:nvPr/>
        </p:nvGrpSpPr>
        <p:grpSpPr>
          <a:xfrm>
            <a:off x="8099059" y="1148336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CB90701A-4F7F-406B-B580-DF2ECB3E58CA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U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AB849459-2EA1-4742-BFF8-A6FC80A7CD1F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393AC5D4-84CE-42DF-BFED-0D547A3CF2BD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Arco 40">
            <a:extLst>
              <a:ext uri="{FF2B5EF4-FFF2-40B4-BE49-F238E27FC236}">
                <a16:creationId xmlns:a16="http://schemas.microsoft.com/office/drawing/2014/main" id="{8F233812-1680-4AB6-B557-CB0F484339FA}"/>
              </a:ext>
            </a:extLst>
          </p:cNvPr>
          <p:cNvSpPr/>
          <p:nvPr/>
        </p:nvSpPr>
        <p:spPr>
          <a:xfrm rot="10800000" flipH="1" flipV="1">
            <a:off x="8048674" y="1400083"/>
            <a:ext cx="2186360" cy="779663"/>
          </a:xfrm>
          <a:prstGeom prst="arc">
            <a:avLst>
              <a:gd name="adj1" fmla="val 16200000"/>
              <a:gd name="adj2" fmla="val 21543425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983773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429492" y="5930900"/>
            <a:ext cx="1809616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F9349F37-759D-4F9A-B271-AA3E312933F8}"/>
              </a:ext>
            </a:extLst>
          </p:cNvPr>
          <p:cNvSpPr/>
          <p:nvPr/>
        </p:nvSpPr>
        <p:spPr>
          <a:xfrm>
            <a:off x="1547211" y="4697539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Glicose-6-fosfato</a:t>
            </a:r>
          </a:p>
        </p:txBody>
      </p: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BF4D57A2-C3CA-4C39-AE21-E589990E189E}"/>
              </a:ext>
            </a:extLst>
          </p:cNvPr>
          <p:cNvCxnSpPr>
            <a:cxnSpLocks/>
          </p:cNvCxnSpPr>
          <p:nvPr/>
        </p:nvCxnSpPr>
        <p:spPr>
          <a:xfrm flipV="1">
            <a:off x="2352987" y="5445481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546DFC5-0D01-4906-A9DC-9B3B17B57EF4}"/>
              </a:ext>
            </a:extLst>
          </p:cNvPr>
          <p:cNvSpPr/>
          <p:nvPr/>
        </p:nvSpPr>
        <p:spPr>
          <a:xfrm>
            <a:off x="4509170" y="3382151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Glicose-1-fosfato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8C3AC7A-AA72-4408-888E-A1916280A8B9}"/>
              </a:ext>
            </a:extLst>
          </p:cNvPr>
          <p:cNvCxnSpPr>
            <a:cxnSpLocks/>
          </p:cNvCxnSpPr>
          <p:nvPr/>
        </p:nvCxnSpPr>
        <p:spPr>
          <a:xfrm flipV="1">
            <a:off x="5273758" y="4115887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479E460E-23F1-468E-AC76-AA9A9BBFD173}"/>
              </a:ext>
            </a:extLst>
          </p:cNvPr>
          <p:cNvSpPr/>
          <p:nvPr/>
        </p:nvSpPr>
        <p:spPr>
          <a:xfrm>
            <a:off x="7460807" y="2066762"/>
            <a:ext cx="3713847" cy="57415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UDP-Glicose</a:t>
            </a: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ED60BC36-96BE-43E5-A5E8-C61DB26210C0}"/>
              </a:ext>
            </a:extLst>
          </p:cNvPr>
          <p:cNvCxnSpPr>
            <a:cxnSpLocks/>
          </p:cNvCxnSpPr>
          <p:nvPr/>
        </p:nvCxnSpPr>
        <p:spPr>
          <a:xfrm flipV="1">
            <a:off x="8223017" y="2788162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A3DB884-0429-470D-BBB6-36E13BF65408}"/>
              </a:ext>
            </a:extLst>
          </p:cNvPr>
          <p:cNvSpPr/>
          <p:nvPr/>
        </p:nvSpPr>
        <p:spPr>
          <a:xfrm>
            <a:off x="9317730" y="469900"/>
            <a:ext cx="2713918" cy="7063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Glicogênio</a:t>
            </a: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F8A8A4C0-65E3-4F7F-8F13-2AED0A28F7F0}"/>
              </a:ext>
            </a:extLst>
          </p:cNvPr>
          <p:cNvCxnSpPr>
            <a:cxnSpLocks/>
          </p:cNvCxnSpPr>
          <p:nvPr/>
        </p:nvCxnSpPr>
        <p:spPr>
          <a:xfrm flipV="1">
            <a:off x="10168924" y="1404401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053ADD53-501A-4E67-B207-7CF2C3DF341A}"/>
              </a:ext>
            </a:extLst>
          </p:cNvPr>
          <p:cNvCxnSpPr>
            <a:cxnSpLocks/>
          </p:cNvCxnSpPr>
          <p:nvPr/>
        </p:nvCxnSpPr>
        <p:spPr>
          <a:xfrm flipH="1">
            <a:off x="5410200" y="4229930"/>
            <a:ext cx="541890" cy="479747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stomShape 3">
            <a:extLst>
              <a:ext uri="{FF2B5EF4-FFF2-40B4-BE49-F238E27FC236}">
                <a16:creationId xmlns:a16="http://schemas.microsoft.com/office/drawing/2014/main" id="{E6560FAE-37BB-453D-B4AB-A6C6C5D78084}"/>
              </a:ext>
            </a:extLst>
          </p:cNvPr>
          <p:cNvSpPr/>
          <p:nvPr/>
        </p:nvSpPr>
        <p:spPr>
          <a:xfrm>
            <a:off x="2605869" y="5552716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>
              <a:defRPr/>
            </a:pP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Glicoquinase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F980B6A9-6000-46DC-B927-30019B6035E6}"/>
              </a:ext>
            </a:extLst>
          </p:cNvPr>
          <p:cNvSpPr/>
          <p:nvPr/>
        </p:nvSpPr>
        <p:spPr>
          <a:xfrm>
            <a:off x="5818643" y="4332991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>
              <a:defRPr/>
            </a:pP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Fosfoglicomutase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F68107AA-C7A5-45FC-A8D1-E69A228887B0}"/>
              </a:ext>
            </a:extLst>
          </p:cNvPr>
          <p:cNvSpPr/>
          <p:nvPr/>
        </p:nvSpPr>
        <p:spPr>
          <a:xfrm>
            <a:off x="8672263" y="2865539"/>
            <a:ext cx="2502392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UDP-glicose </a:t>
            </a: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pirofosforilase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FC2F2A87-C938-430D-BB0D-D50B0B91D229}"/>
              </a:ext>
            </a:extLst>
          </p:cNvPr>
          <p:cNvSpPr/>
          <p:nvPr/>
        </p:nvSpPr>
        <p:spPr>
          <a:xfrm>
            <a:off x="7321403" y="1353947"/>
            <a:ext cx="290948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Glicogênio sintase 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333700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3592581" y="2517014"/>
            <a:ext cx="5006838" cy="141276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Quebra do glicogênio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Glicogenólise 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086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5281776" y="5977255"/>
            <a:ext cx="1809616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F9349F37-759D-4F9A-B271-AA3E312933F8}"/>
              </a:ext>
            </a:extLst>
          </p:cNvPr>
          <p:cNvSpPr/>
          <p:nvPr/>
        </p:nvSpPr>
        <p:spPr>
          <a:xfrm>
            <a:off x="4329661" y="4084771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546DFC5-0D01-4906-A9DC-9B3B17B57EF4}"/>
              </a:ext>
            </a:extLst>
          </p:cNvPr>
          <p:cNvSpPr/>
          <p:nvPr/>
        </p:nvSpPr>
        <p:spPr>
          <a:xfrm>
            <a:off x="4329661" y="2012082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Glicose-1-fosfato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8C3AC7A-AA72-4408-888E-A1916280A8B9}"/>
              </a:ext>
            </a:extLst>
          </p:cNvPr>
          <p:cNvCxnSpPr>
            <a:cxnSpLocks/>
          </p:cNvCxnSpPr>
          <p:nvPr/>
        </p:nvCxnSpPr>
        <p:spPr>
          <a:xfrm flipV="1">
            <a:off x="5969000" y="2929727"/>
            <a:ext cx="0" cy="998545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053ADD53-501A-4E67-B207-7CF2C3DF341A}"/>
              </a:ext>
            </a:extLst>
          </p:cNvPr>
          <p:cNvCxnSpPr>
            <a:cxnSpLocks/>
          </p:cNvCxnSpPr>
          <p:nvPr/>
        </p:nvCxnSpPr>
        <p:spPr>
          <a:xfrm>
            <a:off x="6375400" y="2929726"/>
            <a:ext cx="0" cy="998545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E57062F-926A-489F-8194-2652DEB83FE1}"/>
              </a:ext>
            </a:extLst>
          </p:cNvPr>
          <p:cNvCxnSpPr>
            <a:cxnSpLocks/>
          </p:cNvCxnSpPr>
          <p:nvPr/>
        </p:nvCxnSpPr>
        <p:spPr>
          <a:xfrm>
            <a:off x="6186585" y="1193800"/>
            <a:ext cx="0" cy="64770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72CF0C4D-E89A-40DF-9BB2-4DDD367A335C}"/>
              </a:ext>
            </a:extLst>
          </p:cNvPr>
          <p:cNvCxnSpPr>
            <a:cxnSpLocks/>
          </p:cNvCxnSpPr>
          <p:nvPr/>
        </p:nvCxnSpPr>
        <p:spPr>
          <a:xfrm>
            <a:off x="6186584" y="4889500"/>
            <a:ext cx="0" cy="87630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o 35">
            <a:extLst>
              <a:ext uri="{FF2B5EF4-FFF2-40B4-BE49-F238E27FC236}">
                <a16:creationId xmlns:a16="http://schemas.microsoft.com/office/drawing/2014/main" id="{92DCCF07-ED88-4914-B394-9CC6D6AF08C4}"/>
              </a:ext>
            </a:extLst>
          </p:cNvPr>
          <p:cNvSpPr/>
          <p:nvPr/>
        </p:nvSpPr>
        <p:spPr>
          <a:xfrm rot="10800000">
            <a:off x="6186584" y="4961817"/>
            <a:ext cx="1209523" cy="683262"/>
          </a:xfrm>
          <a:prstGeom prst="arc">
            <a:avLst>
              <a:gd name="adj1" fmla="val 15760211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F836483-B79D-455C-A8DB-8A86F72FE5D7}"/>
              </a:ext>
            </a:extLst>
          </p:cNvPr>
          <p:cNvSpPr txBox="1"/>
          <p:nvPr/>
        </p:nvSpPr>
        <p:spPr>
          <a:xfrm>
            <a:off x="6591423" y="4710688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A0C67AC5-A719-470E-BF8A-B4D682D85989}"/>
              </a:ext>
            </a:extLst>
          </p:cNvPr>
          <p:cNvSpPr/>
          <p:nvPr/>
        </p:nvSpPr>
        <p:spPr>
          <a:xfrm>
            <a:off x="6913225" y="5411193"/>
            <a:ext cx="371067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9A926536-F56A-4516-848F-CD4A85BCD9DB}"/>
              </a:ext>
            </a:extLst>
          </p:cNvPr>
          <p:cNvSpPr/>
          <p:nvPr/>
        </p:nvSpPr>
        <p:spPr>
          <a:xfrm>
            <a:off x="6791324" y="1033302"/>
            <a:ext cx="371067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93774DB1-9175-4D02-A63B-9569C9403253}"/>
              </a:ext>
            </a:extLst>
          </p:cNvPr>
          <p:cNvSpPr/>
          <p:nvPr/>
        </p:nvSpPr>
        <p:spPr>
          <a:xfrm rot="10800000">
            <a:off x="6186582" y="1241315"/>
            <a:ext cx="1209483" cy="515483"/>
          </a:xfrm>
          <a:prstGeom prst="arc">
            <a:avLst>
              <a:gd name="adj1" fmla="val 15760211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0000AB0-83BB-4436-B083-163A546ACF70}"/>
              </a:ext>
            </a:extLst>
          </p:cNvPr>
          <p:cNvSpPr txBox="1"/>
          <p:nvPr/>
        </p:nvSpPr>
        <p:spPr>
          <a:xfrm>
            <a:off x="6686330" y="1534543"/>
            <a:ext cx="1695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Glicogênio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8565D3A2-3BA9-412C-8F5F-FFD36944EB1C}"/>
              </a:ext>
            </a:extLst>
          </p:cNvPr>
          <p:cNvSpPr/>
          <p:nvPr/>
        </p:nvSpPr>
        <p:spPr>
          <a:xfrm>
            <a:off x="4829626" y="194066"/>
            <a:ext cx="2713918" cy="7063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Glicogênio</a:t>
            </a:r>
          </a:p>
        </p:txBody>
      </p:sp>
    </p:spTree>
    <p:extLst>
      <p:ext uri="{BB962C8B-B14F-4D97-AF65-F5344CB8AC3E}">
        <p14:creationId xmlns:p14="http://schemas.microsoft.com/office/powerpoint/2010/main" val="281136596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5281776" y="5977255"/>
            <a:ext cx="1809616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F9349F37-759D-4F9A-B271-AA3E312933F8}"/>
              </a:ext>
            </a:extLst>
          </p:cNvPr>
          <p:cNvSpPr/>
          <p:nvPr/>
        </p:nvSpPr>
        <p:spPr>
          <a:xfrm>
            <a:off x="4329661" y="4084771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546DFC5-0D01-4906-A9DC-9B3B17B57EF4}"/>
              </a:ext>
            </a:extLst>
          </p:cNvPr>
          <p:cNvSpPr/>
          <p:nvPr/>
        </p:nvSpPr>
        <p:spPr>
          <a:xfrm>
            <a:off x="4329661" y="2012082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Glicose-1-fosfato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8C3AC7A-AA72-4408-888E-A1916280A8B9}"/>
              </a:ext>
            </a:extLst>
          </p:cNvPr>
          <p:cNvCxnSpPr>
            <a:cxnSpLocks/>
          </p:cNvCxnSpPr>
          <p:nvPr/>
        </p:nvCxnSpPr>
        <p:spPr>
          <a:xfrm flipV="1">
            <a:off x="5969000" y="2929727"/>
            <a:ext cx="0" cy="998545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A3DB884-0429-470D-BBB6-36E13BF65408}"/>
              </a:ext>
            </a:extLst>
          </p:cNvPr>
          <p:cNvSpPr/>
          <p:nvPr/>
        </p:nvSpPr>
        <p:spPr>
          <a:xfrm>
            <a:off x="4829626" y="194066"/>
            <a:ext cx="2713918" cy="7063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Glicogênio</a:t>
            </a: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053ADD53-501A-4E67-B207-7CF2C3DF341A}"/>
              </a:ext>
            </a:extLst>
          </p:cNvPr>
          <p:cNvCxnSpPr>
            <a:cxnSpLocks/>
          </p:cNvCxnSpPr>
          <p:nvPr/>
        </p:nvCxnSpPr>
        <p:spPr>
          <a:xfrm>
            <a:off x="6375400" y="2929726"/>
            <a:ext cx="0" cy="998545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E57062F-926A-489F-8194-2652DEB83FE1}"/>
              </a:ext>
            </a:extLst>
          </p:cNvPr>
          <p:cNvCxnSpPr>
            <a:cxnSpLocks/>
          </p:cNvCxnSpPr>
          <p:nvPr/>
        </p:nvCxnSpPr>
        <p:spPr>
          <a:xfrm>
            <a:off x="6186585" y="1033302"/>
            <a:ext cx="0" cy="80819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72CF0C4D-E89A-40DF-9BB2-4DDD367A335C}"/>
              </a:ext>
            </a:extLst>
          </p:cNvPr>
          <p:cNvCxnSpPr>
            <a:cxnSpLocks/>
          </p:cNvCxnSpPr>
          <p:nvPr/>
        </p:nvCxnSpPr>
        <p:spPr>
          <a:xfrm>
            <a:off x="6186584" y="4889500"/>
            <a:ext cx="0" cy="87630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o 35">
            <a:extLst>
              <a:ext uri="{FF2B5EF4-FFF2-40B4-BE49-F238E27FC236}">
                <a16:creationId xmlns:a16="http://schemas.microsoft.com/office/drawing/2014/main" id="{92DCCF07-ED88-4914-B394-9CC6D6AF08C4}"/>
              </a:ext>
            </a:extLst>
          </p:cNvPr>
          <p:cNvSpPr/>
          <p:nvPr/>
        </p:nvSpPr>
        <p:spPr>
          <a:xfrm rot="10800000">
            <a:off x="6186584" y="4961817"/>
            <a:ext cx="1209523" cy="683262"/>
          </a:xfrm>
          <a:prstGeom prst="arc">
            <a:avLst>
              <a:gd name="adj1" fmla="val 15760211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F836483-B79D-455C-A8DB-8A86F72FE5D7}"/>
              </a:ext>
            </a:extLst>
          </p:cNvPr>
          <p:cNvSpPr txBox="1"/>
          <p:nvPr/>
        </p:nvSpPr>
        <p:spPr>
          <a:xfrm>
            <a:off x="6591423" y="4710688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r>
              <a:rPr lang="pt-BR" sz="2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A0C67AC5-A719-470E-BF8A-B4D682D85989}"/>
              </a:ext>
            </a:extLst>
          </p:cNvPr>
          <p:cNvSpPr/>
          <p:nvPr/>
        </p:nvSpPr>
        <p:spPr>
          <a:xfrm>
            <a:off x="6913225" y="5411193"/>
            <a:ext cx="371067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9A926536-F56A-4516-848F-CD4A85BCD9DB}"/>
              </a:ext>
            </a:extLst>
          </p:cNvPr>
          <p:cNvSpPr/>
          <p:nvPr/>
        </p:nvSpPr>
        <p:spPr>
          <a:xfrm>
            <a:off x="6791324" y="1033302"/>
            <a:ext cx="371067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93774DB1-9175-4D02-A63B-9569C9403253}"/>
              </a:ext>
            </a:extLst>
          </p:cNvPr>
          <p:cNvSpPr/>
          <p:nvPr/>
        </p:nvSpPr>
        <p:spPr>
          <a:xfrm rot="10800000">
            <a:off x="6186582" y="1241315"/>
            <a:ext cx="1209483" cy="515483"/>
          </a:xfrm>
          <a:prstGeom prst="arc">
            <a:avLst>
              <a:gd name="adj1" fmla="val 15760211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0000AB0-83BB-4436-B083-163A546ACF70}"/>
              </a:ext>
            </a:extLst>
          </p:cNvPr>
          <p:cNvSpPr txBox="1"/>
          <p:nvPr/>
        </p:nvSpPr>
        <p:spPr>
          <a:xfrm>
            <a:off x="6686330" y="1534543"/>
            <a:ext cx="1695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Glicogênio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4" name="CustomShape 3">
            <a:extLst>
              <a:ext uri="{FF2B5EF4-FFF2-40B4-BE49-F238E27FC236}">
                <a16:creationId xmlns:a16="http://schemas.microsoft.com/office/drawing/2014/main" id="{D88EA69F-50D0-40CA-AEDB-E2556BF9062F}"/>
              </a:ext>
            </a:extLst>
          </p:cNvPr>
          <p:cNvSpPr/>
          <p:nvPr/>
        </p:nvSpPr>
        <p:spPr>
          <a:xfrm>
            <a:off x="2580117" y="1207356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Glicogênio </a:t>
            </a: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fosforilase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8" name="CustomShape 3">
            <a:extLst>
              <a:ext uri="{FF2B5EF4-FFF2-40B4-BE49-F238E27FC236}">
                <a16:creationId xmlns:a16="http://schemas.microsoft.com/office/drawing/2014/main" id="{37D8801B-2532-48F2-AAE3-3E8092B9085A}"/>
              </a:ext>
            </a:extLst>
          </p:cNvPr>
          <p:cNvSpPr/>
          <p:nvPr/>
        </p:nvSpPr>
        <p:spPr>
          <a:xfrm>
            <a:off x="2469913" y="3195500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Fosfoglicomutase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9" name="CustomShape 3">
            <a:extLst>
              <a:ext uri="{FF2B5EF4-FFF2-40B4-BE49-F238E27FC236}">
                <a16:creationId xmlns:a16="http://schemas.microsoft.com/office/drawing/2014/main" id="{84D98671-F96D-40B3-A020-AA36CFC0A804}"/>
              </a:ext>
            </a:extLst>
          </p:cNvPr>
          <p:cNvSpPr/>
          <p:nvPr/>
        </p:nvSpPr>
        <p:spPr>
          <a:xfrm>
            <a:off x="2575681" y="5097544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Glicose-6-fosfatase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56154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3592581" y="2517014"/>
            <a:ext cx="5006838" cy="141276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Recomendações de leitura e passatempo</a:t>
            </a:r>
          </a:p>
        </p:txBody>
      </p:sp>
    </p:spTree>
    <p:extLst>
      <p:ext uri="{BB962C8B-B14F-4D97-AF65-F5344CB8AC3E}">
        <p14:creationId xmlns:p14="http://schemas.microsoft.com/office/powerpoint/2010/main" val="3816143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067CA4E-A27D-4AA6-A747-E130A5976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61" y="398505"/>
            <a:ext cx="4572396" cy="3429297"/>
          </a:xfrm>
          <a:prstGeom prst="round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06CBCE6-7279-48A8-A2BF-A031742A11DF}"/>
              </a:ext>
            </a:extLst>
          </p:cNvPr>
          <p:cNvSpPr/>
          <p:nvPr/>
        </p:nvSpPr>
        <p:spPr>
          <a:xfrm>
            <a:off x="1209110" y="4053687"/>
            <a:ext cx="3251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Capítulo 14</a:t>
            </a:r>
          </a:p>
        </p:txBody>
      </p:sp>
      <p:pic>
        <p:nvPicPr>
          <p:cNvPr id="1026" name="Picture 2" descr="Corpo Humano: Nosso Mundo Interior (2021) - Netflix | Flixable">
            <a:extLst>
              <a:ext uri="{FF2B5EF4-FFF2-40B4-BE49-F238E27FC236}">
                <a16:creationId xmlns:a16="http://schemas.microsoft.com/office/drawing/2014/main" id="{E63CF1B5-AE19-4163-8BC7-CB6D710AE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067" y="3429000"/>
            <a:ext cx="5165735" cy="290524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bout Netflix - Arquivos de mídia">
            <a:extLst>
              <a:ext uri="{FF2B5EF4-FFF2-40B4-BE49-F238E27FC236}">
                <a16:creationId xmlns:a16="http://schemas.microsoft.com/office/drawing/2014/main" id="{D5AE3EEA-8650-4635-9981-FF0AFBC8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459" y="2492634"/>
            <a:ext cx="1787313" cy="107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7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4DFC-4C09-4C69-91E8-87862801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Objetivos da aula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4083594-5DB2-440D-8E2C-9EC6DE37300E}"/>
              </a:ext>
            </a:extLst>
          </p:cNvPr>
          <p:cNvSpPr txBox="1"/>
          <p:nvPr/>
        </p:nvSpPr>
        <p:spPr>
          <a:xfrm>
            <a:off x="725418" y="2930198"/>
            <a:ext cx="869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Vias anaeróbicas de oxidação da glicose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DCA7365-4F36-43BE-8AE7-956F59C6E10F}"/>
              </a:ext>
            </a:extLst>
          </p:cNvPr>
          <p:cNvSpPr txBox="1"/>
          <p:nvPr/>
        </p:nvSpPr>
        <p:spPr>
          <a:xfrm>
            <a:off x="1606365" y="3536643"/>
            <a:ext cx="538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Fermentação etílica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E4335C4-3F9C-4750-B7F3-E539C71FE7AF}"/>
              </a:ext>
            </a:extLst>
          </p:cNvPr>
          <p:cNvSpPr txBox="1"/>
          <p:nvPr/>
        </p:nvSpPr>
        <p:spPr>
          <a:xfrm>
            <a:off x="725420" y="4791701"/>
            <a:ext cx="6935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Vias alternativas de síntese de glicose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2D7966E-BF4E-445F-93E1-2F3BFC892243}"/>
              </a:ext>
            </a:extLst>
          </p:cNvPr>
          <p:cNvSpPr txBox="1"/>
          <p:nvPr/>
        </p:nvSpPr>
        <p:spPr>
          <a:xfrm>
            <a:off x="1606365" y="4143088"/>
            <a:ext cx="538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Fermentação láctea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FC74065-D83D-4C42-A680-0B2575135791}"/>
              </a:ext>
            </a:extLst>
          </p:cNvPr>
          <p:cNvSpPr txBox="1"/>
          <p:nvPr/>
        </p:nvSpPr>
        <p:spPr>
          <a:xfrm>
            <a:off x="1606366" y="5398146"/>
            <a:ext cx="8797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partir de moléculas estoque: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glicogenólise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83C3373-D955-4779-A0FA-48A10FD55E06}"/>
              </a:ext>
            </a:extLst>
          </p:cNvPr>
          <p:cNvSpPr txBox="1"/>
          <p:nvPr/>
        </p:nvSpPr>
        <p:spPr>
          <a:xfrm>
            <a:off x="1606365" y="6046759"/>
            <a:ext cx="8797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partir de outros precursores: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gliconeogênese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86E91FF-8630-4E86-9303-8871C704C20B}"/>
              </a:ext>
            </a:extLst>
          </p:cNvPr>
          <p:cNvSpPr txBox="1"/>
          <p:nvPr/>
        </p:nvSpPr>
        <p:spPr>
          <a:xfrm>
            <a:off x="725418" y="1717308"/>
            <a:ext cx="1038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Via de síntese de estoque de glicose sob a forma de glicogênio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0B1CCFE-47FE-4C99-A203-9C1A38F67044}"/>
              </a:ext>
            </a:extLst>
          </p:cNvPr>
          <p:cNvSpPr txBox="1"/>
          <p:nvPr/>
        </p:nvSpPr>
        <p:spPr>
          <a:xfrm>
            <a:off x="1606365" y="2329739"/>
            <a:ext cx="538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Glicogênese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72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3592581" y="2517014"/>
            <a:ext cx="5006838" cy="141276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Gliconeogênese</a:t>
            </a:r>
          </a:p>
        </p:txBody>
      </p:sp>
    </p:spTree>
    <p:extLst>
      <p:ext uri="{BB962C8B-B14F-4D97-AF65-F5344CB8AC3E}">
        <p14:creationId xmlns:p14="http://schemas.microsoft.com/office/powerpoint/2010/main" val="101838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6172034" y="870944"/>
            <a:ext cx="2524883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Piruvato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5811641" y="4328178"/>
            <a:ext cx="3349128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Oxalacetato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05F31707-58F7-4337-ACDB-2403D258C328}"/>
              </a:ext>
            </a:extLst>
          </p:cNvPr>
          <p:cNvCxnSpPr>
            <a:cxnSpLocks/>
          </p:cNvCxnSpPr>
          <p:nvPr/>
        </p:nvCxnSpPr>
        <p:spPr>
          <a:xfrm flipH="1">
            <a:off x="7675194" y="5544489"/>
            <a:ext cx="1" cy="324555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E714059D-CE57-4981-ACBA-5D0FFEBD43B3}"/>
              </a:ext>
            </a:extLst>
          </p:cNvPr>
          <p:cNvCxnSpPr>
            <a:cxnSpLocks/>
          </p:cNvCxnSpPr>
          <p:nvPr/>
        </p:nvCxnSpPr>
        <p:spPr>
          <a:xfrm flipH="1">
            <a:off x="7675193" y="2087255"/>
            <a:ext cx="1" cy="1870712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F6E1CC1A-0B9B-47CA-88F2-190053F39533}"/>
              </a:ext>
            </a:extLst>
          </p:cNvPr>
          <p:cNvGrpSpPr/>
          <p:nvPr/>
        </p:nvGrpSpPr>
        <p:grpSpPr>
          <a:xfrm>
            <a:off x="8396148" y="2626296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1FA2B82E-A349-45FD-974C-E17CEAC924ED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DDEADEF-8C9A-4F3B-9080-AE648AD8F8A6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85AF4DCF-CC32-4D44-BC33-058C8F26DAA1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21AD10C0-8FE1-4D9B-9831-D6797D793617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6E25EF3C-E7A6-4041-B1B1-E4FAB648E671}"/>
              </a:ext>
            </a:extLst>
          </p:cNvPr>
          <p:cNvGrpSpPr/>
          <p:nvPr/>
        </p:nvGrpSpPr>
        <p:grpSpPr>
          <a:xfrm>
            <a:off x="8396148" y="3437016"/>
            <a:ext cx="1526102" cy="393021"/>
            <a:chOff x="2840714" y="6305732"/>
            <a:chExt cx="1599632" cy="403478"/>
          </a:xfrm>
        </p:grpSpPr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9780E221-1988-45A4-82A5-A8D996F7EE0D}"/>
                </a:ext>
              </a:extLst>
            </p:cNvPr>
            <p:cNvGrpSpPr/>
            <p:nvPr/>
          </p:nvGrpSpPr>
          <p:grpSpPr>
            <a:xfrm>
              <a:off x="2840714" y="6305732"/>
              <a:ext cx="969293" cy="390118"/>
              <a:chOff x="2865989" y="6251074"/>
              <a:chExt cx="1345739" cy="54000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48" name="Retângulo: Cantos Arredondados 47">
                <a:extLst>
                  <a:ext uri="{FF2B5EF4-FFF2-40B4-BE49-F238E27FC236}">
                    <a16:creationId xmlns:a16="http://schemas.microsoft.com/office/drawing/2014/main" id="{2B84C300-024E-4E60-AB84-FBA84ED25A4B}"/>
                  </a:ext>
                </a:extLst>
              </p:cNvPr>
              <p:cNvSpPr/>
              <p:nvPr/>
            </p:nvSpPr>
            <p:spPr>
              <a:xfrm>
                <a:off x="2865989" y="625107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</a:t>
                </a:r>
                <a:endParaRPr kumimoji="0" lang="pt-BR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4B651ECA-14E9-41CF-BE86-BBD126F7F10B}"/>
                  </a:ext>
                </a:extLst>
              </p:cNvPr>
              <p:cNvSpPr/>
              <p:nvPr/>
            </p:nvSpPr>
            <p:spPr>
              <a:xfrm>
                <a:off x="3235444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</a:t>
                </a:r>
                <a:endParaRPr kumimoji="0" lang="pt-BR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D568DBB5-9980-48D7-9D56-01610EB2EC86}"/>
                  </a:ext>
                </a:extLst>
              </p:cNvPr>
              <p:cNvSpPr/>
              <p:nvPr/>
            </p:nvSpPr>
            <p:spPr>
              <a:xfrm>
                <a:off x="3671728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</a:t>
                </a:r>
                <a:endParaRPr kumimoji="0" lang="pt-BR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3F6D1638-F803-49FA-BBDA-AA820557B9A7}"/>
                </a:ext>
              </a:extLst>
            </p:cNvPr>
            <p:cNvSpPr/>
            <p:nvPr/>
          </p:nvSpPr>
          <p:spPr>
            <a:xfrm>
              <a:off x="4051401" y="6319092"/>
              <a:ext cx="388945" cy="39011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DB144ADD-43F0-48E9-88DA-729F39824877}"/>
                </a:ext>
              </a:extLst>
            </p:cNvPr>
            <p:cNvSpPr txBox="1"/>
            <p:nvPr/>
          </p:nvSpPr>
          <p:spPr>
            <a:xfrm>
              <a:off x="3761872" y="6339902"/>
              <a:ext cx="325835" cy="246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51" name="Arco 50">
            <a:extLst>
              <a:ext uri="{FF2B5EF4-FFF2-40B4-BE49-F238E27FC236}">
                <a16:creationId xmlns:a16="http://schemas.microsoft.com/office/drawing/2014/main" id="{38C6293B-4575-4D0B-B517-3A7F39485443}"/>
              </a:ext>
            </a:extLst>
          </p:cNvPr>
          <p:cNvSpPr/>
          <p:nvPr/>
        </p:nvSpPr>
        <p:spPr>
          <a:xfrm rot="10800000">
            <a:off x="7700225" y="2922312"/>
            <a:ext cx="1209523" cy="683262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F2327886-D3C8-4DE0-8433-F68BC0CB99CD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Eras Bold ITC" panose="020B0907030504020204" pitchFamily="34" charset="0"/>
              </a:rPr>
              <a:t>1º reação</a:t>
            </a:r>
          </a:p>
        </p:txBody>
      </p:sp>
      <p:sp>
        <p:nvSpPr>
          <p:cNvPr id="26" name="Arco 25">
            <a:extLst>
              <a:ext uri="{FF2B5EF4-FFF2-40B4-BE49-F238E27FC236}">
                <a16:creationId xmlns:a16="http://schemas.microsoft.com/office/drawing/2014/main" id="{D139710F-8821-4923-9CD8-D0A40C9A5C85}"/>
              </a:ext>
            </a:extLst>
          </p:cNvPr>
          <p:cNvSpPr/>
          <p:nvPr/>
        </p:nvSpPr>
        <p:spPr>
          <a:xfrm rot="10800000">
            <a:off x="7675193" y="2115282"/>
            <a:ext cx="1209523" cy="683262"/>
          </a:xfrm>
          <a:prstGeom prst="arc">
            <a:avLst>
              <a:gd name="adj1" fmla="val 581664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EE749A6-C6D2-4939-B054-7B78743FDE6E}"/>
              </a:ext>
            </a:extLst>
          </p:cNvPr>
          <p:cNvSpPr txBox="1"/>
          <p:nvPr/>
        </p:nvSpPr>
        <p:spPr>
          <a:xfrm>
            <a:off x="8220856" y="1924305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HCO</a:t>
            </a:r>
            <a:r>
              <a:rPr lang="pt-BR" sz="2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3</a:t>
            </a:r>
            <a:r>
              <a:rPr lang="pt-BR" sz="2000" b="1" baseline="30000" dirty="0">
                <a:solidFill>
                  <a:prstClr val="white"/>
                </a:solidFill>
                <a:latin typeface="Bell MT" panose="02020503060305020303" pitchFamily="18" charset="0"/>
              </a:rPr>
              <a:t>-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D45EFCE9-BBD5-4028-BCEF-2E018F1C200B}"/>
              </a:ext>
            </a:extLst>
          </p:cNvPr>
          <p:cNvCxnSpPr>
            <a:cxnSpLocks/>
          </p:cNvCxnSpPr>
          <p:nvPr/>
        </p:nvCxnSpPr>
        <p:spPr>
          <a:xfrm flipV="1">
            <a:off x="7276052" y="5544491"/>
            <a:ext cx="0" cy="3245548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stomShape 3">
            <a:extLst>
              <a:ext uri="{FF2B5EF4-FFF2-40B4-BE49-F238E27FC236}">
                <a16:creationId xmlns:a16="http://schemas.microsoft.com/office/drawing/2014/main" id="{560254EF-0A57-4A18-9FB5-C0F214312661}"/>
              </a:ext>
            </a:extLst>
          </p:cNvPr>
          <p:cNvSpPr/>
          <p:nvPr/>
        </p:nvSpPr>
        <p:spPr>
          <a:xfrm>
            <a:off x="4748451" y="2480156"/>
            <a:ext cx="3138492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strike="noStrike" kern="1200" cap="none" spc="-1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Fosfenolpiruvato</a:t>
            </a:r>
            <a:r>
              <a:rPr kumimoji="0" lang="pt-BR" sz="2400" b="1" i="0" strike="noStrike" kern="1200" cap="none" spc="-1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 </a:t>
            </a:r>
            <a:r>
              <a:rPr kumimoji="0" lang="pt-BR" sz="2400" b="1" i="0" strike="noStrike" kern="1200" cap="none" spc="-1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carbocinase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025A1E8-6214-4C94-93A6-7CCEE8E34B83}"/>
              </a:ext>
            </a:extLst>
          </p:cNvPr>
          <p:cNvSpPr txBox="1"/>
          <p:nvPr/>
        </p:nvSpPr>
        <p:spPr>
          <a:xfrm>
            <a:off x="2551016" y="1718281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98C2027-C27C-484D-AE8C-A591847FAB3B}"/>
              </a:ext>
            </a:extLst>
          </p:cNvPr>
          <p:cNvSpPr txBox="1"/>
          <p:nvPr/>
        </p:nvSpPr>
        <p:spPr>
          <a:xfrm>
            <a:off x="3552432" y="171828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24B6D256-974C-498A-BFB0-BFA983528585}"/>
              </a:ext>
            </a:extLst>
          </p:cNvPr>
          <p:cNvCxnSpPr>
            <a:cxnSpLocks/>
          </p:cNvCxnSpPr>
          <p:nvPr/>
        </p:nvCxnSpPr>
        <p:spPr>
          <a:xfrm>
            <a:off x="3268655" y="1949665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30330B9F-F443-431B-B390-6EE98096E92A}"/>
              </a:ext>
            </a:extLst>
          </p:cNvPr>
          <p:cNvCxnSpPr>
            <a:cxnSpLocks/>
          </p:cNvCxnSpPr>
          <p:nvPr/>
        </p:nvCxnSpPr>
        <p:spPr>
          <a:xfrm>
            <a:off x="3752935" y="1340749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58C21EA-570F-4BC1-901C-5163A24A3DDC}"/>
              </a:ext>
            </a:extLst>
          </p:cNvPr>
          <p:cNvSpPr txBox="1"/>
          <p:nvPr/>
        </p:nvSpPr>
        <p:spPr>
          <a:xfrm>
            <a:off x="3578711" y="93391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1142B07-ACC3-4BD6-83AF-DE30B940CCE0}"/>
              </a:ext>
            </a:extLst>
          </p:cNvPr>
          <p:cNvCxnSpPr>
            <a:cxnSpLocks/>
          </p:cNvCxnSpPr>
          <p:nvPr/>
        </p:nvCxnSpPr>
        <p:spPr>
          <a:xfrm>
            <a:off x="3957083" y="1964879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B2B33EF7-EC49-42B7-A6FC-F566A80AF0E3}"/>
              </a:ext>
            </a:extLst>
          </p:cNvPr>
          <p:cNvCxnSpPr>
            <a:cxnSpLocks/>
          </p:cNvCxnSpPr>
          <p:nvPr/>
        </p:nvCxnSpPr>
        <p:spPr>
          <a:xfrm>
            <a:off x="4469798" y="1355107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EDF4E14-B6B1-4515-82A3-1681C4D898B7}"/>
              </a:ext>
            </a:extLst>
          </p:cNvPr>
          <p:cNvCxnSpPr>
            <a:cxnSpLocks/>
          </p:cNvCxnSpPr>
          <p:nvPr/>
        </p:nvCxnSpPr>
        <p:spPr>
          <a:xfrm>
            <a:off x="4677792" y="1879148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986457D1-60A3-4852-8634-CB016B5EE810}"/>
              </a:ext>
            </a:extLst>
          </p:cNvPr>
          <p:cNvCxnSpPr>
            <a:cxnSpLocks/>
          </p:cNvCxnSpPr>
          <p:nvPr/>
        </p:nvCxnSpPr>
        <p:spPr>
          <a:xfrm>
            <a:off x="4683435" y="1986392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0785827C-5FC7-4EF2-B454-1297E15E55D5}"/>
              </a:ext>
            </a:extLst>
          </p:cNvPr>
          <p:cNvSpPr txBox="1"/>
          <p:nvPr/>
        </p:nvSpPr>
        <p:spPr>
          <a:xfrm>
            <a:off x="5004693" y="16934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827F3497-4BF0-4038-98B1-C6DD916AA1F2}"/>
              </a:ext>
            </a:extLst>
          </p:cNvPr>
          <p:cNvSpPr txBox="1"/>
          <p:nvPr/>
        </p:nvSpPr>
        <p:spPr>
          <a:xfrm>
            <a:off x="4240860" y="1718281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5C35A7C-39B9-4FA4-8AC9-EAC254397DD0}"/>
              </a:ext>
            </a:extLst>
          </p:cNvPr>
          <p:cNvSpPr txBox="1"/>
          <p:nvPr/>
        </p:nvSpPr>
        <p:spPr>
          <a:xfrm>
            <a:off x="4249009" y="910390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1C0C4020-552D-464A-BE3D-F1377376AE31}"/>
              </a:ext>
            </a:extLst>
          </p:cNvPr>
          <p:cNvCxnSpPr>
            <a:cxnSpLocks/>
          </p:cNvCxnSpPr>
          <p:nvPr/>
        </p:nvCxnSpPr>
        <p:spPr>
          <a:xfrm>
            <a:off x="3884619" y="1340749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85254C52-C48D-4B56-8D8C-CA91A48E83C1}"/>
              </a:ext>
            </a:extLst>
          </p:cNvPr>
          <p:cNvSpPr txBox="1"/>
          <p:nvPr/>
        </p:nvSpPr>
        <p:spPr>
          <a:xfrm>
            <a:off x="2493065" y="4737424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9641856D-077C-470B-951D-72D6D0366D34}"/>
              </a:ext>
            </a:extLst>
          </p:cNvPr>
          <p:cNvSpPr txBox="1"/>
          <p:nvPr/>
        </p:nvSpPr>
        <p:spPr>
          <a:xfrm>
            <a:off x="3494481" y="473742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340C7F90-C611-4592-93A8-118DE4513E6A}"/>
              </a:ext>
            </a:extLst>
          </p:cNvPr>
          <p:cNvCxnSpPr>
            <a:cxnSpLocks/>
          </p:cNvCxnSpPr>
          <p:nvPr/>
        </p:nvCxnSpPr>
        <p:spPr>
          <a:xfrm>
            <a:off x="3210704" y="5013412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C35AE9A5-3188-4809-8EF3-3878456FFEB4}"/>
              </a:ext>
            </a:extLst>
          </p:cNvPr>
          <p:cNvCxnSpPr>
            <a:cxnSpLocks/>
          </p:cNvCxnSpPr>
          <p:nvPr/>
        </p:nvCxnSpPr>
        <p:spPr>
          <a:xfrm>
            <a:off x="3750739" y="4348741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3558F1AA-FCF7-4A86-9F73-3000CEA31268}"/>
              </a:ext>
            </a:extLst>
          </p:cNvPr>
          <p:cNvSpPr txBox="1"/>
          <p:nvPr/>
        </p:nvSpPr>
        <p:spPr>
          <a:xfrm>
            <a:off x="3520760" y="395306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FE5E366F-5765-4BC5-9A29-86BDBAD3CA19}"/>
              </a:ext>
            </a:extLst>
          </p:cNvPr>
          <p:cNvCxnSpPr>
            <a:cxnSpLocks/>
          </p:cNvCxnSpPr>
          <p:nvPr/>
        </p:nvCxnSpPr>
        <p:spPr>
          <a:xfrm>
            <a:off x="3899132" y="4984022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EFD6ADB2-9E24-44AD-A2C3-CE975F8C2068}"/>
              </a:ext>
            </a:extLst>
          </p:cNvPr>
          <p:cNvCxnSpPr>
            <a:cxnSpLocks/>
          </p:cNvCxnSpPr>
          <p:nvPr/>
        </p:nvCxnSpPr>
        <p:spPr>
          <a:xfrm>
            <a:off x="3210704" y="4888067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B4AFCD2D-191F-48B9-8CCD-2D39150B1799}"/>
              </a:ext>
            </a:extLst>
          </p:cNvPr>
          <p:cNvCxnSpPr>
            <a:cxnSpLocks/>
          </p:cNvCxnSpPr>
          <p:nvPr/>
        </p:nvCxnSpPr>
        <p:spPr>
          <a:xfrm>
            <a:off x="4411847" y="4374250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96BAABA6-16BA-4093-93A8-8D003D0098D7}"/>
              </a:ext>
            </a:extLst>
          </p:cNvPr>
          <p:cNvCxnSpPr>
            <a:cxnSpLocks/>
          </p:cNvCxnSpPr>
          <p:nvPr/>
        </p:nvCxnSpPr>
        <p:spPr>
          <a:xfrm>
            <a:off x="4619841" y="4898291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4C56910A-87FD-4859-AFE0-2FA566464B27}"/>
              </a:ext>
            </a:extLst>
          </p:cNvPr>
          <p:cNvCxnSpPr>
            <a:cxnSpLocks/>
          </p:cNvCxnSpPr>
          <p:nvPr/>
        </p:nvCxnSpPr>
        <p:spPr>
          <a:xfrm>
            <a:off x="4625484" y="5005535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0D02E407-A404-4F0E-A6A2-ABB483F61735}"/>
              </a:ext>
            </a:extLst>
          </p:cNvPr>
          <p:cNvSpPr txBox="1"/>
          <p:nvPr/>
        </p:nvSpPr>
        <p:spPr>
          <a:xfrm>
            <a:off x="4946742" y="471261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70FF2AFB-D8EF-4512-B345-973A5F5F7DA0}"/>
              </a:ext>
            </a:extLst>
          </p:cNvPr>
          <p:cNvSpPr txBox="1"/>
          <p:nvPr/>
        </p:nvSpPr>
        <p:spPr>
          <a:xfrm>
            <a:off x="4182909" y="4737424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25B86D7F-4E6B-4407-BB6A-87E023998A6D}"/>
              </a:ext>
            </a:extLst>
          </p:cNvPr>
          <p:cNvSpPr txBox="1"/>
          <p:nvPr/>
        </p:nvSpPr>
        <p:spPr>
          <a:xfrm>
            <a:off x="4191058" y="3929533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B078A7A7-E929-4F69-A460-DDB5AE42335F}"/>
              </a:ext>
            </a:extLst>
          </p:cNvPr>
          <p:cNvSpPr txBox="1"/>
          <p:nvPr/>
        </p:nvSpPr>
        <p:spPr>
          <a:xfrm>
            <a:off x="1332049" y="4737423"/>
            <a:ext cx="1012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OOC</a:t>
            </a:r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E13077E-8A5F-404F-A5CD-F8D1590D8438}"/>
              </a:ext>
            </a:extLst>
          </p:cNvPr>
          <p:cNvCxnSpPr>
            <a:cxnSpLocks/>
          </p:cNvCxnSpPr>
          <p:nvPr/>
        </p:nvCxnSpPr>
        <p:spPr>
          <a:xfrm>
            <a:off x="2228929" y="4968546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68680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5845505" y="3994498"/>
            <a:ext cx="3775727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Fosfenolpiruvato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5" y="-1239773"/>
            <a:ext cx="1" cy="4881875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C192CA9-A594-4637-9224-65C67CD9C454}"/>
              </a:ext>
            </a:extLst>
          </p:cNvPr>
          <p:cNvGrpSpPr/>
          <p:nvPr/>
        </p:nvGrpSpPr>
        <p:grpSpPr>
          <a:xfrm>
            <a:off x="8431583" y="1306701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F14F852-61AB-4D70-9E3B-93D055EDD155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F982C3D5-D642-4710-8312-06AC5AC3730D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6B42A3C-C974-411B-AB10-C07845C8FAAA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B5BF40E5-DBB2-46A9-8C56-899937382926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72B0C94-9C3E-4AE5-8D07-5C7F0B3A7410}"/>
              </a:ext>
            </a:extLst>
          </p:cNvPr>
          <p:cNvGrpSpPr/>
          <p:nvPr/>
        </p:nvGrpSpPr>
        <p:grpSpPr>
          <a:xfrm>
            <a:off x="8431583" y="2117421"/>
            <a:ext cx="1526102" cy="393021"/>
            <a:chOff x="2840714" y="6305732"/>
            <a:chExt cx="1599632" cy="403478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2FA7A57A-1342-4555-883A-B45DD6871B89}"/>
                </a:ext>
              </a:extLst>
            </p:cNvPr>
            <p:cNvGrpSpPr/>
            <p:nvPr/>
          </p:nvGrpSpPr>
          <p:grpSpPr>
            <a:xfrm>
              <a:off x="2840714" y="6305732"/>
              <a:ext cx="969293" cy="390118"/>
              <a:chOff x="2865989" y="6251074"/>
              <a:chExt cx="1345739" cy="54000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30" name="Retângulo: Cantos Arredondados 29">
                <a:extLst>
                  <a:ext uri="{FF2B5EF4-FFF2-40B4-BE49-F238E27FC236}">
                    <a16:creationId xmlns:a16="http://schemas.microsoft.com/office/drawing/2014/main" id="{35C310D4-93AA-4B99-8488-5F955FDC063A}"/>
                  </a:ext>
                </a:extLst>
              </p:cNvPr>
              <p:cNvSpPr/>
              <p:nvPr/>
            </p:nvSpPr>
            <p:spPr>
              <a:xfrm>
                <a:off x="2865989" y="6251074"/>
                <a:ext cx="540000" cy="5400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endParaRPr kumimoji="0" lang="pt-BR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3D27D972-C0C9-4E34-B08D-DA211D020769}"/>
                  </a:ext>
                </a:extLst>
              </p:cNvPr>
              <p:cNvSpPr/>
              <p:nvPr/>
            </p:nvSpPr>
            <p:spPr>
              <a:xfrm>
                <a:off x="3235444" y="6251074"/>
                <a:ext cx="540000" cy="540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</a:t>
                </a:r>
                <a:endParaRPr kumimoji="0" lang="pt-BR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764E61A7-0EB7-4365-8C93-522B047B8B98}"/>
                  </a:ext>
                </a:extLst>
              </p:cNvPr>
              <p:cNvSpPr/>
              <p:nvPr/>
            </p:nvSpPr>
            <p:spPr>
              <a:xfrm>
                <a:off x="3671728" y="6251074"/>
                <a:ext cx="540000" cy="540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</a:t>
                </a:r>
                <a:endParaRPr kumimoji="0" lang="pt-BR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D7697E8B-4C7E-4FEC-89E6-615E6C28D270}"/>
                </a:ext>
              </a:extLst>
            </p:cNvPr>
            <p:cNvSpPr/>
            <p:nvPr/>
          </p:nvSpPr>
          <p:spPr>
            <a:xfrm>
              <a:off x="4051401" y="6319092"/>
              <a:ext cx="388945" cy="39011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97440C0-8D89-4B3D-B5CF-905C06ED5CE3}"/>
                </a:ext>
              </a:extLst>
            </p:cNvPr>
            <p:cNvSpPr txBox="1"/>
            <p:nvPr/>
          </p:nvSpPr>
          <p:spPr>
            <a:xfrm>
              <a:off x="3761872" y="6339902"/>
              <a:ext cx="325835" cy="246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35" name="Arco 34">
            <a:extLst>
              <a:ext uri="{FF2B5EF4-FFF2-40B4-BE49-F238E27FC236}">
                <a16:creationId xmlns:a16="http://schemas.microsoft.com/office/drawing/2014/main" id="{CCF44ED6-7C47-4235-BAA2-ACB540F0ED30}"/>
              </a:ext>
            </a:extLst>
          </p:cNvPr>
          <p:cNvSpPr/>
          <p:nvPr/>
        </p:nvSpPr>
        <p:spPr>
          <a:xfrm rot="10800000">
            <a:off x="7735660" y="1602717"/>
            <a:ext cx="1209523" cy="683262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4" y="5544489"/>
            <a:ext cx="1" cy="324555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2F85A2B-D398-46F0-A97F-E12A189746E9}"/>
              </a:ext>
            </a:extLst>
          </p:cNvPr>
          <p:cNvCxnSpPr>
            <a:cxnSpLocks/>
          </p:cNvCxnSpPr>
          <p:nvPr/>
        </p:nvCxnSpPr>
        <p:spPr>
          <a:xfrm flipV="1">
            <a:off x="7276052" y="5544491"/>
            <a:ext cx="0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888FE85-3F06-4CD9-8FC4-F65AC01904D1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Eras Bold ITC" panose="020B0907030504020204" pitchFamily="34" charset="0"/>
              </a:rPr>
              <a:t>2º reação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AC57FB3-69B6-4D42-A687-CDD3BD969AE6}"/>
              </a:ext>
            </a:extLst>
          </p:cNvPr>
          <p:cNvSpPr txBox="1"/>
          <p:nvPr/>
        </p:nvSpPr>
        <p:spPr>
          <a:xfrm>
            <a:off x="2068263" y="4303675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154D804-C0CE-4FA1-A930-E3AE25235503}"/>
              </a:ext>
            </a:extLst>
          </p:cNvPr>
          <p:cNvSpPr txBox="1"/>
          <p:nvPr/>
        </p:nvSpPr>
        <p:spPr>
          <a:xfrm>
            <a:off x="3069679" y="430367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67331B2F-18E9-4171-9A45-5C3592C619D5}"/>
              </a:ext>
            </a:extLst>
          </p:cNvPr>
          <p:cNvCxnSpPr>
            <a:cxnSpLocks/>
          </p:cNvCxnSpPr>
          <p:nvPr/>
        </p:nvCxnSpPr>
        <p:spPr>
          <a:xfrm>
            <a:off x="2785902" y="4579663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26D4E44A-1867-46CA-8498-40D7A8CD740D}"/>
              </a:ext>
            </a:extLst>
          </p:cNvPr>
          <p:cNvCxnSpPr>
            <a:cxnSpLocks/>
          </p:cNvCxnSpPr>
          <p:nvPr/>
        </p:nvCxnSpPr>
        <p:spPr>
          <a:xfrm>
            <a:off x="3325937" y="3914992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F8ED644-97FD-44E9-942D-158710E76A88}"/>
              </a:ext>
            </a:extLst>
          </p:cNvPr>
          <p:cNvSpPr txBox="1"/>
          <p:nvPr/>
        </p:nvSpPr>
        <p:spPr>
          <a:xfrm>
            <a:off x="3095958" y="35193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00F20AA2-002B-40CD-8252-3EE811DCB65C}"/>
              </a:ext>
            </a:extLst>
          </p:cNvPr>
          <p:cNvCxnSpPr>
            <a:cxnSpLocks/>
          </p:cNvCxnSpPr>
          <p:nvPr/>
        </p:nvCxnSpPr>
        <p:spPr>
          <a:xfrm>
            <a:off x="3474330" y="4550273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4E72D66-FC79-49FE-B794-1C300C376E11}"/>
              </a:ext>
            </a:extLst>
          </p:cNvPr>
          <p:cNvCxnSpPr>
            <a:cxnSpLocks/>
          </p:cNvCxnSpPr>
          <p:nvPr/>
        </p:nvCxnSpPr>
        <p:spPr>
          <a:xfrm>
            <a:off x="2785902" y="4454318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D4F947E5-3C6F-48F0-9758-38F1F9B211FC}"/>
              </a:ext>
            </a:extLst>
          </p:cNvPr>
          <p:cNvSpPr/>
          <p:nvPr/>
        </p:nvSpPr>
        <p:spPr>
          <a:xfrm>
            <a:off x="3156892" y="2754086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7B0797C3-6B02-40E4-A1B1-6381A6C26601}"/>
              </a:ext>
            </a:extLst>
          </p:cNvPr>
          <p:cNvCxnSpPr>
            <a:cxnSpLocks/>
          </p:cNvCxnSpPr>
          <p:nvPr/>
        </p:nvCxnSpPr>
        <p:spPr>
          <a:xfrm>
            <a:off x="3325937" y="3150479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02DDD87F-F79F-4647-8914-74B57C42F320}"/>
              </a:ext>
            </a:extLst>
          </p:cNvPr>
          <p:cNvCxnSpPr>
            <a:cxnSpLocks/>
          </p:cNvCxnSpPr>
          <p:nvPr/>
        </p:nvCxnSpPr>
        <p:spPr>
          <a:xfrm>
            <a:off x="3987045" y="3940501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E763A3DD-5F01-4578-8095-E6A35BFF9F4E}"/>
              </a:ext>
            </a:extLst>
          </p:cNvPr>
          <p:cNvCxnSpPr>
            <a:cxnSpLocks/>
          </p:cNvCxnSpPr>
          <p:nvPr/>
        </p:nvCxnSpPr>
        <p:spPr>
          <a:xfrm>
            <a:off x="4195039" y="4464542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6D52E144-5DCA-4494-8391-AF684B896427}"/>
              </a:ext>
            </a:extLst>
          </p:cNvPr>
          <p:cNvCxnSpPr>
            <a:cxnSpLocks/>
          </p:cNvCxnSpPr>
          <p:nvPr/>
        </p:nvCxnSpPr>
        <p:spPr>
          <a:xfrm>
            <a:off x="4200682" y="4571786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B8FFB61C-A86D-4EE7-9F0D-EDD47838293F}"/>
              </a:ext>
            </a:extLst>
          </p:cNvPr>
          <p:cNvSpPr txBox="1"/>
          <p:nvPr/>
        </p:nvSpPr>
        <p:spPr>
          <a:xfrm>
            <a:off x="4521940" y="427886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7561F02-005F-4CFF-A098-BDA69DE09D01}"/>
              </a:ext>
            </a:extLst>
          </p:cNvPr>
          <p:cNvSpPr txBox="1"/>
          <p:nvPr/>
        </p:nvSpPr>
        <p:spPr>
          <a:xfrm>
            <a:off x="3758107" y="4303675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8719F154-99CE-4C5B-B096-00EB2DC150D0}"/>
              </a:ext>
            </a:extLst>
          </p:cNvPr>
          <p:cNvSpPr txBox="1"/>
          <p:nvPr/>
        </p:nvSpPr>
        <p:spPr>
          <a:xfrm>
            <a:off x="3766256" y="3495784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sp>
        <p:nvSpPr>
          <p:cNvPr id="50" name="CustomShape 3">
            <a:extLst>
              <a:ext uri="{FF2B5EF4-FFF2-40B4-BE49-F238E27FC236}">
                <a16:creationId xmlns:a16="http://schemas.microsoft.com/office/drawing/2014/main" id="{5B21D6E6-154F-4360-9884-9A0872BD4015}"/>
              </a:ext>
            </a:extLst>
          </p:cNvPr>
          <p:cNvSpPr/>
          <p:nvPr/>
        </p:nvSpPr>
        <p:spPr>
          <a:xfrm>
            <a:off x="4164953" y="1158274"/>
            <a:ext cx="3138492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strike="noStrike" kern="1200" cap="none" spc="-1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Fosfenolpiruvato</a:t>
            </a:r>
            <a:r>
              <a:rPr kumimoji="0" lang="pt-BR" sz="2400" b="1" i="0" strike="noStrike" kern="1200" cap="none" spc="-1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 </a:t>
            </a:r>
            <a:r>
              <a:rPr kumimoji="0" lang="pt-BR" sz="2400" b="1" i="0" strike="noStrike" kern="1200" cap="none" spc="-1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carbocinase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557AEC52-053F-4070-BE01-048B986CA870}"/>
              </a:ext>
            </a:extLst>
          </p:cNvPr>
          <p:cNvSpPr/>
          <p:nvPr/>
        </p:nvSpPr>
        <p:spPr>
          <a:xfrm rot="10800000">
            <a:off x="7666375" y="2422910"/>
            <a:ext cx="1209523" cy="683262"/>
          </a:xfrm>
          <a:prstGeom prst="arc">
            <a:avLst>
              <a:gd name="adj1" fmla="val 15556174"/>
              <a:gd name="adj2" fmla="val 21557887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D532BC6-5B0D-47A6-945A-938A0FD95A6C}"/>
              </a:ext>
            </a:extLst>
          </p:cNvPr>
          <p:cNvSpPr txBox="1"/>
          <p:nvPr/>
        </p:nvSpPr>
        <p:spPr>
          <a:xfrm>
            <a:off x="8141055" y="2903377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60B28A0-E664-4012-A8C4-35A4E3F6EAD8}"/>
              </a:ext>
            </a:extLst>
          </p:cNvPr>
          <p:cNvCxnSpPr>
            <a:cxnSpLocks/>
          </p:cNvCxnSpPr>
          <p:nvPr/>
        </p:nvCxnSpPr>
        <p:spPr>
          <a:xfrm flipV="1">
            <a:off x="7276052" y="-1239771"/>
            <a:ext cx="0" cy="4881873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75903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5845505" y="3994498"/>
            <a:ext cx="3775727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2-Fosfoglicerato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5" y="-1239773"/>
            <a:ext cx="1" cy="4881875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0EB608D-F7FE-4069-A164-B1357F9CE95E}"/>
              </a:ext>
            </a:extLst>
          </p:cNvPr>
          <p:cNvCxnSpPr>
            <a:cxnSpLocks/>
          </p:cNvCxnSpPr>
          <p:nvPr/>
        </p:nvCxnSpPr>
        <p:spPr>
          <a:xfrm flipV="1">
            <a:off x="7276052" y="-1239771"/>
            <a:ext cx="0" cy="4881873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4" y="5544489"/>
            <a:ext cx="1" cy="324555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2F85A2B-D398-46F0-A97F-E12A189746E9}"/>
              </a:ext>
            </a:extLst>
          </p:cNvPr>
          <p:cNvCxnSpPr>
            <a:cxnSpLocks/>
          </p:cNvCxnSpPr>
          <p:nvPr/>
        </p:nvCxnSpPr>
        <p:spPr>
          <a:xfrm flipV="1">
            <a:off x="7276052" y="5544491"/>
            <a:ext cx="0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17C4162-8F49-4B00-BA75-DCE751EE57A8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Eras Bold ITC" panose="020B0907030504020204" pitchFamily="34" charset="0"/>
              </a:rPr>
              <a:t>3º reação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2EB5996-A861-4D19-A720-E913599F565B}"/>
              </a:ext>
            </a:extLst>
          </p:cNvPr>
          <p:cNvSpPr txBox="1"/>
          <p:nvPr/>
        </p:nvSpPr>
        <p:spPr>
          <a:xfrm>
            <a:off x="1615871" y="4303675"/>
            <a:ext cx="1243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HOH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31E2513-FBE0-4A88-9649-87EAE28CC56D}"/>
              </a:ext>
            </a:extLst>
          </p:cNvPr>
          <p:cNvSpPr txBox="1"/>
          <p:nvPr/>
        </p:nvSpPr>
        <p:spPr>
          <a:xfrm>
            <a:off x="3069679" y="430367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2BA83EA-85F4-4DEB-88D9-21CAF1B92B0C}"/>
              </a:ext>
            </a:extLst>
          </p:cNvPr>
          <p:cNvCxnSpPr>
            <a:cxnSpLocks/>
          </p:cNvCxnSpPr>
          <p:nvPr/>
        </p:nvCxnSpPr>
        <p:spPr>
          <a:xfrm>
            <a:off x="2785902" y="4523218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923F996-BFC3-4B41-AFA2-3DAF3AEC065E}"/>
              </a:ext>
            </a:extLst>
          </p:cNvPr>
          <p:cNvCxnSpPr>
            <a:cxnSpLocks/>
          </p:cNvCxnSpPr>
          <p:nvPr/>
        </p:nvCxnSpPr>
        <p:spPr>
          <a:xfrm>
            <a:off x="3325937" y="3914992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3F8FE21-1861-42F5-A41F-D6583F5EE4C1}"/>
              </a:ext>
            </a:extLst>
          </p:cNvPr>
          <p:cNvSpPr txBox="1"/>
          <p:nvPr/>
        </p:nvSpPr>
        <p:spPr>
          <a:xfrm>
            <a:off x="3095958" y="35193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A35BAB38-3F56-4084-B193-870498B36A10}"/>
              </a:ext>
            </a:extLst>
          </p:cNvPr>
          <p:cNvCxnSpPr>
            <a:cxnSpLocks/>
          </p:cNvCxnSpPr>
          <p:nvPr/>
        </p:nvCxnSpPr>
        <p:spPr>
          <a:xfrm>
            <a:off x="3474330" y="4550273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60747247-A945-4F10-B6AD-E2E08B137C7B}"/>
              </a:ext>
            </a:extLst>
          </p:cNvPr>
          <p:cNvSpPr/>
          <p:nvPr/>
        </p:nvSpPr>
        <p:spPr>
          <a:xfrm>
            <a:off x="3156892" y="2754086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687B51C-DA64-403F-9C90-C845F89F3D52}"/>
              </a:ext>
            </a:extLst>
          </p:cNvPr>
          <p:cNvCxnSpPr>
            <a:cxnSpLocks/>
          </p:cNvCxnSpPr>
          <p:nvPr/>
        </p:nvCxnSpPr>
        <p:spPr>
          <a:xfrm>
            <a:off x="3325937" y="3150479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AF032A4-230D-4443-8A89-F927D3C82EE3}"/>
              </a:ext>
            </a:extLst>
          </p:cNvPr>
          <p:cNvCxnSpPr>
            <a:cxnSpLocks/>
          </p:cNvCxnSpPr>
          <p:nvPr/>
        </p:nvCxnSpPr>
        <p:spPr>
          <a:xfrm>
            <a:off x="3987045" y="3940501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13BCC701-1508-4E40-ADA9-DB437DF62448}"/>
              </a:ext>
            </a:extLst>
          </p:cNvPr>
          <p:cNvCxnSpPr>
            <a:cxnSpLocks/>
          </p:cNvCxnSpPr>
          <p:nvPr/>
        </p:nvCxnSpPr>
        <p:spPr>
          <a:xfrm>
            <a:off x="4195039" y="4464542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16670A91-B05F-4BF5-A8BD-8D382232AB61}"/>
              </a:ext>
            </a:extLst>
          </p:cNvPr>
          <p:cNvCxnSpPr>
            <a:cxnSpLocks/>
          </p:cNvCxnSpPr>
          <p:nvPr/>
        </p:nvCxnSpPr>
        <p:spPr>
          <a:xfrm>
            <a:off x="4200682" y="4571786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C5B6D53-6ABE-49D5-A126-A8147AE3EA40}"/>
              </a:ext>
            </a:extLst>
          </p:cNvPr>
          <p:cNvSpPr txBox="1"/>
          <p:nvPr/>
        </p:nvSpPr>
        <p:spPr>
          <a:xfrm>
            <a:off x="4521940" y="427886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BBB606D-525D-46A1-877C-DE42E602AC21}"/>
              </a:ext>
            </a:extLst>
          </p:cNvPr>
          <p:cNvSpPr txBox="1"/>
          <p:nvPr/>
        </p:nvSpPr>
        <p:spPr>
          <a:xfrm>
            <a:off x="3758107" y="4303675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C22DB4E-201D-49D2-92D5-3CC1571AF3E0}"/>
              </a:ext>
            </a:extLst>
          </p:cNvPr>
          <p:cNvSpPr txBox="1"/>
          <p:nvPr/>
        </p:nvSpPr>
        <p:spPr>
          <a:xfrm>
            <a:off x="3766256" y="3495784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C0CBF975-B672-45E0-B15A-38C1CB576E66}"/>
              </a:ext>
            </a:extLst>
          </p:cNvPr>
          <p:cNvCxnSpPr>
            <a:cxnSpLocks/>
          </p:cNvCxnSpPr>
          <p:nvPr/>
        </p:nvCxnSpPr>
        <p:spPr>
          <a:xfrm>
            <a:off x="3325937" y="4740531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5DE606A-32C1-4951-A7E1-C3814AD98FB2}"/>
              </a:ext>
            </a:extLst>
          </p:cNvPr>
          <p:cNvSpPr txBox="1"/>
          <p:nvPr/>
        </p:nvSpPr>
        <p:spPr>
          <a:xfrm>
            <a:off x="3147915" y="510380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9A91879D-E2F6-4D8E-984A-D657ACAACD84}"/>
              </a:ext>
            </a:extLst>
          </p:cNvPr>
          <p:cNvSpPr/>
          <p:nvPr/>
        </p:nvSpPr>
        <p:spPr>
          <a:xfrm rot="10800000">
            <a:off x="7675194" y="1177040"/>
            <a:ext cx="1209523" cy="683262"/>
          </a:xfrm>
          <a:prstGeom prst="arc">
            <a:avLst>
              <a:gd name="adj1" fmla="val 581664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1ADB4DD-F771-4F81-A00A-88F9ED365982}"/>
              </a:ext>
            </a:extLst>
          </p:cNvPr>
          <p:cNvSpPr txBox="1"/>
          <p:nvPr/>
        </p:nvSpPr>
        <p:spPr>
          <a:xfrm>
            <a:off x="8070926" y="982758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r>
              <a:rPr lang="pt-BR" sz="2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1" name="CustomShape 3">
            <a:extLst>
              <a:ext uri="{FF2B5EF4-FFF2-40B4-BE49-F238E27FC236}">
                <a16:creationId xmlns:a16="http://schemas.microsoft.com/office/drawing/2014/main" id="{B75A54CA-008F-467D-9DA7-06017581DB92}"/>
              </a:ext>
            </a:extLst>
          </p:cNvPr>
          <p:cNvSpPr/>
          <p:nvPr/>
        </p:nvSpPr>
        <p:spPr>
          <a:xfrm>
            <a:off x="3937989" y="1152762"/>
            <a:ext cx="3138492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strike="noStrike" kern="1200" cap="none" spc="-1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Enolase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31046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0B50771C-BB13-410E-84F4-0A09187ED4EA}"/>
              </a:ext>
            </a:extLst>
          </p:cNvPr>
          <p:cNvCxnSpPr>
            <a:cxnSpLocks/>
          </p:cNvCxnSpPr>
          <p:nvPr/>
        </p:nvCxnSpPr>
        <p:spPr>
          <a:xfrm flipH="1">
            <a:off x="1468499" y="4523217"/>
            <a:ext cx="31098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5845505" y="3994498"/>
            <a:ext cx="3775727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3-Fosfoglicerato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5" y="-1239773"/>
            <a:ext cx="1" cy="4881875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0EB608D-F7FE-4069-A164-B1357F9CE95E}"/>
              </a:ext>
            </a:extLst>
          </p:cNvPr>
          <p:cNvCxnSpPr>
            <a:cxnSpLocks/>
          </p:cNvCxnSpPr>
          <p:nvPr/>
        </p:nvCxnSpPr>
        <p:spPr>
          <a:xfrm flipV="1">
            <a:off x="7276052" y="-1239771"/>
            <a:ext cx="0" cy="4881873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4" y="5544489"/>
            <a:ext cx="1" cy="324555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2F85A2B-D398-46F0-A97F-E12A189746E9}"/>
              </a:ext>
            </a:extLst>
          </p:cNvPr>
          <p:cNvCxnSpPr>
            <a:cxnSpLocks/>
          </p:cNvCxnSpPr>
          <p:nvPr/>
        </p:nvCxnSpPr>
        <p:spPr>
          <a:xfrm flipV="1">
            <a:off x="7276052" y="5544491"/>
            <a:ext cx="0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397B672-30CF-428F-930F-78E930574116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Eras Bold ITC" panose="020B0907030504020204" pitchFamily="34" charset="0"/>
              </a:rPr>
              <a:t>4º reação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03277FC-9934-4D13-8639-3A28CC2FC70A}"/>
              </a:ext>
            </a:extLst>
          </p:cNvPr>
          <p:cNvSpPr txBox="1"/>
          <p:nvPr/>
        </p:nvSpPr>
        <p:spPr>
          <a:xfrm>
            <a:off x="1615871" y="4303675"/>
            <a:ext cx="1243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5CA5046-1501-4BC7-B4CF-4682E7EFEA21}"/>
              </a:ext>
            </a:extLst>
          </p:cNvPr>
          <p:cNvSpPr txBox="1"/>
          <p:nvPr/>
        </p:nvSpPr>
        <p:spPr>
          <a:xfrm>
            <a:off x="3069679" y="430367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B7B198D-0B0D-456A-9B4D-6C5891A6AABE}"/>
              </a:ext>
            </a:extLst>
          </p:cNvPr>
          <p:cNvCxnSpPr>
            <a:cxnSpLocks/>
          </p:cNvCxnSpPr>
          <p:nvPr/>
        </p:nvCxnSpPr>
        <p:spPr>
          <a:xfrm>
            <a:off x="2785902" y="4523218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CBFC1BA-5929-4125-BF6C-1B3600885586}"/>
              </a:ext>
            </a:extLst>
          </p:cNvPr>
          <p:cNvCxnSpPr>
            <a:cxnSpLocks/>
          </p:cNvCxnSpPr>
          <p:nvPr/>
        </p:nvCxnSpPr>
        <p:spPr>
          <a:xfrm>
            <a:off x="3325937" y="3914992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086BEEA-2CD9-40C3-9059-65B66FA3AAD6}"/>
              </a:ext>
            </a:extLst>
          </p:cNvPr>
          <p:cNvSpPr txBox="1"/>
          <p:nvPr/>
        </p:nvSpPr>
        <p:spPr>
          <a:xfrm>
            <a:off x="3095958" y="3519312"/>
            <a:ext cx="670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A590B56D-FDCF-4668-80FD-0A6BCE53D36A}"/>
              </a:ext>
            </a:extLst>
          </p:cNvPr>
          <p:cNvCxnSpPr>
            <a:cxnSpLocks/>
          </p:cNvCxnSpPr>
          <p:nvPr/>
        </p:nvCxnSpPr>
        <p:spPr>
          <a:xfrm>
            <a:off x="3474330" y="4550273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07E2C575-41CB-4D13-89D8-357F2BC5C170}"/>
              </a:ext>
            </a:extLst>
          </p:cNvPr>
          <p:cNvSpPr/>
          <p:nvPr/>
        </p:nvSpPr>
        <p:spPr>
          <a:xfrm>
            <a:off x="1130336" y="4333214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971DBB36-B491-487A-82BB-B9BB8C14C0FA}"/>
              </a:ext>
            </a:extLst>
          </p:cNvPr>
          <p:cNvCxnSpPr>
            <a:cxnSpLocks/>
          </p:cNvCxnSpPr>
          <p:nvPr/>
        </p:nvCxnSpPr>
        <p:spPr>
          <a:xfrm>
            <a:off x="3987045" y="3940501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42E4E21-3648-4F27-BEAF-0B1A5181A07E}"/>
              </a:ext>
            </a:extLst>
          </p:cNvPr>
          <p:cNvCxnSpPr>
            <a:cxnSpLocks/>
          </p:cNvCxnSpPr>
          <p:nvPr/>
        </p:nvCxnSpPr>
        <p:spPr>
          <a:xfrm>
            <a:off x="4195039" y="4464542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7D02E32-D496-4FD7-9527-9A6589DAC546}"/>
              </a:ext>
            </a:extLst>
          </p:cNvPr>
          <p:cNvCxnSpPr>
            <a:cxnSpLocks/>
          </p:cNvCxnSpPr>
          <p:nvPr/>
        </p:nvCxnSpPr>
        <p:spPr>
          <a:xfrm>
            <a:off x="4200682" y="4571786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446A83E-EFB5-448D-B8CB-2AED1DAA1316}"/>
              </a:ext>
            </a:extLst>
          </p:cNvPr>
          <p:cNvSpPr txBox="1"/>
          <p:nvPr/>
        </p:nvSpPr>
        <p:spPr>
          <a:xfrm>
            <a:off x="4521940" y="427886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20CBEBF-C2E3-4C93-AA8C-F40A268D2026}"/>
              </a:ext>
            </a:extLst>
          </p:cNvPr>
          <p:cNvSpPr txBox="1"/>
          <p:nvPr/>
        </p:nvSpPr>
        <p:spPr>
          <a:xfrm>
            <a:off x="3758107" y="4303675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634F7FD-09AD-47B5-9A7F-53C0DFE5D96F}"/>
              </a:ext>
            </a:extLst>
          </p:cNvPr>
          <p:cNvSpPr txBox="1"/>
          <p:nvPr/>
        </p:nvSpPr>
        <p:spPr>
          <a:xfrm>
            <a:off x="3766256" y="3495784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BDAD9109-989C-4808-8C85-A47A9F36F9D9}"/>
              </a:ext>
            </a:extLst>
          </p:cNvPr>
          <p:cNvCxnSpPr>
            <a:cxnSpLocks/>
          </p:cNvCxnSpPr>
          <p:nvPr/>
        </p:nvCxnSpPr>
        <p:spPr>
          <a:xfrm>
            <a:off x="3325937" y="4740531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8B9A5E0-3713-4EBA-9540-799F1E145C6D}"/>
              </a:ext>
            </a:extLst>
          </p:cNvPr>
          <p:cNvSpPr txBox="1"/>
          <p:nvPr/>
        </p:nvSpPr>
        <p:spPr>
          <a:xfrm>
            <a:off x="3147915" y="510380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8" name="CustomShape 3">
            <a:extLst>
              <a:ext uri="{FF2B5EF4-FFF2-40B4-BE49-F238E27FC236}">
                <a16:creationId xmlns:a16="http://schemas.microsoft.com/office/drawing/2014/main" id="{A2666553-615E-49E9-A4D2-385A30AC3180}"/>
              </a:ext>
            </a:extLst>
          </p:cNvPr>
          <p:cNvSpPr/>
          <p:nvPr/>
        </p:nvSpPr>
        <p:spPr>
          <a:xfrm>
            <a:off x="3657604" y="1152762"/>
            <a:ext cx="341887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strike="noStrike" kern="1200" cap="none" spc="-1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Fosfoglicerato-mutase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03174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5086353" y="3994498"/>
            <a:ext cx="4534880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1,3-Bifosfoglicerato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5" y="-1239773"/>
            <a:ext cx="1" cy="4881875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0EB608D-F7FE-4069-A164-B1357F9CE95E}"/>
              </a:ext>
            </a:extLst>
          </p:cNvPr>
          <p:cNvCxnSpPr>
            <a:cxnSpLocks/>
          </p:cNvCxnSpPr>
          <p:nvPr/>
        </p:nvCxnSpPr>
        <p:spPr>
          <a:xfrm flipV="1">
            <a:off x="7276052" y="-1239771"/>
            <a:ext cx="0" cy="4881873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4" y="5544489"/>
            <a:ext cx="1" cy="324555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2F85A2B-D398-46F0-A97F-E12A189746E9}"/>
              </a:ext>
            </a:extLst>
          </p:cNvPr>
          <p:cNvCxnSpPr>
            <a:cxnSpLocks/>
          </p:cNvCxnSpPr>
          <p:nvPr/>
        </p:nvCxnSpPr>
        <p:spPr>
          <a:xfrm flipV="1">
            <a:off x="7276052" y="5544491"/>
            <a:ext cx="0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6D92D242-5461-4300-AC31-89240A2FBE93}"/>
              </a:ext>
            </a:extLst>
          </p:cNvPr>
          <p:cNvGrpSpPr/>
          <p:nvPr/>
        </p:nvGrpSpPr>
        <p:grpSpPr>
          <a:xfrm>
            <a:off x="8410199" y="1317081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76E51081-4335-4406-BD0E-75CE92EF8FC8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C68253E-F49E-41B6-AAF0-424CE69DF9E0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61EEA6C-2CAB-48CF-BAB2-D7267FBD2FA6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2D05184-34FB-4C2F-AC79-1E9430A31404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FA5B4CBB-6EDF-4467-9C1D-ABCCCFA21ED4}"/>
              </a:ext>
            </a:extLst>
          </p:cNvPr>
          <p:cNvGrpSpPr/>
          <p:nvPr/>
        </p:nvGrpSpPr>
        <p:grpSpPr>
          <a:xfrm>
            <a:off x="8410199" y="2127801"/>
            <a:ext cx="1526102" cy="393021"/>
            <a:chOff x="2840714" y="6305732"/>
            <a:chExt cx="1599632" cy="403478"/>
          </a:xfrm>
        </p:grpSpPr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9EAFAC4D-460F-4F5F-8A75-CBF0774A35DE}"/>
                </a:ext>
              </a:extLst>
            </p:cNvPr>
            <p:cNvGrpSpPr/>
            <p:nvPr/>
          </p:nvGrpSpPr>
          <p:grpSpPr>
            <a:xfrm>
              <a:off x="2840714" y="6305732"/>
              <a:ext cx="969293" cy="390118"/>
              <a:chOff x="2865989" y="6251074"/>
              <a:chExt cx="1345739" cy="54000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7D9C0F6A-FE80-4F16-8A42-D48FEAAC1C6D}"/>
                  </a:ext>
                </a:extLst>
              </p:cNvPr>
              <p:cNvSpPr/>
              <p:nvPr/>
            </p:nvSpPr>
            <p:spPr>
              <a:xfrm>
                <a:off x="2865989" y="625107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</a:t>
                </a:r>
                <a:endParaRPr kumimoji="0" lang="pt-BR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F1487E5C-EBAC-4CD4-BADC-82327B1B376B}"/>
                  </a:ext>
                </a:extLst>
              </p:cNvPr>
              <p:cNvSpPr/>
              <p:nvPr/>
            </p:nvSpPr>
            <p:spPr>
              <a:xfrm>
                <a:off x="3235444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</a:t>
                </a:r>
                <a:endParaRPr kumimoji="0" lang="pt-BR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70248F4E-B2E5-4A33-BC29-5EB1724B5DD6}"/>
                  </a:ext>
                </a:extLst>
              </p:cNvPr>
              <p:cNvSpPr/>
              <p:nvPr/>
            </p:nvSpPr>
            <p:spPr>
              <a:xfrm>
                <a:off x="3671728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</a:t>
                </a:r>
                <a:endParaRPr kumimoji="0" lang="pt-BR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B3DE6219-00F3-40EB-9DBC-833B54D605BF}"/>
                </a:ext>
              </a:extLst>
            </p:cNvPr>
            <p:cNvSpPr/>
            <p:nvPr/>
          </p:nvSpPr>
          <p:spPr>
            <a:xfrm>
              <a:off x="4051401" y="6319092"/>
              <a:ext cx="388945" cy="39011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CF28596E-218B-4643-A44A-03B8DA37EDF5}"/>
                </a:ext>
              </a:extLst>
            </p:cNvPr>
            <p:cNvSpPr txBox="1"/>
            <p:nvPr/>
          </p:nvSpPr>
          <p:spPr>
            <a:xfrm>
              <a:off x="3761872" y="6339902"/>
              <a:ext cx="325835" cy="246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42" name="Arco 41">
            <a:extLst>
              <a:ext uri="{FF2B5EF4-FFF2-40B4-BE49-F238E27FC236}">
                <a16:creationId xmlns:a16="http://schemas.microsoft.com/office/drawing/2014/main" id="{6B0B2520-DDC3-40C9-9631-68FAA2C00EB5}"/>
              </a:ext>
            </a:extLst>
          </p:cNvPr>
          <p:cNvSpPr/>
          <p:nvPr/>
        </p:nvSpPr>
        <p:spPr>
          <a:xfrm rot="10800000">
            <a:off x="7714276" y="1613097"/>
            <a:ext cx="1209523" cy="683262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02FE9C-2EF6-4579-82F6-F6D880DC4CA4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Eras Bold ITC" panose="020B0907030504020204" pitchFamily="34" charset="0"/>
              </a:rPr>
              <a:t>5º reação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F8DEA501-4B8A-4219-9FD7-F80FF5FF50E9}"/>
              </a:ext>
            </a:extLst>
          </p:cNvPr>
          <p:cNvCxnSpPr>
            <a:cxnSpLocks/>
          </p:cNvCxnSpPr>
          <p:nvPr/>
        </p:nvCxnSpPr>
        <p:spPr>
          <a:xfrm flipH="1">
            <a:off x="1468499" y="4523217"/>
            <a:ext cx="31098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7FACBD8-BE16-46EE-9FDD-2D4F35B5EE97}"/>
              </a:ext>
            </a:extLst>
          </p:cNvPr>
          <p:cNvSpPr txBox="1"/>
          <p:nvPr/>
        </p:nvSpPr>
        <p:spPr>
          <a:xfrm>
            <a:off x="1615871" y="4303675"/>
            <a:ext cx="1243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C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7564DA7-6C7C-4587-9405-28007841F02F}"/>
              </a:ext>
            </a:extLst>
          </p:cNvPr>
          <p:cNvSpPr txBox="1"/>
          <p:nvPr/>
        </p:nvSpPr>
        <p:spPr>
          <a:xfrm>
            <a:off x="3069679" y="430367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CD793282-9652-4DBB-8B89-6E4FFF6BC5D4}"/>
              </a:ext>
            </a:extLst>
          </p:cNvPr>
          <p:cNvCxnSpPr>
            <a:cxnSpLocks/>
          </p:cNvCxnSpPr>
          <p:nvPr/>
        </p:nvCxnSpPr>
        <p:spPr>
          <a:xfrm>
            <a:off x="2785902" y="4523218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6AAD1902-8C8F-49B7-8C54-D09CD2391D18}"/>
              </a:ext>
            </a:extLst>
          </p:cNvPr>
          <p:cNvCxnSpPr>
            <a:cxnSpLocks/>
          </p:cNvCxnSpPr>
          <p:nvPr/>
        </p:nvCxnSpPr>
        <p:spPr>
          <a:xfrm>
            <a:off x="3325937" y="3914992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819D87E-F58D-4568-93D2-2EF5283F2683}"/>
              </a:ext>
            </a:extLst>
          </p:cNvPr>
          <p:cNvSpPr txBox="1"/>
          <p:nvPr/>
        </p:nvSpPr>
        <p:spPr>
          <a:xfrm>
            <a:off x="3095958" y="3519312"/>
            <a:ext cx="670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B2575AC1-37FF-4A9E-9E0B-E3D52B165155}"/>
              </a:ext>
            </a:extLst>
          </p:cNvPr>
          <p:cNvCxnSpPr>
            <a:cxnSpLocks/>
          </p:cNvCxnSpPr>
          <p:nvPr/>
        </p:nvCxnSpPr>
        <p:spPr>
          <a:xfrm>
            <a:off x="3474330" y="4550273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89FB10C8-0BD2-43B8-AFE0-7386A85C53BA}"/>
              </a:ext>
            </a:extLst>
          </p:cNvPr>
          <p:cNvSpPr/>
          <p:nvPr/>
        </p:nvSpPr>
        <p:spPr>
          <a:xfrm>
            <a:off x="1130336" y="4333214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36D69B34-25F3-49E0-9129-F7B2C1246585}"/>
              </a:ext>
            </a:extLst>
          </p:cNvPr>
          <p:cNvCxnSpPr>
            <a:cxnSpLocks/>
          </p:cNvCxnSpPr>
          <p:nvPr/>
        </p:nvCxnSpPr>
        <p:spPr>
          <a:xfrm>
            <a:off x="3987045" y="3940501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52CC8B58-F728-4895-B266-3A33003964EF}"/>
              </a:ext>
            </a:extLst>
          </p:cNvPr>
          <p:cNvCxnSpPr>
            <a:cxnSpLocks/>
          </p:cNvCxnSpPr>
          <p:nvPr/>
        </p:nvCxnSpPr>
        <p:spPr>
          <a:xfrm>
            <a:off x="4195039" y="4464542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5D135D4-264D-4B2D-8E42-E982F4834C91}"/>
              </a:ext>
            </a:extLst>
          </p:cNvPr>
          <p:cNvCxnSpPr>
            <a:cxnSpLocks/>
          </p:cNvCxnSpPr>
          <p:nvPr/>
        </p:nvCxnSpPr>
        <p:spPr>
          <a:xfrm>
            <a:off x="4200682" y="4571786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718B533E-4C54-411F-8CBD-EE9AD6F4BD64}"/>
              </a:ext>
            </a:extLst>
          </p:cNvPr>
          <p:cNvSpPr txBox="1"/>
          <p:nvPr/>
        </p:nvSpPr>
        <p:spPr>
          <a:xfrm>
            <a:off x="4521940" y="427886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E291BE1-D623-4AC7-BAE9-E9740ACBB10D}"/>
              </a:ext>
            </a:extLst>
          </p:cNvPr>
          <p:cNvSpPr txBox="1"/>
          <p:nvPr/>
        </p:nvSpPr>
        <p:spPr>
          <a:xfrm>
            <a:off x="3758107" y="4303675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1955629-A5B2-462C-AE98-58DFB19A0C2E}"/>
              </a:ext>
            </a:extLst>
          </p:cNvPr>
          <p:cNvSpPr txBox="1"/>
          <p:nvPr/>
        </p:nvSpPr>
        <p:spPr>
          <a:xfrm>
            <a:off x="3721100" y="3507073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D1CF6FBF-D719-4BFE-9A68-B1F0D9669D81}"/>
              </a:ext>
            </a:extLst>
          </p:cNvPr>
          <p:cNvCxnSpPr>
            <a:cxnSpLocks/>
          </p:cNvCxnSpPr>
          <p:nvPr/>
        </p:nvCxnSpPr>
        <p:spPr>
          <a:xfrm>
            <a:off x="3325937" y="4740531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BF50A447-0ADB-4520-AE38-D08FCD6CC9E3}"/>
              </a:ext>
            </a:extLst>
          </p:cNvPr>
          <p:cNvSpPr txBox="1"/>
          <p:nvPr/>
        </p:nvSpPr>
        <p:spPr>
          <a:xfrm>
            <a:off x="3147915" y="510380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E1C1106A-3F2D-4360-8981-B332011AAAF3}"/>
              </a:ext>
            </a:extLst>
          </p:cNvPr>
          <p:cNvSpPr/>
          <p:nvPr/>
        </p:nvSpPr>
        <p:spPr>
          <a:xfrm>
            <a:off x="3818000" y="2786089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091A25BF-DC1A-4F4F-BFE1-48F30019EB30}"/>
              </a:ext>
            </a:extLst>
          </p:cNvPr>
          <p:cNvCxnSpPr>
            <a:cxnSpLocks/>
          </p:cNvCxnSpPr>
          <p:nvPr/>
        </p:nvCxnSpPr>
        <p:spPr>
          <a:xfrm>
            <a:off x="3987045" y="3182482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stomShape 3">
            <a:extLst>
              <a:ext uri="{FF2B5EF4-FFF2-40B4-BE49-F238E27FC236}">
                <a16:creationId xmlns:a16="http://schemas.microsoft.com/office/drawing/2014/main" id="{3F438CF7-2AFC-4049-A02B-20E854B3817E}"/>
              </a:ext>
            </a:extLst>
          </p:cNvPr>
          <p:cNvSpPr/>
          <p:nvPr/>
        </p:nvSpPr>
        <p:spPr>
          <a:xfrm>
            <a:off x="3657604" y="1152762"/>
            <a:ext cx="341887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Fosfogliceratocinase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262371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460</Words>
  <Application>Microsoft Office PowerPoint</Application>
  <PresentationFormat>Widescreen</PresentationFormat>
  <Paragraphs>347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28</vt:i4>
      </vt:variant>
    </vt:vector>
  </HeadingPairs>
  <TitlesOfParts>
    <vt:vector size="36" baseType="lpstr">
      <vt:lpstr>Arial</vt:lpstr>
      <vt:lpstr>Bell MT</vt:lpstr>
      <vt:lpstr>Calibri</vt:lpstr>
      <vt:lpstr>Calibri Light</vt:lpstr>
      <vt:lpstr>Eras Bold ITC</vt:lpstr>
      <vt:lpstr>Times New Roman</vt:lpstr>
      <vt:lpstr>1_Tema do Office</vt:lpstr>
      <vt:lpstr>Tema do Office</vt:lpstr>
      <vt:lpstr>Apresentação do PowerPoint</vt:lpstr>
      <vt:lpstr>Apresentação do PowerPoint</vt:lpstr>
      <vt:lpstr>Objetivos da aula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212</cp:revision>
  <dcterms:created xsi:type="dcterms:W3CDTF">2022-10-03T21:49:37Z</dcterms:created>
  <dcterms:modified xsi:type="dcterms:W3CDTF">2023-05-30T12:14:03Z</dcterms:modified>
</cp:coreProperties>
</file>