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419" r:id="rId3"/>
    <p:sldId id="408" r:id="rId4"/>
    <p:sldId id="409" r:id="rId5"/>
    <p:sldId id="424" r:id="rId6"/>
    <p:sldId id="425" r:id="rId7"/>
    <p:sldId id="426" r:id="rId8"/>
    <p:sldId id="427" r:id="rId9"/>
    <p:sldId id="417" r:id="rId10"/>
    <p:sldId id="418" r:id="rId11"/>
    <p:sldId id="420" r:id="rId12"/>
    <p:sldId id="421" r:id="rId13"/>
    <p:sldId id="422" r:id="rId14"/>
    <p:sldId id="423" r:id="rId15"/>
    <p:sldId id="429" r:id="rId16"/>
    <p:sldId id="430" r:id="rId17"/>
    <p:sldId id="431" r:id="rId18"/>
    <p:sldId id="432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E1C6A-EDD4-4486-BFED-B3F270073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1E0479-900E-4E11-B54D-1F74C3516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76A10F-9581-4F77-A44D-D0C14487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DF3FE6-B5B7-4FB3-82CA-766A45F33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A11B81-9D0F-43ED-9509-64EB08DA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76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EC0DF-2618-4C87-B70A-2B4F897B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10C098-32D4-4EBE-9252-7873E23CC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4C3C17-AC02-4205-85EE-FAFC5C6D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DC3B93-B6EE-48C8-8DD5-A5E6C2CB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9D0204-8786-429D-B3C9-0FC484D4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34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A70592-6F1D-4481-A106-DB84EB7F9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72000A-BB77-4158-9764-A1F3C0EE7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DC653E-C30B-443A-A611-C4E672B5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854D95-A1F4-455B-AE0D-868BD8A8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FD79F2-F2CB-4575-AE63-A9A93ECE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75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9624-98EF-486A-82E0-F42DDF03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2BAC0C-6BFB-4061-85EE-2A94979CF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F80525-9F8E-4C37-9FB7-296AEF00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5A76B5-3B4B-42F5-9B9B-C36611C5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016AA2-E235-40B8-BF14-CF7A8015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82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EEEAF-B965-4BFB-A67A-51867FCC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4ADA17-2756-4123-AB06-64DE16D21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32F8B5-654F-4481-9A9A-2D9BAEF2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110FA9-FE0F-4D8B-992C-4511E2B1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8F96E8-F6F1-456E-995F-9A4E798C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35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DE05B-9B74-4AA3-BED5-7628262CC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29C0C1-BEC9-442C-9470-BBF0AD70E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F6FBA5-43E7-4A42-A087-1573FEE5F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107FB0-E457-4B97-8541-46B6D1DE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A8B2D6-298B-458A-84BF-076DFCFD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F76FB2-0A6A-4325-8A90-8BAC5071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2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33C50-B210-4CD6-9F6F-CC1242B7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9B5AE5-5E36-4BFD-9537-0017089AB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244307-0DD5-4FA8-A699-029887F51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9259D4-50D6-49CC-A900-6C215FD7C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53A6DEE-DA13-45C8-8581-48BBC5B45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D10ECF3-87CB-40B7-8230-34BC02BD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2725A9-FD70-42A3-8125-4D7E5EB9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D90A6B-BBAD-416B-98BA-5FD2850A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28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98FDF-749F-44C4-B132-B6570DD2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974223-C544-42C8-B696-0D5567F4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C4CA2C-4997-4950-92DC-ED5AF033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9724B6-AA76-436C-8E21-86A90D0F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18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9E42A1E-7CD3-4D3F-AC67-FD3A2D82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B89066-E257-4219-828A-3552E602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72B3C4-E5AF-4ACF-8209-77F0A97D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96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B6386-1C3C-4092-AD90-49D154B1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56BDAB-A1E7-49DC-AD9E-5D31B29B7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AEA6BE-16C8-47EF-B199-B7C099574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CD9DEE-B1C6-4878-9DF5-4BBF8AD2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821D93-0D13-432C-A799-1EAA261B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FBAC4C-6BB6-4F4D-9A17-2D8FD526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93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54974-918A-408F-97D9-8FFECE49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D7D616-6E7F-4889-B064-DBEED1E08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B9D224-A187-4393-A978-5413012D3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C94A68-4D04-4B21-B06F-89D7E45A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B31C41-886A-41E1-9080-C88CDA3A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A41C46-76E0-43A0-9E0B-DBAC18B8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26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D4A7FA-EBF0-4645-BC68-E69A858A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1D63C9-BF62-4F5B-91D5-075BB0C25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1CDD1E-6C53-486E-B629-ED40AAB53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52AAA-F555-4454-B019-0E3F957F07C3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E7EC1E-7B74-4BA4-A98E-D246BC960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B18455-1845-4CD5-AA76-1CE634855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B41A2-842B-48BC-A554-FFA89DC7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82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>
            <a:extLst>
              <a:ext uri="{FF2B5EF4-FFF2-40B4-BE49-F238E27FC236}">
                <a16:creationId xmlns:a16="http://schemas.microsoft.com/office/drawing/2014/main" id="{6C0550F1-9FC6-4284-AAC3-9791ED266E05}"/>
              </a:ext>
            </a:extLst>
          </p:cNvPr>
          <p:cNvSpPr/>
          <p:nvPr/>
        </p:nvSpPr>
        <p:spPr>
          <a:xfrm>
            <a:off x="5918490" y="2612469"/>
            <a:ext cx="5904655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Engenheiro Agrônomo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Dr. Em Produção Vegetal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E307C20F-69B2-4868-B20C-F3A3E4478724}"/>
              </a:ext>
            </a:extLst>
          </p:cNvPr>
          <p:cNvSpPr/>
          <p:nvPr/>
        </p:nvSpPr>
        <p:spPr>
          <a:xfrm>
            <a:off x="7327046" y="4665578"/>
            <a:ext cx="4244099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bioquimicacomdanilo.com.br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danilo.santos@ufes.br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danilo_as@live.com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@daniloas.com_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daniloas.com</a:t>
            </a:r>
          </a:p>
        </p:txBody>
      </p:sp>
      <p:pic>
        <p:nvPicPr>
          <p:cNvPr id="4" name="Picture 2" descr="Logo Ig PNG, Logo Instagram Icon Free DOWNLOAD - Free ...">
            <a:extLst>
              <a:ext uri="{FF2B5EF4-FFF2-40B4-BE49-F238E27FC236}">
                <a16:creationId xmlns:a16="http://schemas.microsoft.com/office/drawing/2014/main" id="{1A11B11D-4BF0-46B6-A56D-DA1AC0E53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145" y="5899832"/>
            <a:ext cx="286836" cy="2868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E4884A-6849-4E48-8F4F-33DA94FC5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145" y="4794375"/>
            <a:ext cx="252000" cy="25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7B26EEA-5F9C-44AB-B679-79E070812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563" y="6257317"/>
            <a:ext cx="252000" cy="25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mail Icon Black Simple transparent PNG - StickPNG">
            <a:extLst>
              <a:ext uri="{FF2B5EF4-FFF2-40B4-BE49-F238E27FC236}">
                <a16:creationId xmlns:a16="http://schemas.microsoft.com/office/drawing/2014/main" id="{EAE4698C-C203-47FA-B2AD-DBCA6CC367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38" t="24304" r="16863" b="24219"/>
          <a:stretch/>
        </p:blipFill>
        <p:spPr bwMode="auto">
          <a:xfrm>
            <a:off x="11557895" y="5175172"/>
            <a:ext cx="279030" cy="216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mail Icon Black Simple transparent PNG - StickPNG">
            <a:extLst>
              <a:ext uri="{FF2B5EF4-FFF2-40B4-BE49-F238E27FC236}">
                <a16:creationId xmlns:a16="http://schemas.microsoft.com/office/drawing/2014/main" id="{F076AAEF-1A06-426D-8C81-AEE76B7D5D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38" t="24304" r="16863" b="24219"/>
          <a:stretch/>
        </p:blipFill>
        <p:spPr bwMode="auto">
          <a:xfrm>
            <a:off x="11560481" y="5542522"/>
            <a:ext cx="279030" cy="216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8B346E5-DF95-4939-9F9E-C93CB0DBA1E9}"/>
              </a:ext>
            </a:extLst>
          </p:cNvPr>
          <p:cNvCxnSpPr>
            <a:cxnSpLocks/>
          </p:cNvCxnSpPr>
          <p:nvPr/>
        </p:nvCxnSpPr>
        <p:spPr>
          <a:xfrm flipH="1">
            <a:off x="6948057" y="4243654"/>
            <a:ext cx="487508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32FDB40-4A3F-4912-8C1F-2A724A10E9FF}"/>
              </a:ext>
            </a:extLst>
          </p:cNvPr>
          <p:cNvSpPr/>
          <p:nvPr/>
        </p:nvSpPr>
        <p:spPr>
          <a:xfrm>
            <a:off x="897471" y="1583140"/>
            <a:ext cx="5517933" cy="2660508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imes New Roman" panose="02020603050405020304" pitchFamily="18" charset="0"/>
              </a:rPr>
              <a:t>A importância da referenciação em trabalhos científicos</a:t>
            </a:r>
          </a:p>
        </p:txBody>
      </p:sp>
    </p:spTree>
    <p:extLst>
      <p:ext uri="{BB962C8B-B14F-4D97-AF65-F5344CB8AC3E}">
        <p14:creationId xmlns:p14="http://schemas.microsoft.com/office/powerpoint/2010/main" val="1067682245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4377C48-BEA3-4BE0-8CA4-8982BAEF08E0}"/>
              </a:ext>
            </a:extLst>
          </p:cNvPr>
          <p:cNvSpPr/>
          <p:nvPr/>
        </p:nvSpPr>
        <p:spPr>
          <a:xfrm>
            <a:off x="1753397" y="1476444"/>
            <a:ext cx="8685206" cy="905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Ferramenta para Produção de Referência</a:t>
            </a:r>
          </a:p>
        </p:txBody>
      </p:sp>
      <p:pic>
        <p:nvPicPr>
          <p:cNvPr id="1026" name="Picture 2" descr="Zotero – Universitäts- und Landesbibliothek – TU Darmstadt">
            <a:extLst>
              <a:ext uri="{FF2B5EF4-FFF2-40B4-BE49-F238E27FC236}">
                <a16:creationId xmlns:a16="http://schemas.microsoft.com/office/drawing/2014/main" id="{3706148D-02DC-4B68-9352-BD0DB9195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946" y="2811474"/>
            <a:ext cx="6660107" cy="333005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06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4377C48-BEA3-4BE0-8CA4-8982BAEF08E0}"/>
              </a:ext>
            </a:extLst>
          </p:cNvPr>
          <p:cNvSpPr/>
          <p:nvPr/>
        </p:nvSpPr>
        <p:spPr>
          <a:xfrm>
            <a:off x="1753397" y="1476444"/>
            <a:ext cx="8685206" cy="1189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Citação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EEE6757-5BED-488D-B64B-F14333F20A0A}"/>
              </a:ext>
            </a:extLst>
          </p:cNvPr>
          <p:cNvSpPr/>
          <p:nvPr/>
        </p:nvSpPr>
        <p:spPr>
          <a:xfrm>
            <a:off x="1753397" y="3211984"/>
            <a:ext cx="8685206" cy="1189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Direta e Indireta</a:t>
            </a:r>
          </a:p>
        </p:txBody>
      </p:sp>
    </p:spTree>
    <p:extLst>
      <p:ext uri="{BB962C8B-B14F-4D97-AF65-F5344CB8AC3E}">
        <p14:creationId xmlns:p14="http://schemas.microsoft.com/office/powerpoint/2010/main" val="757804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4377C48-BEA3-4BE0-8CA4-8982BAEF08E0}"/>
              </a:ext>
            </a:extLst>
          </p:cNvPr>
          <p:cNvSpPr/>
          <p:nvPr/>
        </p:nvSpPr>
        <p:spPr>
          <a:xfrm>
            <a:off x="634280" y="521101"/>
            <a:ext cx="8685206" cy="1189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Direta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EEE6757-5BED-488D-B64B-F14333F20A0A}"/>
              </a:ext>
            </a:extLst>
          </p:cNvPr>
          <p:cNvSpPr/>
          <p:nvPr/>
        </p:nvSpPr>
        <p:spPr>
          <a:xfrm>
            <a:off x="1753397" y="2319081"/>
            <a:ext cx="8685206" cy="2219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você reproduz exatamente as palavras do autor original. É importante usar aspas para indicar que as palavras são uma reprodução direta da fonte.</a:t>
            </a:r>
          </a:p>
        </p:txBody>
      </p:sp>
    </p:spTree>
    <p:extLst>
      <p:ext uri="{BB962C8B-B14F-4D97-AF65-F5344CB8AC3E}">
        <p14:creationId xmlns:p14="http://schemas.microsoft.com/office/powerpoint/2010/main" val="1227698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4377C48-BEA3-4BE0-8CA4-8982BAEF08E0}"/>
              </a:ext>
            </a:extLst>
          </p:cNvPr>
          <p:cNvSpPr/>
          <p:nvPr/>
        </p:nvSpPr>
        <p:spPr>
          <a:xfrm>
            <a:off x="634280" y="521101"/>
            <a:ext cx="8685206" cy="1189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Indireta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EEE6757-5BED-488D-B64B-F14333F20A0A}"/>
              </a:ext>
            </a:extLst>
          </p:cNvPr>
          <p:cNvSpPr/>
          <p:nvPr/>
        </p:nvSpPr>
        <p:spPr>
          <a:xfrm>
            <a:off x="1753397" y="2319081"/>
            <a:ext cx="8685206" cy="2958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você reescreve as ideias ou informações da fonte original com suas próprias palavras. Embora você não esteja usando as palavras exatas do autor, ainda precisa dar crédito à fonte original.</a:t>
            </a:r>
          </a:p>
        </p:txBody>
      </p:sp>
    </p:spTree>
    <p:extLst>
      <p:ext uri="{BB962C8B-B14F-4D97-AF65-F5344CB8AC3E}">
        <p14:creationId xmlns:p14="http://schemas.microsoft.com/office/powerpoint/2010/main" val="3734253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4377C48-BEA3-4BE0-8CA4-8982BAEF08E0}"/>
              </a:ext>
            </a:extLst>
          </p:cNvPr>
          <p:cNvSpPr/>
          <p:nvPr/>
        </p:nvSpPr>
        <p:spPr>
          <a:xfrm>
            <a:off x="634280" y="521101"/>
            <a:ext cx="8685206" cy="1189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Citação de citação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EEE6757-5BED-488D-B64B-F14333F20A0A}"/>
              </a:ext>
            </a:extLst>
          </p:cNvPr>
          <p:cNvSpPr/>
          <p:nvPr/>
        </p:nvSpPr>
        <p:spPr>
          <a:xfrm>
            <a:off x="1753397" y="2319081"/>
            <a:ext cx="8685206" cy="3697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pt-BR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algumas situações, você pode citar uma fonte secundária que cita a fonte original. Nesse caso, você indicaria que está citando indiretamente, fornecendo informações sobre a fonte intermediária e, em seguida, citando a fonte original. 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769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4377C48-BEA3-4BE0-8CA4-8982BAEF08E0}"/>
              </a:ext>
            </a:extLst>
          </p:cNvPr>
          <p:cNvSpPr/>
          <p:nvPr/>
        </p:nvSpPr>
        <p:spPr>
          <a:xfrm>
            <a:off x="1753397" y="1462796"/>
            <a:ext cx="8685206" cy="2435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Palavras a ser evitar em texto científicos</a:t>
            </a:r>
          </a:p>
        </p:txBody>
      </p:sp>
    </p:spTree>
    <p:extLst>
      <p:ext uri="{BB962C8B-B14F-4D97-AF65-F5344CB8AC3E}">
        <p14:creationId xmlns:p14="http://schemas.microsoft.com/office/powerpoint/2010/main" val="1907710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4377C48-BEA3-4BE0-8CA4-8982BAEF08E0}"/>
              </a:ext>
            </a:extLst>
          </p:cNvPr>
          <p:cNvSpPr/>
          <p:nvPr/>
        </p:nvSpPr>
        <p:spPr>
          <a:xfrm>
            <a:off x="634280" y="521101"/>
            <a:ext cx="8685206" cy="1189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5400" dirty="0">
                <a:solidFill>
                  <a:srgbClr val="FFC000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Palavras vagas e ambíguas</a:t>
            </a:r>
            <a:endParaRPr kumimoji="0" lang="pt-BR" sz="54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EEE6757-5BED-488D-B64B-F14333F20A0A}"/>
              </a:ext>
            </a:extLst>
          </p:cNvPr>
          <p:cNvSpPr/>
          <p:nvPr/>
        </p:nvSpPr>
        <p:spPr>
          <a:xfrm>
            <a:off x="1753397" y="2319081"/>
            <a:ext cx="8685206" cy="3697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pt-BR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Evite palavras que não têm significado preciso ou que podem ser interpretadas de maneira diferente por diferentes leitores. Exemplos incluem:</a:t>
            </a:r>
          </a:p>
          <a:p>
            <a:pPr lvl="0" algn="ctr">
              <a:lnSpc>
                <a:spcPct val="150000"/>
              </a:lnSpc>
            </a:pPr>
            <a:endParaRPr lang="pt-BR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</a:pPr>
            <a:r>
              <a:rPr lang="pt-BR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"coisa", "muito", "muitas vezes" e "algumas". 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956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4377C48-BEA3-4BE0-8CA4-8982BAEF08E0}"/>
              </a:ext>
            </a:extLst>
          </p:cNvPr>
          <p:cNvSpPr/>
          <p:nvPr/>
        </p:nvSpPr>
        <p:spPr>
          <a:xfrm>
            <a:off x="634280" y="521101"/>
            <a:ext cx="8685206" cy="1189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5400" dirty="0">
                <a:solidFill>
                  <a:srgbClr val="FFC000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Palavras subjetivas</a:t>
            </a:r>
            <a:endParaRPr kumimoji="0" lang="pt-BR" sz="54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EEE6757-5BED-488D-B64B-F14333F20A0A}"/>
              </a:ext>
            </a:extLst>
          </p:cNvPr>
          <p:cNvSpPr/>
          <p:nvPr/>
        </p:nvSpPr>
        <p:spPr>
          <a:xfrm>
            <a:off x="1753397" y="2319081"/>
            <a:ext cx="8685206" cy="2958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pt-BR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Evite palavras que refletem opiniões pessoais em vez de fatos objetivos. Por exemplo, evite usar </a:t>
            </a:r>
          </a:p>
          <a:p>
            <a:pPr lvl="0" algn="ctr">
              <a:lnSpc>
                <a:spcPct val="150000"/>
              </a:lnSpc>
            </a:pPr>
            <a:endParaRPr lang="pt-BR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</a:pPr>
            <a:r>
              <a:rPr lang="pt-BR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"eu acho" ou "na minha opinião" 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755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4377C48-BEA3-4BE0-8CA4-8982BAEF08E0}"/>
              </a:ext>
            </a:extLst>
          </p:cNvPr>
          <p:cNvSpPr/>
          <p:nvPr/>
        </p:nvSpPr>
        <p:spPr>
          <a:xfrm>
            <a:off x="634280" y="521101"/>
            <a:ext cx="10092860" cy="1189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5400" dirty="0">
                <a:solidFill>
                  <a:srgbClr val="FFC000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Superlativos e adjetivos excessivos</a:t>
            </a:r>
            <a:endParaRPr kumimoji="0" lang="pt-BR" sz="54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EEE6757-5BED-488D-B64B-F14333F20A0A}"/>
              </a:ext>
            </a:extLst>
          </p:cNvPr>
          <p:cNvSpPr/>
          <p:nvPr/>
        </p:nvSpPr>
        <p:spPr>
          <a:xfrm>
            <a:off x="1753397" y="1901069"/>
            <a:ext cx="8685206" cy="4435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pt-BR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Evite usar adjetivos excessivos, como </a:t>
            </a:r>
          </a:p>
          <a:p>
            <a:pPr lvl="0" algn="ctr">
              <a:lnSpc>
                <a:spcPct val="150000"/>
              </a:lnSpc>
            </a:pPr>
            <a:endParaRPr lang="pt-BR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</a:pPr>
            <a:r>
              <a:rPr lang="pt-BR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"incrível", "maravilhoso" ou "fantástico" </a:t>
            </a:r>
          </a:p>
          <a:p>
            <a:pPr lvl="0" algn="ctr">
              <a:lnSpc>
                <a:spcPct val="150000"/>
              </a:lnSpc>
            </a:pPr>
            <a:endParaRPr lang="pt-BR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</a:pPr>
            <a:r>
              <a:rPr lang="pt-BR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menos que você possa fornecer evidências sólidas e quantificáveis para apoiar essas afirmações. 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34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365B001-EA37-4F23-B03F-F954C14E5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49" y="309126"/>
            <a:ext cx="4420217" cy="6239746"/>
          </a:xfrm>
          <a:prstGeom prst="rect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EB4ECCA-6185-4F95-8B78-40415442310F}"/>
              </a:ext>
            </a:extLst>
          </p:cNvPr>
          <p:cNvSpPr/>
          <p:nvPr/>
        </p:nvSpPr>
        <p:spPr>
          <a:xfrm>
            <a:off x="5924786" y="841753"/>
            <a:ext cx="5137891" cy="5174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b="1" u="sng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 para: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Artigo Científico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Tese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Dissertação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Livro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Capitulo de Livro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Leis, decretos, etc...</a:t>
            </a:r>
          </a:p>
        </p:txBody>
      </p:sp>
    </p:spTree>
    <p:extLst>
      <p:ext uri="{BB962C8B-B14F-4D97-AF65-F5344CB8AC3E}">
        <p14:creationId xmlns:p14="http://schemas.microsoft.com/office/powerpoint/2010/main" val="162267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4377C48-BEA3-4BE0-8CA4-8982BAEF08E0}"/>
              </a:ext>
            </a:extLst>
          </p:cNvPr>
          <p:cNvSpPr/>
          <p:nvPr/>
        </p:nvSpPr>
        <p:spPr>
          <a:xfrm>
            <a:off x="1753397" y="1476444"/>
            <a:ext cx="8685206" cy="3675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fazer referências</a:t>
            </a:r>
          </a:p>
          <a:p>
            <a:pPr algn="ctr">
              <a:lnSpc>
                <a:spcPct val="150000"/>
              </a:lnSpc>
            </a:pPr>
            <a:endParaRPr lang="pt-BR" sz="4000" i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pt-BR" sz="40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exemplo de</a:t>
            </a:r>
          </a:p>
          <a:p>
            <a:pPr algn="ctr">
              <a:lnSpc>
                <a:spcPct val="150000"/>
              </a:lnSpc>
            </a:pPr>
            <a:r>
              <a:rPr lang="pt-BR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 para Artigo Científico</a:t>
            </a:r>
          </a:p>
        </p:txBody>
      </p:sp>
    </p:spTree>
    <p:extLst>
      <p:ext uri="{BB962C8B-B14F-4D97-AF65-F5344CB8AC3E}">
        <p14:creationId xmlns:p14="http://schemas.microsoft.com/office/powerpoint/2010/main" val="338986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4999959-E2B1-4D6F-8831-865B12782D2A}"/>
              </a:ext>
            </a:extLst>
          </p:cNvPr>
          <p:cNvSpPr/>
          <p:nvPr/>
        </p:nvSpPr>
        <p:spPr>
          <a:xfrm>
            <a:off x="1005385" y="1591522"/>
            <a:ext cx="101812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SOBRENOME, Nome. Título do artigo. </a:t>
            </a:r>
            <a:r>
              <a:rPr lang="pt-BR" sz="2800" b="1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Título da revista</a:t>
            </a:r>
            <a:r>
              <a:rPr lang="pt-B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local de publicação, volume do exemplar, número do exemplar, p. (página inicial e final do artigo), mês, ano de publicação.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854FC67-92E8-4360-93FE-602CA5039371}"/>
              </a:ext>
            </a:extLst>
          </p:cNvPr>
          <p:cNvSpPr/>
          <p:nvPr/>
        </p:nvSpPr>
        <p:spPr>
          <a:xfrm>
            <a:off x="1005385" y="3881483"/>
            <a:ext cx="101812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LIM, T. J.; SPOKAS, K. Impact of Biochar Particle Shape and Size on Saturated Hydraulic Properties of Soil. </a:t>
            </a:r>
            <a:r>
              <a:rPr lang="en-US" sz="28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Korean Journal of Environmental Agriculture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v. 37, n. 1, p. 1–8, mar, 2018.</a:t>
            </a:r>
            <a:endParaRPr lang="pt-B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07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4377C48-BEA3-4BE0-8CA4-8982BAEF08E0}"/>
              </a:ext>
            </a:extLst>
          </p:cNvPr>
          <p:cNvSpPr/>
          <p:nvPr/>
        </p:nvSpPr>
        <p:spPr>
          <a:xfrm>
            <a:off x="1753397" y="1476444"/>
            <a:ext cx="8685206" cy="3675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Como fazer referências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000" b="0" i="1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1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 exemplo de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Referência para Livro</a:t>
            </a:r>
          </a:p>
        </p:txBody>
      </p:sp>
    </p:spTree>
    <p:extLst>
      <p:ext uri="{BB962C8B-B14F-4D97-AF65-F5344CB8AC3E}">
        <p14:creationId xmlns:p14="http://schemas.microsoft.com/office/powerpoint/2010/main" val="97734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9906405-AFFA-462C-8FC6-1C9A8D2E47E7}"/>
              </a:ext>
            </a:extLst>
          </p:cNvPr>
          <p:cNvSpPr/>
          <p:nvPr/>
        </p:nvSpPr>
        <p:spPr>
          <a:xfrm>
            <a:off x="1005385" y="1591522"/>
            <a:ext cx="101812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SOBRENOME DO AUTOR, Prenome. </a:t>
            </a:r>
            <a:r>
              <a:rPr lang="pt-BR" sz="2800" b="1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Título</a:t>
            </a:r>
            <a:r>
              <a:rPr lang="pt-B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Edição. Local: Editora, ano.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8862570-ED30-495D-A5E2-FF7F9584223E}"/>
              </a:ext>
            </a:extLst>
          </p:cNvPr>
          <p:cNvSpPr/>
          <p:nvPr/>
        </p:nvSpPr>
        <p:spPr>
          <a:xfrm>
            <a:off x="1005385" y="3881483"/>
            <a:ext cx="101812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SANTOS, G.A.; SILVA, L.S.; CANELLAS, L.P.; Camargo, F.A.O. (</a:t>
            </a:r>
            <a:r>
              <a:rPr lang="pt-B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Eds</a:t>
            </a:r>
            <a:r>
              <a:rPr lang="pt-B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8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da matéria orgânica do solo: Ecossistemas tropicais e subtropicais</a:t>
            </a:r>
            <a:r>
              <a:rPr lang="pt-B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2.ed. Porto Alegre, Metrópole, 2008. 636 p.</a:t>
            </a:r>
          </a:p>
        </p:txBody>
      </p:sp>
    </p:spTree>
    <p:extLst>
      <p:ext uri="{BB962C8B-B14F-4D97-AF65-F5344CB8AC3E}">
        <p14:creationId xmlns:p14="http://schemas.microsoft.com/office/powerpoint/2010/main" val="355893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4377C48-BEA3-4BE0-8CA4-8982BAEF08E0}"/>
              </a:ext>
            </a:extLst>
          </p:cNvPr>
          <p:cNvSpPr/>
          <p:nvPr/>
        </p:nvSpPr>
        <p:spPr>
          <a:xfrm>
            <a:off x="1753397" y="1476444"/>
            <a:ext cx="8685206" cy="3675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Como fazer referências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000" b="0" i="1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1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 exemplo de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Referência para Capítulo de Livro</a:t>
            </a:r>
          </a:p>
        </p:txBody>
      </p:sp>
    </p:spTree>
    <p:extLst>
      <p:ext uri="{BB962C8B-B14F-4D97-AF65-F5344CB8AC3E}">
        <p14:creationId xmlns:p14="http://schemas.microsoft.com/office/powerpoint/2010/main" val="10209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9906405-AFFA-462C-8FC6-1C9A8D2E47E7}"/>
              </a:ext>
            </a:extLst>
          </p:cNvPr>
          <p:cNvSpPr/>
          <p:nvPr/>
        </p:nvSpPr>
        <p:spPr>
          <a:xfrm>
            <a:off x="1005385" y="774103"/>
            <a:ext cx="101812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800" dirty="0">
                <a:solidFill>
                  <a:srgbClr val="FFC000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SOBRENOME DO AUTOR da parte referenciada, Prenome. Título da parte referenciada. In: SOBRENOME do responsável pela obra, Prenome. </a:t>
            </a:r>
            <a:r>
              <a:rPr lang="pt-BR" sz="2800" b="1" u="sng" dirty="0">
                <a:solidFill>
                  <a:srgbClr val="FFC000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Título da obra</a:t>
            </a:r>
            <a:r>
              <a:rPr lang="pt-BR" sz="2800" dirty="0">
                <a:solidFill>
                  <a:srgbClr val="FFC000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Edição. Local: Editora, ano. Localização da parte referenciada.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8862570-ED30-495D-A5E2-FF7F9584223E}"/>
              </a:ext>
            </a:extLst>
          </p:cNvPr>
          <p:cNvSpPr/>
          <p:nvPr/>
        </p:nvSpPr>
        <p:spPr>
          <a:xfrm>
            <a:off x="1005385" y="3608528"/>
            <a:ext cx="101812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BRAIDA, J. A.; BAYER, C.; ALBUQUERQUE, J. A.; REICHERT, J. </a:t>
            </a:r>
            <a:r>
              <a:rPr lang="pt-BR" sz="28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M.Matéria</a:t>
            </a:r>
            <a:r>
              <a:rPr lang="pt-BR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orgânica e seu efeito na física do solo. In: KLAUBERG FILHO, O.; MAFRA, A. L.; GATIBONI, L. C. (Ed.) </a:t>
            </a:r>
            <a:r>
              <a:rPr lang="pt-BR" sz="2800" b="1" u="sng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Tópicos em Ciência do Solo</a:t>
            </a:r>
            <a:r>
              <a:rPr lang="pt-BR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Viçosa: Sociedade Brasileira de Ciência do Solo, v.7, p. 221-278, 2011.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9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4377C48-BEA3-4BE0-8CA4-8982BAEF08E0}"/>
              </a:ext>
            </a:extLst>
          </p:cNvPr>
          <p:cNvSpPr/>
          <p:nvPr/>
        </p:nvSpPr>
        <p:spPr>
          <a:xfrm>
            <a:off x="1753397" y="516762"/>
            <a:ext cx="8685206" cy="248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que é o DOI?</a:t>
            </a:r>
            <a:endParaRPr lang="pt-BR" sz="3600" i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pt-BR" sz="3600" i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Identificador de Objeto Digital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7A3BA65-0EBF-4474-876E-543B8BF27B42}"/>
              </a:ext>
            </a:extLst>
          </p:cNvPr>
          <p:cNvSpPr/>
          <p:nvPr/>
        </p:nvSpPr>
        <p:spPr>
          <a:xfrm>
            <a:off x="896203" y="3773606"/>
            <a:ext cx="10399594" cy="2219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código que a busca pelo artigo na internet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Auxilia no rastreamento de métricas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 como identificação única por não ser alterado</a:t>
            </a:r>
            <a:endParaRPr lang="pt-B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166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636</Words>
  <Application>Microsoft Office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Bell MT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89</cp:revision>
  <dcterms:created xsi:type="dcterms:W3CDTF">2023-09-01T00:20:30Z</dcterms:created>
  <dcterms:modified xsi:type="dcterms:W3CDTF">2023-10-08T14:33:05Z</dcterms:modified>
</cp:coreProperties>
</file>