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4" r:id="rId3"/>
  </p:sldMasterIdLst>
  <p:notesMasterIdLst>
    <p:notesMasterId r:id="rId42"/>
  </p:notesMasterIdLst>
  <p:sldIdLst>
    <p:sldId id="256" r:id="rId4"/>
    <p:sldId id="277" r:id="rId5"/>
    <p:sldId id="279" r:id="rId6"/>
    <p:sldId id="280" r:id="rId7"/>
    <p:sldId id="594" r:id="rId8"/>
    <p:sldId id="595" r:id="rId9"/>
    <p:sldId id="596" r:id="rId10"/>
    <p:sldId id="283" r:id="rId11"/>
    <p:sldId id="281" r:id="rId12"/>
    <p:sldId id="493" r:id="rId13"/>
    <p:sldId id="516" r:id="rId14"/>
    <p:sldId id="506" r:id="rId15"/>
    <p:sldId id="517" r:id="rId16"/>
    <p:sldId id="508" r:id="rId17"/>
    <p:sldId id="513" r:id="rId18"/>
    <p:sldId id="485" r:id="rId19"/>
    <p:sldId id="503" r:id="rId20"/>
    <p:sldId id="471" r:id="rId21"/>
    <p:sldId id="577" r:id="rId22"/>
    <p:sldId id="591" r:id="rId23"/>
    <p:sldId id="265" r:id="rId24"/>
    <p:sldId id="578" r:id="rId25"/>
    <p:sldId id="266" r:id="rId26"/>
    <p:sldId id="592" r:id="rId27"/>
    <p:sldId id="268" r:id="rId28"/>
    <p:sldId id="269" r:id="rId29"/>
    <p:sldId id="270" r:id="rId30"/>
    <p:sldId id="429" r:id="rId31"/>
    <p:sldId id="271" r:id="rId32"/>
    <p:sldId id="272" r:id="rId33"/>
    <p:sldId id="292" r:id="rId34"/>
    <p:sldId id="273" r:id="rId35"/>
    <p:sldId id="284" r:id="rId36"/>
    <p:sldId id="435" r:id="rId37"/>
    <p:sldId id="274" r:id="rId38"/>
    <p:sldId id="275" r:id="rId39"/>
    <p:sldId id="276" r:id="rId40"/>
    <p:sldId id="593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394" autoAdjust="0"/>
  </p:normalViewPr>
  <p:slideViewPr>
    <p:cSldViewPr snapToGrid="0">
      <p:cViewPr varScale="1">
        <p:scale>
          <a:sx n="66" d="100"/>
          <a:sy n="66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7DF0F-3DDA-41E4-A240-CA1DBF4D58E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5895-5377-4E42-951A-7014B846F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1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9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7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64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2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9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94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2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79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087C-E35D-4565-A8E4-EC7044D0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9DFCB-ED64-4CB6-917E-17A25168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AB8FD-066C-4694-A3CB-9B2822DF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DC2BB-98BA-4E95-9AED-9C7AD0D6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CCE3B-1144-4A9A-B512-685AB928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1CF8D-7660-42D8-8756-ABEB601C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B4F79-1366-4385-A0E1-5F976224B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2A84A-A7A1-408B-892A-6F1EAF9A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61BD5-9B28-4E0E-A633-A30DBFB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7F758-B154-4373-BCD4-ADF0B782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F3CBC-2053-4132-96D5-2A416C22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04A984-A635-4A72-827F-A2F497F7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419AD-AF2C-4703-8C99-2E7A561A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4B00F-EA44-4E30-B9D0-D4E868B0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D3F91-BBB1-4A36-AD8C-24F43EAC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9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8081" y="722921"/>
            <a:ext cx="1051524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838081" y="3743021"/>
            <a:ext cx="10515240" cy="51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16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5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7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66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21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0AE-831D-4E3F-8657-B862400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3B4D0-76FB-4539-91B5-F78A87D5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9380B-30C3-46D4-89AB-391A22C3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675C8-6D6C-4B7D-9D44-F24D9D89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F8956-A4DA-41D3-AD42-683EE781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34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130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2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58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024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51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3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01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60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374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4A19-D1D8-4EA1-A927-79146998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CFAC2-5BF4-4FA9-BE66-1C4AC8AD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77E63-5E06-49E8-9010-F1A1719D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FF1AE-0CAA-41E9-92A3-7F9A7DF5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D203E-7E9D-47E3-A7BF-9719F5E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89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980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25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150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35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1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CF048-B5C7-40BA-9DB1-680B39C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0916F-FC18-4082-9E1D-EF7F630B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534B1-A023-4F6D-9FC5-293C9224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E2D2F-08EE-4A20-9E7F-1A8A36EF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021862-1C6A-43E0-A535-C075DD91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F5EA34-4310-4854-ADFB-654885A2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9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DE4-B075-46D2-B228-C39CE5A8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B805C-0A8C-4F0E-807A-D8A875EB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5EFC6-0CE1-4A61-8089-ABB79C084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A19C76-292D-40D5-85AD-DA9C5A0D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CE82A-E31E-4D20-A218-42814251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17C9D6-E2E6-4767-9D47-CC4CA734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BCF8B4-8744-4BDB-B5C3-2C1B3697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44E91C-4E6A-493C-8A61-D2E6B2B5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F2FE-6C1B-4793-A017-A6AA6611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29272-2F66-43C7-9004-29D199CE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2120BB-B9FB-4834-998E-EA6A56DD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4A6B8A-32B9-4C60-8DEE-4DBDBDE1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B018B-7E4B-4C0A-B6B0-194A9E1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FCD70B-8A18-4F45-9E85-205EEB56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6A6E02-96D8-48CC-BF8F-53F4E022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7D1F1-2E1C-4D76-8436-F52E61D4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E4824-98F1-4FE3-A9E9-5AB69C2F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1EB78-E24C-4D7F-A083-FA9046A1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54F22-A261-4EB0-AE85-91F8A9C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0CC1F-6C1C-4D84-9CE7-AD1A965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BA9A7-7D61-4423-9F6F-C5B024A2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B90A6-5B34-4E8E-B511-A0818D43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824BF7-972E-4D68-ADBA-DE8242E3F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7FDDC-051F-4BBC-BF4A-B2224F2B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81CDD-6339-481E-97DB-79DC3D70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BF434-4D71-4736-AC71-36587171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B09A2-DB22-447B-A5F1-A54CEC6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C7A66A-BBF6-430D-BF69-826719B5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7109F-7E5E-4705-856B-FA028A4A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76C85-E7F0-4B4A-BA4B-CBBDDB5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9CB1-4549-4EE8-A141-F448236778FE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D8E23-48B7-4AAA-9007-C73E0D09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FBF78-8771-48EC-9F10-76183CB1D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9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defRPr/>
            </a:pPr>
            <a:fld id="{00000000-1234-1234-1234-123412341234}" type="slidenum">
              <a:rPr lang="pt-BR" sz="1200" kern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defRPr/>
              </a:pPr>
              <a:t>1</a:t>
            </a:fld>
            <a:endParaRPr sz="12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60569" y="457207"/>
            <a:ext cx="4791155" cy="6400795"/>
          </a:xfrm>
          <a:prstGeom prst="rect">
            <a:avLst/>
          </a:prstGeom>
          <a:solidFill>
            <a:srgbClr val="385623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60569" y="1356466"/>
            <a:ext cx="479115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pt-BR" sz="4000" b="1" kern="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Introdução a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defRPr/>
            </a:pPr>
            <a:r>
              <a:rPr lang="pt-BR" sz="4000" b="1" kern="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Bioquímica e Bioenergética </a:t>
            </a:r>
            <a:endParaRPr sz="4000" b="1" kern="0" dirty="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-62" b="21928"/>
          <a:stretch/>
        </p:blipFill>
        <p:spPr>
          <a:xfrm>
            <a:off x="2133813" y="4276567"/>
            <a:ext cx="1428750" cy="147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645A4EAE-B86A-4688-8564-94B7DD0B72E9}"/>
              </a:ext>
            </a:extLst>
          </p:cNvPr>
          <p:cNvSpPr/>
          <p:nvPr/>
        </p:nvSpPr>
        <p:spPr>
          <a:xfrm>
            <a:off x="7911104" y="4568290"/>
            <a:ext cx="4642920" cy="127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AC8B746-9981-4E72-9184-7523DE50944D}"/>
              </a:ext>
            </a:extLst>
          </p:cNvPr>
          <p:cNvCxnSpPr>
            <a:cxnSpLocks/>
          </p:cNvCxnSpPr>
          <p:nvPr/>
        </p:nvCxnSpPr>
        <p:spPr>
          <a:xfrm>
            <a:off x="7608167" y="3230398"/>
            <a:ext cx="0" cy="13461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95081A-941B-4170-8F5C-2A674B5A54ED}"/>
              </a:ext>
            </a:extLst>
          </p:cNvPr>
          <p:cNvCxnSpPr>
            <a:cxnSpLocks/>
          </p:cNvCxnSpPr>
          <p:nvPr/>
        </p:nvCxnSpPr>
        <p:spPr>
          <a:xfrm flipH="1">
            <a:off x="7479055" y="4432558"/>
            <a:ext cx="45216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3">
            <a:extLst>
              <a:ext uri="{FF2B5EF4-FFF2-40B4-BE49-F238E27FC236}">
                <a16:creationId xmlns:a16="http://schemas.microsoft.com/office/drawing/2014/main" id="{15FCF447-86EE-4BB0-825D-E2B2A9A32650}"/>
              </a:ext>
            </a:extLst>
          </p:cNvPr>
          <p:cNvSpPr/>
          <p:nvPr/>
        </p:nvSpPr>
        <p:spPr>
          <a:xfrm>
            <a:off x="6096002" y="3089670"/>
            <a:ext cx="590465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/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Danilo Andrade</a:t>
            </a:r>
          </a:p>
          <a:p>
            <a:pPr algn="r"/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danilo_as@live.com</a:t>
            </a:r>
          </a:p>
          <a:p>
            <a:pPr algn="r"/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danilo.santos@ufes.br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30"/>
            <a:ext cx="10515600" cy="931297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Uma característica geral dos lipídios é que em sua maior parte são moléculas hidrofóbicas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Característica geral dos lipídios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FD02AD1-03CF-48E3-94D1-75BCA837B9EA}"/>
              </a:ext>
            </a:extLst>
          </p:cNvPr>
          <p:cNvSpPr txBox="1">
            <a:spLocks/>
          </p:cNvSpPr>
          <p:nvPr/>
        </p:nvSpPr>
        <p:spPr>
          <a:xfrm>
            <a:off x="838200" y="3893117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>
                <a:solidFill>
                  <a:prstClr val="white"/>
                </a:solidFill>
                <a:latin typeface="Bell MT" panose="02020503060305020303" pitchFamily="18" charset="0"/>
              </a:rPr>
              <a:t>Ou seja, são moléculas insolúveis em água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EC7DC-43C4-4082-8F01-1795CB0608CA}"/>
              </a:ext>
            </a:extLst>
          </p:cNvPr>
          <p:cNvSpPr txBox="1">
            <a:spLocks/>
          </p:cNvSpPr>
          <p:nvPr/>
        </p:nvSpPr>
        <p:spPr>
          <a:xfrm>
            <a:off x="838200" y="5193280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>
                <a:solidFill>
                  <a:prstClr val="white"/>
                </a:solidFill>
                <a:latin typeface="Bell MT" panose="02020503060305020303" pitchFamily="18" charset="0"/>
              </a:rPr>
              <a:t>São moléculas com uma forte característica apolar</a:t>
            </a:r>
          </a:p>
        </p:txBody>
      </p:sp>
      <p:pic>
        <p:nvPicPr>
          <p:cNvPr id="4098" name="Picture 2" descr="Why Oil and Water Don't Mix">
            <a:extLst>
              <a:ext uri="{FF2B5EF4-FFF2-40B4-BE49-F238E27FC236}">
                <a16:creationId xmlns:a16="http://schemas.microsoft.com/office/drawing/2014/main" id="{87315A66-FF42-4DFB-8B54-387F1CB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46" y="2995566"/>
            <a:ext cx="2114549" cy="31718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6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7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7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Ácido graxos</a:t>
            </a:r>
          </a:p>
          <a:p>
            <a:pPr algn="ctr">
              <a:defRPr/>
            </a:pPr>
            <a:endParaRPr lang="pt-BR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4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Esteroides </a:t>
            </a:r>
          </a:p>
          <a:p>
            <a:pPr algn="ctr">
              <a:defRPr/>
            </a:pPr>
            <a:endParaRPr lang="pt-BR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Ceras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5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Triacilgliceróis</a:t>
            </a:r>
          </a:p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Triglicerídeos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2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 err="1">
                <a:solidFill>
                  <a:srgbClr val="FFC000"/>
                </a:solidFill>
                <a:latin typeface="Bell MT" panose="02020503060305020303" pitchFamily="18" charset="0"/>
              </a:rPr>
              <a:t>Glicerofosfolipídeos</a:t>
            </a: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Fosfolipídios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5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Esfingolipídios 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3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91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91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2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2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91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91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4C5885-9CC6-4972-B6FD-06113F752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t="8671" r="13308"/>
          <a:stretch/>
        </p:blipFill>
        <p:spPr>
          <a:xfrm>
            <a:off x="879882" y="1837406"/>
            <a:ext cx="2703579" cy="2075245"/>
          </a:xfrm>
          <a:prstGeom prst="round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58F5B-8224-4952-BF2F-E7E5F112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" t="7368"/>
          <a:stretch/>
        </p:blipFill>
        <p:spPr>
          <a:xfrm>
            <a:off x="4460791" y="1837406"/>
            <a:ext cx="3066834" cy="2075245"/>
          </a:xfrm>
          <a:prstGeom prst="round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107789-D53D-4384-887F-0FC52693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59" y="1837406"/>
            <a:ext cx="3090673" cy="2075245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0A18F-4B9B-4355-997E-F2082377745B}"/>
              </a:ext>
            </a:extLst>
          </p:cNvPr>
          <p:cNvSpPr txBox="1"/>
          <p:nvPr/>
        </p:nvSpPr>
        <p:spPr>
          <a:xfrm>
            <a:off x="646871" y="4515587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Testosterona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92EE87-D47C-448F-A5D7-FDB968311752}"/>
              </a:ext>
            </a:extLst>
          </p:cNvPr>
          <p:cNvSpPr txBox="1"/>
          <p:nvPr/>
        </p:nvSpPr>
        <p:spPr>
          <a:xfrm>
            <a:off x="4358028" y="4560608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Estradiol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A01022-C7E7-4394-A70B-ED9E57D1893D}"/>
              </a:ext>
            </a:extLst>
          </p:cNvPr>
          <p:cNvSpPr txBox="1"/>
          <p:nvPr/>
        </p:nvSpPr>
        <p:spPr>
          <a:xfrm>
            <a:off x="8404959" y="4560608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Progesterona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56E3AE-5B1E-4A3F-8318-B9A0EF364A45}"/>
              </a:ext>
            </a:extLst>
          </p:cNvPr>
          <p:cNvSpPr txBox="1">
            <a:spLocks/>
          </p:cNvSpPr>
          <p:nvPr/>
        </p:nvSpPr>
        <p:spPr>
          <a:xfrm>
            <a:off x="8562545" y="144917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6807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7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7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Ácido graxos</a:t>
            </a:r>
          </a:p>
          <a:p>
            <a:pPr algn="ctr">
              <a:defRPr/>
            </a:pPr>
            <a:endParaRPr lang="pt-BR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4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Esteroides </a:t>
            </a:r>
          </a:p>
          <a:p>
            <a:pPr algn="ctr">
              <a:defRPr/>
            </a:pPr>
            <a:endParaRPr lang="pt-BR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Ceras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5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Triacilgliceróis</a:t>
            </a:r>
          </a:p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Triglicerídeos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2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 err="1">
                <a:solidFill>
                  <a:srgbClr val="FFC000"/>
                </a:solidFill>
                <a:latin typeface="Bell MT" panose="02020503060305020303" pitchFamily="18" charset="0"/>
              </a:rPr>
              <a:t>Glicerofosfolipídeos</a:t>
            </a: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Fosfolipídios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5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Esfingolipídios </a:t>
            </a:r>
          </a:p>
          <a:p>
            <a:pPr algn="ctr">
              <a:defRPr/>
            </a:pPr>
            <a:endParaRPr lang="pt-BR" sz="2000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3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91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91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2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2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91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91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9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40" y="180461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6" y="17888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6" y="17415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4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OH</a:t>
            </a:r>
            <a:endParaRPr lang="pt-BR" sz="2400" b="1" baseline="30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70" y="11910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7" y="177890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61" y="11810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4" y="238549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40" y="17891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4" y="119132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7" y="23957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4" y="179126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8" y="11934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41" y="239785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9" y="17891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3" y="119132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6" y="23957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7" y="179126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61" y="11934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4" y="239785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4" y="17891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8" y="119132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91" y="23957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6" y="17891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80" y="119132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3" y="23957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7" y="2250422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2" y="365470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8" y="363894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8" y="35916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2" y="3638942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OH</a:t>
            </a:r>
            <a:endParaRPr lang="pt-BR" sz="2400" b="1" baseline="30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9" y="362899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3" y="30311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6" y="42355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2" y="363923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6" y="30414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9" y="42458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6" y="36413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600" y="30435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3" y="42479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21" y="363923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5" y="30414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8" y="42458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9" y="36413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3" y="30435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6" y="42479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6" y="363923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50" y="30414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3" y="42458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8" y="363923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2" y="30414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5" y="42458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6" y="4071300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71" y="547558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7" y="54598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7" y="541250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9" y="5471566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OH</a:t>
            </a:r>
            <a:endParaRPr lang="pt-BR" sz="2400" b="1" baseline="30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8" y="544987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2" y="485204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5" y="605646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71" y="54601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5" y="48622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8" y="60667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5" y="5462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9" y="48644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2" y="60688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90" y="54601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4" y="48622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7" y="60667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8" y="5462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2" y="48644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5" y="60688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5" y="54601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9" y="48622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2" y="60667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7" y="54601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11" y="48622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4" y="60667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7" y="609627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21" y="178411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3" y="364124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4" y="547156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4" y="177890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801" y="238549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6" y="362899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60" y="30311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3" y="42355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5" y="544987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9" y="485204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2" y="605646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6" y="11899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7" y="172474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7" y="17415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50" y="356444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50" y="35812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31" y="5421289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31" y="543807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7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Glicerol</a:t>
            </a:r>
          </a:p>
          <a:p>
            <a:pPr algn="ctr">
              <a:defRPr/>
            </a:pPr>
            <a:endParaRPr lang="pt-BR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90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Ácido Graxo</a:t>
            </a:r>
          </a:p>
          <a:p>
            <a:pPr algn="ctr">
              <a:defRPr/>
            </a:pPr>
            <a:endParaRPr lang="pt-BR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4" y="183132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10" y="181555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2" y="18154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4" y="181555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4" y="121772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3" y="185283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7" y="12550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600000" y="24594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6" y="18630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40" y="12652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3" y="2469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10" y="18651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4" y="12673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7" y="24717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5" y="18630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9" y="12652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2" y="2469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3" y="18651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7" y="12673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4000" y="24717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60" y="18630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4" y="12652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7" y="2469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91" y="18651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5" y="12673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8" y="24717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4" y="18630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8" y="12652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31" y="2469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51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6" y="368140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2" y="36656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4" y="36655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6" y="366564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1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5" y="370292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9" y="31050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2" y="43095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8" y="37131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2" y="31153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5" y="43197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2" y="371527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6" y="31174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9" y="43218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7" y="37131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21" y="31153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4" y="43197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5" y="371527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9" y="31174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2" y="43218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2" y="37131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6" y="31153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9" y="43197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3" y="371527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7" y="31174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20" y="43218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6" y="37131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90" y="31153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3" y="43197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20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5" y="550228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41" y="548652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3" y="548642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5" y="5486521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srgbClr val="4472C4"/>
              </a:solidFill>
              <a:latin typeface="Bell MT" panose="02020503060305020303" pitchFamily="18" charset="0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4" y="55237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8" y="49259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31" y="61303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7" y="553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71" y="49362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4" y="61406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41" y="553615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5" y="49383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8" y="61427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6" y="553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90" y="49362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3" y="61406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4" y="553615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8" y="49383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31" y="61427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91" y="553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5" y="49362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8" y="61406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2" y="553615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6" y="49383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9" y="61427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5" y="553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9" y="49362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2" y="61406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61" y="612297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4472C4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9" y="18580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11" y="371516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2" y="5545492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2" y="187452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9" y="248111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4" y="37246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8" y="31267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81" y="43312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3" y="554549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7" y="49476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50" y="61520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4" y="1285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9" y="186328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6" y="246987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51" y="371337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5" y="31155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8" y="431996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20" y="55342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4" y="493642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7" y="61408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91" y="1274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5" y="18541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2" y="24607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7" y="370420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31" y="31063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4" y="431079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6" y="552508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400" y="492725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3" y="613167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7" y="12651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7" y="187452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4" y="248111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9" y="37246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3" y="31267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6" y="43312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8" y="554549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2" y="49476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5" y="61520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9" y="1285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2" y="185283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9" y="24594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4" y="370292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8" y="31050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11" y="43095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3" y="55237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7" y="49259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80" y="61303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4" y="12639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6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3200" u="sng" dirty="0">
                <a:solidFill>
                  <a:srgbClr val="FFC000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</p:spTree>
    <p:extLst>
      <p:ext uri="{BB962C8B-B14F-4D97-AF65-F5344CB8AC3E}">
        <p14:creationId xmlns:p14="http://schemas.microsoft.com/office/powerpoint/2010/main" val="426136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3" y="152167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9" y="150590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101" y="15058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3" y="150590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3" y="9080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2" y="15431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6" y="94536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9" y="214977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5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9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2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9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3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6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4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8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81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2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6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9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9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3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6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10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4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7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6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100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3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70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5" y="337176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91" y="33559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3" y="335590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5" y="335599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4" y="33932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8" y="2795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81" y="39998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7" y="34035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21" y="28056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4" y="40101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91" y="34056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5" y="28078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8" y="40122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6" y="34035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40" y="28056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3" y="40101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41" y="1548392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9" y="44495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3" y="38390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3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2" y="44125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4" y="442278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4" y="440701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4" y="50434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6" y="439719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9" y="44212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3" y="3823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6" y="50278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3" y="4415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7" y="38171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50" y="50216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5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10" y="3690906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9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10" y="4357566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6" y="4859921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3" y="50415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3" y="3405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7" y="280759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7" y="3238004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4" y="204584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u="sng" dirty="0">
                <a:solidFill>
                  <a:srgbClr val="FFC000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</p:spTree>
    <p:extLst>
      <p:ext uri="{BB962C8B-B14F-4D97-AF65-F5344CB8AC3E}">
        <p14:creationId xmlns:p14="http://schemas.microsoft.com/office/powerpoint/2010/main" val="97761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>
            <a:extLst>
              <a:ext uri="{FF2B5EF4-FFF2-40B4-BE49-F238E27FC236}">
                <a16:creationId xmlns:a16="http://schemas.microsoft.com/office/drawing/2014/main" id="{509D1BA6-5A35-4C83-B3DF-0446E961BF8C}"/>
              </a:ext>
            </a:extLst>
          </p:cNvPr>
          <p:cNvSpPr/>
          <p:nvPr/>
        </p:nvSpPr>
        <p:spPr>
          <a:xfrm>
            <a:off x="3804984" y="908080"/>
            <a:ext cx="7399303" cy="45950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F2AE8A-4E8F-40BD-A6D9-D8CDBBB4125C}"/>
              </a:ext>
            </a:extLst>
          </p:cNvPr>
          <p:cNvSpPr/>
          <p:nvPr/>
        </p:nvSpPr>
        <p:spPr>
          <a:xfrm>
            <a:off x="376462" y="3774376"/>
            <a:ext cx="4145756" cy="1728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3" y="152167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9" y="150590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101" y="15058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3" y="150590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3" y="9080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2" y="15431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6" y="94536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9" y="214977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5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9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2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9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3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6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4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8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81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2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6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9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9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3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6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10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4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7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6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100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3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70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5" y="337176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91" y="33559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3" y="335590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5" y="335599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4" y="33932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8" y="2795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81" y="39998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7" y="34035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21" y="28056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4" y="40101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91" y="34056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5" y="28078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8" y="40122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6" y="34035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40" y="28056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3" y="40101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41" y="1548392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9" y="44495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3" y="38390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3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2" y="44125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4" y="442278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4" y="440701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4" y="50434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6" y="439719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9" y="44212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3" y="3823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6" y="50278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3" y="4415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7" y="38171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50" y="50216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5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10" y="3690906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9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10" y="4357566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6" y="4859921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3" y="50415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3" y="3405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7" y="280759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7" y="3238004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4" y="204584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u="sng" dirty="0">
                <a:solidFill>
                  <a:srgbClr val="FFC000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B2A1053B-F24A-499B-962A-F14C6E274E0C}"/>
              </a:ext>
            </a:extLst>
          </p:cNvPr>
          <p:cNvSpPr/>
          <p:nvPr/>
        </p:nvSpPr>
        <p:spPr>
          <a:xfrm>
            <a:off x="7423176" y="6044888"/>
            <a:ext cx="426327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0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de molécula anfipática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F1DCF7-9892-4E54-95E2-4B49EDB91F5C}"/>
              </a:ext>
            </a:extLst>
          </p:cNvPr>
          <p:cNvSpPr txBox="1"/>
          <p:nvPr/>
        </p:nvSpPr>
        <p:spPr>
          <a:xfrm>
            <a:off x="1188733" y="3349612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prstClr val="white"/>
                </a:solidFill>
                <a:latin typeface="Bell MT" panose="02020503060305020303" pitchFamily="18" charset="0"/>
              </a:rPr>
              <a:t>Cabeça polar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0613A2A5-AB77-481B-9A90-3A5C27D4D35B}"/>
              </a:ext>
            </a:extLst>
          </p:cNvPr>
          <p:cNvSpPr txBox="1"/>
          <p:nvPr/>
        </p:nvSpPr>
        <p:spPr>
          <a:xfrm>
            <a:off x="6728472" y="479641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prstClr val="white"/>
                </a:solidFill>
                <a:latin typeface="Bell MT" panose="02020503060305020303" pitchFamily="18" charset="0"/>
              </a:rPr>
              <a:t>Calda Apolar</a:t>
            </a:r>
          </a:p>
        </p:txBody>
      </p:sp>
    </p:spTree>
    <p:extLst>
      <p:ext uri="{BB962C8B-B14F-4D97-AF65-F5344CB8AC3E}">
        <p14:creationId xmlns:p14="http://schemas.microsoft.com/office/powerpoint/2010/main" val="415229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6AF5-A77F-454E-BE53-5552C4BA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" y="3005343"/>
            <a:ext cx="7176873" cy="10475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E9525E-74FB-40B8-9E00-5E4E0AACBA3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36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B2213-843D-45EE-8F9B-499832C50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1"/>
          <a:stretch/>
        </p:blipFill>
        <p:spPr>
          <a:xfrm flipV="1">
            <a:off x="7176875" y="3005342"/>
            <a:ext cx="5015127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O que são aminoácidos?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B74289-7F38-4B25-9DDD-3A8D9AC2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393" y="1793611"/>
            <a:ext cx="4911564" cy="327077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517FFD9-5D15-439A-9060-F7D06BDB63D2}"/>
              </a:ext>
            </a:extLst>
          </p:cNvPr>
          <p:cNvSpPr/>
          <p:nvPr/>
        </p:nvSpPr>
        <p:spPr>
          <a:xfrm>
            <a:off x="3937395" y="2159000"/>
            <a:ext cx="1769139" cy="23622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C2541-B709-4A01-9E49-029010118E3D}"/>
              </a:ext>
            </a:extLst>
          </p:cNvPr>
          <p:cNvSpPr/>
          <p:nvPr/>
        </p:nvSpPr>
        <p:spPr>
          <a:xfrm>
            <a:off x="6866861" y="2159000"/>
            <a:ext cx="1769139" cy="236220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4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Objetivos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237445" y="1838504"/>
            <a:ext cx="10515600" cy="18658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/>
          <a:p>
            <a:pPr marL="0" indent="0" algn="just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sz="32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Conhecer os principais grandes grupos de moléculas orgânicas</a:t>
            </a:r>
            <a:endParaRPr sz="3200" dirty="0">
              <a:solidFill>
                <a:schemeClr val="bg1"/>
              </a:solidFill>
            </a:endParaRPr>
          </a:p>
          <a:p>
            <a:pPr marL="177800" indent="0" algn="just">
              <a:buClr>
                <a:schemeClr val="dk1"/>
              </a:buClr>
              <a:buSzPts val="2800"/>
              <a:buNone/>
            </a:pPr>
            <a:endParaRPr sz="3200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Clr>
                <a:schemeClr val="dk1"/>
              </a:buClr>
              <a:buSzPts val="2800"/>
              <a:buNone/>
            </a:pPr>
            <a:r>
              <a:rPr lang="pt-BR" sz="32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Conhecer os termos e elementos comuns das reações bioquímicas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B7DDE2-7CE2-46B0-97DC-F025A79E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20" y="76551"/>
            <a:ext cx="7301163" cy="6704901"/>
          </a:xfrm>
          <a:prstGeom prst="roundRect">
            <a:avLst>
              <a:gd name="adj" fmla="val 75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Proteínas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44200" cy="37736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São polímeros de aminoácidos que pode atuar como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1" indent="0">
              <a:lnSpc>
                <a:spcPct val="150000"/>
              </a:lnSpc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enzimas, catalisando reações químicas, </a:t>
            </a:r>
            <a:endParaRPr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podem transportar pequenas moléculas ou íons; </a:t>
            </a:r>
            <a:endParaRPr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podem ser motoras para auxiliar no movimento em células e tecidos; </a:t>
            </a:r>
            <a:endParaRPr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estão no sistema imunológico, etc...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Funções das proteínas?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E84D389-FBD5-44E2-8C61-6B325AE68918}"/>
              </a:ext>
            </a:extLst>
          </p:cNvPr>
          <p:cNvSpPr/>
          <p:nvPr/>
        </p:nvSpPr>
        <p:spPr>
          <a:xfrm>
            <a:off x="1143393" y="3389507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 formas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29A545A-F72C-45DC-A406-FA2244C58A83}"/>
              </a:ext>
            </a:extLst>
          </p:cNvPr>
          <p:cNvSpPr/>
          <p:nvPr/>
        </p:nvSpPr>
        <p:spPr>
          <a:xfrm>
            <a:off x="4674627" y="2995838"/>
            <a:ext cx="2217107" cy="1673559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 Funções</a:t>
            </a:r>
          </a:p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Biológicas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C48F23-3286-47A0-BA7F-B4F7049A3A47}"/>
              </a:ext>
            </a:extLst>
          </p:cNvPr>
          <p:cNvSpPr/>
          <p:nvPr/>
        </p:nvSpPr>
        <p:spPr>
          <a:xfrm>
            <a:off x="8306381" y="1247580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Estrutural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3BF8E74-D69B-43FB-B22F-F5FE8E8B17CE}"/>
              </a:ext>
            </a:extLst>
          </p:cNvPr>
          <p:cNvSpPr/>
          <p:nvPr/>
        </p:nvSpPr>
        <p:spPr>
          <a:xfrm>
            <a:off x="3497299" y="3463882"/>
            <a:ext cx="1040524" cy="73746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B16E5A4-EF4E-48BF-B116-78B40D21760B}"/>
              </a:ext>
            </a:extLst>
          </p:cNvPr>
          <p:cNvSpPr/>
          <p:nvPr/>
        </p:nvSpPr>
        <p:spPr>
          <a:xfrm>
            <a:off x="7057419" y="3389509"/>
            <a:ext cx="1040524" cy="73746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4C8F6C-4717-44EB-A55F-BA8DA9B2861C}"/>
              </a:ext>
            </a:extLst>
          </p:cNvPr>
          <p:cNvSpPr/>
          <p:nvPr/>
        </p:nvSpPr>
        <p:spPr>
          <a:xfrm>
            <a:off x="8306381" y="2573143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Hormonal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47F7DC1-B1DD-4150-A98B-F1F1952A5888}"/>
              </a:ext>
            </a:extLst>
          </p:cNvPr>
          <p:cNvSpPr/>
          <p:nvPr/>
        </p:nvSpPr>
        <p:spPr>
          <a:xfrm>
            <a:off x="8306381" y="3898706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Enzimática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6AFA727-D471-48A2-81F2-AF7F14094DF0}"/>
              </a:ext>
            </a:extLst>
          </p:cNvPr>
          <p:cNvSpPr/>
          <p:nvPr/>
        </p:nvSpPr>
        <p:spPr>
          <a:xfrm>
            <a:off x="8306381" y="5224269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outras...</a:t>
            </a:r>
          </a:p>
        </p:txBody>
      </p:sp>
    </p:spTree>
    <p:extLst>
      <p:ext uri="{BB962C8B-B14F-4D97-AF65-F5344CB8AC3E}">
        <p14:creationId xmlns:p14="http://schemas.microsoft.com/office/powerpoint/2010/main" val="3737691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Enzimas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BR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Proteínas que catalisam</a:t>
            </a:r>
            <a:r>
              <a:rPr lang="pt-BR" b="1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reações químicas as quais ocorrem em seres vivos. 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Aceleram a velocidade das reações, o que contribui para o metabolismo. 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Sem elas, muitas reações seriam extremamente lentas.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Durante a reação, elas não mudam sua composição e também não são consumidas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>
            <a:extLst>
              <a:ext uri="{FF2B5EF4-FFF2-40B4-BE49-F238E27FC236}">
                <a16:creationId xmlns:a16="http://schemas.microsoft.com/office/drawing/2014/main" id="{A7209605-BDC4-449F-ACE9-F654D89C1B72}"/>
              </a:ext>
            </a:extLst>
          </p:cNvPr>
          <p:cNvSpPr/>
          <p:nvPr/>
        </p:nvSpPr>
        <p:spPr>
          <a:xfrm>
            <a:off x="868287" y="235363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FF3D13-7274-4B48-B568-7783A2C6CCB4}"/>
              </a:ext>
            </a:extLst>
          </p:cNvPr>
          <p:cNvSpPr txBox="1"/>
          <p:nvPr/>
        </p:nvSpPr>
        <p:spPr>
          <a:xfrm>
            <a:off x="2247404" y="2122806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D9E63E2-91AA-43C4-8D93-AF45988F292F}"/>
              </a:ext>
            </a:extLst>
          </p:cNvPr>
          <p:cNvCxnSpPr>
            <a:cxnSpLocks/>
          </p:cNvCxnSpPr>
          <p:nvPr/>
        </p:nvCxnSpPr>
        <p:spPr>
          <a:xfrm>
            <a:off x="1293938" y="365960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AB4FF1-9517-47FA-AAF9-B14E1FE52205}"/>
              </a:ext>
            </a:extLst>
          </p:cNvPr>
          <p:cNvSpPr txBox="1"/>
          <p:nvPr/>
        </p:nvSpPr>
        <p:spPr>
          <a:xfrm>
            <a:off x="1138109" y="329867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448909-2108-4786-A14C-828845943BC2}"/>
              </a:ext>
            </a:extLst>
          </p:cNvPr>
          <p:cNvSpPr txBox="1"/>
          <p:nvPr/>
        </p:nvSpPr>
        <p:spPr>
          <a:xfrm>
            <a:off x="1138109" y="449853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1CFA1FD-0C43-41DF-B545-86892738665D}"/>
              </a:ext>
            </a:extLst>
          </p:cNvPr>
          <p:cNvCxnSpPr>
            <a:cxnSpLocks/>
          </p:cNvCxnSpPr>
          <p:nvPr/>
        </p:nvCxnSpPr>
        <p:spPr>
          <a:xfrm>
            <a:off x="2559203" y="365960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F7A467-099B-497A-BF2E-BE9D85E31ECF}"/>
              </a:ext>
            </a:extLst>
          </p:cNvPr>
          <p:cNvSpPr txBox="1"/>
          <p:nvPr/>
        </p:nvSpPr>
        <p:spPr>
          <a:xfrm>
            <a:off x="2396865" y="446096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FF6038-11ED-4199-A0A6-FCE25E2154EC}"/>
              </a:ext>
            </a:extLst>
          </p:cNvPr>
          <p:cNvSpPr txBox="1"/>
          <p:nvPr/>
        </p:nvSpPr>
        <p:spPr>
          <a:xfrm>
            <a:off x="2369444" y="329867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D0FE0CA-58D1-4B9C-952B-4CF765359B24}"/>
              </a:ext>
            </a:extLst>
          </p:cNvPr>
          <p:cNvCxnSpPr>
            <a:cxnSpLocks/>
          </p:cNvCxnSpPr>
          <p:nvPr/>
        </p:nvCxnSpPr>
        <p:spPr>
          <a:xfrm>
            <a:off x="2957436" y="271457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205E20-E095-4806-9C02-F94791A12D62}"/>
              </a:ext>
            </a:extLst>
          </p:cNvPr>
          <p:cNvSpPr txBox="1"/>
          <p:nvPr/>
        </p:nvSpPr>
        <p:spPr>
          <a:xfrm>
            <a:off x="2795098" y="35159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DB5E60-E385-42B5-81A7-1E14499A8DA2}"/>
              </a:ext>
            </a:extLst>
          </p:cNvPr>
          <p:cNvSpPr txBox="1"/>
          <p:nvPr/>
        </p:nvSpPr>
        <p:spPr>
          <a:xfrm>
            <a:off x="2767677" y="23536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6B98901-0645-42AD-8956-FF03D5B2B129}"/>
              </a:ext>
            </a:extLst>
          </p:cNvPr>
          <p:cNvCxnSpPr>
            <a:cxnSpLocks/>
          </p:cNvCxnSpPr>
          <p:nvPr/>
        </p:nvCxnSpPr>
        <p:spPr>
          <a:xfrm>
            <a:off x="851893" y="272815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8D217E-2412-46EE-BDC2-BB10C68F7A8F}"/>
              </a:ext>
            </a:extLst>
          </p:cNvPr>
          <p:cNvSpPr txBox="1"/>
          <p:nvPr/>
        </p:nvSpPr>
        <p:spPr>
          <a:xfrm>
            <a:off x="436589" y="355930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BF31A9-264B-4945-9EF3-24667F9DDA8C}"/>
              </a:ext>
            </a:extLst>
          </p:cNvPr>
          <p:cNvSpPr txBox="1"/>
          <p:nvPr/>
        </p:nvSpPr>
        <p:spPr>
          <a:xfrm>
            <a:off x="662134" y="23672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912761F-4F45-495E-94AC-123929195725}"/>
              </a:ext>
            </a:extLst>
          </p:cNvPr>
          <p:cNvCxnSpPr>
            <a:cxnSpLocks/>
          </p:cNvCxnSpPr>
          <p:nvPr/>
        </p:nvCxnSpPr>
        <p:spPr>
          <a:xfrm>
            <a:off x="1277668" y="185459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E5C7E77-2BE2-415C-A32B-9E423022DCCE}"/>
              </a:ext>
            </a:extLst>
          </p:cNvPr>
          <p:cNvSpPr txBox="1"/>
          <p:nvPr/>
        </p:nvSpPr>
        <p:spPr>
          <a:xfrm>
            <a:off x="1008427" y="1460575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0D67C0-8CF0-4495-A471-D470D804FFE3}"/>
              </a:ext>
            </a:extLst>
          </p:cNvPr>
          <p:cNvSpPr txBox="1"/>
          <p:nvPr/>
        </p:nvSpPr>
        <p:spPr>
          <a:xfrm>
            <a:off x="1121839" y="26935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E6CF5FD-7985-4F4A-8885-7F23BB5E9807}"/>
              </a:ext>
            </a:extLst>
          </p:cNvPr>
          <p:cNvSpPr/>
          <p:nvPr/>
        </p:nvSpPr>
        <p:spPr>
          <a:xfrm>
            <a:off x="9382576" y="228345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D2427C-8ADA-4733-AB04-A4D50A205373}"/>
              </a:ext>
            </a:extLst>
          </p:cNvPr>
          <p:cNvSpPr txBox="1"/>
          <p:nvPr/>
        </p:nvSpPr>
        <p:spPr>
          <a:xfrm>
            <a:off x="10761693" y="2052626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B7673D8-99DB-41E3-A733-559F2FF8C61A}"/>
              </a:ext>
            </a:extLst>
          </p:cNvPr>
          <p:cNvCxnSpPr>
            <a:cxnSpLocks/>
          </p:cNvCxnSpPr>
          <p:nvPr/>
        </p:nvCxnSpPr>
        <p:spPr>
          <a:xfrm>
            <a:off x="9808227" y="358942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2E77E0C-5992-405A-8DEB-2B0ED1FAD277}"/>
              </a:ext>
            </a:extLst>
          </p:cNvPr>
          <p:cNvSpPr txBox="1"/>
          <p:nvPr/>
        </p:nvSpPr>
        <p:spPr>
          <a:xfrm>
            <a:off x="9652398" y="322849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9A3507-431D-43DC-8648-2DF5092E96F0}"/>
              </a:ext>
            </a:extLst>
          </p:cNvPr>
          <p:cNvSpPr txBox="1"/>
          <p:nvPr/>
        </p:nvSpPr>
        <p:spPr>
          <a:xfrm>
            <a:off x="9652398" y="44283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C814C1B-8E1B-4830-8E0D-CAEDCDC060A2}"/>
              </a:ext>
            </a:extLst>
          </p:cNvPr>
          <p:cNvCxnSpPr>
            <a:cxnSpLocks/>
          </p:cNvCxnSpPr>
          <p:nvPr/>
        </p:nvCxnSpPr>
        <p:spPr>
          <a:xfrm>
            <a:off x="11073492" y="358942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9B08A1-4E43-482E-BA8C-61CD0998B330}"/>
              </a:ext>
            </a:extLst>
          </p:cNvPr>
          <p:cNvSpPr txBox="1"/>
          <p:nvPr/>
        </p:nvSpPr>
        <p:spPr>
          <a:xfrm>
            <a:off x="10911154" y="439078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781562-B5EA-43F0-AEE4-D1F8C06BCCD4}"/>
              </a:ext>
            </a:extLst>
          </p:cNvPr>
          <p:cNvSpPr txBox="1"/>
          <p:nvPr/>
        </p:nvSpPr>
        <p:spPr>
          <a:xfrm>
            <a:off x="10883733" y="3228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408AAFE-DA27-40DD-96C9-1B52F96A2594}"/>
              </a:ext>
            </a:extLst>
          </p:cNvPr>
          <p:cNvCxnSpPr>
            <a:cxnSpLocks/>
          </p:cNvCxnSpPr>
          <p:nvPr/>
        </p:nvCxnSpPr>
        <p:spPr>
          <a:xfrm>
            <a:off x="11471725" y="264439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FF912A-032F-4244-8F1C-F089240F20EA}"/>
              </a:ext>
            </a:extLst>
          </p:cNvPr>
          <p:cNvSpPr txBox="1"/>
          <p:nvPr/>
        </p:nvSpPr>
        <p:spPr>
          <a:xfrm>
            <a:off x="11309387" y="344575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6B9A4F8-DB25-43A6-B284-B1751DB80C3B}"/>
              </a:ext>
            </a:extLst>
          </p:cNvPr>
          <p:cNvSpPr txBox="1"/>
          <p:nvPr/>
        </p:nvSpPr>
        <p:spPr>
          <a:xfrm>
            <a:off x="11281966" y="228345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A453E39-E4A3-4318-BADA-328333021191}"/>
              </a:ext>
            </a:extLst>
          </p:cNvPr>
          <p:cNvCxnSpPr>
            <a:cxnSpLocks/>
          </p:cNvCxnSpPr>
          <p:nvPr/>
        </p:nvCxnSpPr>
        <p:spPr>
          <a:xfrm>
            <a:off x="9366182" y="265797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E3E5F3A-F516-4BF9-82B1-9A4F0F3EDFBC}"/>
              </a:ext>
            </a:extLst>
          </p:cNvPr>
          <p:cNvSpPr txBox="1"/>
          <p:nvPr/>
        </p:nvSpPr>
        <p:spPr>
          <a:xfrm>
            <a:off x="8950878" y="348912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094246-40A5-42E1-9EC1-3D58D1D1050B}"/>
              </a:ext>
            </a:extLst>
          </p:cNvPr>
          <p:cNvSpPr txBox="1"/>
          <p:nvPr/>
        </p:nvSpPr>
        <p:spPr>
          <a:xfrm>
            <a:off x="9176423" y="229703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8FE5448-4C35-4797-90AE-1F80FA542503}"/>
              </a:ext>
            </a:extLst>
          </p:cNvPr>
          <p:cNvCxnSpPr>
            <a:cxnSpLocks/>
          </p:cNvCxnSpPr>
          <p:nvPr/>
        </p:nvCxnSpPr>
        <p:spPr>
          <a:xfrm>
            <a:off x="9791957" y="178441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22FCB52-CCC5-4F8B-85C2-A28E2CE44980}"/>
              </a:ext>
            </a:extLst>
          </p:cNvPr>
          <p:cNvSpPr txBox="1"/>
          <p:nvPr/>
        </p:nvSpPr>
        <p:spPr>
          <a:xfrm>
            <a:off x="9176423" y="1410492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400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F9D07DA-0083-4332-9D4B-263F002BC1B6}"/>
              </a:ext>
            </a:extLst>
          </p:cNvPr>
          <p:cNvSpPr txBox="1"/>
          <p:nvPr/>
        </p:nvSpPr>
        <p:spPr>
          <a:xfrm>
            <a:off x="9636128" y="26233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D3D5917-E8F3-4C59-AD98-58D959D4260B}"/>
              </a:ext>
            </a:extLst>
          </p:cNvPr>
          <p:cNvCxnSpPr>
            <a:cxnSpLocks/>
          </p:cNvCxnSpPr>
          <p:nvPr/>
        </p:nvCxnSpPr>
        <p:spPr>
          <a:xfrm>
            <a:off x="9063981" y="164685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F0E0908D-A29B-4B82-8D87-511A21936144}"/>
              </a:ext>
            </a:extLst>
          </p:cNvPr>
          <p:cNvSpPr/>
          <p:nvPr/>
        </p:nvSpPr>
        <p:spPr>
          <a:xfrm>
            <a:off x="8692913" y="1442812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BE61A45-7297-404C-A0F5-D5D3D8CD3571}"/>
              </a:ext>
            </a:extLst>
          </p:cNvPr>
          <p:cNvCxnSpPr>
            <a:cxnSpLocks/>
          </p:cNvCxnSpPr>
          <p:nvPr/>
        </p:nvCxnSpPr>
        <p:spPr>
          <a:xfrm flipV="1">
            <a:off x="3756058" y="3248589"/>
            <a:ext cx="4556528" cy="50083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stomShape 3">
            <a:extLst>
              <a:ext uri="{FF2B5EF4-FFF2-40B4-BE49-F238E27FC236}">
                <a16:creationId xmlns:a16="http://schemas.microsoft.com/office/drawing/2014/main" id="{C2BC7366-F33E-495F-84E1-28D2ADB8FC89}"/>
              </a:ext>
            </a:extLst>
          </p:cNvPr>
          <p:cNvSpPr/>
          <p:nvPr/>
        </p:nvSpPr>
        <p:spPr>
          <a:xfrm>
            <a:off x="4181239" y="3429495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Hexoquinase</a:t>
            </a:r>
            <a:endParaRPr lang="pt-BR" sz="2400" b="1" spc="-1" dirty="0">
              <a:solidFill>
                <a:schemeClr val="bg1"/>
              </a:solidFill>
              <a:latin typeface="Bell MT"/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8E1EAE0-33C8-41D4-80D9-4C5C353A08A1}"/>
              </a:ext>
            </a:extLst>
          </p:cNvPr>
          <p:cNvGrpSpPr/>
          <p:nvPr/>
        </p:nvGrpSpPr>
        <p:grpSpPr>
          <a:xfrm>
            <a:off x="4095098" y="2061533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40B764D0-20E0-4BCB-98A8-062B7745053B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96F5581-CA00-4F85-BBB3-C29F5B5AF2B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CE49719-B093-437A-AE26-625328C14FB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ED1DCD1-5A5E-4A46-9354-C90F7455C7E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160B79F-0B78-4B51-B6D0-06C5840BF083}"/>
              </a:ext>
            </a:extLst>
          </p:cNvPr>
          <p:cNvGrpSpPr/>
          <p:nvPr/>
        </p:nvGrpSpPr>
        <p:grpSpPr>
          <a:xfrm>
            <a:off x="6724894" y="2074547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E4E0CED3-A381-4F31-93B5-D4D1D6F29DCF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73952045-355A-4FDD-9D99-E1A20D39724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0E50448-60A7-4B2E-A350-B451E4CE491C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rco 52">
            <a:extLst>
              <a:ext uri="{FF2B5EF4-FFF2-40B4-BE49-F238E27FC236}">
                <a16:creationId xmlns:a16="http://schemas.microsoft.com/office/drawing/2014/main" id="{7F891250-A0E6-4A23-A402-82CCF4117D77}"/>
              </a:ext>
            </a:extLst>
          </p:cNvPr>
          <p:cNvSpPr/>
          <p:nvPr/>
        </p:nvSpPr>
        <p:spPr>
          <a:xfrm rot="5400000">
            <a:off x="5185209" y="1766779"/>
            <a:ext cx="1472706" cy="151667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26A8C59-C977-41B5-8F15-D5AD68A67217}"/>
              </a:ext>
            </a:extLst>
          </p:cNvPr>
          <p:cNvSpPr/>
          <p:nvPr/>
        </p:nvSpPr>
        <p:spPr>
          <a:xfrm>
            <a:off x="7941520" y="207272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ADF96A04-C7C0-481F-946A-FB27CD1DEF54}"/>
              </a:ext>
            </a:extLst>
          </p:cNvPr>
          <p:cNvSpPr/>
          <p:nvPr/>
        </p:nvSpPr>
        <p:spPr>
          <a:xfrm>
            <a:off x="7597102" y="2052025"/>
            <a:ext cx="39030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+</a:t>
            </a:r>
          </a:p>
        </p:txBody>
      </p:sp>
      <p:sp>
        <p:nvSpPr>
          <p:cNvPr id="58" name="CustomShape 3">
            <a:extLst>
              <a:ext uri="{FF2B5EF4-FFF2-40B4-BE49-F238E27FC236}">
                <a16:creationId xmlns:a16="http://schemas.microsoft.com/office/drawing/2014/main" id="{39E2D5E5-39E7-4F1F-98E7-BCC93B761582}"/>
              </a:ext>
            </a:extLst>
          </p:cNvPr>
          <p:cNvSpPr/>
          <p:nvPr/>
        </p:nvSpPr>
        <p:spPr>
          <a:xfrm>
            <a:off x="4274557" y="274512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Mg</a:t>
            </a:r>
            <a:r>
              <a:rPr lang="pt-BR" sz="2400" b="1" spc="-1" baseline="30000" dirty="0">
                <a:solidFill>
                  <a:schemeClr val="bg1"/>
                </a:solidFill>
                <a:latin typeface="Bell MT"/>
              </a:rPr>
              <a:t>2+</a:t>
            </a:r>
          </a:p>
        </p:txBody>
      </p:sp>
      <p:sp>
        <p:nvSpPr>
          <p:cNvPr id="56" name="CustomShape 3">
            <a:extLst>
              <a:ext uri="{FF2B5EF4-FFF2-40B4-BE49-F238E27FC236}">
                <a16:creationId xmlns:a16="http://schemas.microsoft.com/office/drawing/2014/main" id="{689233CA-96E2-4AEA-AAC3-9593570BD1B8}"/>
              </a:ext>
            </a:extLst>
          </p:cNvPr>
          <p:cNvSpPr/>
          <p:nvPr/>
        </p:nvSpPr>
        <p:spPr>
          <a:xfrm>
            <a:off x="157093" y="522662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accent4"/>
                </a:solidFill>
                <a:latin typeface="Bell MT"/>
              </a:rPr>
              <a:t>Glicose</a:t>
            </a:r>
          </a:p>
        </p:txBody>
      </p:sp>
      <p:sp>
        <p:nvSpPr>
          <p:cNvPr id="57" name="CustomShape 3">
            <a:extLst>
              <a:ext uri="{FF2B5EF4-FFF2-40B4-BE49-F238E27FC236}">
                <a16:creationId xmlns:a16="http://schemas.microsoft.com/office/drawing/2014/main" id="{2AA5900F-01CF-4DF6-9D3B-D9EABE072AC3}"/>
              </a:ext>
            </a:extLst>
          </p:cNvPr>
          <p:cNvSpPr/>
          <p:nvPr/>
        </p:nvSpPr>
        <p:spPr>
          <a:xfrm>
            <a:off x="8692915" y="5226625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accent4"/>
                </a:solidFill>
                <a:latin typeface="Bell MT"/>
              </a:rPr>
              <a:t>Glicose-6-fosfato</a:t>
            </a:r>
          </a:p>
        </p:txBody>
      </p:sp>
    </p:spTree>
    <p:extLst>
      <p:ext uri="{BB962C8B-B14F-4D97-AF65-F5344CB8AC3E}">
        <p14:creationId xmlns:p14="http://schemas.microsoft.com/office/powerpoint/2010/main" val="193209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25662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Conceitos importantes em bioenergética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Bioenergética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1866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Área que está muito ligada à bioquímica e que estuda as transformações de energia nos seres vivos. 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Estuda os processos metabólicos celulares, isto é, as reações químicas realizadas pelas células, que envolvem consumo ou produção de energia a partir de um combustível orgânico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Metabolismo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838200" y="1690690"/>
            <a:ext cx="10515600" cy="14707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Nome dado ao conjunto das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reações químicas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que ocorrem num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organismo vivo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com o fim de promover a satisfação de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necessidades estruturais e energéticas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94E318-A048-4103-AA2C-E6A2AF83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55" y="3696582"/>
            <a:ext cx="7518893" cy="23929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4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As </a:t>
            </a:r>
            <a:r>
              <a:rPr lang="pt-BR" sz="3200" dirty="0">
                <a:solidFill>
                  <a:schemeClr val="accent4"/>
                </a:solidFill>
              </a:rPr>
              <a:t>vias metabólicas </a:t>
            </a:r>
            <a:r>
              <a:rPr lang="pt-BR" sz="3200" dirty="0">
                <a:solidFill>
                  <a:prstClr val="white"/>
                </a:solidFill>
              </a:rPr>
              <a:t>possuem </a:t>
            </a:r>
            <a:r>
              <a:rPr lang="pt-BR" sz="3200" dirty="0">
                <a:solidFill>
                  <a:schemeClr val="accent4"/>
                </a:solidFill>
              </a:rPr>
              <a:t>duas</a:t>
            </a:r>
            <a:r>
              <a:rPr lang="pt-BR" sz="3200" dirty="0">
                <a:solidFill>
                  <a:srgbClr val="FFC000">
                    <a:lumMod val="40000"/>
                    <a:lumOff val="60000"/>
                  </a:srgbClr>
                </a:solidFill>
              </a:rPr>
              <a:t> </a:t>
            </a:r>
            <a:r>
              <a:rPr lang="pt-BR" sz="3200" dirty="0">
                <a:solidFill>
                  <a:schemeClr val="accent4"/>
                </a:solidFill>
              </a:rPr>
              <a:t>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6" y="5103418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solidFill>
                  <a:prstClr val="white"/>
                </a:solidFill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6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solidFill>
                  <a:prstClr val="white"/>
                </a:solidFill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O metabolismos pode ser de dois tipos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0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b="1" u="sng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Anabólico/Anabolismo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- Fase metabólica em que as unidades fundamentais são reunidas para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formar as macromoléculas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componentes das células, como as proteínas, DNA etc..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r>
              <a:rPr lang="pt-BR" b="1" u="sng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Catabólica/Catabolismo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-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Fase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degradativa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do metabolismo; nela,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as moléculas orgânicas,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nutrientes, carboidratos, lipídios e proteínas provenientes do ambiente ou dos reservatórios de nutrientes da própria célula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são degradados por reações consecutivas em produtos finais menores e mais simples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691444" y="3122587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Carboidratos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552246" y="3122587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Proteínas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247744" y="3117145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Lipídeos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52246" y="1894214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Aminoácidos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40957" y="4350960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Enzimas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248231" y="406402"/>
            <a:ext cx="10014857" cy="95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pt-BR" sz="4000" b="1" kern="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Grupos de moléculas orgânicas</a:t>
            </a:r>
            <a:endParaRPr sz="40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 descr="Carboidratos: características, classificação, funções - Brasil Escol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334" y="4350960"/>
            <a:ext cx="2857500" cy="1905000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120" name="Google Shape;120;p4" descr="Dónde encontramos las proteínas? – Landívar en cas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1060" y="5061739"/>
            <a:ext cx="1806960" cy="167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 descr="LÍPIDOS O GRASAS PARTE I - Guerreros Fi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8170" y="4354387"/>
            <a:ext cx="3171069" cy="2016815"/>
          </a:xfrm>
          <a:prstGeom prst="round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Rota metabólica ou Via metabólica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2" name="Google Shape;192;p15"/>
          <p:cNvSpPr txBox="1">
            <a:spLocks noGrp="1"/>
          </p:cNvSpPr>
          <p:nvPr>
            <p:ph type="body" idx="1"/>
          </p:nvPr>
        </p:nvSpPr>
        <p:spPr>
          <a:xfrm>
            <a:off x="838201" y="1750049"/>
            <a:ext cx="92330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Série de reações químicas metabólicas conectadas que alimentam uma a outra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5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8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5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8" y="2149083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21" y="398471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10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6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3" y="1815154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3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9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3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5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2" y="2318188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2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2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2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900" y="12405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51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2" y="6121755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4" y="616409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5" y="611754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21" y="613403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1" y="61422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Gliceraldeído </a:t>
            </a:r>
          </a:p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8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8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Enolase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mutase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90" y="1895535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6" y="1573361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algn="ctr">
              <a:defRPr/>
            </a:pP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Hexoquinase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7" y="2055880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Fosfoglicose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96519" y="1895519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Fosfofruto</a:t>
            </a: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5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91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9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Mg</a:t>
            </a:r>
            <a:r>
              <a:rPr lang="pt-BR" sz="1100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9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4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H</a:t>
            </a:r>
            <a:r>
              <a:rPr lang="pt-BR" sz="1100" baseline="-25000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6" y="3394903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NAD</a:t>
            </a:r>
            <a:r>
              <a:rPr lang="pt-BR" sz="1100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3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7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7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4" y="4476585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Adenosina Trifosfato - ATP</a:t>
            </a:r>
            <a:endParaRPr u="sng" dirty="0">
              <a:solidFill>
                <a:schemeClr val="accent4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ADC133-CABF-4DF5-89A1-BC9B9F1CE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69" y="1957591"/>
            <a:ext cx="7401194" cy="365000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1D8062B-5BE1-413B-9C2A-BB73E9AED214}"/>
              </a:ext>
            </a:extLst>
          </p:cNvPr>
          <p:cNvCxnSpPr/>
          <p:nvPr/>
        </p:nvCxnSpPr>
        <p:spPr>
          <a:xfrm>
            <a:off x="4724706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90E9A0A-82FC-47B9-B3D9-B01D3947F36A}"/>
              </a:ext>
            </a:extLst>
          </p:cNvPr>
          <p:cNvCxnSpPr>
            <a:cxnSpLocks/>
          </p:cNvCxnSpPr>
          <p:nvPr/>
        </p:nvCxnSpPr>
        <p:spPr>
          <a:xfrm flipH="1">
            <a:off x="4724709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D83279-1EA5-4167-A31C-0AA93053443B}"/>
              </a:ext>
            </a:extLst>
          </p:cNvPr>
          <p:cNvSpPr txBox="1"/>
          <p:nvPr/>
        </p:nvSpPr>
        <p:spPr>
          <a:xfrm>
            <a:off x="4336981" y="2093387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Hidrolise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3B424F-999E-4488-8FAA-B4882C88C065}"/>
              </a:ext>
            </a:extLst>
          </p:cNvPr>
          <p:cNvSpPr txBox="1"/>
          <p:nvPr/>
        </p:nvSpPr>
        <p:spPr>
          <a:xfrm>
            <a:off x="4336981" y="4222231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395E3E1-4FEC-499F-9CE0-863F908655BC}"/>
              </a:ext>
            </a:extLst>
          </p:cNvPr>
          <p:cNvGrpSpPr/>
          <p:nvPr/>
        </p:nvGrpSpPr>
        <p:grpSpPr>
          <a:xfrm>
            <a:off x="753225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CC9CB32-C3C6-4581-9336-2C72DEEA9F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4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4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53C10D1-1721-44B7-9888-BFD54AC2738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4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4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9D0D04D-102E-4B92-BE36-53EE6A58F3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4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4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118B2AD-D842-4FF1-8C34-9073F1C78A3D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4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4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E40DAAC-AA16-462D-A593-C5B697A53993}"/>
              </a:ext>
            </a:extLst>
          </p:cNvPr>
          <p:cNvGrpSpPr/>
          <p:nvPr/>
        </p:nvGrpSpPr>
        <p:grpSpPr>
          <a:xfrm>
            <a:off x="6909971" y="2870200"/>
            <a:ext cx="4884046" cy="1117600"/>
            <a:chOff x="2840714" y="6305732"/>
            <a:chExt cx="1599632" cy="403478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772060D-C824-48A1-AC60-EFA274DE5E8E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847E097A-F006-4CCD-8526-E5F4FE115C2F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4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4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F56FB68-6DCE-48D3-A4F0-5DA542E19773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4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4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62F598C3-5401-4D69-A2CA-FEECD2907B2B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4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4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58BAB5-894B-4156-9416-A2A6FE6E7D25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48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</a:t>
              </a:r>
              <a:endParaRPr lang="pt-BR" sz="4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DFF9C85-22B4-4772-8A26-37057350B2B0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4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0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5" y="791682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l">
              <a:defRPr/>
            </a:pPr>
            <a:r>
              <a:rPr lang="pt-BR" sz="3200" dirty="0">
                <a:solidFill>
                  <a:schemeClr val="accent4"/>
                </a:solidFill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585610" y="2155628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3369038" y="2258322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l">
              <a:defRPr/>
            </a:pPr>
            <a:r>
              <a:rPr lang="pt-BR" sz="3200" dirty="0" err="1">
                <a:solidFill>
                  <a:prstClr val="white"/>
                </a:solidFill>
              </a:rPr>
              <a:t>Guanosina</a:t>
            </a:r>
            <a:r>
              <a:rPr lang="pt-BR" sz="3200" dirty="0">
                <a:solidFill>
                  <a:prstClr val="white"/>
                </a:solidFill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405267" y="5103474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731173" y="5103473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91186" y="5086468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3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962468" y="294936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908836" y="6066324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50522" y="6066323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79820" y="606632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3270969" y="3534137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6630983" y="3534137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defRPr/>
            </a:pPr>
            <a:r>
              <a:rPr lang="pt-BR" sz="3200" dirty="0">
                <a:solidFill>
                  <a:prstClr val="white"/>
                </a:solidFill>
              </a:rPr>
              <a:t>GDP + </a:t>
            </a:r>
            <a:r>
              <a:rPr lang="pt-BR" sz="3200" dirty="0" err="1">
                <a:solidFill>
                  <a:prstClr val="white"/>
                </a:solidFill>
              </a:rPr>
              <a:t>Pi</a:t>
            </a:r>
            <a:endParaRPr lang="pt-BR" sz="3200" dirty="0">
              <a:solidFill>
                <a:prstClr val="white"/>
              </a:solidFill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4749099" y="3730327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4749102" y="3993407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 descr="Vetores de Homem Forte De Bateria Em Pé E Mostra Seus Músculos Indicação De  Carregamento Bateria Verde Carregada Completa Elemento De Energia  Alternativa Ícone Do Desenho Animado Vetorial e mais imagens 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2857" y="2735155"/>
            <a:ext cx="3962400" cy="3962400"/>
          </a:xfrm>
          <a:prstGeom prst="roundRect">
            <a:avLst>
              <a:gd name="adj" fmla="val 11467"/>
            </a:avLst>
          </a:prstGeom>
          <a:noFill/>
          <a:ln>
            <a:noFill/>
          </a:ln>
        </p:spPr>
      </p:pic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Em outras palavras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388535" y="1962683"/>
            <a:ext cx="10515600" cy="1775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ATP é como uma pilha carregada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buSzPts val="2800"/>
              <a:buNone/>
            </a:pPr>
            <a:endParaRPr b="1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 o ADP é como uma pilha descarregada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NADH, NADPH e FADH</a:t>
            </a:r>
            <a:r>
              <a:rPr lang="pt-BR" b="1" baseline="-25000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2</a:t>
            </a:r>
            <a:endParaRPr baseline="-25000" dirty="0">
              <a:solidFill>
                <a:schemeClr val="accent4"/>
              </a:solidFill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838200" y="194980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transporte de elétrons é uma outra forma de conversão de energia nas células vivas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NADH, NADPH e FADH</a:t>
            </a:r>
            <a:r>
              <a:rPr lang="pt-BR" b="1" baseline="-250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2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possuem alta afinidade por elétrons e hidrogênio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São por isso são chamadas de transportadores de elétrons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86648" y="305241"/>
            <a:ext cx="3914421" cy="7220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Bioenergética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50335" y="2466839"/>
            <a:ext cx="2322688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Metabolismo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128197" y="4162907"/>
            <a:ext cx="4239670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pt-BR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1. Anabolismo/Síntese de moléculas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128197" y="5180115"/>
            <a:ext cx="3837342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2. Catabolismo/Quebra de moléculas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434667" y="305239"/>
            <a:ext cx="5012266" cy="125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Algumas moléculas são muito comuns quando estudamos bioenergética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206068" y="2023003"/>
            <a:ext cx="2734732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ATP – Adenosina Trifosfato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7155192" y="3063718"/>
            <a:ext cx="1188154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ATP + H2O 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9108164" y="3052430"/>
            <a:ext cx="1766709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ADP + P + Energia 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26" name="Google Shape;226;p19"/>
          <p:cNvCxnSpPr/>
          <p:nvPr/>
        </p:nvCxnSpPr>
        <p:spPr>
          <a:xfrm>
            <a:off x="8337700" y="3131452"/>
            <a:ext cx="71684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>
            <a:off x="8337700" y="3249984"/>
            <a:ext cx="71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8" name="Google Shape;228;p19"/>
          <p:cNvSpPr txBox="1"/>
          <p:nvPr/>
        </p:nvSpPr>
        <p:spPr>
          <a:xfrm>
            <a:off x="8224811" y="2852051"/>
            <a:ext cx="942624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Hidrólise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8099223" y="3368516"/>
            <a:ext cx="1188154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defRPr/>
            </a:pPr>
            <a:r>
              <a:rPr lang="pt-BR" sz="4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Fosforilação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206070" y="4104435"/>
            <a:ext cx="5063149" cy="74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  <a:buSzPts val="1600"/>
              <a:defRPr/>
            </a:pPr>
            <a:r>
              <a:rPr lang="pt-BR" sz="1600" b="1" u="sng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Transportadores de elétrons também atuam na transferência de energia  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987780" y="872288"/>
            <a:ext cx="4380089" cy="13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  <a:buSzPct val="100000"/>
              <a:defRPr/>
            </a:pPr>
            <a:r>
              <a:rPr lang="pt-BR" sz="4400" kern="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Estuda os processos metabólicos celulares, isto é, as </a:t>
            </a:r>
            <a:r>
              <a:rPr lang="pt-BR" sz="4400" b="1" u="sng" kern="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reações químicas realizadas pelas células</a:t>
            </a:r>
            <a:r>
              <a:rPr lang="pt-BR" sz="4400" kern="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, que envolvem consumo ou produção de energia a partir de um combustível orgânico</a:t>
            </a:r>
            <a:endParaRPr sz="1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>
            <a:off x="256824" y="2658533"/>
            <a:ext cx="39511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19"/>
          <p:cNvCxnSpPr/>
          <p:nvPr/>
        </p:nvCxnSpPr>
        <p:spPr>
          <a:xfrm rot="10800000">
            <a:off x="272064" y="1444977"/>
            <a:ext cx="0" cy="120226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19"/>
          <p:cNvCxnSpPr/>
          <p:nvPr/>
        </p:nvCxnSpPr>
        <p:spPr>
          <a:xfrm>
            <a:off x="256826" y="1456267"/>
            <a:ext cx="79021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9"/>
          <p:cNvSpPr/>
          <p:nvPr/>
        </p:nvSpPr>
        <p:spPr>
          <a:xfrm>
            <a:off x="1128199" y="2833511"/>
            <a:ext cx="4695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pt-BR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conjunto das </a:t>
            </a:r>
            <a:r>
              <a:rPr lang="pt-BR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reações químicas </a:t>
            </a:r>
            <a:r>
              <a:rPr lang="pt-BR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que ocorrem num </a:t>
            </a:r>
            <a:r>
              <a:rPr lang="pt-BR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organismo vivo </a:t>
            </a:r>
            <a:endParaRPr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922784" y="3974122"/>
            <a:ext cx="248521" cy="189135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9" descr="Fully charged battery color icon Royalty Free Vector Image"/>
          <p:cNvPicPr preferRelativeResize="0"/>
          <p:nvPr/>
        </p:nvPicPr>
        <p:blipFill rotWithShape="1">
          <a:blip r:embed="rId3">
            <a:alphaModFix/>
          </a:blip>
          <a:srcRect l="27652" t="2545" r="26530" b="10674"/>
          <a:stretch/>
        </p:blipFill>
        <p:spPr>
          <a:xfrm>
            <a:off x="7316613" y="2476952"/>
            <a:ext cx="248926" cy="50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 descr="240 Dead Batteries Illustrations &amp; Clip Art - iStock"/>
          <p:cNvPicPr preferRelativeResize="0"/>
          <p:nvPr/>
        </p:nvPicPr>
        <p:blipFill rotWithShape="1">
          <a:blip r:embed="rId4">
            <a:alphaModFix/>
          </a:blip>
          <a:srcRect l="58448" t="26120" r="25381" b="31398"/>
          <a:stretch/>
        </p:blipFill>
        <p:spPr>
          <a:xfrm>
            <a:off x="9231831" y="2514283"/>
            <a:ext cx="273548" cy="49671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6616414" y="4955568"/>
            <a:ext cx="501226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  <a:buSzPts val="1400"/>
              <a:defRPr/>
            </a:pPr>
            <a:r>
              <a:rPr lang="pt-BR" sz="1400" b="1" kern="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NADH e o FADH</a:t>
            </a:r>
            <a:r>
              <a:rPr lang="pt-BR" sz="1400" b="1" kern="0" baseline="-250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2</a:t>
            </a:r>
            <a:r>
              <a:rPr lang="pt-BR" sz="1400" b="1" kern="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são estes transportadores de elétrons </a:t>
            </a:r>
            <a:endParaRPr sz="1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616416" y="5522907"/>
            <a:ext cx="4719949" cy="74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  <a:buSzPts val="1400"/>
              <a:defRPr/>
            </a:pPr>
            <a:r>
              <a:rPr lang="pt-BR" sz="1400" b="1" kern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De tal forma que a transferência de elétrons é uma meio de troca de energia </a:t>
            </a: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 rot="-5400000">
            <a:off x="-577324" y="4600049"/>
            <a:ext cx="2322688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pt-BR" b="1" kern="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Metabolismo</a:t>
            </a:r>
            <a:endParaRPr sz="1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NCIPIOS DE BIOQUÍMICA LEHNINGER, 7/ED. | Amazon.com.br">
            <a:extLst>
              <a:ext uri="{FF2B5EF4-FFF2-40B4-BE49-F238E27FC236}">
                <a16:creationId xmlns:a16="http://schemas.microsoft.com/office/drawing/2014/main" id="{22D5304C-FAE8-40FC-9134-85C50F4D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23" y="1197735"/>
            <a:ext cx="3304795" cy="4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oquímica Ilustrada de Harper | Amazon.com.br">
            <a:extLst>
              <a:ext uri="{FF2B5EF4-FFF2-40B4-BE49-F238E27FC236}">
                <a16:creationId xmlns:a16="http://schemas.microsoft.com/office/drawing/2014/main" id="{723E8CE6-98EF-4707-ABD4-7BE186E1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70" y="1197735"/>
            <a:ext cx="3637739" cy="472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4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Carboidratos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838200" y="1886374"/>
            <a:ext cx="10515600" cy="3602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Moléculas formadas fundamentalmente por carbono, hidrogênio e oxigênio.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buClr>
                <a:schemeClr val="dk1"/>
              </a:buClr>
              <a:buSzPts val="2800"/>
              <a:buNone/>
            </a:pPr>
            <a:endParaRPr lang="pt-BR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177800" indent="0"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Também conhecidos como glicídios ou açúcares, são importantes biomoléculas que constituem a base da nutrição dos organismos não fotossintetizantes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ágono 17">
            <a:extLst>
              <a:ext uri="{FF2B5EF4-FFF2-40B4-BE49-F238E27FC236}">
                <a16:creationId xmlns:a16="http://schemas.microsoft.com/office/drawing/2014/main" id="{702CD965-57B4-4D55-8165-E74946D7E34C}"/>
              </a:ext>
            </a:extLst>
          </p:cNvPr>
          <p:cNvSpPr/>
          <p:nvPr/>
        </p:nvSpPr>
        <p:spPr>
          <a:xfrm>
            <a:off x="2094977" y="2077573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1AEE6A-A7A5-4EE0-877C-6E5E190D5BC8}"/>
              </a:ext>
            </a:extLst>
          </p:cNvPr>
          <p:cNvSpPr txBox="1"/>
          <p:nvPr/>
        </p:nvSpPr>
        <p:spPr>
          <a:xfrm>
            <a:off x="3474094" y="1846742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7A5189-2F27-41AA-B607-5AA91FEB6EC0}"/>
              </a:ext>
            </a:extLst>
          </p:cNvPr>
          <p:cNvCxnSpPr>
            <a:cxnSpLocks/>
          </p:cNvCxnSpPr>
          <p:nvPr/>
        </p:nvCxnSpPr>
        <p:spPr>
          <a:xfrm>
            <a:off x="2520628" y="3383545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058505-6B6F-4C57-AF06-FC29EA377F46}"/>
              </a:ext>
            </a:extLst>
          </p:cNvPr>
          <p:cNvSpPr txBox="1"/>
          <p:nvPr/>
        </p:nvSpPr>
        <p:spPr>
          <a:xfrm>
            <a:off x="2364799" y="3022609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F41044-7D03-4541-BF06-ED40FE053AEB}"/>
              </a:ext>
            </a:extLst>
          </p:cNvPr>
          <p:cNvSpPr txBox="1"/>
          <p:nvPr/>
        </p:nvSpPr>
        <p:spPr>
          <a:xfrm>
            <a:off x="2364799" y="42224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E6CA522-7905-4160-BE31-F73D121E709F}"/>
              </a:ext>
            </a:extLst>
          </p:cNvPr>
          <p:cNvCxnSpPr>
            <a:cxnSpLocks/>
          </p:cNvCxnSpPr>
          <p:nvPr/>
        </p:nvCxnSpPr>
        <p:spPr>
          <a:xfrm>
            <a:off x="3785893" y="3383545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2D2ECF-A13A-4A4D-A02F-B6CF31C3084D}"/>
              </a:ext>
            </a:extLst>
          </p:cNvPr>
          <p:cNvSpPr txBox="1"/>
          <p:nvPr/>
        </p:nvSpPr>
        <p:spPr>
          <a:xfrm>
            <a:off x="3623555" y="4184899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CF8F4C-D14A-4926-978B-E2485D9B6F92}"/>
              </a:ext>
            </a:extLst>
          </p:cNvPr>
          <p:cNvSpPr txBox="1"/>
          <p:nvPr/>
        </p:nvSpPr>
        <p:spPr>
          <a:xfrm>
            <a:off x="3596134" y="30226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8E7747C-08D8-458B-82B2-A0FB12D22636}"/>
              </a:ext>
            </a:extLst>
          </p:cNvPr>
          <p:cNvCxnSpPr>
            <a:cxnSpLocks/>
          </p:cNvCxnSpPr>
          <p:nvPr/>
        </p:nvCxnSpPr>
        <p:spPr>
          <a:xfrm>
            <a:off x="4184126" y="243851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AB6B04C-A738-4DF2-A1E4-0AFBE74372D7}"/>
              </a:ext>
            </a:extLst>
          </p:cNvPr>
          <p:cNvSpPr txBox="1"/>
          <p:nvPr/>
        </p:nvSpPr>
        <p:spPr>
          <a:xfrm>
            <a:off x="4021788" y="3239866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6E90FE-E5CE-4E6A-B656-7FD3309D8ED2}"/>
              </a:ext>
            </a:extLst>
          </p:cNvPr>
          <p:cNvSpPr txBox="1"/>
          <p:nvPr/>
        </p:nvSpPr>
        <p:spPr>
          <a:xfrm>
            <a:off x="3994367" y="207757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1B4FE51-F544-4A2F-A1FD-94A1DEC8DECC}"/>
              </a:ext>
            </a:extLst>
          </p:cNvPr>
          <p:cNvCxnSpPr>
            <a:cxnSpLocks/>
          </p:cNvCxnSpPr>
          <p:nvPr/>
        </p:nvCxnSpPr>
        <p:spPr>
          <a:xfrm>
            <a:off x="2078583" y="2452088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BA3F78-676A-4B60-897C-2E305CE11975}"/>
              </a:ext>
            </a:extLst>
          </p:cNvPr>
          <p:cNvSpPr txBox="1"/>
          <p:nvPr/>
        </p:nvSpPr>
        <p:spPr>
          <a:xfrm>
            <a:off x="1663279" y="3283236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7032542-9547-49C0-8E0B-40564718FAB1}"/>
              </a:ext>
            </a:extLst>
          </p:cNvPr>
          <p:cNvSpPr txBox="1"/>
          <p:nvPr/>
        </p:nvSpPr>
        <p:spPr>
          <a:xfrm>
            <a:off x="1888824" y="209115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9DE1B1C-14B2-478C-AE74-E29DD2370C05}"/>
              </a:ext>
            </a:extLst>
          </p:cNvPr>
          <p:cNvCxnSpPr>
            <a:cxnSpLocks/>
          </p:cNvCxnSpPr>
          <p:nvPr/>
        </p:nvCxnSpPr>
        <p:spPr>
          <a:xfrm>
            <a:off x="2504358" y="157852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F3B890-3126-4A1F-9734-A252A13C0E50}"/>
              </a:ext>
            </a:extLst>
          </p:cNvPr>
          <p:cNvSpPr txBox="1"/>
          <p:nvPr/>
        </p:nvSpPr>
        <p:spPr>
          <a:xfrm>
            <a:off x="2235117" y="1184511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92E77C-34C9-4AE2-8E1B-FFE190E07862}"/>
              </a:ext>
            </a:extLst>
          </p:cNvPr>
          <p:cNvSpPr txBox="1"/>
          <p:nvPr/>
        </p:nvSpPr>
        <p:spPr>
          <a:xfrm>
            <a:off x="2348529" y="241744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30BE0A28-B641-4E2A-AD40-96338EC12301}"/>
              </a:ext>
            </a:extLst>
          </p:cNvPr>
          <p:cNvSpPr/>
          <p:nvPr/>
        </p:nvSpPr>
        <p:spPr>
          <a:xfrm>
            <a:off x="7520439" y="2098349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30D0D0-903D-46B4-B381-6F3F7B26BCB6}"/>
              </a:ext>
            </a:extLst>
          </p:cNvPr>
          <p:cNvSpPr txBox="1"/>
          <p:nvPr/>
        </p:nvSpPr>
        <p:spPr>
          <a:xfrm>
            <a:off x="8899556" y="1867518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EA7653B-213E-4E8D-889C-64855BF7E6D4}"/>
              </a:ext>
            </a:extLst>
          </p:cNvPr>
          <p:cNvCxnSpPr>
            <a:cxnSpLocks/>
          </p:cNvCxnSpPr>
          <p:nvPr/>
        </p:nvCxnSpPr>
        <p:spPr>
          <a:xfrm>
            <a:off x="7946090" y="340432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A30539E-5559-48BD-9F89-E5709D1AFD29}"/>
              </a:ext>
            </a:extLst>
          </p:cNvPr>
          <p:cNvSpPr txBox="1"/>
          <p:nvPr/>
        </p:nvSpPr>
        <p:spPr>
          <a:xfrm>
            <a:off x="7790261" y="3043385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849E522-4149-49C6-A2D1-83DA588C5B34}"/>
              </a:ext>
            </a:extLst>
          </p:cNvPr>
          <p:cNvSpPr txBox="1"/>
          <p:nvPr/>
        </p:nvSpPr>
        <p:spPr>
          <a:xfrm>
            <a:off x="7790261" y="42432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9D51C0-BBB5-4813-98C3-2D52C483C650}"/>
              </a:ext>
            </a:extLst>
          </p:cNvPr>
          <p:cNvCxnSpPr>
            <a:cxnSpLocks/>
          </p:cNvCxnSpPr>
          <p:nvPr/>
        </p:nvCxnSpPr>
        <p:spPr>
          <a:xfrm>
            <a:off x="9211355" y="340432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4EB9400-03D7-4852-9FC7-DDF2046CB27E}"/>
              </a:ext>
            </a:extLst>
          </p:cNvPr>
          <p:cNvSpPr txBox="1"/>
          <p:nvPr/>
        </p:nvSpPr>
        <p:spPr>
          <a:xfrm>
            <a:off x="9049017" y="4205675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FDAFFAB-BCFD-4376-9B41-8714EBB3B423}"/>
              </a:ext>
            </a:extLst>
          </p:cNvPr>
          <p:cNvSpPr txBox="1"/>
          <p:nvPr/>
        </p:nvSpPr>
        <p:spPr>
          <a:xfrm>
            <a:off x="9021596" y="304338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87C15EED-0579-493F-8A8C-561D0D51E91A}"/>
              </a:ext>
            </a:extLst>
          </p:cNvPr>
          <p:cNvCxnSpPr>
            <a:cxnSpLocks/>
          </p:cNvCxnSpPr>
          <p:nvPr/>
        </p:nvCxnSpPr>
        <p:spPr>
          <a:xfrm>
            <a:off x="9609588" y="2459288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07F997-A5ED-4D2A-B134-477619F8F2E8}"/>
              </a:ext>
            </a:extLst>
          </p:cNvPr>
          <p:cNvSpPr txBox="1"/>
          <p:nvPr/>
        </p:nvSpPr>
        <p:spPr>
          <a:xfrm>
            <a:off x="9424349" y="202347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A178156-50AD-4D96-AEE7-5FB00B4DBE4F}"/>
              </a:ext>
            </a:extLst>
          </p:cNvPr>
          <p:cNvSpPr txBox="1"/>
          <p:nvPr/>
        </p:nvSpPr>
        <p:spPr>
          <a:xfrm>
            <a:off x="9331744" y="3260642"/>
            <a:ext cx="58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C12EDC0-DF25-453F-9177-CA4D25DA52B2}"/>
              </a:ext>
            </a:extLst>
          </p:cNvPr>
          <p:cNvCxnSpPr>
            <a:cxnSpLocks/>
          </p:cNvCxnSpPr>
          <p:nvPr/>
        </p:nvCxnSpPr>
        <p:spPr>
          <a:xfrm>
            <a:off x="7504045" y="2472864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78CB0F7-9FAC-43BD-9245-BF7508E79E33}"/>
              </a:ext>
            </a:extLst>
          </p:cNvPr>
          <p:cNvSpPr txBox="1"/>
          <p:nvPr/>
        </p:nvSpPr>
        <p:spPr>
          <a:xfrm>
            <a:off x="7088741" y="3304012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210FBC9-63F7-4D45-9A06-287DB3EC5FEB}"/>
              </a:ext>
            </a:extLst>
          </p:cNvPr>
          <p:cNvSpPr txBox="1"/>
          <p:nvPr/>
        </p:nvSpPr>
        <p:spPr>
          <a:xfrm>
            <a:off x="7314286" y="21119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30F1725-02F3-4B17-A27F-E54CD940D265}"/>
              </a:ext>
            </a:extLst>
          </p:cNvPr>
          <p:cNvCxnSpPr>
            <a:cxnSpLocks/>
          </p:cNvCxnSpPr>
          <p:nvPr/>
        </p:nvCxnSpPr>
        <p:spPr>
          <a:xfrm>
            <a:off x="7929820" y="15993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AC179A5-61AB-4F34-ABFA-EFFCB5888C0F}"/>
              </a:ext>
            </a:extLst>
          </p:cNvPr>
          <p:cNvSpPr txBox="1"/>
          <p:nvPr/>
        </p:nvSpPr>
        <p:spPr>
          <a:xfrm>
            <a:off x="7660579" y="1205287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AD988DF-4D89-44AD-AA5B-C4210BB452B7}"/>
              </a:ext>
            </a:extLst>
          </p:cNvPr>
          <p:cNvSpPr txBox="1"/>
          <p:nvPr/>
        </p:nvSpPr>
        <p:spPr>
          <a:xfrm>
            <a:off x="7773991" y="24382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52" name="Google Shape;127;p5">
            <a:extLst>
              <a:ext uri="{FF2B5EF4-FFF2-40B4-BE49-F238E27FC236}">
                <a16:creationId xmlns:a16="http://schemas.microsoft.com/office/drawing/2014/main" id="{4A0E567B-24B7-41BA-9F04-ABD1E1F77039}"/>
              </a:ext>
            </a:extLst>
          </p:cNvPr>
          <p:cNvSpPr txBox="1">
            <a:spLocks/>
          </p:cNvSpPr>
          <p:nvPr/>
        </p:nvSpPr>
        <p:spPr>
          <a:xfrm>
            <a:off x="1888822" y="4950560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sym typeface="Bell MT"/>
              </a:rPr>
              <a:t>α-Glicose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Google Shape;127;p5">
            <a:extLst>
              <a:ext uri="{FF2B5EF4-FFF2-40B4-BE49-F238E27FC236}">
                <a16:creationId xmlns:a16="http://schemas.microsoft.com/office/drawing/2014/main" id="{48F893D0-C891-43C8-8F05-986181E1803C}"/>
              </a:ext>
            </a:extLst>
          </p:cNvPr>
          <p:cNvSpPr txBox="1">
            <a:spLocks/>
          </p:cNvSpPr>
          <p:nvPr/>
        </p:nvSpPr>
        <p:spPr>
          <a:xfrm>
            <a:off x="7405782" y="4950560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ell MT"/>
              </a:rPr>
              <a:t>β</a:t>
            </a:r>
            <a:r>
              <a:rPr lang="pt-BR" dirty="0">
                <a:solidFill>
                  <a:schemeClr val="bg1"/>
                </a:solidFill>
                <a:latin typeface="Bell MT"/>
                <a:sym typeface="Bell MT"/>
              </a:rPr>
              <a:t>-Glicose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8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ágono 17">
            <a:extLst>
              <a:ext uri="{FF2B5EF4-FFF2-40B4-BE49-F238E27FC236}">
                <a16:creationId xmlns:a16="http://schemas.microsoft.com/office/drawing/2014/main" id="{702CD965-57B4-4D55-8165-E74946D7E34C}"/>
              </a:ext>
            </a:extLst>
          </p:cNvPr>
          <p:cNvSpPr/>
          <p:nvPr/>
        </p:nvSpPr>
        <p:spPr>
          <a:xfrm>
            <a:off x="3060137" y="2256641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1AEE6A-A7A5-4EE0-877C-6E5E190D5BC8}"/>
              </a:ext>
            </a:extLst>
          </p:cNvPr>
          <p:cNvSpPr txBox="1"/>
          <p:nvPr/>
        </p:nvSpPr>
        <p:spPr>
          <a:xfrm>
            <a:off x="4439254" y="2025810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7A5189-2F27-41AA-B607-5AA91FEB6EC0}"/>
              </a:ext>
            </a:extLst>
          </p:cNvPr>
          <p:cNvCxnSpPr>
            <a:cxnSpLocks/>
          </p:cNvCxnSpPr>
          <p:nvPr/>
        </p:nvCxnSpPr>
        <p:spPr>
          <a:xfrm>
            <a:off x="3485788" y="356261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058505-6B6F-4C57-AF06-FC29EA377F46}"/>
              </a:ext>
            </a:extLst>
          </p:cNvPr>
          <p:cNvSpPr txBox="1"/>
          <p:nvPr/>
        </p:nvSpPr>
        <p:spPr>
          <a:xfrm>
            <a:off x="3329959" y="3201677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F41044-7D03-4541-BF06-ED40FE053AEB}"/>
              </a:ext>
            </a:extLst>
          </p:cNvPr>
          <p:cNvSpPr txBox="1"/>
          <p:nvPr/>
        </p:nvSpPr>
        <p:spPr>
          <a:xfrm>
            <a:off x="3329959" y="44015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E6CA522-7905-4160-BE31-F73D121E709F}"/>
              </a:ext>
            </a:extLst>
          </p:cNvPr>
          <p:cNvCxnSpPr>
            <a:cxnSpLocks/>
          </p:cNvCxnSpPr>
          <p:nvPr/>
        </p:nvCxnSpPr>
        <p:spPr>
          <a:xfrm>
            <a:off x="4751053" y="356261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2D2ECF-A13A-4A4D-A02F-B6CF31C3084D}"/>
              </a:ext>
            </a:extLst>
          </p:cNvPr>
          <p:cNvSpPr txBox="1"/>
          <p:nvPr/>
        </p:nvSpPr>
        <p:spPr>
          <a:xfrm>
            <a:off x="4588715" y="4363967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CF8F4C-D14A-4926-978B-E2485D9B6F92}"/>
              </a:ext>
            </a:extLst>
          </p:cNvPr>
          <p:cNvSpPr txBox="1"/>
          <p:nvPr/>
        </p:nvSpPr>
        <p:spPr>
          <a:xfrm>
            <a:off x="4561294" y="320167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8E7747C-08D8-458B-82B2-A0FB12D22636}"/>
              </a:ext>
            </a:extLst>
          </p:cNvPr>
          <p:cNvCxnSpPr>
            <a:cxnSpLocks/>
          </p:cNvCxnSpPr>
          <p:nvPr/>
        </p:nvCxnSpPr>
        <p:spPr>
          <a:xfrm>
            <a:off x="5149286" y="261758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AB6B04C-A738-4DF2-A1E4-0AFBE74372D7}"/>
              </a:ext>
            </a:extLst>
          </p:cNvPr>
          <p:cNvSpPr txBox="1"/>
          <p:nvPr/>
        </p:nvSpPr>
        <p:spPr>
          <a:xfrm>
            <a:off x="4986948" y="3418934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6E90FE-E5CE-4E6A-B656-7FD3309D8ED2}"/>
              </a:ext>
            </a:extLst>
          </p:cNvPr>
          <p:cNvSpPr txBox="1"/>
          <p:nvPr/>
        </p:nvSpPr>
        <p:spPr>
          <a:xfrm>
            <a:off x="4959527" y="225664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1B4FE51-F544-4A2F-A1FD-94A1DEC8DECC}"/>
              </a:ext>
            </a:extLst>
          </p:cNvPr>
          <p:cNvCxnSpPr>
            <a:cxnSpLocks/>
          </p:cNvCxnSpPr>
          <p:nvPr/>
        </p:nvCxnSpPr>
        <p:spPr>
          <a:xfrm>
            <a:off x="3043743" y="263115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BA3F78-676A-4B60-897C-2E305CE11975}"/>
              </a:ext>
            </a:extLst>
          </p:cNvPr>
          <p:cNvSpPr txBox="1"/>
          <p:nvPr/>
        </p:nvSpPr>
        <p:spPr>
          <a:xfrm>
            <a:off x="2628439" y="3462304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7032542-9547-49C0-8E0B-40564718FAB1}"/>
              </a:ext>
            </a:extLst>
          </p:cNvPr>
          <p:cNvSpPr txBox="1"/>
          <p:nvPr/>
        </p:nvSpPr>
        <p:spPr>
          <a:xfrm>
            <a:off x="2853984" y="2270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9DE1B1C-14B2-478C-AE74-E29DD2370C05}"/>
              </a:ext>
            </a:extLst>
          </p:cNvPr>
          <p:cNvCxnSpPr>
            <a:cxnSpLocks/>
          </p:cNvCxnSpPr>
          <p:nvPr/>
        </p:nvCxnSpPr>
        <p:spPr>
          <a:xfrm>
            <a:off x="3469518" y="1757594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F3B890-3126-4A1F-9734-A252A13C0E50}"/>
              </a:ext>
            </a:extLst>
          </p:cNvPr>
          <p:cNvSpPr txBox="1"/>
          <p:nvPr/>
        </p:nvSpPr>
        <p:spPr>
          <a:xfrm>
            <a:off x="3200277" y="1363579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92E77C-34C9-4AE2-8E1B-FFE190E07862}"/>
              </a:ext>
            </a:extLst>
          </p:cNvPr>
          <p:cNvSpPr txBox="1"/>
          <p:nvPr/>
        </p:nvSpPr>
        <p:spPr>
          <a:xfrm>
            <a:off x="3313689" y="25965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71" name="Hexágono 70">
            <a:extLst>
              <a:ext uri="{FF2B5EF4-FFF2-40B4-BE49-F238E27FC236}">
                <a16:creationId xmlns:a16="http://schemas.microsoft.com/office/drawing/2014/main" id="{CF55B7A1-BD6D-4F28-836F-56C8DEA03926}"/>
              </a:ext>
            </a:extLst>
          </p:cNvPr>
          <p:cNvSpPr/>
          <p:nvPr/>
        </p:nvSpPr>
        <p:spPr>
          <a:xfrm>
            <a:off x="6282787" y="2238870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41B076B-48B4-4380-9E67-005D770B0E63}"/>
              </a:ext>
            </a:extLst>
          </p:cNvPr>
          <p:cNvSpPr txBox="1"/>
          <p:nvPr/>
        </p:nvSpPr>
        <p:spPr>
          <a:xfrm>
            <a:off x="7661904" y="2008039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0E3DD34-A6CB-4B4D-8A1F-E4E9149EE04F}"/>
              </a:ext>
            </a:extLst>
          </p:cNvPr>
          <p:cNvCxnSpPr>
            <a:cxnSpLocks/>
          </p:cNvCxnSpPr>
          <p:nvPr/>
        </p:nvCxnSpPr>
        <p:spPr>
          <a:xfrm>
            <a:off x="6708438" y="354484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2BBE8F-0C17-423F-9E0F-0027B6701A45}"/>
              </a:ext>
            </a:extLst>
          </p:cNvPr>
          <p:cNvSpPr txBox="1"/>
          <p:nvPr/>
        </p:nvSpPr>
        <p:spPr>
          <a:xfrm>
            <a:off x="6552609" y="3183906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7B22999-BEA6-4BF8-A76D-2A988ABAE5C2}"/>
              </a:ext>
            </a:extLst>
          </p:cNvPr>
          <p:cNvSpPr txBox="1"/>
          <p:nvPr/>
        </p:nvSpPr>
        <p:spPr>
          <a:xfrm>
            <a:off x="6552609" y="438376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66CCF22-706D-4F53-AB56-3DFB7D5B3CE8}"/>
              </a:ext>
            </a:extLst>
          </p:cNvPr>
          <p:cNvCxnSpPr>
            <a:cxnSpLocks/>
          </p:cNvCxnSpPr>
          <p:nvPr/>
        </p:nvCxnSpPr>
        <p:spPr>
          <a:xfrm>
            <a:off x="7973703" y="354484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3EB8F3A-C43A-4968-A42D-496C5D93A034}"/>
              </a:ext>
            </a:extLst>
          </p:cNvPr>
          <p:cNvSpPr txBox="1"/>
          <p:nvPr/>
        </p:nvSpPr>
        <p:spPr>
          <a:xfrm>
            <a:off x="7811365" y="4346196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095C7C5-6E60-4B4C-B3ED-209D6B4D1B2C}"/>
              </a:ext>
            </a:extLst>
          </p:cNvPr>
          <p:cNvSpPr txBox="1"/>
          <p:nvPr/>
        </p:nvSpPr>
        <p:spPr>
          <a:xfrm>
            <a:off x="7783944" y="31839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1EA89C1-5B88-489F-B8E2-5A13D48E3497}"/>
              </a:ext>
            </a:extLst>
          </p:cNvPr>
          <p:cNvCxnSpPr>
            <a:cxnSpLocks/>
          </p:cNvCxnSpPr>
          <p:nvPr/>
        </p:nvCxnSpPr>
        <p:spPr>
          <a:xfrm>
            <a:off x="8371936" y="259980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1EE2B44-4AEE-4123-8DD8-67406A473271}"/>
              </a:ext>
            </a:extLst>
          </p:cNvPr>
          <p:cNvSpPr txBox="1"/>
          <p:nvPr/>
        </p:nvSpPr>
        <p:spPr>
          <a:xfrm>
            <a:off x="8209598" y="340116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8FF3798-0BC1-42B7-8B03-35CF6F878349}"/>
              </a:ext>
            </a:extLst>
          </p:cNvPr>
          <p:cNvSpPr txBox="1"/>
          <p:nvPr/>
        </p:nvSpPr>
        <p:spPr>
          <a:xfrm>
            <a:off x="8182177" y="223887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24651541-6BF8-48C0-A406-D0424EFECCFC}"/>
              </a:ext>
            </a:extLst>
          </p:cNvPr>
          <p:cNvCxnSpPr>
            <a:cxnSpLocks/>
          </p:cNvCxnSpPr>
          <p:nvPr/>
        </p:nvCxnSpPr>
        <p:spPr>
          <a:xfrm>
            <a:off x="6266393" y="2613385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1E79D18-0068-4666-B56D-9CC9C4647525}"/>
              </a:ext>
            </a:extLst>
          </p:cNvPr>
          <p:cNvSpPr txBox="1"/>
          <p:nvPr/>
        </p:nvSpPr>
        <p:spPr>
          <a:xfrm>
            <a:off x="5851089" y="344453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753DBB0-76B3-492C-9369-752F6F80B268}"/>
              </a:ext>
            </a:extLst>
          </p:cNvPr>
          <p:cNvSpPr txBox="1"/>
          <p:nvPr/>
        </p:nvSpPr>
        <p:spPr>
          <a:xfrm>
            <a:off x="6076634" y="2252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65A276C4-FE6C-4BB2-A697-370A72392A28}"/>
              </a:ext>
            </a:extLst>
          </p:cNvPr>
          <p:cNvCxnSpPr>
            <a:cxnSpLocks/>
          </p:cNvCxnSpPr>
          <p:nvPr/>
        </p:nvCxnSpPr>
        <p:spPr>
          <a:xfrm>
            <a:off x="6692168" y="173982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B1ED2AF-E934-490A-9520-C3F973E71EA1}"/>
              </a:ext>
            </a:extLst>
          </p:cNvPr>
          <p:cNvSpPr txBox="1"/>
          <p:nvPr/>
        </p:nvSpPr>
        <p:spPr>
          <a:xfrm>
            <a:off x="6422927" y="1345808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B0C9DBD-80E8-4D75-83AF-DDDE62A15B62}"/>
              </a:ext>
            </a:extLst>
          </p:cNvPr>
          <p:cNvSpPr txBox="1"/>
          <p:nvPr/>
        </p:nvSpPr>
        <p:spPr>
          <a:xfrm>
            <a:off x="6536339" y="2578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04EF9B-7BB8-4CE4-B10D-1A2F5212B0BA}"/>
              </a:ext>
            </a:extLst>
          </p:cNvPr>
          <p:cNvSpPr/>
          <p:nvPr/>
        </p:nvSpPr>
        <p:spPr>
          <a:xfrm>
            <a:off x="5297889" y="3441741"/>
            <a:ext cx="1116662" cy="39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1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ágono 17">
            <a:extLst>
              <a:ext uri="{FF2B5EF4-FFF2-40B4-BE49-F238E27FC236}">
                <a16:creationId xmlns:a16="http://schemas.microsoft.com/office/drawing/2014/main" id="{702CD965-57B4-4D55-8165-E74946D7E34C}"/>
              </a:ext>
            </a:extLst>
          </p:cNvPr>
          <p:cNvSpPr/>
          <p:nvPr/>
        </p:nvSpPr>
        <p:spPr>
          <a:xfrm>
            <a:off x="3060137" y="2256641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1AEE6A-A7A5-4EE0-877C-6E5E190D5BC8}"/>
              </a:ext>
            </a:extLst>
          </p:cNvPr>
          <p:cNvSpPr txBox="1"/>
          <p:nvPr/>
        </p:nvSpPr>
        <p:spPr>
          <a:xfrm>
            <a:off x="4439254" y="2025810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7A5189-2F27-41AA-B607-5AA91FEB6EC0}"/>
              </a:ext>
            </a:extLst>
          </p:cNvPr>
          <p:cNvCxnSpPr>
            <a:cxnSpLocks/>
          </p:cNvCxnSpPr>
          <p:nvPr/>
        </p:nvCxnSpPr>
        <p:spPr>
          <a:xfrm>
            <a:off x="3485788" y="356261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058505-6B6F-4C57-AF06-FC29EA377F46}"/>
              </a:ext>
            </a:extLst>
          </p:cNvPr>
          <p:cNvSpPr txBox="1"/>
          <p:nvPr/>
        </p:nvSpPr>
        <p:spPr>
          <a:xfrm>
            <a:off x="3329959" y="3201677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F41044-7D03-4541-BF06-ED40FE053AEB}"/>
              </a:ext>
            </a:extLst>
          </p:cNvPr>
          <p:cNvSpPr txBox="1"/>
          <p:nvPr/>
        </p:nvSpPr>
        <p:spPr>
          <a:xfrm>
            <a:off x="3329959" y="44015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E6CA522-7905-4160-BE31-F73D121E709F}"/>
              </a:ext>
            </a:extLst>
          </p:cNvPr>
          <p:cNvCxnSpPr>
            <a:cxnSpLocks/>
          </p:cNvCxnSpPr>
          <p:nvPr/>
        </p:nvCxnSpPr>
        <p:spPr>
          <a:xfrm>
            <a:off x="4751053" y="356261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2D2ECF-A13A-4A4D-A02F-B6CF31C3084D}"/>
              </a:ext>
            </a:extLst>
          </p:cNvPr>
          <p:cNvSpPr txBox="1"/>
          <p:nvPr/>
        </p:nvSpPr>
        <p:spPr>
          <a:xfrm>
            <a:off x="4588715" y="4363967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CF8F4C-D14A-4926-978B-E2485D9B6F92}"/>
              </a:ext>
            </a:extLst>
          </p:cNvPr>
          <p:cNvSpPr txBox="1"/>
          <p:nvPr/>
        </p:nvSpPr>
        <p:spPr>
          <a:xfrm>
            <a:off x="4561294" y="320167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8E7747C-08D8-458B-82B2-A0FB12D22636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5136838" y="3068619"/>
            <a:ext cx="287507" cy="5633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AB6B04C-A738-4DF2-A1E4-0AFBE74372D7}"/>
              </a:ext>
            </a:extLst>
          </p:cNvPr>
          <p:cNvSpPr txBox="1"/>
          <p:nvPr/>
        </p:nvSpPr>
        <p:spPr>
          <a:xfrm>
            <a:off x="5492340" y="3562282"/>
            <a:ext cx="40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6E90FE-E5CE-4E6A-B656-7FD3309D8ED2}"/>
              </a:ext>
            </a:extLst>
          </p:cNvPr>
          <p:cNvSpPr txBox="1"/>
          <p:nvPr/>
        </p:nvSpPr>
        <p:spPr>
          <a:xfrm>
            <a:off x="4958818" y="2205370"/>
            <a:ext cx="35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1B4FE51-F544-4A2F-A1FD-94A1DEC8DECC}"/>
              </a:ext>
            </a:extLst>
          </p:cNvPr>
          <p:cNvCxnSpPr>
            <a:cxnSpLocks/>
          </p:cNvCxnSpPr>
          <p:nvPr/>
        </p:nvCxnSpPr>
        <p:spPr>
          <a:xfrm>
            <a:off x="3043743" y="263115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BA3F78-676A-4B60-897C-2E305CE11975}"/>
              </a:ext>
            </a:extLst>
          </p:cNvPr>
          <p:cNvSpPr txBox="1"/>
          <p:nvPr/>
        </p:nvSpPr>
        <p:spPr>
          <a:xfrm>
            <a:off x="2628439" y="3462304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7032542-9547-49C0-8E0B-40564718FAB1}"/>
              </a:ext>
            </a:extLst>
          </p:cNvPr>
          <p:cNvSpPr txBox="1"/>
          <p:nvPr/>
        </p:nvSpPr>
        <p:spPr>
          <a:xfrm>
            <a:off x="2853984" y="2270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9DE1B1C-14B2-478C-AE74-E29DD2370C05}"/>
              </a:ext>
            </a:extLst>
          </p:cNvPr>
          <p:cNvCxnSpPr>
            <a:cxnSpLocks/>
          </p:cNvCxnSpPr>
          <p:nvPr/>
        </p:nvCxnSpPr>
        <p:spPr>
          <a:xfrm>
            <a:off x="3469518" y="1757594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F3B890-3126-4A1F-9734-A252A13C0E50}"/>
              </a:ext>
            </a:extLst>
          </p:cNvPr>
          <p:cNvSpPr txBox="1"/>
          <p:nvPr/>
        </p:nvSpPr>
        <p:spPr>
          <a:xfrm>
            <a:off x="3200277" y="1363579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92E77C-34C9-4AE2-8E1B-FFE190E07862}"/>
              </a:ext>
            </a:extLst>
          </p:cNvPr>
          <p:cNvSpPr txBox="1"/>
          <p:nvPr/>
        </p:nvSpPr>
        <p:spPr>
          <a:xfrm>
            <a:off x="3313689" y="25965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71" name="Hexágono 70">
            <a:extLst>
              <a:ext uri="{FF2B5EF4-FFF2-40B4-BE49-F238E27FC236}">
                <a16:creationId xmlns:a16="http://schemas.microsoft.com/office/drawing/2014/main" id="{CF55B7A1-BD6D-4F28-836F-56C8DEA03926}"/>
              </a:ext>
            </a:extLst>
          </p:cNvPr>
          <p:cNvSpPr/>
          <p:nvPr/>
        </p:nvSpPr>
        <p:spPr>
          <a:xfrm>
            <a:off x="6282787" y="2238870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41B076B-48B4-4380-9E67-005D770B0E63}"/>
              </a:ext>
            </a:extLst>
          </p:cNvPr>
          <p:cNvSpPr txBox="1"/>
          <p:nvPr/>
        </p:nvSpPr>
        <p:spPr>
          <a:xfrm>
            <a:off x="7661904" y="2008039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0E3DD34-A6CB-4B4D-8A1F-E4E9149EE04F}"/>
              </a:ext>
            </a:extLst>
          </p:cNvPr>
          <p:cNvCxnSpPr>
            <a:cxnSpLocks/>
          </p:cNvCxnSpPr>
          <p:nvPr/>
        </p:nvCxnSpPr>
        <p:spPr>
          <a:xfrm>
            <a:off x="6708438" y="354484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2BBE8F-0C17-423F-9E0F-0027B6701A45}"/>
              </a:ext>
            </a:extLst>
          </p:cNvPr>
          <p:cNvSpPr txBox="1"/>
          <p:nvPr/>
        </p:nvSpPr>
        <p:spPr>
          <a:xfrm>
            <a:off x="6552609" y="3183906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7B22999-BEA6-4BF8-A76D-2A988ABAE5C2}"/>
              </a:ext>
            </a:extLst>
          </p:cNvPr>
          <p:cNvSpPr txBox="1"/>
          <p:nvPr/>
        </p:nvSpPr>
        <p:spPr>
          <a:xfrm>
            <a:off x="6552609" y="438376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66CCF22-706D-4F53-AB56-3DFB7D5B3CE8}"/>
              </a:ext>
            </a:extLst>
          </p:cNvPr>
          <p:cNvCxnSpPr>
            <a:cxnSpLocks/>
          </p:cNvCxnSpPr>
          <p:nvPr/>
        </p:nvCxnSpPr>
        <p:spPr>
          <a:xfrm>
            <a:off x="7973703" y="354484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3EB8F3A-C43A-4968-A42D-496C5D93A034}"/>
              </a:ext>
            </a:extLst>
          </p:cNvPr>
          <p:cNvSpPr txBox="1"/>
          <p:nvPr/>
        </p:nvSpPr>
        <p:spPr>
          <a:xfrm>
            <a:off x="7811365" y="4346196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095C7C5-6E60-4B4C-B3ED-209D6B4D1B2C}"/>
              </a:ext>
            </a:extLst>
          </p:cNvPr>
          <p:cNvSpPr txBox="1"/>
          <p:nvPr/>
        </p:nvSpPr>
        <p:spPr>
          <a:xfrm>
            <a:off x="7783944" y="31839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1EA89C1-5B88-489F-B8E2-5A13D48E3497}"/>
              </a:ext>
            </a:extLst>
          </p:cNvPr>
          <p:cNvCxnSpPr>
            <a:cxnSpLocks/>
          </p:cNvCxnSpPr>
          <p:nvPr/>
        </p:nvCxnSpPr>
        <p:spPr>
          <a:xfrm>
            <a:off x="8371936" y="259980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1EE2B44-4AEE-4123-8DD8-67406A473271}"/>
              </a:ext>
            </a:extLst>
          </p:cNvPr>
          <p:cNvSpPr txBox="1"/>
          <p:nvPr/>
        </p:nvSpPr>
        <p:spPr>
          <a:xfrm>
            <a:off x="8209598" y="340116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8FF3798-0BC1-42B7-8B03-35CF6F878349}"/>
              </a:ext>
            </a:extLst>
          </p:cNvPr>
          <p:cNvSpPr txBox="1"/>
          <p:nvPr/>
        </p:nvSpPr>
        <p:spPr>
          <a:xfrm>
            <a:off x="8182177" y="223887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24651541-6BF8-48C0-A406-D0424EFECCFC}"/>
              </a:ext>
            </a:extLst>
          </p:cNvPr>
          <p:cNvCxnSpPr>
            <a:cxnSpLocks/>
          </p:cNvCxnSpPr>
          <p:nvPr/>
        </p:nvCxnSpPr>
        <p:spPr>
          <a:xfrm flipH="1">
            <a:off x="5961030" y="3040409"/>
            <a:ext cx="315978" cy="581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753DBB0-76B3-492C-9369-752F6F80B268}"/>
              </a:ext>
            </a:extLst>
          </p:cNvPr>
          <p:cNvSpPr txBox="1"/>
          <p:nvPr/>
        </p:nvSpPr>
        <p:spPr>
          <a:xfrm>
            <a:off x="6096000" y="217797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65A276C4-FE6C-4BB2-A697-370A72392A28}"/>
              </a:ext>
            </a:extLst>
          </p:cNvPr>
          <p:cNvCxnSpPr>
            <a:cxnSpLocks/>
          </p:cNvCxnSpPr>
          <p:nvPr/>
        </p:nvCxnSpPr>
        <p:spPr>
          <a:xfrm>
            <a:off x="6692168" y="173982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B1ED2AF-E934-490A-9520-C3F973E71EA1}"/>
              </a:ext>
            </a:extLst>
          </p:cNvPr>
          <p:cNvSpPr txBox="1"/>
          <p:nvPr/>
        </p:nvSpPr>
        <p:spPr>
          <a:xfrm>
            <a:off x="6422927" y="1345808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B0C9DBD-80E8-4D75-83AF-DDDE62A15B62}"/>
              </a:ext>
            </a:extLst>
          </p:cNvPr>
          <p:cNvSpPr txBox="1"/>
          <p:nvPr/>
        </p:nvSpPr>
        <p:spPr>
          <a:xfrm>
            <a:off x="6536339" y="2578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768CD18-853F-49AC-BCA3-2AFCEB7E6F22}"/>
              </a:ext>
            </a:extLst>
          </p:cNvPr>
          <p:cNvCxnSpPr>
            <a:cxnSpLocks/>
          </p:cNvCxnSpPr>
          <p:nvPr/>
        </p:nvCxnSpPr>
        <p:spPr>
          <a:xfrm>
            <a:off x="5136838" y="2596515"/>
            <a:ext cx="0" cy="4869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A85BA497-C6A6-44B3-869A-C0993D15B57E}"/>
              </a:ext>
            </a:extLst>
          </p:cNvPr>
          <p:cNvCxnSpPr>
            <a:cxnSpLocks/>
          </p:cNvCxnSpPr>
          <p:nvPr/>
        </p:nvCxnSpPr>
        <p:spPr>
          <a:xfrm>
            <a:off x="6277008" y="2578744"/>
            <a:ext cx="0" cy="4794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6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43FB4AA-1A34-4113-B44A-1C81C57191A2}"/>
              </a:ext>
            </a:extLst>
          </p:cNvPr>
          <p:cNvCxnSpPr/>
          <p:nvPr/>
        </p:nvCxnSpPr>
        <p:spPr>
          <a:xfrm>
            <a:off x="1796005" y="4536498"/>
            <a:ext cx="859999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C5014B-05DE-4120-8F6C-1D3B7578BC6D}"/>
              </a:ext>
            </a:extLst>
          </p:cNvPr>
          <p:cNvSpPr txBox="1"/>
          <p:nvPr/>
        </p:nvSpPr>
        <p:spPr>
          <a:xfrm>
            <a:off x="1492301" y="932909"/>
            <a:ext cx="831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ell MT" panose="02020503060305020303" pitchFamily="18" charset="0"/>
              </a:rPr>
              <a:t>Plantas: máquinas orgânicas de produção e alimentos</a:t>
            </a:r>
          </a:p>
        </p:txBody>
      </p:sp>
      <p:pic>
        <p:nvPicPr>
          <p:cNvPr id="6" name="Picture 6" descr="Apple leaf clip art dromgce top | Clip art, Leaf outline, Free clip art">
            <a:extLst>
              <a:ext uri="{FF2B5EF4-FFF2-40B4-BE49-F238E27FC236}">
                <a16:creationId xmlns:a16="http://schemas.microsoft.com/office/drawing/2014/main" id="{28FC1705-5048-4F0C-AF49-9FDE5A79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5470" y="3614869"/>
            <a:ext cx="2861071" cy="17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49AF44-7C31-4B4D-8308-DD1114B4A995}"/>
              </a:ext>
            </a:extLst>
          </p:cNvPr>
          <p:cNvSpPr txBox="1"/>
          <p:nvPr/>
        </p:nvSpPr>
        <p:spPr>
          <a:xfrm>
            <a:off x="1993951" y="3977168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6 CO</a:t>
            </a:r>
            <a:r>
              <a:rPr lang="pt-BR" sz="2800" b="1" baseline="-25000" dirty="0">
                <a:solidFill>
                  <a:schemeClr val="bg1"/>
                </a:solidFill>
              </a:rPr>
              <a:t>2</a:t>
            </a:r>
            <a:r>
              <a:rPr lang="pt-BR" sz="2800" b="1" dirty="0">
                <a:solidFill>
                  <a:schemeClr val="bg1"/>
                </a:solidFill>
              </a:rPr>
              <a:t> + 6 H</a:t>
            </a:r>
            <a:r>
              <a:rPr lang="pt-BR" sz="2800" b="1" baseline="-25000" dirty="0">
                <a:solidFill>
                  <a:schemeClr val="bg1"/>
                </a:solidFill>
              </a:rPr>
              <a:t>2</a:t>
            </a:r>
            <a:r>
              <a:rPr lang="pt-BR" sz="2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B6E68-DE56-4189-8B09-282D3D2DB3B2}"/>
              </a:ext>
            </a:extLst>
          </p:cNvPr>
          <p:cNvSpPr txBox="1"/>
          <p:nvPr/>
        </p:nvSpPr>
        <p:spPr>
          <a:xfrm>
            <a:off x="7480790" y="3945341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</a:t>
            </a:r>
            <a:r>
              <a:rPr lang="pt-BR" sz="2800" b="1" baseline="-25000" dirty="0">
                <a:solidFill>
                  <a:schemeClr val="bg1"/>
                </a:solidFill>
              </a:rPr>
              <a:t>6</a:t>
            </a:r>
            <a:r>
              <a:rPr lang="pt-BR" sz="2800" b="1" dirty="0">
                <a:solidFill>
                  <a:schemeClr val="bg1"/>
                </a:solidFill>
              </a:rPr>
              <a:t>H</a:t>
            </a:r>
            <a:r>
              <a:rPr lang="pt-BR" sz="2800" b="1" baseline="-25000" dirty="0">
                <a:solidFill>
                  <a:schemeClr val="bg1"/>
                </a:solidFill>
              </a:rPr>
              <a:t>12</a:t>
            </a:r>
            <a:r>
              <a:rPr lang="pt-BR" sz="2800" b="1" dirty="0">
                <a:solidFill>
                  <a:schemeClr val="bg1"/>
                </a:solidFill>
              </a:rPr>
              <a:t>O</a:t>
            </a:r>
            <a:r>
              <a:rPr lang="pt-BR" sz="2800" b="1" baseline="-25000" dirty="0">
                <a:solidFill>
                  <a:schemeClr val="bg1"/>
                </a:solidFill>
              </a:rPr>
              <a:t>6</a:t>
            </a:r>
            <a:r>
              <a:rPr lang="pt-BR" sz="2800" b="1" dirty="0">
                <a:solidFill>
                  <a:schemeClr val="bg1"/>
                </a:solidFill>
              </a:rPr>
              <a:t>  +  6 O</a:t>
            </a:r>
            <a:r>
              <a:rPr lang="pt-BR" sz="2800" b="1" baseline="-250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02D70E9-1E2C-4693-81B0-578E2B4199AE}"/>
              </a:ext>
            </a:extLst>
          </p:cNvPr>
          <p:cNvGrpSpPr/>
          <p:nvPr/>
        </p:nvGrpSpPr>
        <p:grpSpPr>
          <a:xfrm rot="9601352">
            <a:off x="3700803" y="1728900"/>
            <a:ext cx="2072699" cy="2327591"/>
            <a:chOff x="2438400" y="856343"/>
            <a:chExt cx="957942" cy="1828800"/>
          </a:xfrm>
        </p:grpSpPr>
        <p:cxnSp>
          <p:nvCxnSpPr>
            <p:cNvPr id="10" name="Conector: Curvo 9">
              <a:extLst>
                <a:ext uri="{FF2B5EF4-FFF2-40B4-BE49-F238E27FC236}">
                  <a16:creationId xmlns:a16="http://schemas.microsoft.com/office/drawing/2014/main" id="{F843156B-6609-4D65-A56E-7AD69836DD91}"/>
                </a:ext>
              </a:extLst>
            </p:cNvPr>
            <p:cNvCxnSpPr/>
            <p:nvPr/>
          </p:nvCxnSpPr>
          <p:spPr>
            <a:xfrm rot="16200000" flipH="1">
              <a:off x="2293257" y="1001486"/>
              <a:ext cx="609600" cy="319314"/>
            </a:xfrm>
            <a:prstGeom prst="curvedConnector3">
              <a:avLst>
                <a:gd name="adj1" fmla="val 52381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Curvo 10">
              <a:extLst>
                <a:ext uri="{FF2B5EF4-FFF2-40B4-BE49-F238E27FC236}">
                  <a16:creationId xmlns:a16="http://schemas.microsoft.com/office/drawing/2014/main" id="{EDA27781-13D6-4DE1-AE29-86A699D44DF0}"/>
                </a:ext>
              </a:extLst>
            </p:cNvPr>
            <p:cNvCxnSpPr/>
            <p:nvPr/>
          </p:nvCxnSpPr>
          <p:spPr>
            <a:xfrm rot="16200000" flipH="1">
              <a:off x="2612571" y="1611086"/>
              <a:ext cx="609600" cy="319314"/>
            </a:xfrm>
            <a:prstGeom prst="curvedConnector3">
              <a:avLst>
                <a:gd name="adj1" fmla="val 52381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Curvo 11">
              <a:extLst>
                <a:ext uri="{FF2B5EF4-FFF2-40B4-BE49-F238E27FC236}">
                  <a16:creationId xmlns:a16="http://schemas.microsoft.com/office/drawing/2014/main" id="{3BF58C9A-731B-409C-BF3F-053C7D0D07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31885" y="2220686"/>
              <a:ext cx="609600" cy="319314"/>
            </a:xfrm>
            <a:prstGeom prst="curvedConnector3">
              <a:avLst>
                <a:gd name="adj1" fmla="val 52381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64E039-100C-4A45-82CE-00C1B3542A86}"/>
              </a:ext>
            </a:extLst>
          </p:cNvPr>
          <p:cNvSpPr txBox="1"/>
          <p:nvPr/>
        </p:nvSpPr>
        <p:spPr>
          <a:xfrm>
            <a:off x="1922271" y="1687651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/>
                </a:solidFill>
              </a:rPr>
              <a:t>Luz</a:t>
            </a:r>
          </a:p>
        </p:txBody>
      </p:sp>
    </p:spTree>
    <p:extLst>
      <p:ext uri="{BB962C8B-B14F-4D97-AF65-F5344CB8AC3E}">
        <p14:creationId xmlns:p14="http://schemas.microsoft.com/office/powerpoint/2010/main" val="26934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5">
            <a:extLst>
              <a:ext uri="{FF2B5EF4-FFF2-40B4-BE49-F238E27FC236}">
                <a16:creationId xmlns:a16="http://schemas.microsoft.com/office/drawing/2014/main" id="{DD4F3C64-17B6-4C00-9830-1E7AD281F9AD}"/>
              </a:ext>
            </a:extLst>
          </p:cNvPr>
          <p:cNvSpPr txBox="1">
            <a:spLocks/>
          </p:cNvSpPr>
          <p:nvPr/>
        </p:nvSpPr>
        <p:spPr>
          <a:xfrm>
            <a:off x="860510" y="771485"/>
            <a:ext cx="2888546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Monossacarídeos</a:t>
            </a:r>
            <a:endParaRPr lang="pt-BR" sz="3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Google Shape;127;p5">
            <a:extLst>
              <a:ext uri="{FF2B5EF4-FFF2-40B4-BE49-F238E27FC236}">
                <a16:creationId xmlns:a16="http://schemas.microsoft.com/office/drawing/2014/main" id="{2F30AEF7-53B0-4486-8EAE-D0A17AFE5B40}"/>
              </a:ext>
            </a:extLst>
          </p:cNvPr>
          <p:cNvSpPr txBox="1">
            <a:spLocks/>
          </p:cNvSpPr>
          <p:nvPr/>
        </p:nvSpPr>
        <p:spPr>
          <a:xfrm>
            <a:off x="4705618" y="799264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Dissacarídeos</a:t>
            </a:r>
            <a:endParaRPr lang="pt-BR" sz="3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Google Shape;127;p5">
            <a:extLst>
              <a:ext uri="{FF2B5EF4-FFF2-40B4-BE49-F238E27FC236}">
                <a16:creationId xmlns:a16="http://schemas.microsoft.com/office/drawing/2014/main" id="{BA7186A0-FBAB-4D7F-9922-B99AC6EE9067}"/>
              </a:ext>
            </a:extLst>
          </p:cNvPr>
          <p:cNvSpPr txBox="1">
            <a:spLocks/>
          </p:cNvSpPr>
          <p:nvPr/>
        </p:nvSpPr>
        <p:spPr>
          <a:xfrm>
            <a:off x="8380925" y="799264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Polissacarídeos</a:t>
            </a:r>
            <a:endParaRPr lang="pt-BR" sz="3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Google Shape;127;p5">
            <a:extLst>
              <a:ext uri="{FF2B5EF4-FFF2-40B4-BE49-F238E27FC236}">
                <a16:creationId xmlns:a16="http://schemas.microsoft.com/office/drawing/2014/main" id="{5A0EF182-247C-44BA-A3B4-6B83A65ADBBA}"/>
              </a:ext>
            </a:extLst>
          </p:cNvPr>
          <p:cNvSpPr txBox="1">
            <a:spLocks/>
          </p:cNvSpPr>
          <p:nvPr/>
        </p:nvSpPr>
        <p:spPr>
          <a:xfrm>
            <a:off x="1030311" y="2345036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Glicose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6" name="Google Shape;127;p5">
            <a:extLst>
              <a:ext uri="{FF2B5EF4-FFF2-40B4-BE49-F238E27FC236}">
                <a16:creationId xmlns:a16="http://schemas.microsoft.com/office/drawing/2014/main" id="{0327C1C2-E797-498B-98F2-8D54309F5003}"/>
              </a:ext>
            </a:extLst>
          </p:cNvPr>
          <p:cNvSpPr txBox="1">
            <a:spLocks/>
          </p:cNvSpPr>
          <p:nvPr/>
        </p:nvSpPr>
        <p:spPr>
          <a:xfrm>
            <a:off x="1030311" y="3525059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Frutose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Google Shape;127;p5">
            <a:extLst>
              <a:ext uri="{FF2B5EF4-FFF2-40B4-BE49-F238E27FC236}">
                <a16:creationId xmlns:a16="http://schemas.microsoft.com/office/drawing/2014/main" id="{E8175B38-185B-4E46-815C-C5BA97997A7E}"/>
              </a:ext>
            </a:extLst>
          </p:cNvPr>
          <p:cNvSpPr txBox="1">
            <a:spLocks/>
          </p:cNvSpPr>
          <p:nvPr/>
        </p:nvSpPr>
        <p:spPr>
          <a:xfrm>
            <a:off x="1030311" y="4705082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Galactose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Google Shape;127;p5">
            <a:extLst>
              <a:ext uri="{FF2B5EF4-FFF2-40B4-BE49-F238E27FC236}">
                <a16:creationId xmlns:a16="http://schemas.microsoft.com/office/drawing/2014/main" id="{A3429963-1AB1-44A7-ABC5-2B2BC869C315}"/>
              </a:ext>
            </a:extLst>
          </p:cNvPr>
          <p:cNvSpPr txBox="1">
            <a:spLocks/>
          </p:cNvSpPr>
          <p:nvPr/>
        </p:nvSpPr>
        <p:spPr>
          <a:xfrm>
            <a:off x="4705618" y="2345036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Sacarose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9" name="Google Shape;127;p5">
            <a:extLst>
              <a:ext uri="{FF2B5EF4-FFF2-40B4-BE49-F238E27FC236}">
                <a16:creationId xmlns:a16="http://schemas.microsoft.com/office/drawing/2014/main" id="{EFADE679-8254-4527-A6EB-8CAD1F385077}"/>
              </a:ext>
            </a:extLst>
          </p:cNvPr>
          <p:cNvSpPr txBox="1">
            <a:spLocks/>
          </p:cNvSpPr>
          <p:nvPr/>
        </p:nvSpPr>
        <p:spPr>
          <a:xfrm>
            <a:off x="4705618" y="3525059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Maltose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Google Shape;127;p5">
            <a:extLst>
              <a:ext uri="{FF2B5EF4-FFF2-40B4-BE49-F238E27FC236}">
                <a16:creationId xmlns:a16="http://schemas.microsoft.com/office/drawing/2014/main" id="{44494243-855D-46A3-AFE0-4CCBB9CDDD96}"/>
              </a:ext>
            </a:extLst>
          </p:cNvPr>
          <p:cNvSpPr txBox="1">
            <a:spLocks/>
          </p:cNvSpPr>
          <p:nvPr/>
        </p:nvSpPr>
        <p:spPr>
          <a:xfrm>
            <a:off x="4705618" y="4705082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Lactose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1" name="Google Shape;127;p5">
            <a:extLst>
              <a:ext uri="{FF2B5EF4-FFF2-40B4-BE49-F238E27FC236}">
                <a16:creationId xmlns:a16="http://schemas.microsoft.com/office/drawing/2014/main" id="{D4D856C0-B705-4B39-B7E4-1214F40A3304}"/>
              </a:ext>
            </a:extLst>
          </p:cNvPr>
          <p:cNvSpPr txBox="1">
            <a:spLocks/>
          </p:cNvSpPr>
          <p:nvPr/>
        </p:nvSpPr>
        <p:spPr>
          <a:xfrm>
            <a:off x="8380925" y="2345036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Celulose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Google Shape;127;p5">
            <a:extLst>
              <a:ext uri="{FF2B5EF4-FFF2-40B4-BE49-F238E27FC236}">
                <a16:creationId xmlns:a16="http://schemas.microsoft.com/office/drawing/2014/main" id="{7A020076-A46E-4A29-A89A-8EB7E0E6F602}"/>
              </a:ext>
            </a:extLst>
          </p:cNvPr>
          <p:cNvSpPr txBox="1">
            <a:spLocks/>
          </p:cNvSpPr>
          <p:nvPr/>
        </p:nvSpPr>
        <p:spPr>
          <a:xfrm>
            <a:off x="8380925" y="3525059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Amido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3" name="Google Shape;127;p5">
            <a:extLst>
              <a:ext uri="{FF2B5EF4-FFF2-40B4-BE49-F238E27FC236}">
                <a16:creationId xmlns:a16="http://schemas.microsoft.com/office/drawing/2014/main" id="{A79EB9A7-6626-4F44-A509-AF19A175CF61}"/>
              </a:ext>
            </a:extLst>
          </p:cNvPr>
          <p:cNvSpPr txBox="1">
            <a:spLocks/>
          </p:cNvSpPr>
          <p:nvPr/>
        </p:nvSpPr>
        <p:spPr>
          <a:xfrm>
            <a:off x="8380925" y="4705082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Glicogênio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26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1271</Words>
  <Application>Microsoft Office PowerPoint</Application>
  <PresentationFormat>Widescreen</PresentationFormat>
  <Paragraphs>712</Paragraphs>
  <Slides>38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38</vt:i4>
      </vt:variant>
    </vt:vector>
  </HeadingPairs>
  <TitlesOfParts>
    <vt:vector size="48" baseType="lpstr">
      <vt:lpstr>Arial</vt:lpstr>
      <vt:lpstr>Baskerville Old Face</vt:lpstr>
      <vt:lpstr>Bell MT</vt:lpstr>
      <vt:lpstr>Calibri</vt:lpstr>
      <vt:lpstr>Calibri Light</vt:lpstr>
      <vt:lpstr>Eras Bold ITC</vt:lpstr>
      <vt:lpstr>Times New Roman</vt:lpstr>
      <vt:lpstr>Tema do Office</vt:lpstr>
      <vt:lpstr>1_Tema do Office</vt:lpstr>
      <vt:lpstr>2_Tema do Office</vt:lpstr>
      <vt:lpstr>Apresentação do PowerPoint</vt:lpstr>
      <vt:lpstr>Objetivos</vt:lpstr>
      <vt:lpstr>Apresentação do PowerPoint</vt:lpstr>
      <vt:lpstr>Carboidratos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Característica geral dos lipídios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são aminoácidos?</vt:lpstr>
      <vt:lpstr>Apresentação do PowerPoint</vt:lpstr>
      <vt:lpstr>Proteínas</vt:lpstr>
      <vt:lpstr>Funções das proteínas?</vt:lpstr>
      <vt:lpstr>Enzimas</vt:lpstr>
      <vt:lpstr>Apresentação do PowerPoint</vt:lpstr>
      <vt:lpstr>Conceitos importantes em bioenergética</vt:lpstr>
      <vt:lpstr>Bioenergética</vt:lpstr>
      <vt:lpstr>Metabolismo</vt:lpstr>
      <vt:lpstr>Apresentação do PowerPoint</vt:lpstr>
      <vt:lpstr>O metabolismos pode ser de dois tipos</vt:lpstr>
      <vt:lpstr>Rota metabólica ou Via metabólica</vt:lpstr>
      <vt:lpstr>Apresentação do PowerPoint</vt:lpstr>
      <vt:lpstr>Adenosina Trifosfato - ATP</vt:lpstr>
      <vt:lpstr>Apresentação do PowerPoint</vt:lpstr>
      <vt:lpstr>Apresentação do PowerPoint</vt:lpstr>
      <vt:lpstr>Em outras palavras </vt:lpstr>
      <vt:lpstr>NADH, NADPH e FADH2</vt:lpstr>
      <vt:lpstr>Bioenergética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50</cp:revision>
  <dcterms:created xsi:type="dcterms:W3CDTF">2022-09-17T18:21:09Z</dcterms:created>
  <dcterms:modified xsi:type="dcterms:W3CDTF">2023-08-23T11:11:01Z</dcterms:modified>
</cp:coreProperties>
</file>