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39" r:id="rId2"/>
    <p:sldId id="485" r:id="rId3"/>
    <p:sldId id="486" r:id="rId4"/>
    <p:sldId id="445" r:id="rId5"/>
    <p:sldId id="484" r:id="rId6"/>
    <p:sldId id="482" r:id="rId7"/>
    <p:sldId id="474" r:id="rId8"/>
    <p:sldId id="476" r:id="rId9"/>
    <p:sldId id="472" r:id="rId10"/>
    <p:sldId id="473" r:id="rId11"/>
    <p:sldId id="477" r:id="rId12"/>
    <p:sldId id="479" r:id="rId13"/>
    <p:sldId id="480" r:id="rId14"/>
    <p:sldId id="483" r:id="rId15"/>
    <p:sldId id="475" r:id="rId16"/>
    <p:sldId id="48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545E"/>
    <a:srgbClr val="00666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394" autoAdjust="0"/>
  </p:normalViewPr>
  <p:slideViewPr>
    <p:cSldViewPr snapToGrid="0">
      <p:cViewPr varScale="1">
        <p:scale>
          <a:sx n="86" d="100"/>
          <a:sy n="86" d="100"/>
        </p:scale>
        <p:origin x="2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A627-59C8-4B60-8477-650950BF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D83E4-FD1C-4452-9F5F-625C5BE6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0CDE9-CEF4-4445-8AE2-B6AEAF8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AFDD2-1545-414E-92C9-D6D8177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BF9FE-5093-4CDF-9126-F9D80B8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84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51E56-C851-4970-8952-C65C903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961E9-CCAA-4500-8BC4-FCB81B85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B00BC-40D9-460D-957B-C2D31F3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3264-4AF9-4D65-98F5-F9F61244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FA96-E8FE-4C3E-8C0D-8271E89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62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364A3-2C72-4926-B939-10BFE6A8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CC394-4E8A-4B0E-BB6C-5AD6202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0E969-D691-4FB4-B9C9-0B4BA00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E817C-D46A-4AE1-9F19-C729364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0BDB6-BF38-4B94-9830-C78CCBC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82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3653-C136-4A4B-85B6-BBE2BEA8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C78FD-518A-4E15-AA07-3F7872A6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ECE08-9CA6-4A61-A407-A7B4646A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30F06-F2CC-486E-82D2-8CCAE79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0F70-C412-46BC-ABB2-28CCCA07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42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266D-33CE-4507-899A-56415E7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636B9-0E25-42A2-B7BF-48B3F208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59442-DEC3-42B6-BEBF-8BC4BF86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4E6F-9870-43FB-B73F-BE4B34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60C2-E448-46CA-AF0C-B2C2D8E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3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EEA8-CE4E-4073-B8F1-7BA98D5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175CC-EC43-4A62-85ED-382B7642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71EBE-2B02-4A5E-9485-C90F6092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101D0-DB93-4363-B66D-BAD9AF90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7D93C-2B98-46E2-B990-65443787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71FBC-C449-4D33-81B7-00A16ED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15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7AA2-C5AE-4255-AEBA-70F488D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9665E8-14ED-4166-B2CC-209CD2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5D0F9-8CF1-4AB3-83CE-BDB77C90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1B1B5-988F-4304-9A25-3D91660F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4C8115-2413-47E5-A007-C3C2DFD1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782B8-5F81-4C20-8C55-1688A571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2752E-EB23-4A3F-ADDC-188F25BD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D792D-99A9-45BA-8BA4-5389491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90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78AF-10C4-49B6-8C86-4CF012D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DA694E-8CCE-4EC6-8236-A102ACA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A9FE8B-90F6-4E1F-A01D-CAC6134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16953-0361-499F-B490-45098C7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56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27B044-E38B-4688-A72D-5485B9EF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504A53-1ADB-4B59-A141-EAA97C9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18100-9A73-4B43-947A-3B5127E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14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B3B7-4815-42E0-93EE-8F153AC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85439-80FB-4C2A-9B35-10FA7B6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2687A-4B46-498F-B896-FC99FE7A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438E0-45D8-42DA-BAC0-94682F65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68F8-A139-43AC-8540-E349451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08662-5D8F-4C23-A5ED-14B52A1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86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9553-62DB-4AA6-ABA3-CD08CA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DF7697-C32C-4539-95C0-2376C7E6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40F12-824C-4FBE-A135-AC2D7606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F7752-8EC7-4C8A-9108-D8A513D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E3A71-C019-49C5-9945-A9A978F3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FB5B4-3D43-446A-A1EB-E1A2626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27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006666"/>
            </a:gs>
            <a:gs pos="33000">
              <a:srgbClr val="08545E"/>
            </a:gs>
            <a:gs pos="68000">
              <a:srgbClr val="08545E"/>
            </a:gs>
            <a:gs pos="100000">
              <a:srgbClr val="00666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808C5-6EF1-4804-9DBB-B8EF322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2AFD5-67CD-42AE-BB56-6BE043F8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48E01-E633-4FBA-BC24-5E05BC27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EED8-149E-406E-B91A-7F4F3B181D0A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51760-CCB4-4FE9-9F41-CF16EE7B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165E-DFB4-4CAC-A706-146C1AF4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98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lo.santos@ufes.br" TargetMode="External"/><Relationship Id="rId2" Type="http://schemas.openxmlformats.org/officeDocument/2006/relationships/hyperlink" Target="mailto:danilo_as@live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3">
            <a:extLst>
              <a:ext uri="{FF2B5EF4-FFF2-40B4-BE49-F238E27FC236}">
                <a16:creationId xmlns:a16="http://schemas.microsoft.com/office/drawing/2014/main" id="{3AB0E804-64D7-4DB3-89E4-764241977BF4}"/>
              </a:ext>
            </a:extLst>
          </p:cNvPr>
          <p:cNvSpPr/>
          <p:nvPr/>
        </p:nvSpPr>
        <p:spPr>
          <a:xfrm>
            <a:off x="8410074" y="5289794"/>
            <a:ext cx="3427288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sng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Contato:</a:t>
            </a:r>
            <a:endParaRPr kumimoji="0" lang="pt-BR" sz="2400" b="1" i="0" u="sng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danilo_as@live.com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danilo.santos@ufes.br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EB32945B-974A-4F7B-A208-DD998150F071}"/>
              </a:ext>
            </a:extLst>
          </p:cNvPr>
          <p:cNvSpPr/>
          <p:nvPr/>
        </p:nvSpPr>
        <p:spPr>
          <a:xfrm>
            <a:off x="6096000" y="254884"/>
            <a:ext cx="5904655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Engenheiro Agrônomo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Dr. Em Produção Vegetal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1C3AEC9-8199-4830-B962-CE3FB9116530}"/>
              </a:ext>
            </a:extLst>
          </p:cNvPr>
          <p:cNvCxnSpPr>
            <a:cxnSpLocks/>
          </p:cNvCxnSpPr>
          <p:nvPr/>
        </p:nvCxnSpPr>
        <p:spPr>
          <a:xfrm>
            <a:off x="7593263" y="112384"/>
            <a:ext cx="0" cy="19868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58D24A-A259-44EA-9969-282C967E9816}"/>
              </a:ext>
            </a:extLst>
          </p:cNvPr>
          <p:cNvCxnSpPr>
            <a:cxnSpLocks/>
          </p:cNvCxnSpPr>
          <p:nvPr/>
        </p:nvCxnSpPr>
        <p:spPr>
          <a:xfrm flipH="1">
            <a:off x="7110663" y="1574196"/>
            <a:ext cx="487508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1446889" y="2323724"/>
            <a:ext cx="5053924" cy="25626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Metabolismo do Glicogênio</a:t>
            </a:r>
          </a:p>
        </p:txBody>
      </p:sp>
    </p:spTree>
    <p:extLst>
      <p:ext uri="{BB962C8B-B14F-4D97-AF65-F5344CB8AC3E}">
        <p14:creationId xmlns:p14="http://schemas.microsoft.com/office/powerpoint/2010/main" val="2568586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429492" y="5930900"/>
            <a:ext cx="1809616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F9349F37-759D-4F9A-B271-AA3E312933F8}"/>
              </a:ext>
            </a:extLst>
          </p:cNvPr>
          <p:cNvSpPr/>
          <p:nvPr/>
        </p:nvSpPr>
        <p:spPr>
          <a:xfrm>
            <a:off x="1547211" y="4697539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Glicose-6-fosfato</a:t>
            </a:r>
          </a:p>
        </p:txBody>
      </p: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BF4D57A2-C3CA-4C39-AE21-E589990E189E}"/>
              </a:ext>
            </a:extLst>
          </p:cNvPr>
          <p:cNvCxnSpPr>
            <a:cxnSpLocks/>
          </p:cNvCxnSpPr>
          <p:nvPr/>
        </p:nvCxnSpPr>
        <p:spPr>
          <a:xfrm flipV="1">
            <a:off x="2352987" y="5445481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546DFC5-0D01-4906-A9DC-9B3B17B57EF4}"/>
              </a:ext>
            </a:extLst>
          </p:cNvPr>
          <p:cNvSpPr/>
          <p:nvPr/>
        </p:nvSpPr>
        <p:spPr>
          <a:xfrm>
            <a:off x="4509170" y="3382151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Glicose-1-fosfato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8C3AC7A-AA72-4408-888E-A1916280A8B9}"/>
              </a:ext>
            </a:extLst>
          </p:cNvPr>
          <p:cNvCxnSpPr>
            <a:cxnSpLocks/>
          </p:cNvCxnSpPr>
          <p:nvPr/>
        </p:nvCxnSpPr>
        <p:spPr>
          <a:xfrm flipV="1">
            <a:off x="5273758" y="4115887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479E460E-23F1-468E-AC76-AA9A9BBFD173}"/>
              </a:ext>
            </a:extLst>
          </p:cNvPr>
          <p:cNvSpPr/>
          <p:nvPr/>
        </p:nvSpPr>
        <p:spPr>
          <a:xfrm>
            <a:off x="7460807" y="2066762"/>
            <a:ext cx="3713847" cy="57415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UDP-Glicose</a:t>
            </a: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ED60BC36-96BE-43E5-A5E8-C61DB26210C0}"/>
              </a:ext>
            </a:extLst>
          </p:cNvPr>
          <p:cNvCxnSpPr>
            <a:cxnSpLocks/>
          </p:cNvCxnSpPr>
          <p:nvPr/>
        </p:nvCxnSpPr>
        <p:spPr>
          <a:xfrm flipV="1">
            <a:off x="8223017" y="2788162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A3DB884-0429-470D-BBB6-36E13BF65408}"/>
              </a:ext>
            </a:extLst>
          </p:cNvPr>
          <p:cNvSpPr/>
          <p:nvPr/>
        </p:nvSpPr>
        <p:spPr>
          <a:xfrm>
            <a:off x="9317730" y="469900"/>
            <a:ext cx="2713918" cy="7063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Glicogênio</a:t>
            </a: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F8A8A4C0-65E3-4F7F-8F13-2AED0A28F7F0}"/>
              </a:ext>
            </a:extLst>
          </p:cNvPr>
          <p:cNvCxnSpPr>
            <a:cxnSpLocks/>
          </p:cNvCxnSpPr>
          <p:nvPr/>
        </p:nvCxnSpPr>
        <p:spPr>
          <a:xfrm flipV="1">
            <a:off x="10168924" y="1404401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053ADD53-501A-4E67-B207-7CF2C3DF341A}"/>
              </a:ext>
            </a:extLst>
          </p:cNvPr>
          <p:cNvCxnSpPr>
            <a:cxnSpLocks/>
          </p:cNvCxnSpPr>
          <p:nvPr/>
        </p:nvCxnSpPr>
        <p:spPr>
          <a:xfrm flipH="1">
            <a:off x="5410200" y="4229930"/>
            <a:ext cx="541890" cy="479747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955EC704-2F1F-4F3E-87D1-793AF49234FF}"/>
              </a:ext>
            </a:extLst>
          </p:cNvPr>
          <p:cNvGrpSpPr/>
          <p:nvPr/>
        </p:nvGrpSpPr>
        <p:grpSpPr>
          <a:xfrm>
            <a:off x="3280655" y="6217977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05C44BFC-6A22-4754-AB5A-BA59C52185DF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3A8B55AE-4653-47CC-8726-1B61D453216E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4B3038F4-0556-4614-8102-D7982FEE73D7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372F0055-E71E-41D7-96A0-239D0743164C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2654FC23-44E9-4E02-8BAE-C58D748FD354}"/>
              </a:ext>
            </a:extLst>
          </p:cNvPr>
          <p:cNvGrpSpPr/>
          <p:nvPr/>
        </p:nvGrpSpPr>
        <p:grpSpPr>
          <a:xfrm>
            <a:off x="3257951" y="5445481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F09F601D-926B-4341-A27B-839A71C1089D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ECA5F9C8-1149-4137-A9D0-D590B11E89C9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D5432758-0C43-4171-ACFF-D6EF45FD76C1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Arco 23">
            <a:extLst>
              <a:ext uri="{FF2B5EF4-FFF2-40B4-BE49-F238E27FC236}">
                <a16:creationId xmlns:a16="http://schemas.microsoft.com/office/drawing/2014/main" id="{C898505E-DC85-4D51-A223-B50B263784F0}"/>
              </a:ext>
            </a:extLst>
          </p:cNvPr>
          <p:cNvSpPr/>
          <p:nvPr/>
        </p:nvSpPr>
        <p:spPr>
          <a:xfrm rot="10800000" flipV="1">
            <a:off x="2367592" y="5598440"/>
            <a:ext cx="1576962" cy="779663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E696BF6-A3C4-4A3C-A77A-FBEEACEA9634}"/>
              </a:ext>
            </a:extLst>
          </p:cNvPr>
          <p:cNvGrpSpPr/>
          <p:nvPr/>
        </p:nvGrpSpPr>
        <p:grpSpPr>
          <a:xfrm>
            <a:off x="9091395" y="3531430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30238A7D-91E5-4CA7-BB6B-BCB1D75B8C58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420B1573-4874-4875-8586-5381F8C1215A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E802DFE0-7C0F-44FE-BD30-3B41E661FB35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82A78FE4-6DFC-40BD-ABAE-70C9E1E40427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Elipse 32">
            <a:extLst>
              <a:ext uri="{FF2B5EF4-FFF2-40B4-BE49-F238E27FC236}">
                <a16:creationId xmlns:a16="http://schemas.microsoft.com/office/drawing/2014/main" id="{804D8362-00EA-466D-A292-1CE0D9FCFADB}"/>
              </a:ext>
            </a:extLst>
          </p:cNvPr>
          <p:cNvSpPr/>
          <p:nvPr/>
        </p:nvSpPr>
        <p:spPr>
          <a:xfrm>
            <a:off x="9141854" y="2770519"/>
            <a:ext cx="371066" cy="3800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6" name="Arco 35">
            <a:extLst>
              <a:ext uri="{FF2B5EF4-FFF2-40B4-BE49-F238E27FC236}">
                <a16:creationId xmlns:a16="http://schemas.microsoft.com/office/drawing/2014/main" id="{7C04D995-C8D3-4C0C-A6EA-E5B6F8AB0202}"/>
              </a:ext>
            </a:extLst>
          </p:cNvPr>
          <p:cNvSpPr/>
          <p:nvPr/>
        </p:nvSpPr>
        <p:spPr>
          <a:xfrm rot="10800000" flipV="1">
            <a:off x="8284592" y="2917764"/>
            <a:ext cx="1576962" cy="779663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F49C9D23-0740-4EED-BE09-6A83623AE6B0}"/>
              </a:ext>
            </a:extLst>
          </p:cNvPr>
          <p:cNvGrpSpPr/>
          <p:nvPr/>
        </p:nvGrpSpPr>
        <p:grpSpPr>
          <a:xfrm>
            <a:off x="8184061" y="1136457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CB90701A-4F7F-406B-B580-DF2ECB3E58CA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U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AB849459-2EA1-4742-BFF8-A6FC80A7CD1F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393AC5D4-84CE-42DF-BFED-0D547A3CF2BD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Arco 40">
            <a:extLst>
              <a:ext uri="{FF2B5EF4-FFF2-40B4-BE49-F238E27FC236}">
                <a16:creationId xmlns:a16="http://schemas.microsoft.com/office/drawing/2014/main" id="{8F233812-1680-4AB6-B557-CB0F484339FA}"/>
              </a:ext>
            </a:extLst>
          </p:cNvPr>
          <p:cNvSpPr/>
          <p:nvPr/>
        </p:nvSpPr>
        <p:spPr>
          <a:xfrm rot="10800000" flipH="1" flipV="1">
            <a:off x="8048674" y="1400083"/>
            <a:ext cx="2186360" cy="779663"/>
          </a:xfrm>
          <a:prstGeom prst="arc">
            <a:avLst>
              <a:gd name="adj1" fmla="val 16200000"/>
              <a:gd name="adj2" fmla="val 21543425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983773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429492" y="5930900"/>
            <a:ext cx="1809616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F9349F37-759D-4F9A-B271-AA3E312933F8}"/>
              </a:ext>
            </a:extLst>
          </p:cNvPr>
          <p:cNvSpPr/>
          <p:nvPr/>
        </p:nvSpPr>
        <p:spPr>
          <a:xfrm>
            <a:off x="1547211" y="4697539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Glicose-6-fosfato</a:t>
            </a:r>
          </a:p>
        </p:txBody>
      </p: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BF4D57A2-C3CA-4C39-AE21-E589990E189E}"/>
              </a:ext>
            </a:extLst>
          </p:cNvPr>
          <p:cNvCxnSpPr>
            <a:cxnSpLocks/>
          </p:cNvCxnSpPr>
          <p:nvPr/>
        </p:nvCxnSpPr>
        <p:spPr>
          <a:xfrm flipV="1">
            <a:off x="2352987" y="5445481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546DFC5-0D01-4906-A9DC-9B3B17B57EF4}"/>
              </a:ext>
            </a:extLst>
          </p:cNvPr>
          <p:cNvSpPr/>
          <p:nvPr/>
        </p:nvSpPr>
        <p:spPr>
          <a:xfrm>
            <a:off x="4509170" y="3382151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Glicose-1-fosfato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8C3AC7A-AA72-4408-888E-A1916280A8B9}"/>
              </a:ext>
            </a:extLst>
          </p:cNvPr>
          <p:cNvCxnSpPr>
            <a:cxnSpLocks/>
          </p:cNvCxnSpPr>
          <p:nvPr/>
        </p:nvCxnSpPr>
        <p:spPr>
          <a:xfrm flipV="1">
            <a:off x="5273758" y="4115887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479E460E-23F1-468E-AC76-AA9A9BBFD173}"/>
              </a:ext>
            </a:extLst>
          </p:cNvPr>
          <p:cNvSpPr/>
          <p:nvPr/>
        </p:nvSpPr>
        <p:spPr>
          <a:xfrm>
            <a:off x="7460807" y="2066762"/>
            <a:ext cx="3713847" cy="57415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UDP-Glicose</a:t>
            </a: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ED60BC36-96BE-43E5-A5E8-C61DB26210C0}"/>
              </a:ext>
            </a:extLst>
          </p:cNvPr>
          <p:cNvCxnSpPr>
            <a:cxnSpLocks/>
          </p:cNvCxnSpPr>
          <p:nvPr/>
        </p:nvCxnSpPr>
        <p:spPr>
          <a:xfrm flipV="1">
            <a:off x="8223017" y="2788162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A3DB884-0429-470D-BBB6-36E13BF65408}"/>
              </a:ext>
            </a:extLst>
          </p:cNvPr>
          <p:cNvSpPr/>
          <p:nvPr/>
        </p:nvSpPr>
        <p:spPr>
          <a:xfrm>
            <a:off x="9317730" y="469900"/>
            <a:ext cx="2713918" cy="7063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Glicogênio</a:t>
            </a: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F8A8A4C0-65E3-4F7F-8F13-2AED0A28F7F0}"/>
              </a:ext>
            </a:extLst>
          </p:cNvPr>
          <p:cNvCxnSpPr>
            <a:cxnSpLocks/>
          </p:cNvCxnSpPr>
          <p:nvPr/>
        </p:nvCxnSpPr>
        <p:spPr>
          <a:xfrm flipV="1">
            <a:off x="10168924" y="1404401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053ADD53-501A-4E67-B207-7CF2C3DF341A}"/>
              </a:ext>
            </a:extLst>
          </p:cNvPr>
          <p:cNvCxnSpPr>
            <a:cxnSpLocks/>
          </p:cNvCxnSpPr>
          <p:nvPr/>
        </p:nvCxnSpPr>
        <p:spPr>
          <a:xfrm flipH="1">
            <a:off x="5410200" y="4229930"/>
            <a:ext cx="541890" cy="479747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stomShape 3">
            <a:extLst>
              <a:ext uri="{FF2B5EF4-FFF2-40B4-BE49-F238E27FC236}">
                <a16:creationId xmlns:a16="http://schemas.microsoft.com/office/drawing/2014/main" id="{E6560FAE-37BB-453D-B4AB-A6C6C5D78084}"/>
              </a:ext>
            </a:extLst>
          </p:cNvPr>
          <p:cNvSpPr/>
          <p:nvPr/>
        </p:nvSpPr>
        <p:spPr>
          <a:xfrm>
            <a:off x="2605869" y="5552716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>
              <a:defRPr/>
            </a:pP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Glicoquinase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F980B6A9-6000-46DC-B927-30019B6035E6}"/>
              </a:ext>
            </a:extLst>
          </p:cNvPr>
          <p:cNvSpPr/>
          <p:nvPr/>
        </p:nvSpPr>
        <p:spPr>
          <a:xfrm>
            <a:off x="5818643" y="4332991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>
              <a:defRPr/>
            </a:pP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Fosfoglicomutase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F68107AA-C7A5-45FC-A8D1-E69A228887B0}"/>
              </a:ext>
            </a:extLst>
          </p:cNvPr>
          <p:cNvSpPr/>
          <p:nvPr/>
        </p:nvSpPr>
        <p:spPr>
          <a:xfrm>
            <a:off x="8672263" y="2865539"/>
            <a:ext cx="2502392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UDP-glicose </a:t>
            </a: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pirofosforilase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FC2F2A87-C938-430D-BB0D-D50B0B91D229}"/>
              </a:ext>
            </a:extLst>
          </p:cNvPr>
          <p:cNvSpPr/>
          <p:nvPr/>
        </p:nvSpPr>
        <p:spPr>
          <a:xfrm>
            <a:off x="7321403" y="1353947"/>
            <a:ext cx="290948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Glicogênio sintase 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333700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3592581" y="2517014"/>
            <a:ext cx="5006838" cy="141276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Recomendações de leitura e passatempo</a:t>
            </a:r>
          </a:p>
        </p:txBody>
      </p:sp>
    </p:spTree>
    <p:extLst>
      <p:ext uri="{BB962C8B-B14F-4D97-AF65-F5344CB8AC3E}">
        <p14:creationId xmlns:p14="http://schemas.microsoft.com/office/powerpoint/2010/main" val="3816143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067CA4E-A27D-4AA6-A747-E130A5976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61" y="398505"/>
            <a:ext cx="4572396" cy="3429297"/>
          </a:xfrm>
          <a:prstGeom prst="round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06CBCE6-7279-48A8-A2BF-A031742A11DF}"/>
              </a:ext>
            </a:extLst>
          </p:cNvPr>
          <p:cNvSpPr/>
          <p:nvPr/>
        </p:nvSpPr>
        <p:spPr>
          <a:xfrm>
            <a:off x="1209110" y="4053687"/>
            <a:ext cx="3251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Capítulo 14</a:t>
            </a:r>
          </a:p>
        </p:txBody>
      </p:sp>
      <p:pic>
        <p:nvPicPr>
          <p:cNvPr id="1026" name="Picture 2" descr="Corpo Humano: Nosso Mundo Interior (2021) - Netflix | Flixable">
            <a:extLst>
              <a:ext uri="{FF2B5EF4-FFF2-40B4-BE49-F238E27FC236}">
                <a16:creationId xmlns:a16="http://schemas.microsoft.com/office/drawing/2014/main" id="{E63CF1B5-AE19-4163-8BC7-CB6D710AE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067" y="3429000"/>
            <a:ext cx="5165735" cy="290524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bout Netflix - Arquivos de mídia">
            <a:extLst>
              <a:ext uri="{FF2B5EF4-FFF2-40B4-BE49-F238E27FC236}">
                <a16:creationId xmlns:a16="http://schemas.microsoft.com/office/drawing/2014/main" id="{D5AE3EEA-8650-4635-9981-FF0AFBC8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459" y="2492634"/>
            <a:ext cx="1787313" cy="107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77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5191191" y="5928440"/>
            <a:ext cx="1809616" cy="574154"/>
          </a:xfrm>
          <a:prstGeom prst="roundRect">
            <a:avLst/>
          </a:pr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F9349F37-759D-4F9A-B271-AA3E312933F8}"/>
              </a:ext>
            </a:extLst>
          </p:cNvPr>
          <p:cNvSpPr/>
          <p:nvPr/>
        </p:nvSpPr>
        <p:spPr>
          <a:xfrm>
            <a:off x="4239076" y="4142828"/>
            <a:ext cx="3713847" cy="574154"/>
          </a:xfrm>
          <a:prstGeom prst="roundRect">
            <a:avLst/>
          </a:pr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546DFC5-0D01-4906-A9DC-9B3B17B57EF4}"/>
              </a:ext>
            </a:extLst>
          </p:cNvPr>
          <p:cNvSpPr/>
          <p:nvPr/>
        </p:nvSpPr>
        <p:spPr>
          <a:xfrm>
            <a:off x="4239076" y="2070139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Glicose-1-fosfato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8C3AC7A-AA72-4408-888E-A1916280A8B9}"/>
              </a:ext>
            </a:extLst>
          </p:cNvPr>
          <p:cNvCxnSpPr>
            <a:cxnSpLocks/>
          </p:cNvCxnSpPr>
          <p:nvPr/>
        </p:nvCxnSpPr>
        <p:spPr>
          <a:xfrm flipV="1">
            <a:off x="5878415" y="2987784"/>
            <a:ext cx="0" cy="998545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053ADD53-501A-4E67-B207-7CF2C3DF341A}"/>
              </a:ext>
            </a:extLst>
          </p:cNvPr>
          <p:cNvCxnSpPr>
            <a:cxnSpLocks/>
          </p:cNvCxnSpPr>
          <p:nvPr/>
        </p:nvCxnSpPr>
        <p:spPr>
          <a:xfrm>
            <a:off x="6284815" y="2987783"/>
            <a:ext cx="0" cy="998545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E57062F-926A-489F-8194-2652DEB83FE1}"/>
              </a:ext>
            </a:extLst>
          </p:cNvPr>
          <p:cNvCxnSpPr>
            <a:cxnSpLocks/>
          </p:cNvCxnSpPr>
          <p:nvPr/>
        </p:nvCxnSpPr>
        <p:spPr>
          <a:xfrm>
            <a:off x="6096000" y="1251857"/>
            <a:ext cx="0" cy="64770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72CF0C4D-E89A-40DF-9BB2-4DDD367A335C}"/>
              </a:ext>
            </a:extLst>
          </p:cNvPr>
          <p:cNvCxnSpPr>
            <a:cxnSpLocks/>
          </p:cNvCxnSpPr>
          <p:nvPr/>
        </p:nvCxnSpPr>
        <p:spPr>
          <a:xfrm>
            <a:off x="6095999" y="4947557"/>
            <a:ext cx="0" cy="87630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8565D3A2-3BA9-412C-8F5F-FFD36944EB1C}"/>
              </a:ext>
            </a:extLst>
          </p:cNvPr>
          <p:cNvSpPr/>
          <p:nvPr/>
        </p:nvSpPr>
        <p:spPr>
          <a:xfrm>
            <a:off x="4739041" y="252123"/>
            <a:ext cx="2713918" cy="7063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Glicogênio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5EAEF69-58C9-4C14-BDB4-69D57A44E5F5}"/>
              </a:ext>
            </a:extLst>
          </p:cNvPr>
          <p:cNvCxnSpPr>
            <a:cxnSpLocks/>
          </p:cNvCxnSpPr>
          <p:nvPr/>
        </p:nvCxnSpPr>
        <p:spPr>
          <a:xfrm flipH="1">
            <a:off x="2642839" y="4429905"/>
            <a:ext cx="1393038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50B27E9D-CE89-458D-A664-84B3F2F88280}"/>
              </a:ext>
            </a:extLst>
          </p:cNvPr>
          <p:cNvSpPr/>
          <p:nvPr/>
        </p:nvSpPr>
        <p:spPr>
          <a:xfrm>
            <a:off x="216702" y="4142828"/>
            <a:ext cx="2162626" cy="574154"/>
          </a:xfrm>
          <a:prstGeom prst="roundRect">
            <a:avLst/>
          </a:pr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Piruvato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B056278-80EF-4FE5-9881-78798FB5CD53}"/>
              </a:ext>
            </a:extLst>
          </p:cNvPr>
          <p:cNvCxnSpPr>
            <a:cxnSpLocks/>
          </p:cNvCxnSpPr>
          <p:nvPr/>
        </p:nvCxnSpPr>
        <p:spPr>
          <a:xfrm>
            <a:off x="7167558" y="6215165"/>
            <a:ext cx="1357085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1C91E3B3-EF63-4D03-BE9D-7D26ADE3735D}"/>
              </a:ext>
            </a:extLst>
          </p:cNvPr>
          <p:cNvSpPr/>
          <p:nvPr/>
        </p:nvSpPr>
        <p:spPr>
          <a:xfrm>
            <a:off x="8780606" y="4947557"/>
            <a:ext cx="2613342" cy="1440611"/>
          </a:xfrm>
          <a:prstGeom prst="roundRect">
            <a:avLst/>
          </a:pr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Corrente sanguínea</a:t>
            </a:r>
          </a:p>
        </p:txBody>
      </p:sp>
      <p:sp>
        <p:nvSpPr>
          <p:cNvPr id="22" name="CustomShape 3">
            <a:extLst>
              <a:ext uri="{FF2B5EF4-FFF2-40B4-BE49-F238E27FC236}">
                <a16:creationId xmlns:a16="http://schemas.microsoft.com/office/drawing/2014/main" id="{4B990661-A00E-4524-8C79-25579B437C47}"/>
              </a:ext>
            </a:extLst>
          </p:cNvPr>
          <p:cNvSpPr/>
          <p:nvPr/>
        </p:nvSpPr>
        <p:spPr>
          <a:xfrm>
            <a:off x="2489532" y="1208077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Glicogênio </a:t>
            </a: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fosforilase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24" name="CustomShape 3">
            <a:extLst>
              <a:ext uri="{FF2B5EF4-FFF2-40B4-BE49-F238E27FC236}">
                <a16:creationId xmlns:a16="http://schemas.microsoft.com/office/drawing/2014/main" id="{1470A1A8-C460-4A30-B30D-7A72B5F14C12}"/>
              </a:ext>
            </a:extLst>
          </p:cNvPr>
          <p:cNvSpPr/>
          <p:nvPr/>
        </p:nvSpPr>
        <p:spPr>
          <a:xfrm>
            <a:off x="2379328" y="3198894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Fosfoglicomutase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25" name="CustomShape 3">
            <a:extLst>
              <a:ext uri="{FF2B5EF4-FFF2-40B4-BE49-F238E27FC236}">
                <a16:creationId xmlns:a16="http://schemas.microsoft.com/office/drawing/2014/main" id="{BF8E1651-2C70-48CA-BEF4-F5A82572114C}"/>
              </a:ext>
            </a:extLst>
          </p:cNvPr>
          <p:cNvSpPr/>
          <p:nvPr/>
        </p:nvSpPr>
        <p:spPr>
          <a:xfrm>
            <a:off x="2642076" y="5092605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Glicose-6-fosfatase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26" name="CustomShape 3">
            <a:extLst>
              <a:ext uri="{FF2B5EF4-FFF2-40B4-BE49-F238E27FC236}">
                <a16:creationId xmlns:a16="http://schemas.microsoft.com/office/drawing/2014/main" id="{95619693-6AA6-4F3F-87A9-E6C7962FA3E1}"/>
              </a:ext>
            </a:extLst>
          </p:cNvPr>
          <p:cNvSpPr/>
          <p:nvPr/>
        </p:nvSpPr>
        <p:spPr>
          <a:xfrm>
            <a:off x="3055434" y="3975037"/>
            <a:ext cx="55556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kumimoji="0" lang="pt-BR" sz="2400" b="1" i="0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01</a:t>
            </a:r>
          </a:p>
        </p:txBody>
      </p:sp>
      <p:sp>
        <p:nvSpPr>
          <p:cNvPr id="27" name="CustomShape 3">
            <a:extLst>
              <a:ext uri="{FF2B5EF4-FFF2-40B4-BE49-F238E27FC236}">
                <a16:creationId xmlns:a16="http://schemas.microsoft.com/office/drawing/2014/main" id="{319789F7-021E-4E2C-8CCF-1FB2C084CFF0}"/>
              </a:ext>
            </a:extLst>
          </p:cNvPr>
          <p:cNvSpPr/>
          <p:nvPr/>
        </p:nvSpPr>
        <p:spPr>
          <a:xfrm>
            <a:off x="6154418" y="5155601"/>
            <a:ext cx="55556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kumimoji="0" lang="pt-BR" sz="2400" b="1" i="0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46327997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5281776" y="5977255"/>
            <a:ext cx="1809616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F9349F37-759D-4F9A-B271-AA3E312933F8}"/>
              </a:ext>
            </a:extLst>
          </p:cNvPr>
          <p:cNvSpPr/>
          <p:nvPr/>
        </p:nvSpPr>
        <p:spPr>
          <a:xfrm>
            <a:off x="4329661" y="4084771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546DFC5-0D01-4906-A9DC-9B3B17B57EF4}"/>
              </a:ext>
            </a:extLst>
          </p:cNvPr>
          <p:cNvSpPr/>
          <p:nvPr/>
        </p:nvSpPr>
        <p:spPr>
          <a:xfrm>
            <a:off x="4329661" y="2012082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Glicose-1-fosfato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8C3AC7A-AA72-4408-888E-A1916280A8B9}"/>
              </a:ext>
            </a:extLst>
          </p:cNvPr>
          <p:cNvCxnSpPr>
            <a:cxnSpLocks/>
          </p:cNvCxnSpPr>
          <p:nvPr/>
        </p:nvCxnSpPr>
        <p:spPr>
          <a:xfrm flipV="1">
            <a:off x="5969000" y="2929727"/>
            <a:ext cx="0" cy="998545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A3DB884-0429-470D-BBB6-36E13BF65408}"/>
              </a:ext>
            </a:extLst>
          </p:cNvPr>
          <p:cNvSpPr/>
          <p:nvPr/>
        </p:nvSpPr>
        <p:spPr>
          <a:xfrm>
            <a:off x="4829626" y="194066"/>
            <a:ext cx="2713918" cy="7063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Glicogênio</a:t>
            </a: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053ADD53-501A-4E67-B207-7CF2C3DF341A}"/>
              </a:ext>
            </a:extLst>
          </p:cNvPr>
          <p:cNvCxnSpPr>
            <a:cxnSpLocks/>
          </p:cNvCxnSpPr>
          <p:nvPr/>
        </p:nvCxnSpPr>
        <p:spPr>
          <a:xfrm>
            <a:off x="6375400" y="2929726"/>
            <a:ext cx="0" cy="998545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E57062F-926A-489F-8194-2652DEB83FE1}"/>
              </a:ext>
            </a:extLst>
          </p:cNvPr>
          <p:cNvCxnSpPr>
            <a:cxnSpLocks/>
          </p:cNvCxnSpPr>
          <p:nvPr/>
        </p:nvCxnSpPr>
        <p:spPr>
          <a:xfrm>
            <a:off x="6186585" y="1033302"/>
            <a:ext cx="0" cy="80819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72CF0C4D-E89A-40DF-9BB2-4DDD367A335C}"/>
              </a:ext>
            </a:extLst>
          </p:cNvPr>
          <p:cNvCxnSpPr>
            <a:cxnSpLocks/>
          </p:cNvCxnSpPr>
          <p:nvPr/>
        </p:nvCxnSpPr>
        <p:spPr>
          <a:xfrm>
            <a:off x="6186584" y="4889500"/>
            <a:ext cx="0" cy="87630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o 35">
            <a:extLst>
              <a:ext uri="{FF2B5EF4-FFF2-40B4-BE49-F238E27FC236}">
                <a16:creationId xmlns:a16="http://schemas.microsoft.com/office/drawing/2014/main" id="{92DCCF07-ED88-4914-B394-9CC6D6AF08C4}"/>
              </a:ext>
            </a:extLst>
          </p:cNvPr>
          <p:cNvSpPr/>
          <p:nvPr/>
        </p:nvSpPr>
        <p:spPr>
          <a:xfrm rot="10800000">
            <a:off x="6186584" y="4961817"/>
            <a:ext cx="1209523" cy="683262"/>
          </a:xfrm>
          <a:prstGeom prst="arc">
            <a:avLst>
              <a:gd name="adj1" fmla="val 15760211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F836483-B79D-455C-A8DB-8A86F72FE5D7}"/>
              </a:ext>
            </a:extLst>
          </p:cNvPr>
          <p:cNvSpPr txBox="1"/>
          <p:nvPr/>
        </p:nvSpPr>
        <p:spPr>
          <a:xfrm>
            <a:off x="6591423" y="4710688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r>
              <a:rPr lang="pt-BR" sz="2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A0C67AC5-A719-470E-BF8A-B4D682D85989}"/>
              </a:ext>
            </a:extLst>
          </p:cNvPr>
          <p:cNvSpPr/>
          <p:nvPr/>
        </p:nvSpPr>
        <p:spPr>
          <a:xfrm>
            <a:off x="6913225" y="5411193"/>
            <a:ext cx="371067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9A926536-F56A-4516-848F-CD4A85BCD9DB}"/>
              </a:ext>
            </a:extLst>
          </p:cNvPr>
          <p:cNvSpPr/>
          <p:nvPr/>
        </p:nvSpPr>
        <p:spPr>
          <a:xfrm>
            <a:off x="6791324" y="1033302"/>
            <a:ext cx="371067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93774DB1-9175-4D02-A63B-9569C9403253}"/>
              </a:ext>
            </a:extLst>
          </p:cNvPr>
          <p:cNvSpPr/>
          <p:nvPr/>
        </p:nvSpPr>
        <p:spPr>
          <a:xfrm rot="10800000">
            <a:off x="6186582" y="1241315"/>
            <a:ext cx="1209483" cy="515483"/>
          </a:xfrm>
          <a:prstGeom prst="arc">
            <a:avLst>
              <a:gd name="adj1" fmla="val 15760211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0000AB0-83BB-4436-B083-163A546ACF70}"/>
              </a:ext>
            </a:extLst>
          </p:cNvPr>
          <p:cNvSpPr txBox="1"/>
          <p:nvPr/>
        </p:nvSpPr>
        <p:spPr>
          <a:xfrm>
            <a:off x="6686330" y="1534543"/>
            <a:ext cx="1695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Glicogênio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4" name="CustomShape 3">
            <a:extLst>
              <a:ext uri="{FF2B5EF4-FFF2-40B4-BE49-F238E27FC236}">
                <a16:creationId xmlns:a16="http://schemas.microsoft.com/office/drawing/2014/main" id="{D88EA69F-50D0-40CA-AEDB-E2556BF9062F}"/>
              </a:ext>
            </a:extLst>
          </p:cNvPr>
          <p:cNvSpPr/>
          <p:nvPr/>
        </p:nvSpPr>
        <p:spPr>
          <a:xfrm>
            <a:off x="2580117" y="1207356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Glicogênio </a:t>
            </a: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fosforilase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8" name="CustomShape 3">
            <a:extLst>
              <a:ext uri="{FF2B5EF4-FFF2-40B4-BE49-F238E27FC236}">
                <a16:creationId xmlns:a16="http://schemas.microsoft.com/office/drawing/2014/main" id="{37D8801B-2532-48F2-AAE3-3E8092B9085A}"/>
              </a:ext>
            </a:extLst>
          </p:cNvPr>
          <p:cNvSpPr/>
          <p:nvPr/>
        </p:nvSpPr>
        <p:spPr>
          <a:xfrm>
            <a:off x="2469913" y="3195500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Fosfoglicomutase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9" name="CustomShape 3">
            <a:extLst>
              <a:ext uri="{FF2B5EF4-FFF2-40B4-BE49-F238E27FC236}">
                <a16:creationId xmlns:a16="http://schemas.microsoft.com/office/drawing/2014/main" id="{84D98671-F96D-40B3-A020-AA36CFC0A804}"/>
              </a:ext>
            </a:extLst>
          </p:cNvPr>
          <p:cNvSpPr/>
          <p:nvPr/>
        </p:nvSpPr>
        <p:spPr>
          <a:xfrm>
            <a:off x="2575681" y="5097544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Glicose-6-fosfatase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56154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2386A70-BF52-4CF7-9D4C-2260A0E82A2D}"/>
              </a:ext>
            </a:extLst>
          </p:cNvPr>
          <p:cNvSpPr/>
          <p:nvPr/>
        </p:nvSpPr>
        <p:spPr>
          <a:xfrm>
            <a:off x="4813550" y="1438086"/>
            <a:ext cx="2100237" cy="468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F8700BD-CD04-494F-9C3E-85E90F75F0CB}"/>
              </a:ext>
            </a:extLst>
          </p:cNvPr>
          <p:cNvSpPr/>
          <p:nvPr/>
        </p:nvSpPr>
        <p:spPr>
          <a:xfrm>
            <a:off x="180951" y="2087539"/>
            <a:ext cx="2026422" cy="105090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Glicogênio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F6E45D1-9778-4A04-9BAA-CCAD3637A2A4}"/>
              </a:ext>
            </a:extLst>
          </p:cNvPr>
          <p:cNvSpPr/>
          <p:nvPr/>
        </p:nvSpPr>
        <p:spPr>
          <a:xfrm>
            <a:off x="9215756" y="2410666"/>
            <a:ext cx="2760637" cy="468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Ribose, NADPH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73CBB95-F16D-4AB2-8F1E-B271145F9557}"/>
              </a:ext>
            </a:extLst>
          </p:cNvPr>
          <p:cNvSpPr/>
          <p:nvPr/>
        </p:nvSpPr>
        <p:spPr>
          <a:xfrm>
            <a:off x="4015190" y="4577442"/>
            <a:ext cx="4161619" cy="604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Piruvato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F5F7633-1E2F-4D0B-9409-FBF14A736D0D}"/>
              </a:ext>
            </a:extLst>
          </p:cNvPr>
          <p:cNvSpPr/>
          <p:nvPr/>
        </p:nvSpPr>
        <p:spPr>
          <a:xfrm>
            <a:off x="368115" y="4563932"/>
            <a:ext cx="1932392" cy="604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Lactato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628D38A-1A11-4BEC-B21A-C53D4B7B50BB}"/>
              </a:ext>
            </a:extLst>
          </p:cNvPr>
          <p:cNvSpPr/>
          <p:nvPr/>
        </p:nvSpPr>
        <p:spPr>
          <a:xfrm>
            <a:off x="4981395" y="6001056"/>
            <a:ext cx="1932392" cy="604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Acetil </a:t>
            </a: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CoA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E53BEB2-BB8A-4D8C-9FC3-F900E33ECDE5}"/>
              </a:ext>
            </a:extLst>
          </p:cNvPr>
          <p:cNvSpPr/>
          <p:nvPr/>
        </p:nvSpPr>
        <p:spPr>
          <a:xfrm>
            <a:off x="10044001" y="4577442"/>
            <a:ext cx="1932392" cy="604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Etanol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F63633C-C9E8-4E8F-996A-80B89911F541}"/>
              </a:ext>
            </a:extLst>
          </p:cNvPr>
          <p:cNvCxnSpPr>
            <a:cxnSpLocks/>
          </p:cNvCxnSpPr>
          <p:nvPr/>
        </p:nvCxnSpPr>
        <p:spPr>
          <a:xfrm flipH="1">
            <a:off x="2282542" y="2530936"/>
            <a:ext cx="1898126" cy="1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EBD5B60-069D-4A3B-B733-BADA85B1EFCA}"/>
              </a:ext>
            </a:extLst>
          </p:cNvPr>
          <p:cNvCxnSpPr>
            <a:cxnSpLocks/>
          </p:cNvCxnSpPr>
          <p:nvPr/>
        </p:nvCxnSpPr>
        <p:spPr>
          <a:xfrm>
            <a:off x="2311923" y="2708626"/>
            <a:ext cx="1929856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stomShape 3">
            <a:extLst>
              <a:ext uri="{FF2B5EF4-FFF2-40B4-BE49-F238E27FC236}">
                <a16:creationId xmlns:a16="http://schemas.microsoft.com/office/drawing/2014/main" id="{0B322592-A61A-4920-AFB5-9604CB367999}"/>
              </a:ext>
            </a:extLst>
          </p:cNvPr>
          <p:cNvSpPr/>
          <p:nvPr/>
        </p:nvSpPr>
        <p:spPr>
          <a:xfrm>
            <a:off x="2219957" y="2825750"/>
            <a:ext cx="2094411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03</a:t>
            </a: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5265BAB7-2978-4A19-9C36-3AC28164B7AB}"/>
              </a:ext>
            </a:extLst>
          </p:cNvPr>
          <p:cNvCxnSpPr>
            <a:cxnSpLocks/>
          </p:cNvCxnSpPr>
          <p:nvPr/>
        </p:nvCxnSpPr>
        <p:spPr>
          <a:xfrm>
            <a:off x="5627661" y="2040344"/>
            <a:ext cx="0" cy="237711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stomShape 3">
            <a:extLst>
              <a:ext uri="{FF2B5EF4-FFF2-40B4-BE49-F238E27FC236}">
                <a16:creationId xmlns:a16="http://schemas.microsoft.com/office/drawing/2014/main" id="{015C84B2-3082-4C3E-AC8E-7E10EE260F7A}"/>
              </a:ext>
            </a:extLst>
          </p:cNvPr>
          <p:cNvSpPr/>
          <p:nvPr/>
        </p:nvSpPr>
        <p:spPr>
          <a:xfrm>
            <a:off x="5931153" y="5399994"/>
            <a:ext cx="579087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09</a:t>
            </a: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8EA4000-9024-43D5-966A-899141EDCC51}"/>
              </a:ext>
            </a:extLst>
          </p:cNvPr>
          <p:cNvCxnSpPr>
            <a:cxnSpLocks/>
          </p:cNvCxnSpPr>
          <p:nvPr/>
        </p:nvCxnSpPr>
        <p:spPr>
          <a:xfrm>
            <a:off x="7496102" y="2663747"/>
            <a:ext cx="1575534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stomShape 3">
            <a:extLst>
              <a:ext uri="{FF2B5EF4-FFF2-40B4-BE49-F238E27FC236}">
                <a16:creationId xmlns:a16="http://schemas.microsoft.com/office/drawing/2014/main" id="{A2BE67C4-6DB7-46C0-83E8-72766D08EDA2}"/>
              </a:ext>
            </a:extLst>
          </p:cNvPr>
          <p:cNvSpPr/>
          <p:nvPr/>
        </p:nvSpPr>
        <p:spPr>
          <a:xfrm>
            <a:off x="5101115" y="3620452"/>
            <a:ext cx="526546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04</a:t>
            </a: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CE9F4297-5C02-49A6-AB08-59FD894BE76F}"/>
              </a:ext>
            </a:extLst>
          </p:cNvPr>
          <p:cNvCxnSpPr>
            <a:cxnSpLocks/>
          </p:cNvCxnSpPr>
          <p:nvPr/>
        </p:nvCxnSpPr>
        <p:spPr>
          <a:xfrm flipV="1">
            <a:off x="6040255" y="2040344"/>
            <a:ext cx="0" cy="237711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stomShape 3">
            <a:extLst>
              <a:ext uri="{FF2B5EF4-FFF2-40B4-BE49-F238E27FC236}">
                <a16:creationId xmlns:a16="http://schemas.microsoft.com/office/drawing/2014/main" id="{A31F38E6-A642-417F-BF35-7C7D1B2E5009}"/>
              </a:ext>
            </a:extLst>
          </p:cNvPr>
          <p:cNvSpPr/>
          <p:nvPr/>
        </p:nvSpPr>
        <p:spPr>
          <a:xfrm>
            <a:off x="6040254" y="3183918"/>
            <a:ext cx="53550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05</a:t>
            </a: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B667A1EE-11C8-46EE-8E3D-6DFD5BC37E27}"/>
              </a:ext>
            </a:extLst>
          </p:cNvPr>
          <p:cNvCxnSpPr>
            <a:cxnSpLocks/>
          </p:cNvCxnSpPr>
          <p:nvPr/>
        </p:nvCxnSpPr>
        <p:spPr>
          <a:xfrm flipV="1">
            <a:off x="8479023" y="4879521"/>
            <a:ext cx="1185225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8C5C3A47-CD88-4DFF-AB4B-2177F582356F}"/>
              </a:ext>
            </a:extLst>
          </p:cNvPr>
          <p:cNvCxnSpPr>
            <a:cxnSpLocks/>
          </p:cNvCxnSpPr>
          <p:nvPr/>
        </p:nvCxnSpPr>
        <p:spPr>
          <a:xfrm>
            <a:off x="5936882" y="5331846"/>
            <a:ext cx="0" cy="534952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8A1CD77D-9C2A-4490-91D6-0325580BC683}"/>
              </a:ext>
            </a:extLst>
          </p:cNvPr>
          <p:cNvSpPr/>
          <p:nvPr/>
        </p:nvSpPr>
        <p:spPr>
          <a:xfrm>
            <a:off x="4813551" y="187844"/>
            <a:ext cx="2100237" cy="432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Comida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5AB886A-C820-4F18-B915-24AEA2D4C610}"/>
              </a:ext>
            </a:extLst>
          </p:cNvPr>
          <p:cNvCxnSpPr>
            <a:cxnSpLocks/>
          </p:cNvCxnSpPr>
          <p:nvPr/>
        </p:nvCxnSpPr>
        <p:spPr>
          <a:xfrm>
            <a:off x="5785039" y="716298"/>
            <a:ext cx="0" cy="576331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stomShape 3">
            <a:extLst>
              <a:ext uri="{FF2B5EF4-FFF2-40B4-BE49-F238E27FC236}">
                <a16:creationId xmlns:a16="http://schemas.microsoft.com/office/drawing/2014/main" id="{9C0BE24E-53BB-4DD7-BCCA-6DF31A9D2D3B}"/>
              </a:ext>
            </a:extLst>
          </p:cNvPr>
          <p:cNvSpPr/>
          <p:nvPr/>
        </p:nvSpPr>
        <p:spPr>
          <a:xfrm>
            <a:off x="5746448" y="760110"/>
            <a:ext cx="587613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01</a:t>
            </a: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81C63150-1FD0-46BE-98BA-B4B4071E209C}"/>
              </a:ext>
            </a:extLst>
          </p:cNvPr>
          <p:cNvSpPr/>
          <p:nvPr/>
        </p:nvSpPr>
        <p:spPr>
          <a:xfrm>
            <a:off x="4346329" y="2410666"/>
            <a:ext cx="3005653" cy="468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2" name="CustomShape 3">
            <a:extLst>
              <a:ext uri="{FF2B5EF4-FFF2-40B4-BE49-F238E27FC236}">
                <a16:creationId xmlns:a16="http://schemas.microsoft.com/office/drawing/2014/main" id="{B8BA0D84-6A01-45ED-B926-A26E4BD13F12}"/>
              </a:ext>
            </a:extLst>
          </p:cNvPr>
          <p:cNvSpPr/>
          <p:nvPr/>
        </p:nvSpPr>
        <p:spPr>
          <a:xfrm>
            <a:off x="8753818" y="4931977"/>
            <a:ext cx="579087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08</a:t>
            </a: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39" name="CustomShape 3">
            <a:extLst>
              <a:ext uri="{FF2B5EF4-FFF2-40B4-BE49-F238E27FC236}">
                <a16:creationId xmlns:a16="http://schemas.microsoft.com/office/drawing/2014/main" id="{2FBEC2E3-62F9-452B-A6AB-E3C7F1B9F4B7}"/>
              </a:ext>
            </a:extLst>
          </p:cNvPr>
          <p:cNvSpPr/>
          <p:nvPr/>
        </p:nvSpPr>
        <p:spPr>
          <a:xfrm>
            <a:off x="2983044" y="2106722"/>
            <a:ext cx="587613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02</a:t>
            </a: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1" name="CustomShape 3">
            <a:extLst>
              <a:ext uri="{FF2B5EF4-FFF2-40B4-BE49-F238E27FC236}">
                <a16:creationId xmlns:a16="http://schemas.microsoft.com/office/drawing/2014/main" id="{3DA81A86-A134-44C8-9B97-481323A0E606}"/>
              </a:ext>
            </a:extLst>
          </p:cNvPr>
          <p:cNvSpPr/>
          <p:nvPr/>
        </p:nvSpPr>
        <p:spPr>
          <a:xfrm>
            <a:off x="2877516" y="4947825"/>
            <a:ext cx="53550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06</a:t>
            </a: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2" name="CustomShape 3">
            <a:extLst>
              <a:ext uri="{FF2B5EF4-FFF2-40B4-BE49-F238E27FC236}">
                <a16:creationId xmlns:a16="http://schemas.microsoft.com/office/drawing/2014/main" id="{41ED6468-636F-48B3-84D3-3AE87935BA77}"/>
              </a:ext>
            </a:extLst>
          </p:cNvPr>
          <p:cNvSpPr/>
          <p:nvPr/>
        </p:nvSpPr>
        <p:spPr>
          <a:xfrm>
            <a:off x="2928968" y="4301946"/>
            <a:ext cx="53550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07</a:t>
            </a: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286B18B9-C0AC-45E5-8B08-068A92A0EB07}"/>
              </a:ext>
            </a:extLst>
          </p:cNvPr>
          <p:cNvCxnSpPr>
            <a:cxnSpLocks/>
          </p:cNvCxnSpPr>
          <p:nvPr/>
        </p:nvCxnSpPr>
        <p:spPr>
          <a:xfrm flipV="1">
            <a:off x="2567335" y="4724343"/>
            <a:ext cx="1185225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9A938E0C-E8D7-4309-BC2E-D7C3A6F49C94}"/>
              </a:ext>
            </a:extLst>
          </p:cNvPr>
          <p:cNvCxnSpPr>
            <a:cxnSpLocks/>
          </p:cNvCxnSpPr>
          <p:nvPr/>
        </p:nvCxnSpPr>
        <p:spPr>
          <a:xfrm flipH="1">
            <a:off x="2563137" y="4947413"/>
            <a:ext cx="1189423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stomShape 3">
            <a:extLst>
              <a:ext uri="{FF2B5EF4-FFF2-40B4-BE49-F238E27FC236}">
                <a16:creationId xmlns:a16="http://schemas.microsoft.com/office/drawing/2014/main" id="{0E8403DF-9BE8-4B00-8F6C-BEE6D7075E52}"/>
              </a:ext>
            </a:extLst>
          </p:cNvPr>
          <p:cNvSpPr/>
          <p:nvPr/>
        </p:nvSpPr>
        <p:spPr>
          <a:xfrm>
            <a:off x="7933332" y="2216000"/>
            <a:ext cx="579087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spc="-1" dirty="0">
                <a:solidFill>
                  <a:prstClr val="white"/>
                </a:solidFill>
                <a:latin typeface="Bell MT"/>
              </a:rPr>
              <a:t>10</a:t>
            </a: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28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7C180B04-6ED0-4350-A95B-6EBAAA920EF9}"/>
              </a:ext>
            </a:extLst>
          </p:cNvPr>
          <p:cNvSpPr/>
          <p:nvPr/>
        </p:nvSpPr>
        <p:spPr>
          <a:xfrm>
            <a:off x="9131669" y="1955229"/>
            <a:ext cx="1908000" cy="157162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620EB29C-FA28-4AA2-ABDB-BF9246B5F183}"/>
              </a:ext>
            </a:extLst>
          </p:cNvPr>
          <p:cNvSpPr/>
          <p:nvPr/>
        </p:nvSpPr>
        <p:spPr>
          <a:xfrm>
            <a:off x="5650284" y="1888332"/>
            <a:ext cx="666749" cy="157162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0FFA1EB-F0CC-4489-B997-1811B241EF43}"/>
              </a:ext>
            </a:extLst>
          </p:cNvPr>
          <p:cNvSpPr txBox="1"/>
          <p:nvPr/>
        </p:nvSpPr>
        <p:spPr>
          <a:xfrm>
            <a:off x="684957" y="932049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Monossacarídeos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169A6B-1145-4F13-AC4F-EED3F7E4266C}"/>
              </a:ext>
            </a:extLst>
          </p:cNvPr>
          <p:cNvSpPr txBox="1"/>
          <p:nvPr/>
        </p:nvSpPr>
        <p:spPr>
          <a:xfrm>
            <a:off x="4559672" y="932049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Dissacarídeos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89615A-8E83-409D-994B-A72C75C4EE77}"/>
              </a:ext>
            </a:extLst>
          </p:cNvPr>
          <p:cNvSpPr txBox="1"/>
          <p:nvPr/>
        </p:nvSpPr>
        <p:spPr>
          <a:xfrm>
            <a:off x="8434388" y="932049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Polissacarídeos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805D1B4-4490-4A0F-A253-134CD2960D47}"/>
              </a:ext>
            </a:extLst>
          </p:cNvPr>
          <p:cNvSpPr txBox="1"/>
          <p:nvPr/>
        </p:nvSpPr>
        <p:spPr>
          <a:xfrm>
            <a:off x="494458" y="2684649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AF2166-16EC-4357-8FB4-2F37B48BF6D3}"/>
              </a:ext>
            </a:extLst>
          </p:cNvPr>
          <p:cNvSpPr txBox="1"/>
          <p:nvPr/>
        </p:nvSpPr>
        <p:spPr>
          <a:xfrm>
            <a:off x="494457" y="3678708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Galactose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A0F41B0-D285-4F0A-8B53-4B7884FD7B42}"/>
              </a:ext>
            </a:extLst>
          </p:cNvPr>
          <p:cNvSpPr txBox="1"/>
          <p:nvPr/>
        </p:nvSpPr>
        <p:spPr>
          <a:xfrm>
            <a:off x="494457" y="4672767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92E0D3D-5AB2-4DBD-BC1A-39722AF96F41}"/>
              </a:ext>
            </a:extLst>
          </p:cNvPr>
          <p:cNvSpPr txBox="1"/>
          <p:nvPr/>
        </p:nvSpPr>
        <p:spPr>
          <a:xfrm>
            <a:off x="4447333" y="2684649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Sacarose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B8336B2-B20C-45EC-8F62-96B1100246B9}"/>
              </a:ext>
            </a:extLst>
          </p:cNvPr>
          <p:cNvSpPr txBox="1"/>
          <p:nvPr/>
        </p:nvSpPr>
        <p:spPr>
          <a:xfrm>
            <a:off x="4447332" y="3678708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Lactose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7C4DA7E-0CA9-4E19-89AB-A74D3700D740}"/>
              </a:ext>
            </a:extLst>
          </p:cNvPr>
          <p:cNvSpPr txBox="1"/>
          <p:nvPr/>
        </p:nvSpPr>
        <p:spPr>
          <a:xfrm>
            <a:off x="4447332" y="4672767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Maltose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5C79E9E-4E10-4A13-A627-FD3DDC73F2A0}"/>
              </a:ext>
            </a:extLst>
          </p:cNvPr>
          <p:cNvSpPr txBox="1"/>
          <p:nvPr/>
        </p:nvSpPr>
        <p:spPr>
          <a:xfrm>
            <a:off x="8400208" y="2684649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Amido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99DB750-EA78-4C6B-B61E-473647AB7527}"/>
              </a:ext>
            </a:extLst>
          </p:cNvPr>
          <p:cNvSpPr txBox="1"/>
          <p:nvPr/>
        </p:nvSpPr>
        <p:spPr>
          <a:xfrm>
            <a:off x="8400207" y="3678708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Glicogênio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231334A-CDBE-43AA-BABF-91A8C1BE8D61}"/>
              </a:ext>
            </a:extLst>
          </p:cNvPr>
          <p:cNvSpPr txBox="1"/>
          <p:nvPr/>
        </p:nvSpPr>
        <p:spPr>
          <a:xfrm>
            <a:off x="8434387" y="4672767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Celulose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1683D92-3B7C-4316-B79B-AB8883F8A33C}"/>
              </a:ext>
            </a:extLst>
          </p:cNvPr>
          <p:cNvSpPr/>
          <p:nvPr/>
        </p:nvSpPr>
        <p:spPr>
          <a:xfrm>
            <a:off x="1814513" y="1814513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1C4F2A3-80A5-4E2B-A662-4A2DB4C80005}"/>
              </a:ext>
            </a:extLst>
          </p:cNvPr>
          <p:cNvSpPr/>
          <p:nvPr/>
        </p:nvSpPr>
        <p:spPr>
          <a:xfrm>
            <a:off x="5467350" y="1786913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524FCEB-0383-4031-9961-60CFBF17E0D0}"/>
              </a:ext>
            </a:extLst>
          </p:cNvPr>
          <p:cNvSpPr/>
          <p:nvPr/>
        </p:nvSpPr>
        <p:spPr>
          <a:xfrm>
            <a:off x="6095999" y="1780093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648775A-3CA4-4A1D-A062-9766E74737F8}"/>
              </a:ext>
            </a:extLst>
          </p:cNvPr>
          <p:cNvSpPr/>
          <p:nvPr/>
        </p:nvSpPr>
        <p:spPr>
          <a:xfrm>
            <a:off x="8940187" y="1863167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2D76066-9A08-4606-A31A-91060058A660}"/>
              </a:ext>
            </a:extLst>
          </p:cNvPr>
          <p:cNvSpPr/>
          <p:nvPr/>
        </p:nvSpPr>
        <p:spPr>
          <a:xfrm>
            <a:off x="9568836" y="185381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087ECD30-83DC-4230-997C-7221DE7E02F7}"/>
              </a:ext>
            </a:extLst>
          </p:cNvPr>
          <p:cNvSpPr/>
          <p:nvPr/>
        </p:nvSpPr>
        <p:spPr>
          <a:xfrm>
            <a:off x="10210796" y="184331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69B1B1D-BD9B-4A89-A018-19EEA016D4B0}"/>
              </a:ext>
            </a:extLst>
          </p:cNvPr>
          <p:cNvSpPr/>
          <p:nvPr/>
        </p:nvSpPr>
        <p:spPr>
          <a:xfrm>
            <a:off x="10839445" y="1833953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6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4DFC-4C09-4C69-91E8-87862801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Questões para aguçar as ideias?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E4335C4-3F9C-4750-B7F3-E539C71FE7AF}"/>
              </a:ext>
            </a:extLst>
          </p:cNvPr>
          <p:cNvSpPr txBox="1"/>
          <p:nvPr/>
        </p:nvSpPr>
        <p:spPr>
          <a:xfrm>
            <a:off x="972603" y="3167390"/>
            <a:ext cx="693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514350" marR="0" lvl="0" indent="-5143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E do glicogênio nos animais?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86E91FF-8630-4E86-9303-8871C704C20B}"/>
              </a:ext>
            </a:extLst>
          </p:cNvPr>
          <p:cNvSpPr txBox="1"/>
          <p:nvPr/>
        </p:nvSpPr>
        <p:spPr>
          <a:xfrm>
            <a:off x="972603" y="2043406"/>
            <a:ext cx="10381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514350" marR="0" lvl="0" indent="-5143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Qual a função do amido nos vegetais?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A8209F2-0E44-4324-939A-8AA77B2AA49C}"/>
              </a:ext>
            </a:extLst>
          </p:cNvPr>
          <p:cNvSpPr txBox="1"/>
          <p:nvPr/>
        </p:nvSpPr>
        <p:spPr>
          <a:xfrm>
            <a:off x="972603" y="4291374"/>
            <a:ext cx="9699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514350" marR="0" lvl="0" indent="-5143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Qual a diferença entre amido e glicogênio?</a:t>
            </a:r>
          </a:p>
        </p:txBody>
      </p:sp>
    </p:spTree>
    <p:extLst>
      <p:ext uri="{BB962C8B-B14F-4D97-AF65-F5344CB8AC3E}">
        <p14:creationId xmlns:p14="http://schemas.microsoft.com/office/powerpoint/2010/main" val="240027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4DFC-4C09-4C69-91E8-87862801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Vias bioquímicas desta aula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E4335C4-3F9C-4750-B7F3-E539C71FE7AF}"/>
              </a:ext>
            </a:extLst>
          </p:cNvPr>
          <p:cNvSpPr txBox="1"/>
          <p:nvPr/>
        </p:nvSpPr>
        <p:spPr>
          <a:xfrm>
            <a:off x="1629939" y="4556799"/>
            <a:ext cx="6935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Via alternativas de síntese de glicose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86E91FF-8630-4E86-9303-8871C704C20B}"/>
              </a:ext>
            </a:extLst>
          </p:cNvPr>
          <p:cNvSpPr txBox="1"/>
          <p:nvPr/>
        </p:nvSpPr>
        <p:spPr>
          <a:xfrm>
            <a:off x="1629939" y="3141341"/>
            <a:ext cx="1038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Via de síntese de estoque de glicose sob a forma de glicogênio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0B1CCFE-47FE-4C99-A203-9C1A38F67044}"/>
              </a:ext>
            </a:extLst>
          </p:cNvPr>
          <p:cNvSpPr txBox="1"/>
          <p:nvPr/>
        </p:nvSpPr>
        <p:spPr>
          <a:xfrm>
            <a:off x="838200" y="2560601"/>
            <a:ext cx="538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Glicogênese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0C43AB8-42E5-4FD5-A84C-9EC766E6B5A4}"/>
              </a:ext>
            </a:extLst>
          </p:cNvPr>
          <p:cNvSpPr txBox="1"/>
          <p:nvPr/>
        </p:nvSpPr>
        <p:spPr>
          <a:xfrm>
            <a:off x="861775" y="3949695"/>
            <a:ext cx="538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Glicogenólise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72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F0910DB-B2B0-4140-99CB-E74E6CC40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58" y="848309"/>
            <a:ext cx="2591071" cy="224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ígado - ícones de médico grátis">
            <a:extLst>
              <a:ext uri="{FF2B5EF4-FFF2-40B4-BE49-F238E27FC236}">
                <a16:creationId xmlns:a16="http://schemas.microsoft.com/office/drawing/2014/main" id="{27B86D0D-5F04-4202-BB82-EF8FE3885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94" y="376517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DFA6749-E03D-4BDC-9ECE-3E46F0989B44}"/>
              </a:ext>
            </a:extLst>
          </p:cNvPr>
          <p:cNvSpPr/>
          <p:nvPr/>
        </p:nvSpPr>
        <p:spPr>
          <a:xfrm>
            <a:off x="4249272" y="1546412"/>
            <a:ext cx="720000" cy="720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6BFB1F8-9496-454A-9029-AB0CF15C9F40}"/>
              </a:ext>
            </a:extLst>
          </p:cNvPr>
          <p:cNvSpPr/>
          <p:nvPr/>
        </p:nvSpPr>
        <p:spPr>
          <a:xfrm>
            <a:off x="4249270" y="4558552"/>
            <a:ext cx="3600000" cy="720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47F0725-17E7-47FC-8254-E0791BEBDAA0}"/>
              </a:ext>
            </a:extLst>
          </p:cNvPr>
          <p:cNvSpPr txBox="1"/>
          <p:nvPr/>
        </p:nvSpPr>
        <p:spPr>
          <a:xfrm>
            <a:off x="5271247" y="1546412"/>
            <a:ext cx="981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2%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088FCC3-11F2-4B16-9A67-F6DFD8E8C3E3}"/>
              </a:ext>
            </a:extLst>
          </p:cNvPr>
          <p:cNvSpPr txBox="1"/>
          <p:nvPr/>
        </p:nvSpPr>
        <p:spPr>
          <a:xfrm>
            <a:off x="8028881" y="4575638"/>
            <a:ext cx="1548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10 %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72EC7B0-1F70-4705-B536-3EC512CE18FB}"/>
              </a:ext>
            </a:extLst>
          </p:cNvPr>
          <p:cNvSpPr txBox="1"/>
          <p:nvPr/>
        </p:nvSpPr>
        <p:spPr>
          <a:xfrm>
            <a:off x="8726873" y="586699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Glicogênio</a:t>
            </a:r>
          </a:p>
        </p:txBody>
      </p:sp>
    </p:spTree>
    <p:extLst>
      <p:ext uri="{BB962C8B-B14F-4D97-AF65-F5344CB8AC3E}">
        <p14:creationId xmlns:p14="http://schemas.microsoft.com/office/powerpoint/2010/main" val="258136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6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2386A70-BF52-4CF7-9D4C-2260A0E82A2D}"/>
              </a:ext>
            </a:extLst>
          </p:cNvPr>
          <p:cNvSpPr/>
          <p:nvPr/>
        </p:nvSpPr>
        <p:spPr>
          <a:xfrm>
            <a:off x="4813550" y="1438086"/>
            <a:ext cx="2100237" cy="468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F8700BD-CD04-494F-9C3E-85E90F75F0CB}"/>
              </a:ext>
            </a:extLst>
          </p:cNvPr>
          <p:cNvSpPr/>
          <p:nvPr/>
        </p:nvSpPr>
        <p:spPr>
          <a:xfrm>
            <a:off x="180951" y="2280564"/>
            <a:ext cx="2026422" cy="72777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Glicogênio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73CBB95-F16D-4AB2-8F1E-B271145F9557}"/>
              </a:ext>
            </a:extLst>
          </p:cNvPr>
          <p:cNvSpPr/>
          <p:nvPr/>
        </p:nvSpPr>
        <p:spPr>
          <a:xfrm>
            <a:off x="4015190" y="4577442"/>
            <a:ext cx="4161619" cy="604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Piruvato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F5F7633-1E2F-4D0B-9409-FBF14A736D0D}"/>
              </a:ext>
            </a:extLst>
          </p:cNvPr>
          <p:cNvSpPr/>
          <p:nvPr/>
        </p:nvSpPr>
        <p:spPr>
          <a:xfrm>
            <a:off x="368115" y="4563932"/>
            <a:ext cx="1932392" cy="604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Lactato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628D38A-1A11-4BEC-B21A-C53D4B7B50BB}"/>
              </a:ext>
            </a:extLst>
          </p:cNvPr>
          <p:cNvSpPr/>
          <p:nvPr/>
        </p:nvSpPr>
        <p:spPr>
          <a:xfrm>
            <a:off x="4981394" y="6001056"/>
            <a:ext cx="2021567" cy="604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Acetil-</a:t>
            </a: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CoA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E53BEB2-BB8A-4D8C-9FC3-F900E33ECDE5}"/>
              </a:ext>
            </a:extLst>
          </p:cNvPr>
          <p:cNvSpPr/>
          <p:nvPr/>
        </p:nvSpPr>
        <p:spPr>
          <a:xfrm>
            <a:off x="10044001" y="4577442"/>
            <a:ext cx="1932392" cy="604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Etanol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F63633C-C9E8-4E8F-996A-80B89911F541}"/>
              </a:ext>
            </a:extLst>
          </p:cNvPr>
          <p:cNvCxnSpPr>
            <a:cxnSpLocks/>
          </p:cNvCxnSpPr>
          <p:nvPr/>
        </p:nvCxnSpPr>
        <p:spPr>
          <a:xfrm flipH="1">
            <a:off x="2282542" y="2530936"/>
            <a:ext cx="1898126" cy="1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EBD5B60-069D-4A3B-B733-BADA85B1EFCA}"/>
              </a:ext>
            </a:extLst>
          </p:cNvPr>
          <p:cNvCxnSpPr>
            <a:cxnSpLocks/>
          </p:cNvCxnSpPr>
          <p:nvPr/>
        </p:nvCxnSpPr>
        <p:spPr>
          <a:xfrm>
            <a:off x="2311923" y="2708626"/>
            <a:ext cx="1929856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5265BAB7-2978-4A19-9C36-3AC28164B7AB}"/>
              </a:ext>
            </a:extLst>
          </p:cNvPr>
          <p:cNvCxnSpPr>
            <a:cxnSpLocks/>
          </p:cNvCxnSpPr>
          <p:nvPr/>
        </p:nvCxnSpPr>
        <p:spPr>
          <a:xfrm>
            <a:off x="5627661" y="2040344"/>
            <a:ext cx="0" cy="237711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stomShape 3">
            <a:extLst>
              <a:ext uri="{FF2B5EF4-FFF2-40B4-BE49-F238E27FC236}">
                <a16:creationId xmlns:a16="http://schemas.microsoft.com/office/drawing/2014/main" id="{015C84B2-3082-4C3E-AC8E-7E10EE260F7A}"/>
              </a:ext>
            </a:extLst>
          </p:cNvPr>
          <p:cNvSpPr/>
          <p:nvPr/>
        </p:nvSpPr>
        <p:spPr>
          <a:xfrm>
            <a:off x="5452388" y="5415142"/>
            <a:ext cx="3619247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Oxidação do Piruvato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CE9F4297-5C02-49A6-AB08-59FD894BE76F}"/>
              </a:ext>
            </a:extLst>
          </p:cNvPr>
          <p:cNvCxnSpPr>
            <a:cxnSpLocks/>
          </p:cNvCxnSpPr>
          <p:nvPr/>
        </p:nvCxnSpPr>
        <p:spPr>
          <a:xfrm flipV="1">
            <a:off x="6040255" y="2040344"/>
            <a:ext cx="0" cy="237711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B667A1EE-11C8-46EE-8E3D-6DFD5BC37E27}"/>
              </a:ext>
            </a:extLst>
          </p:cNvPr>
          <p:cNvCxnSpPr>
            <a:cxnSpLocks/>
          </p:cNvCxnSpPr>
          <p:nvPr/>
        </p:nvCxnSpPr>
        <p:spPr>
          <a:xfrm flipV="1">
            <a:off x="8479023" y="4879521"/>
            <a:ext cx="1185225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8C5C3A47-CD88-4DFF-AB4B-2177F582356F}"/>
              </a:ext>
            </a:extLst>
          </p:cNvPr>
          <p:cNvCxnSpPr>
            <a:cxnSpLocks/>
          </p:cNvCxnSpPr>
          <p:nvPr/>
        </p:nvCxnSpPr>
        <p:spPr>
          <a:xfrm>
            <a:off x="5936882" y="5331846"/>
            <a:ext cx="0" cy="534952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8A1CD77D-9C2A-4490-91D6-0325580BC683}"/>
              </a:ext>
            </a:extLst>
          </p:cNvPr>
          <p:cNvSpPr/>
          <p:nvPr/>
        </p:nvSpPr>
        <p:spPr>
          <a:xfrm>
            <a:off x="4813551" y="187844"/>
            <a:ext cx="2100237" cy="432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Comida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5AB886A-C820-4F18-B915-24AEA2D4C610}"/>
              </a:ext>
            </a:extLst>
          </p:cNvPr>
          <p:cNvCxnSpPr>
            <a:cxnSpLocks/>
          </p:cNvCxnSpPr>
          <p:nvPr/>
        </p:nvCxnSpPr>
        <p:spPr>
          <a:xfrm>
            <a:off x="5785039" y="716298"/>
            <a:ext cx="0" cy="576331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81C63150-1FD0-46BE-98BA-B4B4071E209C}"/>
              </a:ext>
            </a:extLst>
          </p:cNvPr>
          <p:cNvSpPr/>
          <p:nvPr/>
        </p:nvSpPr>
        <p:spPr>
          <a:xfrm>
            <a:off x="4346329" y="2410666"/>
            <a:ext cx="3005653" cy="468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2" name="CustomShape 3">
            <a:extLst>
              <a:ext uri="{FF2B5EF4-FFF2-40B4-BE49-F238E27FC236}">
                <a16:creationId xmlns:a16="http://schemas.microsoft.com/office/drawing/2014/main" id="{B8BA0D84-6A01-45ED-B926-A26E4BD13F12}"/>
              </a:ext>
            </a:extLst>
          </p:cNvPr>
          <p:cNvSpPr/>
          <p:nvPr/>
        </p:nvSpPr>
        <p:spPr>
          <a:xfrm>
            <a:off x="8176809" y="4093095"/>
            <a:ext cx="1760013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Fermentação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Alcoólica</a:t>
            </a:r>
          </a:p>
        </p:txBody>
      </p:sp>
      <p:sp>
        <p:nvSpPr>
          <p:cNvPr id="41" name="CustomShape 3">
            <a:extLst>
              <a:ext uri="{FF2B5EF4-FFF2-40B4-BE49-F238E27FC236}">
                <a16:creationId xmlns:a16="http://schemas.microsoft.com/office/drawing/2014/main" id="{3DA81A86-A134-44C8-9B97-481323A0E606}"/>
              </a:ext>
            </a:extLst>
          </p:cNvPr>
          <p:cNvSpPr/>
          <p:nvPr/>
        </p:nvSpPr>
        <p:spPr>
          <a:xfrm>
            <a:off x="2207373" y="5090394"/>
            <a:ext cx="1932391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ctr">
              <a:defRPr/>
            </a:pPr>
            <a:r>
              <a:rPr lang="pt-BR" sz="2000" b="1" spc="-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/>
              </a:rPr>
              <a:t>Fermentação</a:t>
            </a:r>
          </a:p>
          <a:p>
            <a:pPr lvl="0" algn="ctr">
              <a:defRPr/>
            </a:pPr>
            <a:r>
              <a:rPr lang="pt-BR" sz="2000" b="1" spc="-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/>
              </a:rPr>
              <a:t>Lática</a:t>
            </a:r>
          </a:p>
        </p:txBody>
      </p:sp>
      <p:sp>
        <p:nvSpPr>
          <p:cNvPr id="42" name="CustomShape 3">
            <a:extLst>
              <a:ext uri="{FF2B5EF4-FFF2-40B4-BE49-F238E27FC236}">
                <a16:creationId xmlns:a16="http://schemas.microsoft.com/office/drawing/2014/main" id="{41ED6468-636F-48B3-84D3-3AE87935BA77}"/>
              </a:ext>
            </a:extLst>
          </p:cNvPr>
          <p:cNvSpPr/>
          <p:nvPr/>
        </p:nvSpPr>
        <p:spPr>
          <a:xfrm>
            <a:off x="1767570" y="3843457"/>
            <a:ext cx="2809071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ctr">
              <a:defRPr/>
            </a:pPr>
            <a:r>
              <a:rPr lang="pt-BR" sz="2000" b="1" spc="-1" dirty="0">
                <a:solidFill>
                  <a:prstClr val="white"/>
                </a:solidFill>
                <a:latin typeface="Bell MT"/>
              </a:rPr>
              <a:t>Inicio da Gliconeogênese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286B18B9-C0AC-45E5-8B08-068A92A0EB07}"/>
              </a:ext>
            </a:extLst>
          </p:cNvPr>
          <p:cNvCxnSpPr>
            <a:cxnSpLocks/>
          </p:cNvCxnSpPr>
          <p:nvPr/>
        </p:nvCxnSpPr>
        <p:spPr>
          <a:xfrm flipV="1">
            <a:off x="2567335" y="4724343"/>
            <a:ext cx="1185225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9A938E0C-E8D7-4309-BC2E-D7C3A6F49C94}"/>
              </a:ext>
            </a:extLst>
          </p:cNvPr>
          <p:cNvCxnSpPr>
            <a:cxnSpLocks/>
          </p:cNvCxnSpPr>
          <p:nvPr/>
        </p:nvCxnSpPr>
        <p:spPr>
          <a:xfrm flipH="1">
            <a:off x="2563137" y="4947413"/>
            <a:ext cx="1189423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stomShape 3">
            <a:extLst>
              <a:ext uri="{FF2B5EF4-FFF2-40B4-BE49-F238E27FC236}">
                <a16:creationId xmlns:a16="http://schemas.microsoft.com/office/drawing/2014/main" id="{A0B5B3BA-81E6-4B5D-9249-D7919C649D52}"/>
              </a:ext>
            </a:extLst>
          </p:cNvPr>
          <p:cNvSpPr/>
          <p:nvPr/>
        </p:nvSpPr>
        <p:spPr>
          <a:xfrm>
            <a:off x="2215877" y="2012011"/>
            <a:ext cx="2094411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strike="noStrike" kern="1200" cap="none" spc="-1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Glicogênese</a:t>
            </a:r>
          </a:p>
        </p:txBody>
      </p:sp>
      <p:sp>
        <p:nvSpPr>
          <p:cNvPr id="35" name="CustomShape 3">
            <a:extLst>
              <a:ext uri="{FF2B5EF4-FFF2-40B4-BE49-F238E27FC236}">
                <a16:creationId xmlns:a16="http://schemas.microsoft.com/office/drawing/2014/main" id="{FCB3BE7D-CDF9-44F1-98C2-2E7C36CB236A}"/>
              </a:ext>
            </a:extLst>
          </p:cNvPr>
          <p:cNvSpPr/>
          <p:nvPr/>
        </p:nvSpPr>
        <p:spPr>
          <a:xfrm>
            <a:off x="2219957" y="2825750"/>
            <a:ext cx="2094411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strike="noStrike" kern="1200" cap="none" spc="-1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Glicogenólise</a:t>
            </a:r>
          </a:p>
        </p:txBody>
      </p:sp>
      <p:sp>
        <p:nvSpPr>
          <p:cNvPr id="45" name="CustomShape 3">
            <a:extLst>
              <a:ext uri="{FF2B5EF4-FFF2-40B4-BE49-F238E27FC236}">
                <a16:creationId xmlns:a16="http://schemas.microsoft.com/office/drawing/2014/main" id="{2D66F2D6-BCC1-41A5-9FF4-C87307AD6514}"/>
              </a:ext>
            </a:extLst>
          </p:cNvPr>
          <p:cNvSpPr/>
          <p:nvPr/>
        </p:nvSpPr>
        <p:spPr>
          <a:xfrm>
            <a:off x="3945844" y="3619467"/>
            <a:ext cx="2094411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strike="noStrike" kern="1200" cap="none" spc="-1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Glicólise</a:t>
            </a:r>
          </a:p>
        </p:txBody>
      </p:sp>
      <p:sp>
        <p:nvSpPr>
          <p:cNvPr id="47" name="CustomShape 3">
            <a:extLst>
              <a:ext uri="{FF2B5EF4-FFF2-40B4-BE49-F238E27FC236}">
                <a16:creationId xmlns:a16="http://schemas.microsoft.com/office/drawing/2014/main" id="{41B546B8-FCF0-4806-BFD6-1CCC11BBB88E}"/>
              </a:ext>
            </a:extLst>
          </p:cNvPr>
          <p:cNvSpPr/>
          <p:nvPr/>
        </p:nvSpPr>
        <p:spPr>
          <a:xfrm>
            <a:off x="5849155" y="3114887"/>
            <a:ext cx="2496827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strike="noStrike" kern="1200" cap="none" spc="-1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Gliconeogênese</a:t>
            </a:r>
          </a:p>
        </p:txBody>
      </p:sp>
      <p:sp>
        <p:nvSpPr>
          <p:cNvPr id="48" name="CustomShape 3">
            <a:extLst>
              <a:ext uri="{FF2B5EF4-FFF2-40B4-BE49-F238E27FC236}">
                <a16:creationId xmlns:a16="http://schemas.microsoft.com/office/drawing/2014/main" id="{1B1B22C6-5F7A-4686-AB89-ADA1085C930B}"/>
              </a:ext>
            </a:extLst>
          </p:cNvPr>
          <p:cNvSpPr/>
          <p:nvPr/>
        </p:nvSpPr>
        <p:spPr>
          <a:xfrm>
            <a:off x="5627661" y="826550"/>
            <a:ext cx="1552104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spc="-1" dirty="0">
                <a:solidFill>
                  <a:prstClr val="white"/>
                </a:solidFill>
                <a:latin typeface="Bell MT"/>
              </a:rPr>
              <a:t>Digestão</a:t>
            </a:r>
            <a:endParaRPr kumimoji="0" lang="pt-BR" sz="2000" b="1" i="0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478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2" grpId="0"/>
      <p:bldP spid="41" grpId="0"/>
      <p:bldP spid="42" grpId="0"/>
      <p:bldP spid="31" grpId="0"/>
      <p:bldP spid="35" grpId="0"/>
      <p:bldP spid="45" grpId="0"/>
      <p:bldP spid="47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3592581" y="2327444"/>
            <a:ext cx="5006838" cy="204383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Glicogenólise</a:t>
            </a:r>
          </a:p>
          <a:p>
            <a:pPr algn="ctr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(Quebra do glicogênio)</a:t>
            </a:r>
          </a:p>
        </p:txBody>
      </p:sp>
    </p:spTree>
    <p:extLst>
      <p:ext uri="{BB962C8B-B14F-4D97-AF65-F5344CB8AC3E}">
        <p14:creationId xmlns:p14="http://schemas.microsoft.com/office/powerpoint/2010/main" val="114926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5204532" y="5806785"/>
            <a:ext cx="1809616" cy="574154"/>
          </a:xfrm>
          <a:prstGeom prst="roundRect">
            <a:avLst/>
          </a:pr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F9349F37-759D-4F9A-B271-AA3E312933F8}"/>
              </a:ext>
            </a:extLst>
          </p:cNvPr>
          <p:cNvSpPr/>
          <p:nvPr/>
        </p:nvSpPr>
        <p:spPr>
          <a:xfrm>
            <a:off x="4239076" y="4142828"/>
            <a:ext cx="3713847" cy="574154"/>
          </a:xfrm>
          <a:prstGeom prst="roundRect">
            <a:avLst/>
          </a:pr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546DFC5-0D01-4906-A9DC-9B3B17B57EF4}"/>
              </a:ext>
            </a:extLst>
          </p:cNvPr>
          <p:cNvSpPr/>
          <p:nvPr/>
        </p:nvSpPr>
        <p:spPr>
          <a:xfrm>
            <a:off x="4239076" y="2070139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Glicose-1-fosfato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8C3AC7A-AA72-4408-888E-A1916280A8B9}"/>
              </a:ext>
            </a:extLst>
          </p:cNvPr>
          <p:cNvCxnSpPr>
            <a:cxnSpLocks/>
          </p:cNvCxnSpPr>
          <p:nvPr/>
        </p:nvCxnSpPr>
        <p:spPr>
          <a:xfrm flipV="1">
            <a:off x="5878415" y="2987784"/>
            <a:ext cx="0" cy="998545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053ADD53-501A-4E67-B207-7CF2C3DF341A}"/>
              </a:ext>
            </a:extLst>
          </p:cNvPr>
          <p:cNvCxnSpPr>
            <a:cxnSpLocks/>
          </p:cNvCxnSpPr>
          <p:nvPr/>
        </p:nvCxnSpPr>
        <p:spPr>
          <a:xfrm>
            <a:off x="6284815" y="2987783"/>
            <a:ext cx="0" cy="998545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E57062F-926A-489F-8194-2652DEB83FE1}"/>
              </a:ext>
            </a:extLst>
          </p:cNvPr>
          <p:cNvCxnSpPr>
            <a:cxnSpLocks/>
          </p:cNvCxnSpPr>
          <p:nvPr/>
        </p:nvCxnSpPr>
        <p:spPr>
          <a:xfrm>
            <a:off x="6096000" y="1251857"/>
            <a:ext cx="0" cy="64770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72CF0C4D-E89A-40DF-9BB2-4DDD367A335C}"/>
              </a:ext>
            </a:extLst>
          </p:cNvPr>
          <p:cNvCxnSpPr>
            <a:cxnSpLocks/>
          </p:cNvCxnSpPr>
          <p:nvPr/>
        </p:nvCxnSpPr>
        <p:spPr>
          <a:xfrm>
            <a:off x="6095999" y="4947557"/>
            <a:ext cx="0" cy="75558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o 35">
            <a:extLst>
              <a:ext uri="{FF2B5EF4-FFF2-40B4-BE49-F238E27FC236}">
                <a16:creationId xmlns:a16="http://schemas.microsoft.com/office/drawing/2014/main" id="{92DCCF07-ED88-4914-B394-9CC6D6AF08C4}"/>
              </a:ext>
            </a:extLst>
          </p:cNvPr>
          <p:cNvSpPr/>
          <p:nvPr/>
        </p:nvSpPr>
        <p:spPr>
          <a:xfrm rot="10800000">
            <a:off x="6095997" y="4920252"/>
            <a:ext cx="1209523" cy="683262"/>
          </a:xfrm>
          <a:prstGeom prst="arc">
            <a:avLst>
              <a:gd name="adj1" fmla="val 15760211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F836483-B79D-455C-A8DB-8A86F72FE5D7}"/>
              </a:ext>
            </a:extLst>
          </p:cNvPr>
          <p:cNvSpPr txBox="1"/>
          <p:nvPr/>
        </p:nvSpPr>
        <p:spPr>
          <a:xfrm>
            <a:off x="6500838" y="4768745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A0C67AC5-A719-470E-BF8A-B4D682D85989}"/>
              </a:ext>
            </a:extLst>
          </p:cNvPr>
          <p:cNvSpPr/>
          <p:nvPr/>
        </p:nvSpPr>
        <p:spPr>
          <a:xfrm>
            <a:off x="6828615" y="5365614"/>
            <a:ext cx="371067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9A926536-F56A-4516-848F-CD4A85BCD9DB}"/>
              </a:ext>
            </a:extLst>
          </p:cNvPr>
          <p:cNvSpPr/>
          <p:nvPr/>
        </p:nvSpPr>
        <p:spPr>
          <a:xfrm>
            <a:off x="6700739" y="1091359"/>
            <a:ext cx="371067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93774DB1-9175-4D02-A63B-9569C9403253}"/>
              </a:ext>
            </a:extLst>
          </p:cNvPr>
          <p:cNvSpPr/>
          <p:nvPr/>
        </p:nvSpPr>
        <p:spPr>
          <a:xfrm rot="10800000">
            <a:off x="6095997" y="1299372"/>
            <a:ext cx="1209483" cy="515483"/>
          </a:xfrm>
          <a:prstGeom prst="arc">
            <a:avLst>
              <a:gd name="adj1" fmla="val 15760211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0000AB0-83BB-4436-B083-163A546ACF70}"/>
              </a:ext>
            </a:extLst>
          </p:cNvPr>
          <p:cNvSpPr txBox="1"/>
          <p:nvPr/>
        </p:nvSpPr>
        <p:spPr>
          <a:xfrm>
            <a:off x="6595745" y="1592600"/>
            <a:ext cx="1695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Glicogênio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8565D3A2-3BA9-412C-8F5F-FFD36944EB1C}"/>
              </a:ext>
            </a:extLst>
          </p:cNvPr>
          <p:cNvSpPr/>
          <p:nvPr/>
        </p:nvSpPr>
        <p:spPr>
          <a:xfrm>
            <a:off x="4739041" y="252123"/>
            <a:ext cx="2713918" cy="7063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Glicogênio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5EAEF69-58C9-4C14-BDB4-69D57A44E5F5}"/>
              </a:ext>
            </a:extLst>
          </p:cNvPr>
          <p:cNvCxnSpPr>
            <a:cxnSpLocks/>
          </p:cNvCxnSpPr>
          <p:nvPr/>
        </p:nvCxnSpPr>
        <p:spPr>
          <a:xfrm flipH="1">
            <a:off x="3146101" y="4429905"/>
            <a:ext cx="889776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50B27E9D-CE89-458D-A664-84B3F2F88280}"/>
              </a:ext>
            </a:extLst>
          </p:cNvPr>
          <p:cNvSpPr/>
          <p:nvPr/>
        </p:nvSpPr>
        <p:spPr>
          <a:xfrm>
            <a:off x="780276" y="4142828"/>
            <a:ext cx="2162626" cy="574154"/>
          </a:xfrm>
          <a:prstGeom prst="roundRect">
            <a:avLst/>
          </a:pr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Piruvato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B056278-80EF-4FE5-9881-78798FB5CD53}"/>
              </a:ext>
            </a:extLst>
          </p:cNvPr>
          <p:cNvCxnSpPr>
            <a:cxnSpLocks/>
          </p:cNvCxnSpPr>
          <p:nvPr/>
        </p:nvCxnSpPr>
        <p:spPr>
          <a:xfrm>
            <a:off x="7199682" y="6086888"/>
            <a:ext cx="1357085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1C91E3B3-EF63-4D03-BE9D-7D26ADE3735D}"/>
              </a:ext>
            </a:extLst>
          </p:cNvPr>
          <p:cNvSpPr/>
          <p:nvPr/>
        </p:nvSpPr>
        <p:spPr>
          <a:xfrm>
            <a:off x="8825210" y="5168855"/>
            <a:ext cx="2613342" cy="1440611"/>
          </a:xfrm>
          <a:prstGeom prst="roundRect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Corrente sanguínea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4F4F22FC-3DC4-42B8-B410-72E32AFA4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631" y="2732185"/>
            <a:ext cx="1211916" cy="104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Fígado - ícones de médico grátis">
            <a:extLst>
              <a:ext uri="{FF2B5EF4-FFF2-40B4-BE49-F238E27FC236}">
                <a16:creationId xmlns:a16="http://schemas.microsoft.com/office/drawing/2014/main" id="{95FA0F8B-E0FE-4D23-B64B-71635BD93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970" y="5261883"/>
            <a:ext cx="1384795" cy="138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452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3592581" y="2517014"/>
            <a:ext cx="5006838" cy="198807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Glicogênese</a:t>
            </a:r>
          </a:p>
          <a:p>
            <a:pPr algn="ctr"/>
            <a:endParaRPr lang="pt-BR" sz="3600" b="1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(Síntese e glicogênio)</a:t>
            </a:r>
          </a:p>
        </p:txBody>
      </p:sp>
    </p:spTree>
    <p:extLst>
      <p:ext uri="{BB962C8B-B14F-4D97-AF65-F5344CB8AC3E}">
        <p14:creationId xmlns:p14="http://schemas.microsoft.com/office/powerpoint/2010/main" val="1661906933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229</Words>
  <Application>Microsoft Office PowerPoint</Application>
  <PresentationFormat>Widescreen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Arial</vt:lpstr>
      <vt:lpstr>Bell MT</vt:lpstr>
      <vt:lpstr>Calibri</vt:lpstr>
      <vt:lpstr>Calibri Light</vt:lpstr>
      <vt:lpstr>Eras Bold ITC</vt:lpstr>
      <vt:lpstr>Times New Roman</vt:lpstr>
      <vt:lpstr>Wingdings</vt:lpstr>
      <vt:lpstr>1_Tema do Office</vt:lpstr>
      <vt:lpstr>Apresentação do PowerPoint</vt:lpstr>
      <vt:lpstr>Apresentação do PowerPoint</vt:lpstr>
      <vt:lpstr>Questões para aguçar as ideias?</vt:lpstr>
      <vt:lpstr>Vias bioquímicas desta aula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239</cp:revision>
  <dcterms:created xsi:type="dcterms:W3CDTF">2022-10-03T21:49:37Z</dcterms:created>
  <dcterms:modified xsi:type="dcterms:W3CDTF">2023-06-12T23:32:31Z</dcterms:modified>
</cp:coreProperties>
</file>