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</p:sldMasterIdLst>
  <p:notesMasterIdLst>
    <p:notesMasterId r:id="rId39"/>
  </p:notesMasterIdLst>
  <p:sldIdLst>
    <p:sldId id="256" r:id="rId4"/>
    <p:sldId id="277" r:id="rId5"/>
    <p:sldId id="279" r:id="rId6"/>
    <p:sldId id="280" r:id="rId7"/>
    <p:sldId id="283" r:id="rId8"/>
    <p:sldId id="281" r:id="rId9"/>
    <p:sldId id="493" r:id="rId10"/>
    <p:sldId id="516" r:id="rId11"/>
    <p:sldId id="506" r:id="rId12"/>
    <p:sldId id="517" r:id="rId13"/>
    <p:sldId id="508" r:id="rId14"/>
    <p:sldId id="513" r:id="rId15"/>
    <p:sldId id="485" r:id="rId16"/>
    <p:sldId id="503" r:id="rId17"/>
    <p:sldId id="471" r:id="rId18"/>
    <p:sldId id="577" r:id="rId19"/>
    <p:sldId id="591" r:id="rId20"/>
    <p:sldId id="265" r:id="rId21"/>
    <p:sldId id="578" r:id="rId22"/>
    <p:sldId id="266" r:id="rId23"/>
    <p:sldId id="592" r:id="rId24"/>
    <p:sldId id="268" r:id="rId25"/>
    <p:sldId id="269" r:id="rId26"/>
    <p:sldId id="270" r:id="rId27"/>
    <p:sldId id="429" r:id="rId28"/>
    <p:sldId id="271" r:id="rId29"/>
    <p:sldId id="272" r:id="rId30"/>
    <p:sldId id="292" r:id="rId31"/>
    <p:sldId id="273" r:id="rId32"/>
    <p:sldId id="284" r:id="rId33"/>
    <p:sldId id="435" r:id="rId34"/>
    <p:sldId id="274" r:id="rId35"/>
    <p:sldId id="275" r:id="rId36"/>
    <p:sldId id="276" r:id="rId37"/>
    <p:sldId id="59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48101" autoAdjust="0"/>
  </p:normalViewPr>
  <p:slideViewPr>
    <p:cSldViewPr snapToGrid="0">
      <p:cViewPr varScale="1">
        <p:scale>
          <a:sx n="35" d="100"/>
          <a:sy n="35" d="100"/>
        </p:scale>
        <p:origin x="20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7DF0F-3DDA-41E4-A240-CA1DBF4D58E1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5895-5377-4E42-951A-7014B846F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1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9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7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4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2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9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94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2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9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087C-E35D-4565-A8E4-EC7044D0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9DFCB-ED64-4CB6-917E-17A25168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AB8FD-066C-4694-A3CB-9B2822DF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DC2BB-98BA-4E95-9AED-9C7AD0D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CCE3B-1144-4A9A-B512-685AB92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CF8D-7660-42D8-8756-ABEB601C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B4F79-1366-4385-A0E1-5F976224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2A84A-A7A1-408B-892A-6F1EAF9A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61BD5-9B28-4E0E-A633-A30DBFB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7F758-B154-4373-BCD4-ADF0B782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F3CBC-2053-4132-96D5-2A416C22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04A984-A635-4A72-827F-A2F497F7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419AD-AF2C-4703-8C99-2E7A561A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4B00F-EA44-4E30-B9D0-D4E868B0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D3F91-BBB1-4A36-AD8C-24F43EA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9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16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7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66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21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0AE-831D-4E3F-8657-B8624003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B4D0-76FB-4539-91B5-F78A87D5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380B-30C3-46D4-89AB-391A22C3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675C8-6D6C-4B7D-9D44-F24D9D89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F8956-A4DA-41D3-AD42-683EE78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34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130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2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58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024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51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3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01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60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374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4A19-D1D8-4EA1-A927-79146998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CFAC2-5BF4-4FA9-BE66-1C4AC8AD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77E63-5E06-49E8-9010-F1A1719D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FF1AE-0CAA-41E9-92A3-7F9A7DF5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D203E-7E9D-47E3-A7BF-9719F5E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89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80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25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150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35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1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F048-B5C7-40BA-9DB1-680B39C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0916F-FC18-4082-9E1D-EF7F630B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534B1-A023-4F6D-9FC5-293C9224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E2D2F-08EE-4A20-9E7F-1A8A36E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021862-1C6A-43E0-A535-C075DD91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F5EA34-4310-4854-ADFB-654885A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9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DE4-B075-46D2-B228-C39CE5A8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B805C-0A8C-4F0E-807A-D8A875EB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5EFC6-0CE1-4A61-8089-ABB79C08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A19C76-292D-40D5-85AD-DA9C5A0D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CE82A-E31E-4D20-A218-42814251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17C9D6-E2E6-4767-9D47-CC4CA734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BCF8B4-8744-4BDB-B5C3-2C1B369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44E91C-4E6A-493C-8A61-D2E6B2B5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F2FE-6C1B-4793-A017-A6AA6611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29272-2F66-43C7-9004-29D199CE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2120BB-B9FB-4834-998E-EA6A56D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A6B8A-32B9-4C60-8DEE-4DBDBDE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B018B-7E4B-4C0A-B6B0-194A9E1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FCD70B-8A18-4F45-9E85-205EEB56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A6E02-96D8-48CC-BF8F-53F4E02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D1F1-2E1C-4D76-8436-F52E61D4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E4824-98F1-4FE3-A9E9-5AB69C2F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1EB78-E24C-4D7F-A083-FA9046A1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54F22-A261-4EB0-AE85-91F8A9C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0CC1F-6C1C-4D84-9CE7-AD1A965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BA9A7-7D61-4423-9F6F-C5B024A2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90A6-5B34-4E8E-B511-A0818D43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824BF7-972E-4D68-ADBA-DE8242E3F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7FDDC-051F-4BBC-BF4A-B2224F2B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81CDD-6339-481E-97DB-79DC3D70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BF434-4D71-4736-AC71-36587171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B09A2-DB22-447B-A5F1-A54CEC6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C7A66A-BBF6-430D-BF69-826719B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7109F-7E5E-4705-856B-FA028A4A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76C85-E7F0-4B4A-BA4B-CBBDDB5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9CB1-4549-4EE8-A141-F448236778F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D8E23-48B7-4AAA-9007-C73E0D09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FBF78-8771-48EC-9F10-76183CB1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08F5-CBA2-4770-A037-4C3140260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9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60567" y="457205"/>
            <a:ext cx="4791155" cy="6400795"/>
          </a:xfrm>
          <a:prstGeom prst="rect">
            <a:avLst/>
          </a:prstGeom>
          <a:solidFill>
            <a:srgbClr val="385623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0567" y="1356466"/>
            <a:ext cx="479115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Introdução a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Bioquímica e Bioenergética 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-62" b="21928"/>
          <a:stretch/>
        </p:blipFill>
        <p:spPr>
          <a:xfrm>
            <a:off x="2133813" y="4276565"/>
            <a:ext cx="1428750" cy="147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645A4EAE-B86A-4688-8564-94B7DD0B72E9}"/>
              </a:ext>
            </a:extLst>
          </p:cNvPr>
          <p:cNvSpPr/>
          <p:nvPr/>
        </p:nvSpPr>
        <p:spPr>
          <a:xfrm>
            <a:off x="7911104" y="4568290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AC8B746-9981-4E72-9184-7523DE50944D}"/>
              </a:ext>
            </a:extLst>
          </p:cNvPr>
          <p:cNvCxnSpPr>
            <a:cxnSpLocks/>
          </p:cNvCxnSpPr>
          <p:nvPr/>
        </p:nvCxnSpPr>
        <p:spPr>
          <a:xfrm>
            <a:off x="7608167" y="3230398"/>
            <a:ext cx="0" cy="13461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95081A-941B-4170-8F5C-2A674B5A54ED}"/>
              </a:ext>
            </a:extLst>
          </p:cNvPr>
          <p:cNvCxnSpPr>
            <a:cxnSpLocks/>
          </p:cNvCxnSpPr>
          <p:nvPr/>
        </p:nvCxnSpPr>
        <p:spPr>
          <a:xfrm flipH="1">
            <a:off x="7479055" y="4432558"/>
            <a:ext cx="45216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15FCF447-86EE-4BB0-825D-E2B2A9A32650}"/>
              </a:ext>
            </a:extLst>
          </p:cNvPr>
          <p:cNvSpPr/>
          <p:nvPr/>
        </p:nvSpPr>
        <p:spPr>
          <a:xfrm>
            <a:off x="6096000" y="3089668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/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Danilo Andrade</a:t>
            </a:r>
          </a:p>
          <a:p>
            <a:pPr algn="r"/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d</a:t>
            </a:r>
            <a:r>
              <a:rPr lang="pt-BR" sz="2400" b="1" strike="noStrike" spc="-1" dirty="0">
                <a:solidFill>
                  <a:schemeClr val="bg1"/>
                </a:solidFill>
                <a:latin typeface="Bell MT"/>
              </a:rPr>
              <a:t>a</a:t>
            </a: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nilo_as@live.com</a:t>
            </a:r>
          </a:p>
          <a:p>
            <a:pPr algn="r"/>
            <a:r>
              <a:rPr lang="pt-BR" sz="2400" b="1" strike="noStrike" spc="-1" dirty="0">
                <a:solidFill>
                  <a:schemeClr val="bg1"/>
                </a:solidFill>
                <a:latin typeface="Bell MT"/>
              </a:rPr>
              <a:t>danilo.santos@ufes.br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9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Glicerol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Triglicerídeos </a:t>
            </a:r>
          </a:p>
        </p:txBody>
      </p:sp>
    </p:spTree>
    <p:extLst>
      <p:ext uri="{BB962C8B-B14F-4D97-AF65-F5344CB8AC3E}">
        <p14:creationId xmlns:p14="http://schemas.microsoft.com/office/powerpoint/2010/main" val="426136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</a:t>
            </a: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Fosfolipídios</a:t>
            </a:r>
          </a:p>
        </p:txBody>
      </p:sp>
    </p:spTree>
    <p:extLst>
      <p:ext uri="{BB962C8B-B14F-4D97-AF65-F5344CB8AC3E}">
        <p14:creationId xmlns:p14="http://schemas.microsoft.com/office/powerpoint/2010/main" val="97761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>
            <a:extLst>
              <a:ext uri="{FF2B5EF4-FFF2-40B4-BE49-F238E27FC236}">
                <a16:creationId xmlns:a16="http://schemas.microsoft.com/office/drawing/2014/main" id="{509D1BA6-5A35-4C83-B3DF-0446E961BF8C}"/>
              </a:ext>
            </a:extLst>
          </p:cNvPr>
          <p:cNvSpPr/>
          <p:nvPr/>
        </p:nvSpPr>
        <p:spPr>
          <a:xfrm>
            <a:off x="3804982" y="908080"/>
            <a:ext cx="7399303" cy="45950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F2AE8A-4E8F-40BD-A6D9-D8CDBBB4125C}"/>
              </a:ext>
            </a:extLst>
          </p:cNvPr>
          <p:cNvSpPr/>
          <p:nvPr/>
        </p:nvSpPr>
        <p:spPr>
          <a:xfrm>
            <a:off x="376462" y="3774374"/>
            <a:ext cx="4145756" cy="172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</a:t>
            </a: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Fosfolipídios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B2A1053B-F24A-499B-962A-F14C6E274E0C}"/>
              </a:ext>
            </a:extLst>
          </p:cNvPr>
          <p:cNvSpPr/>
          <p:nvPr/>
        </p:nvSpPr>
        <p:spPr>
          <a:xfrm>
            <a:off x="7423176" y="6044888"/>
            <a:ext cx="426327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um tipo de molécula anfipática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F1DCF7-9892-4E54-95E2-4B49EDB91F5C}"/>
              </a:ext>
            </a:extLst>
          </p:cNvPr>
          <p:cNvSpPr txBox="1"/>
          <p:nvPr/>
        </p:nvSpPr>
        <p:spPr>
          <a:xfrm>
            <a:off x="1188733" y="3349612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Cabeça polar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613A2A5-AB77-481B-9A90-3A5C27D4D35B}"/>
              </a:ext>
            </a:extLst>
          </p:cNvPr>
          <p:cNvSpPr txBox="1"/>
          <p:nvPr/>
        </p:nvSpPr>
        <p:spPr>
          <a:xfrm>
            <a:off x="6728472" y="479641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Calda Apolar</a:t>
            </a:r>
          </a:p>
        </p:txBody>
      </p:sp>
    </p:spTree>
    <p:extLst>
      <p:ext uri="{BB962C8B-B14F-4D97-AF65-F5344CB8AC3E}">
        <p14:creationId xmlns:p14="http://schemas.microsoft.com/office/powerpoint/2010/main" val="415229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6AF5-A77F-454E-BE53-5552C4BA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3005341"/>
            <a:ext cx="7176873" cy="10475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E9525E-74FB-40B8-9E00-5E4E0AACBA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sng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Fosfolipídios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B2213-843D-45EE-8F9B-499832C50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 flipV="1">
            <a:off x="7176873" y="3005340"/>
            <a:ext cx="5015127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O que são aminoácidos?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B74289-7F38-4B25-9DDD-3A8D9AC2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93" y="1793611"/>
            <a:ext cx="4911564" cy="327077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517FFD9-5D15-439A-9060-F7D06BDB63D2}"/>
              </a:ext>
            </a:extLst>
          </p:cNvPr>
          <p:cNvSpPr/>
          <p:nvPr/>
        </p:nvSpPr>
        <p:spPr>
          <a:xfrm>
            <a:off x="3937393" y="2159000"/>
            <a:ext cx="1769139" cy="23622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C2541-B709-4A01-9E49-029010118E3D}"/>
              </a:ext>
            </a:extLst>
          </p:cNvPr>
          <p:cNvSpPr/>
          <p:nvPr/>
        </p:nvSpPr>
        <p:spPr>
          <a:xfrm>
            <a:off x="6866859" y="2159000"/>
            <a:ext cx="1769139" cy="236220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4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B7DDE2-7CE2-46B0-97DC-F025A79E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18" y="76549"/>
            <a:ext cx="7301163" cy="6704901"/>
          </a:xfrm>
          <a:prstGeom prst="roundRect">
            <a:avLst>
              <a:gd name="adj" fmla="val 75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Proteínas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44200" cy="377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polímeros de aminoácidos que pode atuar como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enzimas, catalisando reações químicas, </a:t>
            </a: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podem transportar pequenas moléculas ou íons; </a:t>
            </a: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podem ser motoras para auxiliar no movimento em células e tecidos; </a:t>
            </a: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estão no sistema imunológico, etc...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O que são proteínas?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E84D389-FBD5-44E2-8C61-6B325AE68918}"/>
              </a:ext>
            </a:extLst>
          </p:cNvPr>
          <p:cNvSpPr/>
          <p:nvPr/>
        </p:nvSpPr>
        <p:spPr>
          <a:xfrm>
            <a:off x="1143391" y="3389507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Diferentes formas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29A545A-F72C-45DC-A406-FA2244C58A83}"/>
              </a:ext>
            </a:extLst>
          </p:cNvPr>
          <p:cNvSpPr/>
          <p:nvPr/>
        </p:nvSpPr>
        <p:spPr>
          <a:xfrm>
            <a:off x="4674625" y="2995836"/>
            <a:ext cx="2217107" cy="167355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Diferentes Funções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Biológicas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C48F23-3286-47A0-BA7F-B4F7049A3A47}"/>
              </a:ext>
            </a:extLst>
          </p:cNvPr>
          <p:cNvSpPr/>
          <p:nvPr/>
        </p:nvSpPr>
        <p:spPr>
          <a:xfrm>
            <a:off x="8306379" y="1247580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Estrutural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3BF8E74-D69B-43FB-B22F-F5FE8E8B17CE}"/>
              </a:ext>
            </a:extLst>
          </p:cNvPr>
          <p:cNvSpPr/>
          <p:nvPr/>
        </p:nvSpPr>
        <p:spPr>
          <a:xfrm>
            <a:off x="3497299" y="3463880"/>
            <a:ext cx="1040524" cy="73746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B16E5A4-EF4E-48BF-B116-78B40D21760B}"/>
              </a:ext>
            </a:extLst>
          </p:cNvPr>
          <p:cNvSpPr/>
          <p:nvPr/>
        </p:nvSpPr>
        <p:spPr>
          <a:xfrm>
            <a:off x="7057419" y="3389507"/>
            <a:ext cx="1040524" cy="73746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4C8F6C-4717-44EB-A55F-BA8DA9B2861C}"/>
              </a:ext>
            </a:extLst>
          </p:cNvPr>
          <p:cNvSpPr/>
          <p:nvPr/>
        </p:nvSpPr>
        <p:spPr>
          <a:xfrm>
            <a:off x="8306379" y="2573143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Hormonal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47F7DC1-B1DD-4150-A98B-F1F1952A5888}"/>
              </a:ext>
            </a:extLst>
          </p:cNvPr>
          <p:cNvSpPr/>
          <p:nvPr/>
        </p:nvSpPr>
        <p:spPr>
          <a:xfrm>
            <a:off x="8306379" y="3898706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Enzimática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6AFA727-D471-48A2-81F2-AF7F14094DF0}"/>
              </a:ext>
            </a:extLst>
          </p:cNvPr>
          <p:cNvSpPr/>
          <p:nvPr/>
        </p:nvSpPr>
        <p:spPr>
          <a:xfrm>
            <a:off x="8306379" y="5224269"/>
            <a:ext cx="2217107" cy="88621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outras...</a:t>
            </a:r>
          </a:p>
        </p:txBody>
      </p:sp>
    </p:spTree>
    <p:extLst>
      <p:ext uri="{BB962C8B-B14F-4D97-AF65-F5344CB8AC3E}">
        <p14:creationId xmlns:p14="http://schemas.microsoft.com/office/powerpoint/2010/main" val="37376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Objetivos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237445" y="1838504"/>
            <a:ext cx="10515600" cy="186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32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Conhecer os principais grandes grupos de moléculas orgânicas</a:t>
            </a:r>
            <a:endParaRPr sz="3200"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sz="3200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32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Conhecer os termos e elementos comuns das reações bioquímicas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Enzimas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BR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Proteínas que catalisam</a:t>
            </a:r>
            <a:r>
              <a:rPr lang="pt-BR" b="1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as quais ocorrem em seres vivos. 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Aceleram a velocidade das reações, o que contribui para o metabolismo. 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Sem elas, muitas reações seriam extremamente lentas.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Durante a reação, elas não mudam sua composição e também não são consumidas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A7209605-BDC4-449F-ACE9-F654D89C1B72}"/>
              </a:ext>
            </a:extLst>
          </p:cNvPr>
          <p:cNvSpPr/>
          <p:nvPr/>
        </p:nvSpPr>
        <p:spPr>
          <a:xfrm>
            <a:off x="924374" y="1715009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FF3D13-7274-4B48-B568-7783A2C6CCB4}"/>
              </a:ext>
            </a:extLst>
          </p:cNvPr>
          <p:cNvSpPr txBox="1"/>
          <p:nvPr/>
        </p:nvSpPr>
        <p:spPr>
          <a:xfrm>
            <a:off x="2303491" y="1484176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D9E63E2-91AA-43C4-8D93-AF45988F292F}"/>
              </a:ext>
            </a:extLst>
          </p:cNvPr>
          <p:cNvCxnSpPr>
            <a:cxnSpLocks/>
          </p:cNvCxnSpPr>
          <p:nvPr/>
        </p:nvCxnSpPr>
        <p:spPr>
          <a:xfrm>
            <a:off x="1350027" y="302098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AB4FF1-9517-47FA-AAF9-B14E1FE52205}"/>
              </a:ext>
            </a:extLst>
          </p:cNvPr>
          <p:cNvSpPr txBox="1"/>
          <p:nvPr/>
        </p:nvSpPr>
        <p:spPr>
          <a:xfrm>
            <a:off x="1194196" y="266004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448909-2108-4786-A14C-828845943BC2}"/>
              </a:ext>
            </a:extLst>
          </p:cNvPr>
          <p:cNvSpPr txBox="1"/>
          <p:nvPr/>
        </p:nvSpPr>
        <p:spPr>
          <a:xfrm>
            <a:off x="1194196" y="38599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CFA1FD-0C43-41DF-B545-86892738665D}"/>
              </a:ext>
            </a:extLst>
          </p:cNvPr>
          <p:cNvCxnSpPr>
            <a:cxnSpLocks/>
          </p:cNvCxnSpPr>
          <p:nvPr/>
        </p:nvCxnSpPr>
        <p:spPr>
          <a:xfrm>
            <a:off x="2615292" y="302098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F7A467-099B-497A-BF2E-BE9D85E31ECF}"/>
              </a:ext>
            </a:extLst>
          </p:cNvPr>
          <p:cNvSpPr txBox="1"/>
          <p:nvPr/>
        </p:nvSpPr>
        <p:spPr>
          <a:xfrm>
            <a:off x="2452952" y="382233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FF6038-11ED-4199-A0A6-FCE25E2154EC}"/>
              </a:ext>
            </a:extLst>
          </p:cNvPr>
          <p:cNvSpPr txBox="1"/>
          <p:nvPr/>
        </p:nvSpPr>
        <p:spPr>
          <a:xfrm>
            <a:off x="2425531" y="26600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D0FE0CA-58D1-4B9C-952B-4CF765359B24}"/>
              </a:ext>
            </a:extLst>
          </p:cNvPr>
          <p:cNvCxnSpPr>
            <a:cxnSpLocks/>
          </p:cNvCxnSpPr>
          <p:nvPr/>
        </p:nvCxnSpPr>
        <p:spPr>
          <a:xfrm>
            <a:off x="3013525" y="2075948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205E20-E095-4806-9C02-F94791A12D62}"/>
              </a:ext>
            </a:extLst>
          </p:cNvPr>
          <p:cNvSpPr txBox="1"/>
          <p:nvPr/>
        </p:nvSpPr>
        <p:spPr>
          <a:xfrm>
            <a:off x="2851185" y="287730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DB5E60-E385-42B5-81A7-1E14499A8DA2}"/>
              </a:ext>
            </a:extLst>
          </p:cNvPr>
          <p:cNvSpPr txBox="1"/>
          <p:nvPr/>
        </p:nvSpPr>
        <p:spPr>
          <a:xfrm>
            <a:off x="2823764" y="17150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6B98901-0645-42AD-8956-FF03D5B2B129}"/>
              </a:ext>
            </a:extLst>
          </p:cNvPr>
          <p:cNvCxnSpPr>
            <a:cxnSpLocks/>
          </p:cNvCxnSpPr>
          <p:nvPr/>
        </p:nvCxnSpPr>
        <p:spPr>
          <a:xfrm>
            <a:off x="907982" y="2089524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8D217E-2412-46EE-BDC2-BB10C68F7A8F}"/>
              </a:ext>
            </a:extLst>
          </p:cNvPr>
          <p:cNvSpPr txBox="1"/>
          <p:nvPr/>
        </p:nvSpPr>
        <p:spPr>
          <a:xfrm>
            <a:off x="492676" y="292067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BF31A9-264B-4945-9EF3-24667F9DDA8C}"/>
              </a:ext>
            </a:extLst>
          </p:cNvPr>
          <p:cNvSpPr txBox="1"/>
          <p:nvPr/>
        </p:nvSpPr>
        <p:spPr>
          <a:xfrm>
            <a:off x="718221" y="17285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912761F-4F45-495E-94AC-123929195725}"/>
              </a:ext>
            </a:extLst>
          </p:cNvPr>
          <p:cNvCxnSpPr>
            <a:cxnSpLocks/>
          </p:cNvCxnSpPr>
          <p:nvPr/>
        </p:nvCxnSpPr>
        <p:spPr>
          <a:xfrm>
            <a:off x="1333757" y="121596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E5C7E77-2BE2-415C-A32B-9E423022DCCE}"/>
              </a:ext>
            </a:extLst>
          </p:cNvPr>
          <p:cNvSpPr txBox="1"/>
          <p:nvPr/>
        </p:nvSpPr>
        <p:spPr>
          <a:xfrm>
            <a:off x="1064514" y="821945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0D67C0-8CF0-4495-A471-D470D804FFE3}"/>
              </a:ext>
            </a:extLst>
          </p:cNvPr>
          <p:cNvSpPr txBox="1"/>
          <p:nvPr/>
        </p:nvSpPr>
        <p:spPr>
          <a:xfrm>
            <a:off x="1177926" y="20548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E6CF5FD-7985-4F4A-8885-7F23BB5E9807}"/>
              </a:ext>
            </a:extLst>
          </p:cNvPr>
          <p:cNvSpPr/>
          <p:nvPr/>
        </p:nvSpPr>
        <p:spPr>
          <a:xfrm>
            <a:off x="9438663" y="1644829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D2427C-8ADA-4733-AB04-A4D50A205373}"/>
              </a:ext>
            </a:extLst>
          </p:cNvPr>
          <p:cNvSpPr txBox="1"/>
          <p:nvPr/>
        </p:nvSpPr>
        <p:spPr>
          <a:xfrm>
            <a:off x="10817780" y="1413996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B7673D8-99DB-41E3-A733-559F2FF8C61A}"/>
              </a:ext>
            </a:extLst>
          </p:cNvPr>
          <p:cNvCxnSpPr>
            <a:cxnSpLocks/>
          </p:cNvCxnSpPr>
          <p:nvPr/>
        </p:nvCxnSpPr>
        <p:spPr>
          <a:xfrm>
            <a:off x="9864316" y="295080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2E77E0C-5992-405A-8DEB-2B0ED1FAD277}"/>
              </a:ext>
            </a:extLst>
          </p:cNvPr>
          <p:cNvSpPr txBox="1"/>
          <p:nvPr/>
        </p:nvSpPr>
        <p:spPr>
          <a:xfrm>
            <a:off x="9708485" y="258986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9A3507-431D-43DC-8648-2DF5092E96F0}"/>
              </a:ext>
            </a:extLst>
          </p:cNvPr>
          <p:cNvSpPr txBox="1"/>
          <p:nvPr/>
        </p:nvSpPr>
        <p:spPr>
          <a:xfrm>
            <a:off x="9708485" y="37897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C814C1B-8E1B-4830-8E0D-CAEDCDC060A2}"/>
              </a:ext>
            </a:extLst>
          </p:cNvPr>
          <p:cNvCxnSpPr>
            <a:cxnSpLocks/>
          </p:cNvCxnSpPr>
          <p:nvPr/>
        </p:nvCxnSpPr>
        <p:spPr>
          <a:xfrm>
            <a:off x="11129581" y="295080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9B08A1-4E43-482E-BA8C-61CD0998B330}"/>
              </a:ext>
            </a:extLst>
          </p:cNvPr>
          <p:cNvSpPr txBox="1"/>
          <p:nvPr/>
        </p:nvSpPr>
        <p:spPr>
          <a:xfrm>
            <a:off x="10967241" y="3752153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781562-B5EA-43F0-AEE4-D1F8C06BCCD4}"/>
              </a:ext>
            </a:extLst>
          </p:cNvPr>
          <p:cNvSpPr txBox="1"/>
          <p:nvPr/>
        </p:nvSpPr>
        <p:spPr>
          <a:xfrm>
            <a:off x="10939820" y="258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08AAFE-DA27-40DD-96C9-1B52F96A2594}"/>
              </a:ext>
            </a:extLst>
          </p:cNvPr>
          <p:cNvCxnSpPr>
            <a:cxnSpLocks/>
          </p:cNvCxnSpPr>
          <p:nvPr/>
        </p:nvCxnSpPr>
        <p:spPr>
          <a:xfrm>
            <a:off x="11527814" y="2005768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FF912A-032F-4244-8F1C-F089240F20EA}"/>
              </a:ext>
            </a:extLst>
          </p:cNvPr>
          <p:cNvSpPr txBox="1"/>
          <p:nvPr/>
        </p:nvSpPr>
        <p:spPr>
          <a:xfrm>
            <a:off x="11365474" y="280712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6B9A4F8-DB25-43A6-B284-B1751DB80C3B}"/>
              </a:ext>
            </a:extLst>
          </p:cNvPr>
          <p:cNvSpPr txBox="1"/>
          <p:nvPr/>
        </p:nvSpPr>
        <p:spPr>
          <a:xfrm>
            <a:off x="11338053" y="164482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A453E39-E4A3-4318-BADA-328333021191}"/>
              </a:ext>
            </a:extLst>
          </p:cNvPr>
          <p:cNvCxnSpPr>
            <a:cxnSpLocks/>
          </p:cNvCxnSpPr>
          <p:nvPr/>
        </p:nvCxnSpPr>
        <p:spPr>
          <a:xfrm>
            <a:off x="9422271" y="2019344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E3E5F3A-F516-4BF9-82B1-9A4F0F3EDFBC}"/>
              </a:ext>
            </a:extLst>
          </p:cNvPr>
          <p:cNvSpPr txBox="1"/>
          <p:nvPr/>
        </p:nvSpPr>
        <p:spPr>
          <a:xfrm>
            <a:off x="9006965" y="285049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094246-40A5-42E1-9EC1-3D58D1D1050B}"/>
              </a:ext>
            </a:extLst>
          </p:cNvPr>
          <p:cNvSpPr txBox="1"/>
          <p:nvPr/>
        </p:nvSpPr>
        <p:spPr>
          <a:xfrm>
            <a:off x="9232510" y="16584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FE5448-4C35-4797-90AE-1F80FA542503}"/>
              </a:ext>
            </a:extLst>
          </p:cNvPr>
          <p:cNvCxnSpPr>
            <a:cxnSpLocks/>
          </p:cNvCxnSpPr>
          <p:nvPr/>
        </p:nvCxnSpPr>
        <p:spPr>
          <a:xfrm>
            <a:off x="9848046" y="114578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22FCB52-CCC5-4F8B-85C2-A28E2CE44980}"/>
              </a:ext>
            </a:extLst>
          </p:cNvPr>
          <p:cNvSpPr txBox="1"/>
          <p:nvPr/>
        </p:nvSpPr>
        <p:spPr>
          <a:xfrm>
            <a:off x="9232510" y="771862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F9D07DA-0083-4332-9D4B-263F002BC1B6}"/>
              </a:ext>
            </a:extLst>
          </p:cNvPr>
          <p:cNvSpPr txBox="1"/>
          <p:nvPr/>
        </p:nvSpPr>
        <p:spPr>
          <a:xfrm>
            <a:off x="9692215" y="19847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D3D5917-E8F3-4C59-AD98-58D959D4260B}"/>
              </a:ext>
            </a:extLst>
          </p:cNvPr>
          <p:cNvCxnSpPr>
            <a:cxnSpLocks/>
          </p:cNvCxnSpPr>
          <p:nvPr/>
        </p:nvCxnSpPr>
        <p:spPr>
          <a:xfrm>
            <a:off x="9120068" y="10082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F0E0908D-A29B-4B82-8D87-511A21936144}"/>
              </a:ext>
            </a:extLst>
          </p:cNvPr>
          <p:cNvSpPr/>
          <p:nvPr/>
        </p:nvSpPr>
        <p:spPr>
          <a:xfrm>
            <a:off x="8749002" y="80418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BE61A45-7297-404C-A0F5-D5D3D8CD3571}"/>
              </a:ext>
            </a:extLst>
          </p:cNvPr>
          <p:cNvCxnSpPr>
            <a:cxnSpLocks/>
          </p:cNvCxnSpPr>
          <p:nvPr/>
        </p:nvCxnSpPr>
        <p:spPr>
          <a:xfrm flipV="1">
            <a:off x="3812147" y="2609959"/>
            <a:ext cx="4556528" cy="5008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stomShape 3">
            <a:extLst>
              <a:ext uri="{FF2B5EF4-FFF2-40B4-BE49-F238E27FC236}">
                <a16:creationId xmlns:a16="http://schemas.microsoft.com/office/drawing/2014/main" id="{C2BC7366-F33E-495F-84E1-28D2ADB8FC89}"/>
              </a:ext>
            </a:extLst>
          </p:cNvPr>
          <p:cNvSpPr/>
          <p:nvPr/>
        </p:nvSpPr>
        <p:spPr>
          <a:xfrm>
            <a:off x="4237326" y="279086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Hexoquinase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8E1EAE0-33C8-41D4-80D9-4C5C353A08A1}"/>
              </a:ext>
            </a:extLst>
          </p:cNvPr>
          <p:cNvGrpSpPr/>
          <p:nvPr/>
        </p:nvGrpSpPr>
        <p:grpSpPr>
          <a:xfrm>
            <a:off x="4151185" y="1422903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40B764D0-20E0-4BCB-98A8-062B7745053B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96F5581-CA00-4F85-BBB3-C29F5B5AF2B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CE49719-B093-437A-AE26-625328C14FB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ED1DCD1-5A5E-4A46-9354-C90F7455C7E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160B79F-0B78-4B51-B6D0-06C5840BF083}"/>
              </a:ext>
            </a:extLst>
          </p:cNvPr>
          <p:cNvGrpSpPr/>
          <p:nvPr/>
        </p:nvGrpSpPr>
        <p:grpSpPr>
          <a:xfrm>
            <a:off x="6780983" y="143591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4E0CED3-A381-4F31-93B5-D4D1D6F29DC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73952045-355A-4FDD-9D99-E1A20D39724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0E50448-60A7-4B2E-A350-B451E4CE491C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rco 52">
            <a:extLst>
              <a:ext uri="{FF2B5EF4-FFF2-40B4-BE49-F238E27FC236}">
                <a16:creationId xmlns:a16="http://schemas.microsoft.com/office/drawing/2014/main" id="{7F891250-A0E6-4A23-A402-82CCF4117D77}"/>
              </a:ext>
            </a:extLst>
          </p:cNvPr>
          <p:cNvSpPr/>
          <p:nvPr/>
        </p:nvSpPr>
        <p:spPr>
          <a:xfrm rot="5400000">
            <a:off x="5241298" y="1128149"/>
            <a:ext cx="1472706" cy="151667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26A8C59-C977-41B5-8F15-D5AD68A67217}"/>
              </a:ext>
            </a:extLst>
          </p:cNvPr>
          <p:cNvSpPr/>
          <p:nvPr/>
        </p:nvSpPr>
        <p:spPr>
          <a:xfrm>
            <a:off x="7997609" y="143409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ADF96A04-C7C0-481F-946A-FB27CD1DEF54}"/>
              </a:ext>
            </a:extLst>
          </p:cNvPr>
          <p:cNvSpPr/>
          <p:nvPr/>
        </p:nvSpPr>
        <p:spPr>
          <a:xfrm>
            <a:off x="7653189" y="1413395"/>
            <a:ext cx="39030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+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58" name="CustomShape 3">
            <a:extLst>
              <a:ext uri="{FF2B5EF4-FFF2-40B4-BE49-F238E27FC236}">
                <a16:creationId xmlns:a16="http://schemas.microsoft.com/office/drawing/2014/main" id="{39E2D5E5-39E7-4F1F-98E7-BCC93B761582}"/>
              </a:ext>
            </a:extLst>
          </p:cNvPr>
          <p:cNvSpPr/>
          <p:nvPr/>
        </p:nvSpPr>
        <p:spPr>
          <a:xfrm>
            <a:off x="4330644" y="210649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Mg</a:t>
            </a:r>
            <a:r>
              <a:rPr lang="pt-BR" sz="2400" b="1" spc="-1" baseline="30000" dirty="0">
                <a:solidFill>
                  <a:schemeClr val="bg1"/>
                </a:solidFill>
                <a:latin typeface="Bell MT"/>
              </a:rPr>
              <a:t>2+</a:t>
            </a:r>
            <a:endParaRPr kumimoji="0" lang="pt-BR" sz="2400" b="1" i="0" strike="noStrike" kern="1200" cap="none" spc="-1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56" name="CustomShape 3">
            <a:extLst>
              <a:ext uri="{FF2B5EF4-FFF2-40B4-BE49-F238E27FC236}">
                <a16:creationId xmlns:a16="http://schemas.microsoft.com/office/drawing/2014/main" id="{689233CA-96E2-4AEA-AAC3-9593570BD1B8}"/>
              </a:ext>
            </a:extLst>
          </p:cNvPr>
          <p:cNvSpPr/>
          <p:nvPr/>
        </p:nvSpPr>
        <p:spPr>
          <a:xfrm>
            <a:off x="213180" y="458799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accent4"/>
                </a:solidFill>
                <a:latin typeface="Bell MT"/>
              </a:rPr>
              <a:t>Glicose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57" name="CustomShape 3">
            <a:extLst>
              <a:ext uri="{FF2B5EF4-FFF2-40B4-BE49-F238E27FC236}">
                <a16:creationId xmlns:a16="http://schemas.microsoft.com/office/drawing/2014/main" id="{2AA5900F-01CF-4DF6-9D3B-D9EABE072AC3}"/>
              </a:ext>
            </a:extLst>
          </p:cNvPr>
          <p:cNvSpPr/>
          <p:nvPr/>
        </p:nvSpPr>
        <p:spPr>
          <a:xfrm>
            <a:off x="8749002" y="4587995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>
                <a:solidFill>
                  <a:schemeClr val="accent4"/>
                </a:solidFill>
                <a:latin typeface="Bell MT"/>
              </a:rPr>
              <a:t>Glicose-6-fosfato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25662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Conceitos importantes em bioenergética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Bioenergética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1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Área que está muito ligada à bioquímica e que estuda as transformações de energia nos seres vivos. 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Estuda os processos metabólicos celulares, isto é, as reações químicas realizadas pelas células, que envolvem consumo ou produção de energia a partir de um combustível orgânico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147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Nome dado ao conjunto das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reações químicas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que ocorrem num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organismo vivo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com o fim de promover a satisfação de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necessidades estruturais e energéticas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94E318-A048-4103-AA2C-E6A2AF83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53" y="3696582"/>
            <a:ext cx="7518893" cy="23929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O metabolismos pode ser de dois tipos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b="1" u="sng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Anabólico/Anabolismo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- Fase metabólica em que as unidades fundamentais são reunidas para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formar as macromoléculas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componentes das células, como as proteínas, DNA etc..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 algn="just">
              <a:lnSpc>
                <a:spcPct val="110000"/>
              </a:lnSpc>
              <a:buClr>
                <a:schemeClr val="dk1"/>
              </a:buClr>
              <a:buSzPts val="2800"/>
              <a:buNone/>
            </a:pPr>
            <a:r>
              <a:rPr lang="pt-BR" b="1" u="sng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Catabólica/Catabolismo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-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Fase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degradativa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do metabolismo; nela,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as moléculas orgânicas,</a:t>
            </a: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nutrientes, carboidratos, lipídios e proteínas provenientes do ambiente ou dos reservatórios de nutrientes da própria célula 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degradados por reações consecutivas em produtos finais menores e mais simples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Rota metabólica ou Via metabólica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1"/>
          </p:nvPr>
        </p:nvSpPr>
        <p:spPr>
          <a:xfrm>
            <a:off x="838199" y="1750047"/>
            <a:ext cx="92330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Série de reações químicas metabólicas conectadas que alimentam uma a outra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Di-hidroxiacetona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2-fosfoglicerato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Fosfenopiruvato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Triose- fosfato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7" y="1895517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Adenosina Trifosfato - ATP</a:t>
            </a:r>
            <a:endParaRPr u="sng" dirty="0">
              <a:solidFill>
                <a:schemeClr val="accent4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ADC133-CABF-4DF5-89A1-BC9B9F1C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69" y="1957589"/>
            <a:ext cx="7401194" cy="3650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91444" y="3122587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Carboidratos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552246" y="3122587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Proteínas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247744" y="3117145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Lipídeos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52246" y="1894214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Aminoácidos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40957" y="4350960"/>
            <a:ext cx="3451578" cy="6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Enzimas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248229" y="406400"/>
            <a:ext cx="10014857" cy="95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Grupos de moléculas orgânicas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 descr="Carboidratos: características, classificação, funções - Brasil Escol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334" y="4350960"/>
            <a:ext cx="2857500" cy="190500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20" name="Google Shape;120;p4" descr="Dónde encontramos las proteínas? – Landívar en cas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1060" y="5061737"/>
            <a:ext cx="1806960" cy="167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LÍPIDOS O GRASAS PARTE I - Guerreros Fi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8168" y="4354385"/>
            <a:ext cx="3171069" cy="2016815"/>
          </a:xfrm>
          <a:prstGeom prst="round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1D8062B-5BE1-413B-9C2A-BB73E9AED214}"/>
              </a:ext>
            </a:extLst>
          </p:cNvPr>
          <p:cNvCxnSpPr/>
          <p:nvPr/>
        </p:nvCxnSpPr>
        <p:spPr>
          <a:xfrm>
            <a:off x="4724706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90E9A0A-82FC-47B9-B3D9-B01D3947F36A}"/>
              </a:ext>
            </a:extLst>
          </p:cNvPr>
          <p:cNvCxnSpPr>
            <a:cxnSpLocks/>
          </p:cNvCxnSpPr>
          <p:nvPr/>
        </p:nvCxnSpPr>
        <p:spPr>
          <a:xfrm flipH="1">
            <a:off x="4724707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D83279-1EA5-4167-A31C-0AA93053443B}"/>
              </a:ext>
            </a:extLst>
          </p:cNvPr>
          <p:cNvSpPr txBox="1"/>
          <p:nvPr/>
        </p:nvSpPr>
        <p:spPr>
          <a:xfrm>
            <a:off x="4336981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3B424F-999E-4488-8FAA-B4882C88C065}"/>
              </a:ext>
            </a:extLst>
          </p:cNvPr>
          <p:cNvSpPr txBox="1"/>
          <p:nvPr/>
        </p:nvSpPr>
        <p:spPr>
          <a:xfrm>
            <a:off x="4336981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95E3E1-4FEC-499F-9CE0-863F908655BC}"/>
              </a:ext>
            </a:extLst>
          </p:cNvPr>
          <p:cNvGrpSpPr/>
          <p:nvPr/>
        </p:nvGrpSpPr>
        <p:grpSpPr>
          <a:xfrm>
            <a:off x="753225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CC9CB32-C3C6-4581-9336-2C72DEEA9F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53C10D1-1721-44B7-9888-BFD54AC2738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9D0D04D-102E-4B92-BE36-53EE6A58F3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118B2AD-D842-4FF1-8C34-9073F1C78A3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40DAAC-AA16-462D-A593-C5B697A53993}"/>
              </a:ext>
            </a:extLst>
          </p:cNvPr>
          <p:cNvGrpSpPr/>
          <p:nvPr/>
        </p:nvGrpSpPr>
        <p:grpSpPr>
          <a:xfrm>
            <a:off x="6909971" y="2870200"/>
            <a:ext cx="4884046" cy="1117600"/>
            <a:chOff x="2840714" y="6305732"/>
            <a:chExt cx="1599632" cy="403478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772060D-C824-48A1-AC60-EFA274DE5E8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847E097A-F006-4CCD-8526-E5F4FE115C2F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F56FB68-6DCE-48D3-A4F0-5DA542E19773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62F598C3-5401-4D69-A2CA-FEECD2907B2B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58BAB5-894B-4156-9416-A2A6FE6E7D25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Pi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DFF9C85-22B4-4772-8A26-37057350B2B0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0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791680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08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5" y="510347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1" y="5103471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4" y="508646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5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1" y="3534135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0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 descr="Vetores de Homem Forte De Bateria Em Pé E Mostra Seus Músculos Indicação De  Carregamento Bateria Verde Carregada Completa Elemento De Energia  Alternativa Ícone Do Desenho Animado Vetorial e mais imagens 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2857" y="2735155"/>
            <a:ext cx="3962400" cy="3962400"/>
          </a:xfrm>
          <a:prstGeom prst="roundRect">
            <a:avLst>
              <a:gd name="adj" fmla="val 11467"/>
            </a:avLst>
          </a:prstGeom>
          <a:noFill/>
          <a:ln>
            <a:noFill/>
          </a:ln>
        </p:spPr>
      </p:pic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Em outras palavras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388535" y="1962681"/>
            <a:ext cx="10515600" cy="177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ATP é como uma pilha carregada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indent="0"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E o ADP é como uma pilha descarregada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NADH, NADPH e FADH</a:t>
            </a:r>
            <a:r>
              <a:rPr lang="pt-BR" b="1" baseline="-25000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endParaRPr baseline="-25000" dirty="0">
              <a:solidFill>
                <a:schemeClr val="accent4"/>
              </a:solidFill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838200" y="194980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transporte de elétrons é uma outra forma de conversão de energia nas células vivas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O NADH, NADPH e FADH</a:t>
            </a:r>
            <a:r>
              <a:rPr lang="pt-BR" b="1" baseline="-25000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 possuem alta afinidade por elétrons e hidrogênio</a:t>
            </a:r>
            <a:endParaRPr dirty="0">
              <a:solidFill>
                <a:schemeClr val="bg1"/>
              </a:solidFill>
            </a:endParaRPr>
          </a:p>
          <a:p>
            <a:pPr marL="177800" indent="0" algn="just">
              <a:buClr>
                <a:schemeClr val="dk1"/>
              </a:buClr>
              <a:buSzPts val="2800"/>
              <a:buNone/>
            </a:pPr>
            <a:endParaRPr b="1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São por isso são chamadas de transportadores de elétrons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86646" y="305239"/>
            <a:ext cx="3914421" cy="72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Bioenergética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50335" y="2466839"/>
            <a:ext cx="2322688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128197" y="4162907"/>
            <a:ext cx="4239670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 M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1. Anabolismo/Síntese de moléculas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128197" y="5180115"/>
            <a:ext cx="3837342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2. Catabolismo/Quebra de moléculas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434667" y="305239"/>
            <a:ext cx="5012266" cy="12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Algumas moléculas são muito comuns quando estudamos bioenergética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206068" y="2023003"/>
            <a:ext cx="2734732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ATP – Adenosina Trifosfato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7155192" y="3063718"/>
            <a:ext cx="118815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ATP + H2O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9108162" y="3052430"/>
            <a:ext cx="1766709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ADP + P + Energia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8337700" y="3131452"/>
            <a:ext cx="7168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>
            <a:off x="8337700" y="3249984"/>
            <a:ext cx="71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19"/>
          <p:cNvSpPr txBox="1"/>
          <p:nvPr/>
        </p:nvSpPr>
        <p:spPr>
          <a:xfrm>
            <a:off x="8224811" y="2852051"/>
            <a:ext cx="94262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Hidrólise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8099223" y="3368516"/>
            <a:ext cx="1188154" cy="27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Fosforilação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206068" y="4104433"/>
            <a:ext cx="5063149" cy="74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 MT"/>
              <a:buNone/>
              <a:tabLst/>
              <a:defRPr/>
            </a:pPr>
            <a:r>
              <a:rPr kumimoji="0" lang="pt-BR" sz="1600" b="1" i="0" u="sng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Transportadores de elétrons também atuam na transferência de energia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987778" y="872288"/>
            <a:ext cx="4380089" cy="13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ell MT"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Estuda os processos metabólicos celulares, isto é, as </a:t>
            </a:r>
            <a:r>
              <a:rPr kumimoji="0" lang="pt-BR" sz="44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reações químicas realizadas pelas células</a:t>
            </a:r>
            <a:r>
              <a:rPr kumimoji="0" lang="pt-BR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, que envolvem consumo ou produção de energia a partir de um combustível orgânico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>
            <a:off x="256824" y="2658533"/>
            <a:ext cx="39511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>
            <a:off x="272064" y="1444977"/>
            <a:ext cx="0" cy="120226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19"/>
          <p:cNvCxnSpPr/>
          <p:nvPr/>
        </p:nvCxnSpPr>
        <p:spPr>
          <a:xfrm>
            <a:off x="256824" y="1456267"/>
            <a:ext cx="79021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9"/>
          <p:cNvSpPr/>
          <p:nvPr/>
        </p:nvSpPr>
        <p:spPr>
          <a:xfrm>
            <a:off x="1128197" y="2833509"/>
            <a:ext cx="4695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conjunto das </a:t>
            </a: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reações químicas </a:t>
            </a: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que ocorrem num </a:t>
            </a: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organismo vivo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922782" y="3974120"/>
            <a:ext cx="248521" cy="189135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9" descr="Fully charged battery color icon Royalty Free Vector Image"/>
          <p:cNvPicPr preferRelativeResize="0"/>
          <p:nvPr/>
        </p:nvPicPr>
        <p:blipFill rotWithShape="1">
          <a:blip r:embed="rId3">
            <a:alphaModFix/>
          </a:blip>
          <a:srcRect l="27652" t="2545" r="26530" b="10674"/>
          <a:stretch/>
        </p:blipFill>
        <p:spPr>
          <a:xfrm>
            <a:off x="7316613" y="2476952"/>
            <a:ext cx="248926" cy="50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 descr="240 Dead Batteries Illustrations &amp; Clip Art - iStock"/>
          <p:cNvPicPr preferRelativeResize="0"/>
          <p:nvPr/>
        </p:nvPicPr>
        <p:blipFill rotWithShape="1">
          <a:blip r:embed="rId4">
            <a:alphaModFix/>
          </a:blip>
          <a:srcRect l="58448" t="26120" r="25381" b="31398"/>
          <a:stretch/>
        </p:blipFill>
        <p:spPr>
          <a:xfrm>
            <a:off x="9231831" y="2514283"/>
            <a:ext cx="273548" cy="49671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6616414" y="4955568"/>
            <a:ext cx="501226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 M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O NADH e o FADH</a:t>
            </a:r>
            <a:r>
              <a:rPr kumimoji="0" lang="pt-BR" sz="14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2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 são estes transportadores de elétrons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616414" y="5522905"/>
            <a:ext cx="4719949" cy="74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ell M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De tal forma que a transferência de elétrons é uma meio de troca de energia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 rot="-5400000">
            <a:off x="-577324" y="4600049"/>
            <a:ext cx="2322688" cy="4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ll M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Bell MT"/>
                <a:cs typeface="Bell MT"/>
                <a:sym typeface="Bell MT"/>
              </a:rPr>
              <a:t>Metabolismo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NCIPIOS DE BIOQUÍMICA LEHNINGER, 7/ED. | Amazon.com.br">
            <a:extLst>
              <a:ext uri="{FF2B5EF4-FFF2-40B4-BE49-F238E27FC236}">
                <a16:creationId xmlns:a16="http://schemas.microsoft.com/office/drawing/2014/main" id="{22D5304C-FAE8-40FC-9134-85C50F4D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21" y="1197735"/>
            <a:ext cx="3304795" cy="4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oquímica Ilustrada de Harper | Amazon.com.br">
            <a:extLst>
              <a:ext uri="{FF2B5EF4-FFF2-40B4-BE49-F238E27FC236}">
                <a16:creationId xmlns:a16="http://schemas.microsoft.com/office/drawing/2014/main" id="{723E8CE6-98EF-4707-ABD4-7BE186E1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68" y="1197735"/>
            <a:ext cx="3637739" cy="472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4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pt-BR" b="1" u="sng" dirty="0">
                <a:solidFill>
                  <a:schemeClr val="accent4"/>
                </a:solidFill>
                <a:latin typeface="Bell MT"/>
                <a:ea typeface="Bell MT"/>
                <a:cs typeface="Bell MT"/>
                <a:sym typeface="Bell MT"/>
              </a:rPr>
              <a:t>Carboidratos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838200" y="2321803"/>
            <a:ext cx="10515600" cy="36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Moléculas formadas fundamentalmente por carbono, hidrogênio e oxigênio.</a:t>
            </a:r>
            <a:endParaRPr dirty="0">
              <a:solidFill>
                <a:schemeClr val="bg1"/>
              </a:solidFill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lang="pt-BR"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177800" indent="0">
              <a:buClr>
                <a:schemeClr val="dk1"/>
              </a:buClr>
              <a:buSzPts val="2800"/>
              <a:buNone/>
            </a:pPr>
            <a:endParaRPr dirty="0">
              <a:solidFill>
                <a:schemeClr val="bg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Também conhecidos como glicídios ou açúcares, são importantes biomoléculas que constituem a base da nutrição dos organismos não fotossintetizantes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43FB4AA-1A34-4113-B44A-1C81C57191A2}"/>
              </a:ext>
            </a:extLst>
          </p:cNvPr>
          <p:cNvCxnSpPr/>
          <p:nvPr/>
        </p:nvCxnSpPr>
        <p:spPr>
          <a:xfrm>
            <a:off x="1796005" y="4536498"/>
            <a:ext cx="859999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C5014B-05DE-4120-8F6C-1D3B7578BC6D}"/>
              </a:ext>
            </a:extLst>
          </p:cNvPr>
          <p:cNvSpPr txBox="1"/>
          <p:nvPr/>
        </p:nvSpPr>
        <p:spPr>
          <a:xfrm>
            <a:off x="1492301" y="932909"/>
            <a:ext cx="831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ell MT" panose="02020503060305020303" pitchFamily="18" charset="0"/>
              </a:rPr>
              <a:t>Plantas: máquinas orgânicas de produção e alimentos</a:t>
            </a:r>
          </a:p>
        </p:txBody>
      </p:sp>
      <p:pic>
        <p:nvPicPr>
          <p:cNvPr id="6" name="Picture 6" descr="Apple leaf clip art dromgce top | Clip art, Leaf outline, Free clip art">
            <a:extLst>
              <a:ext uri="{FF2B5EF4-FFF2-40B4-BE49-F238E27FC236}">
                <a16:creationId xmlns:a16="http://schemas.microsoft.com/office/drawing/2014/main" id="{28FC1705-5048-4F0C-AF49-9FDE5A79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5468" y="3614867"/>
            <a:ext cx="2861071" cy="17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49AF44-7C31-4B4D-8308-DD1114B4A995}"/>
              </a:ext>
            </a:extLst>
          </p:cNvPr>
          <p:cNvSpPr txBox="1"/>
          <p:nvPr/>
        </p:nvSpPr>
        <p:spPr>
          <a:xfrm>
            <a:off x="1993949" y="3977168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6 CO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  <a:r>
              <a:rPr lang="pt-BR" sz="2800" b="1" dirty="0">
                <a:solidFill>
                  <a:schemeClr val="bg1"/>
                </a:solidFill>
              </a:rPr>
              <a:t> + 6 H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  <a:r>
              <a:rPr lang="pt-BR" sz="2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B6E68-DE56-4189-8B09-282D3D2DB3B2}"/>
              </a:ext>
            </a:extLst>
          </p:cNvPr>
          <p:cNvSpPr txBox="1"/>
          <p:nvPr/>
        </p:nvSpPr>
        <p:spPr>
          <a:xfrm>
            <a:off x="7480788" y="3945341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</a:t>
            </a:r>
            <a:r>
              <a:rPr lang="pt-BR" sz="2800" b="1" baseline="-25000" dirty="0">
                <a:solidFill>
                  <a:schemeClr val="bg1"/>
                </a:solidFill>
              </a:rPr>
              <a:t>6</a:t>
            </a:r>
            <a:r>
              <a:rPr lang="pt-BR" sz="2800" b="1" dirty="0">
                <a:solidFill>
                  <a:schemeClr val="bg1"/>
                </a:solidFill>
              </a:rPr>
              <a:t>H</a:t>
            </a:r>
            <a:r>
              <a:rPr lang="pt-BR" sz="2800" b="1" baseline="-25000" dirty="0">
                <a:solidFill>
                  <a:schemeClr val="bg1"/>
                </a:solidFill>
              </a:rPr>
              <a:t>12</a:t>
            </a:r>
            <a:r>
              <a:rPr lang="pt-BR" sz="2800" b="1" dirty="0">
                <a:solidFill>
                  <a:schemeClr val="bg1"/>
                </a:solidFill>
              </a:rPr>
              <a:t>O</a:t>
            </a:r>
            <a:r>
              <a:rPr lang="pt-BR" sz="2800" b="1" baseline="-25000" dirty="0">
                <a:solidFill>
                  <a:schemeClr val="bg1"/>
                </a:solidFill>
              </a:rPr>
              <a:t>6</a:t>
            </a:r>
            <a:r>
              <a:rPr lang="pt-BR" sz="2800" b="1" dirty="0">
                <a:solidFill>
                  <a:schemeClr val="bg1"/>
                </a:solidFill>
              </a:rPr>
              <a:t>  +  6 O</a:t>
            </a:r>
            <a:r>
              <a:rPr lang="pt-BR" sz="2800" b="1" baseline="-250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02D70E9-1E2C-4693-81B0-578E2B4199AE}"/>
              </a:ext>
            </a:extLst>
          </p:cNvPr>
          <p:cNvGrpSpPr/>
          <p:nvPr/>
        </p:nvGrpSpPr>
        <p:grpSpPr>
          <a:xfrm rot="9601352">
            <a:off x="3700801" y="1728898"/>
            <a:ext cx="2072699" cy="2327591"/>
            <a:chOff x="2438400" y="856343"/>
            <a:chExt cx="957942" cy="1828800"/>
          </a:xfrm>
        </p:grpSpPr>
        <p:cxnSp>
          <p:nvCxnSpPr>
            <p:cNvPr id="10" name="Conector: Curvo 9">
              <a:extLst>
                <a:ext uri="{FF2B5EF4-FFF2-40B4-BE49-F238E27FC236}">
                  <a16:creationId xmlns:a16="http://schemas.microsoft.com/office/drawing/2014/main" id="{F843156B-6609-4D65-A56E-7AD69836DD91}"/>
                </a:ext>
              </a:extLst>
            </p:cNvPr>
            <p:cNvCxnSpPr/>
            <p:nvPr/>
          </p:nvCxnSpPr>
          <p:spPr>
            <a:xfrm rot="16200000" flipH="1">
              <a:off x="2293257" y="10014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o 10">
              <a:extLst>
                <a:ext uri="{FF2B5EF4-FFF2-40B4-BE49-F238E27FC236}">
                  <a16:creationId xmlns:a16="http://schemas.microsoft.com/office/drawing/2014/main" id="{EDA27781-13D6-4DE1-AE29-86A699D44DF0}"/>
                </a:ext>
              </a:extLst>
            </p:cNvPr>
            <p:cNvCxnSpPr/>
            <p:nvPr/>
          </p:nvCxnSpPr>
          <p:spPr>
            <a:xfrm rot="16200000" flipH="1">
              <a:off x="2612571" y="16110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Curvo 11">
              <a:extLst>
                <a:ext uri="{FF2B5EF4-FFF2-40B4-BE49-F238E27FC236}">
                  <a16:creationId xmlns:a16="http://schemas.microsoft.com/office/drawing/2014/main" id="{3BF58C9A-731B-409C-BF3F-053C7D0D07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31885" y="2220686"/>
              <a:ext cx="609600" cy="319314"/>
            </a:xfrm>
            <a:prstGeom prst="curvedConnector3">
              <a:avLst>
                <a:gd name="adj1" fmla="val 52381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64E039-100C-4A45-82CE-00C1B3542A86}"/>
              </a:ext>
            </a:extLst>
          </p:cNvPr>
          <p:cNvSpPr txBox="1"/>
          <p:nvPr/>
        </p:nvSpPr>
        <p:spPr>
          <a:xfrm>
            <a:off x="1922269" y="1687651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/>
                </a:solidFill>
              </a:rPr>
              <a:t>Luz</a:t>
            </a:r>
          </a:p>
        </p:txBody>
      </p:sp>
    </p:spTree>
    <p:extLst>
      <p:ext uri="{BB962C8B-B14F-4D97-AF65-F5344CB8AC3E}">
        <p14:creationId xmlns:p14="http://schemas.microsoft.com/office/powerpoint/2010/main" val="26934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5">
            <a:extLst>
              <a:ext uri="{FF2B5EF4-FFF2-40B4-BE49-F238E27FC236}">
                <a16:creationId xmlns:a16="http://schemas.microsoft.com/office/drawing/2014/main" id="{DD4F3C64-17B6-4C00-9830-1E7AD281F9AD}"/>
              </a:ext>
            </a:extLst>
          </p:cNvPr>
          <p:cNvSpPr txBox="1">
            <a:spLocks/>
          </p:cNvSpPr>
          <p:nvPr/>
        </p:nvSpPr>
        <p:spPr>
          <a:xfrm>
            <a:off x="1030311" y="799264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Monossacarídeos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27;p5">
            <a:extLst>
              <a:ext uri="{FF2B5EF4-FFF2-40B4-BE49-F238E27FC236}">
                <a16:creationId xmlns:a16="http://schemas.microsoft.com/office/drawing/2014/main" id="{2F30AEF7-53B0-4486-8EAE-D0A17AFE5B40}"/>
              </a:ext>
            </a:extLst>
          </p:cNvPr>
          <p:cNvSpPr txBox="1">
            <a:spLocks/>
          </p:cNvSpPr>
          <p:nvPr/>
        </p:nvSpPr>
        <p:spPr>
          <a:xfrm>
            <a:off x="4705618" y="799264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Dissacarídeos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BA7186A0-FBAB-4D7F-9922-B99AC6EE9067}"/>
              </a:ext>
            </a:extLst>
          </p:cNvPr>
          <p:cNvSpPr txBox="1">
            <a:spLocks/>
          </p:cNvSpPr>
          <p:nvPr/>
        </p:nvSpPr>
        <p:spPr>
          <a:xfrm>
            <a:off x="8380925" y="799264"/>
            <a:ext cx="2548944" cy="591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  <a:latin typeface="Bell MT"/>
                <a:ea typeface="Bell MT"/>
                <a:cs typeface="Bell MT"/>
                <a:sym typeface="Bell MT"/>
              </a:rPr>
              <a:t>Polissacarídeos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702CD965-57B4-4D55-8165-E74946D7E34C}"/>
              </a:ext>
            </a:extLst>
          </p:cNvPr>
          <p:cNvSpPr/>
          <p:nvPr/>
        </p:nvSpPr>
        <p:spPr>
          <a:xfrm>
            <a:off x="4903102" y="3313423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1AEE6A-A7A5-4EE0-877C-6E5E190D5BC8}"/>
              </a:ext>
            </a:extLst>
          </p:cNvPr>
          <p:cNvSpPr txBox="1"/>
          <p:nvPr/>
        </p:nvSpPr>
        <p:spPr>
          <a:xfrm>
            <a:off x="6282219" y="3082590"/>
            <a:ext cx="478083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7A5189-2F27-41AA-B607-5AA91FEB6EC0}"/>
              </a:ext>
            </a:extLst>
          </p:cNvPr>
          <p:cNvCxnSpPr>
            <a:cxnSpLocks/>
          </p:cNvCxnSpPr>
          <p:nvPr/>
        </p:nvCxnSpPr>
        <p:spPr>
          <a:xfrm>
            <a:off x="5328755" y="4619395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058505-6B6F-4C57-AF06-FC29EA377F46}"/>
              </a:ext>
            </a:extLst>
          </p:cNvPr>
          <p:cNvSpPr txBox="1"/>
          <p:nvPr/>
        </p:nvSpPr>
        <p:spPr>
          <a:xfrm>
            <a:off x="5172924" y="425845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F41044-7D03-4541-BF06-ED40FE053AEB}"/>
              </a:ext>
            </a:extLst>
          </p:cNvPr>
          <p:cNvSpPr txBox="1"/>
          <p:nvPr/>
        </p:nvSpPr>
        <p:spPr>
          <a:xfrm>
            <a:off x="5172924" y="54583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E6CA522-7905-4160-BE31-F73D121E709F}"/>
              </a:ext>
            </a:extLst>
          </p:cNvPr>
          <p:cNvCxnSpPr>
            <a:cxnSpLocks/>
          </p:cNvCxnSpPr>
          <p:nvPr/>
        </p:nvCxnSpPr>
        <p:spPr>
          <a:xfrm>
            <a:off x="6594020" y="4619395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2D2ECF-A13A-4A4D-A02F-B6CF31C3084D}"/>
              </a:ext>
            </a:extLst>
          </p:cNvPr>
          <p:cNvSpPr txBox="1"/>
          <p:nvPr/>
        </p:nvSpPr>
        <p:spPr>
          <a:xfrm>
            <a:off x="6431680" y="5420747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CF8F4C-D14A-4926-978B-E2485D9B6F92}"/>
              </a:ext>
            </a:extLst>
          </p:cNvPr>
          <p:cNvSpPr txBox="1"/>
          <p:nvPr/>
        </p:nvSpPr>
        <p:spPr>
          <a:xfrm>
            <a:off x="6404259" y="42584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8E7747C-08D8-458B-82B2-A0FB12D22636}"/>
              </a:ext>
            </a:extLst>
          </p:cNvPr>
          <p:cNvCxnSpPr>
            <a:cxnSpLocks/>
          </p:cNvCxnSpPr>
          <p:nvPr/>
        </p:nvCxnSpPr>
        <p:spPr>
          <a:xfrm>
            <a:off x="6992253" y="367436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AB6B04C-A738-4DF2-A1E4-0AFBE74372D7}"/>
              </a:ext>
            </a:extLst>
          </p:cNvPr>
          <p:cNvSpPr txBox="1"/>
          <p:nvPr/>
        </p:nvSpPr>
        <p:spPr>
          <a:xfrm>
            <a:off x="6829913" y="4475714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6E90FE-E5CE-4E6A-B656-7FD3309D8ED2}"/>
              </a:ext>
            </a:extLst>
          </p:cNvPr>
          <p:cNvSpPr txBox="1"/>
          <p:nvPr/>
        </p:nvSpPr>
        <p:spPr>
          <a:xfrm>
            <a:off x="6802492" y="33134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1B4FE51-F544-4A2F-A1FD-94A1DEC8DECC}"/>
              </a:ext>
            </a:extLst>
          </p:cNvPr>
          <p:cNvCxnSpPr>
            <a:cxnSpLocks/>
          </p:cNvCxnSpPr>
          <p:nvPr/>
        </p:nvCxnSpPr>
        <p:spPr>
          <a:xfrm>
            <a:off x="4886710" y="3687938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BA3F78-676A-4B60-897C-2E305CE11975}"/>
              </a:ext>
            </a:extLst>
          </p:cNvPr>
          <p:cNvSpPr txBox="1"/>
          <p:nvPr/>
        </p:nvSpPr>
        <p:spPr>
          <a:xfrm>
            <a:off x="4471404" y="4519084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032542-9547-49C0-8E0B-40564718FAB1}"/>
              </a:ext>
            </a:extLst>
          </p:cNvPr>
          <p:cNvSpPr txBox="1"/>
          <p:nvPr/>
        </p:nvSpPr>
        <p:spPr>
          <a:xfrm>
            <a:off x="4696949" y="3326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9DE1B1C-14B2-478C-AE74-E29DD2370C05}"/>
              </a:ext>
            </a:extLst>
          </p:cNvPr>
          <p:cNvCxnSpPr>
            <a:cxnSpLocks/>
          </p:cNvCxnSpPr>
          <p:nvPr/>
        </p:nvCxnSpPr>
        <p:spPr>
          <a:xfrm>
            <a:off x="5312485" y="281437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F3B890-3126-4A1F-9734-A252A13C0E50}"/>
              </a:ext>
            </a:extLst>
          </p:cNvPr>
          <p:cNvSpPr txBox="1"/>
          <p:nvPr/>
        </p:nvSpPr>
        <p:spPr>
          <a:xfrm>
            <a:off x="5043242" y="2420359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92E77C-34C9-4AE2-8E1B-FFE190E07862}"/>
              </a:ext>
            </a:extLst>
          </p:cNvPr>
          <p:cNvSpPr txBox="1"/>
          <p:nvPr/>
        </p:nvSpPr>
        <p:spPr>
          <a:xfrm>
            <a:off x="5156654" y="36532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2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931297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Uma característica geral dos lipídios é que em sua maior parte são moléculas hidrofóbicas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Característica geral dos lipídios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FD02AD1-03CF-48E3-94D1-75BCA837B9EA}"/>
              </a:ext>
            </a:extLst>
          </p:cNvPr>
          <p:cNvSpPr txBox="1">
            <a:spLocks/>
          </p:cNvSpPr>
          <p:nvPr/>
        </p:nvSpPr>
        <p:spPr>
          <a:xfrm>
            <a:off x="838200" y="3893115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Ou seja, são moléculas insolúveis em água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EC7DC-43C4-4082-8F01-1795CB0608CA}"/>
              </a:ext>
            </a:extLst>
          </p:cNvPr>
          <p:cNvSpPr txBox="1">
            <a:spLocks/>
          </p:cNvSpPr>
          <p:nvPr/>
        </p:nvSpPr>
        <p:spPr>
          <a:xfrm>
            <a:off x="838200" y="5193278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São moléculas com uma forte característica apolar</a:t>
            </a:r>
          </a:p>
        </p:txBody>
      </p:sp>
      <p:pic>
        <p:nvPicPr>
          <p:cNvPr id="4098" name="Picture 2" descr="Why Oil and Water Don't Mix">
            <a:extLst>
              <a:ext uri="{FF2B5EF4-FFF2-40B4-BE49-F238E27FC236}">
                <a16:creationId xmlns:a16="http://schemas.microsoft.com/office/drawing/2014/main" id="{87315A66-FF42-4DFB-8B54-387F1CB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44" y="2995566"/>
            <a:ext cx="2114549" cy="31718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6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4C5885-9CC6-4972-B6FD-06113F75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8671" r="13308"/>
          <a:stretch/>
        </p:blipFill>
        <p:spPr>
          <a:xfrm>
            <a:off x="879880" y="1837404"/>
            <a:ext cx="2703579" cy="2075245"/>
          </a:xfrm>
          <a:prstGeom prst="round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58F5B-8224-4952-BF2F-E7E5F112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7368"/>
          <a:stretch/>
        </p:blipFill>
        <p:spPr>
          <a:xfrm>
            <a:off x="4460791" y="1837404"/>
            <a:ext cx="3066834" cy="2075245"/>
          </a:xfrm>
          <a:prstGeom prst="round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107789-D53D-4384-887F-0FC52693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57" y="1837404"/>
            <a:ext cx="3090673" cy="2075245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0A18F-4B9B-4355-997E-F2082377745B}"/>
              </a:ext>
            </a:extLst>
          </p:cNvPr>
          <p:cNvSpPr txBox="1"/>
          <p:nvPr/>
        </p:nvSpPr>
        <p:spPr>
          <a:xfrm>
            <a:off x="646869" y="451558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Testosterona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92EE87-D47C-448F-A5D7-FDB968311752}"/>
              </a:ext>
            </a:extLst>
          </p:cNvPr>
          <p:cNvSpPr txBox="1"/>
          <p:nvPr/>
        </p:nvSpPr>
        <p:spPr>
          <a:xfrm>
            <a:off x="4358026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Estradiol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A01022-C7E7-4394-A70B-ED9E57D1893D}"/>
              </a:ext>
            </a:extLst>
          </p:cNvPr>
          <p:cNvSpPr txBox="1"/>
          <p:nvPr/>
        </p:nvSpPr>
        <p:spPr>
          <a:xfrm>
            <a:off x="8404957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Progesterona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56E3AE-5B1E-4A3F-8318-B9A0EF364A45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680765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1206</Words>
  <Application>Microsoft Office PowerPoint</Application>
  <PresentationFormat>Widescreen</PresentationFormat>
  <Paragraphs>647</Paragraphs>
  <Slides>35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35</vt:i4>
      </vt:variant>
    </vt:vector>
  </HeadingPairs>
  <TitlesOfParts>
    <vt:vector size="45" baseType="lpstr">
      <vt:lpstr>Arial</vt:lpstr>
      <vt:lpstr>Baskerville Old Face</vt:lpstr>
      <vt:lpstr>Bell MT</vt:lpstr>
      <vt:lpstr>Calibri</vt:lpstr>
      <vt:lpstr>Calibri Light</vt:lpstr>
      <vt:lpstr>Eras Bold ITC</vt:lpstr>
      <vt:lpstr>Times New Roman</vt:lpstr>
      <vt:lpstr>Tema do Office</vt:lpstr>
      <vt:lpstr>1_Tema do Office</vt:lpstr>
      <vt:lpstr>2_Tema do Office</vt:lpstr>
      <vt:lpstr>Apresentação do PowerPoint</vt:lpstr>
      <vt:lpstr>Objetivos</vt:lpstr>
      <vt:lpstr>Apresentação do PowerPoint</vt:lpstr>
      <vt:lpstr>Carboidratos</vt:lpstr>
      <vt:lpstr>Apresentação do PowerPoint</vt:lpstr>
      <vt:lpstr>Apresentação do PowerPoint</vt:lpstr>
      <vt:lpstr>Característica geral dos lipídios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são aminoácidos?</vt:lpstr>
      <vt:lpstr>Apresentação do PowerPoint</vt:lpstr>
      <vt:lpstr>Proteínas</vt:lpstr>
      <vt:lpstr>O que são proteínas?</vt:lpstr>
      <vt:lpstr>Enzimas</vt:lpstr>
      <vt:lpstr>Apresentação do PowerPoint</vt:lpstr>
      <vt:lpstr>Conceitos importantes em bioenergética</vt:lpstr>
      <vt:lpstr>Bioenergética</vt:lpstr>
      <vt:lpstr>Metabolismo</vt:lpstr>
      <vt:lpstr>Apresentação do PowerPoint</vt:lpstr>
      <vt:lpstr>O metabolismos pode ser de dois tipos</vt:lpstr>
      <vt:lpstr>Rota metabólica ou Via metabólica</vt:lpstr>
      <vt:lpstr>Apresentação do PowerPoint</vt:lpstr>
      <vt:lpstr>Adenosina Trifosfato - ATP</vt:lpstr>
      <vt:lpstr>Apresentação do PowerPoint</vt:lpstr>
      <vt:lpstr>Apresentação do PowerPoint</vt:lpstr>
      <vt:lpstr>Em outras palavras </vt:lpstr>
      <vt:lpstr>NADH, NADPH e FADH2</vt:lpstr>
      <vt:lpstr>Bioenergética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42</cp:revision>
  <dcterms:created xsi:type="dcterms:W3CDTF">2022-09-17T18:21:09Z</dcterms:created>
  <dcterms:modified xsi:type="dcterms:W3CDTF">2023-03-27T20:32:11Z</dcterms:modified>
</cp:coreProperties>
</file>