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8"/>
  </p:notesMasterIdLst>
  <p:sldIdLst>
    <p:sldId id="439" r:id="rId3"/>
    <p:sldId id="477" r:id="rId4"/>
    <p:sldId id="275" r:id="rId5"/>
    <p:sldId id="290" r:id="rId6"/>
    <p:sldId id="262" r:id="rId7"/>
    <p:sldId id="282" r:id="rId8"/>
    <p:sldId id="267" r:id="rId9"/>
    <p:sldId id="268" r:id="rId10"/>
    <p:sldId id="269" r:id="rId11"/>
    <p:sldId id="277" r:id="rId12"/>
    <p:sldId id="270" r:id="rId13"/>
    <p:sldId id="271" r:id="rId14"/>
    <p:sldId id="272" r:id="rId15"/>
    <p:sldId id="284" r:id="rId16"/>
    <p:sldId id="286" r:id="rId17"/>
    <p:sldId id="283" r:id="rId18"/>
    <p:sldId id="258" r:id="rId19"/>
    <p:sldId id="259" r:id="rId20"/>
    <p:sldId id="260" r:id="rId21"/>
    <p:sldId id="263" r:id="rId22"/>
    <p:sldId id="264" r:id="rId23"/>
    <p:sldId id="265" r:id="rId24"/>
    <p:sldId id="289" r:id="rId25"/>
    <p:sldId id="288" r:id="rId26"/>
    <p:sldId id="29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394" autoAdjust="0"/>
  </p:normalViewPr>
  <p:slideViewPr>
    <p:cSldViewPr snapToGrid="0">
      <p:cViewPr>
        <p:scale>
          <a:sx n="100" d="100"/>
          <a:sy n="100" d="100"/>
        </p:scale>
        <p:origin x="330" y="-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9D53-8998-4B9E-8882-905748EBC418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7D4D0-52DC-4F6D-9882-98096508C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1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D4D0-52DC-4F6D-9882-98096508CAC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2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7D4D0-52DC-4F6D-9882-98096508CAC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96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EB720-8480-456D-939C-E5F10087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A18C4-D56B-4007-9C76-48019010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1BCCAE-66C8-41DC-B13C-A1B14BA3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117EA-89E8-41B4-8F6E-887D7C70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D45AD-3FCB-44E9-BC7C-A92E97FB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789F-AB91-4030-B661-38C1D6CA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A0310A-34F6-4DEB-ABBE-01F775D8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CFCE-F8E7-4F3E-BC91-4EC4BFD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09B24-7CD3-4799-88AF-D6337517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8111C3-62DA-4CF6-9695-8E5CF8B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77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55484B-A7B2-4B0B-AD84-977B2D8A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35307-9B78-4361-B9B3-12A4C21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C6A0D-622D-4670-AC8D-BC59605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F6687-55FB-4DDE-BADF-041C29F0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0A91CC-0519-4CF3-BE96-D2B28513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41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23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63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0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85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9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91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103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D0F70-8453-4969-91DB-0354C0A7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0E2CE-0E26-4FBC-946A-4E15B111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709D28-6DC6-436B-BD3D-9DF2C5AA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80DF7-1476-48BE-A9DA-B7E340B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C7F5-E5A6-4F03-8DDB-C7B5375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03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698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40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1CAC-5AB4-4C5B-9268-D0869E4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663836-6A66-417D-9CD7-1564A63A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A64C5-00CB-49C9-87E7-9C4250B1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97F0C-2B8E-40E5-9EC3-6C9312B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B4E18-547B-489F-9794-60B99F4B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6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CCCA3-80D1-4826-9BFE-571ADC22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CAEC1-D4BA-441C-B252-8C437692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310BF-8742-4D1A-BC0F-C9C4FD708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8D49C-6C86-4FDF-A665-15D34A6C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59166-22BA-4188-8E72-25C49585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D7400-1109-4907-8BB9-88D236C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8B61-D107-4081-9E12-2B9E4BEC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7F73B2-6FDE-4D00-ACA2-C0FFA7B6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FCF250-C3F6-461B-AD15-4507B4FC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E5511-67D0-48AD-AFBE-B292D813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5E9DD6-9184-478B-BCCC-1E05F1A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2DE4CF-1292-47BF-B6B5-C8F70998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F22AFE-6ED7-4A80-9F9C-A5E7327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5567BD-22A4-4CA6-8B70-C137FA4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6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4663-D3B2-4296-9195-3AF0D1C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1434-52B0-494A-8659-9D50650F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9E87B-D575-4EA9-926C-03EA255B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B34313-5897-4B54-A3F8-6915DDE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6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6001D-FF9E-488D-8F50-B532A944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3E5F15-2E27-4A58-9E17-608A5E05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61EF5F-7020-4292-935E-0D89DE87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AF1C5-823B-4877-9836-6735FFC8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14D66-F7D3-4681-A51E-A4324402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F9DB2-6BD6-4214-8493-F0D5AB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3D3D9-5733-4E73-99AE-FDFB9A3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9ECF94-C1D1-4E7A-9058-95DFCA02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D2F7-70E2-4924-B40C-38C61D6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1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AB4B-EC41-41CF-81E5-E9D20FC4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8A5D4-9C24-45CB-89AB-EA5EEBAF5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58DEE-D970-43DF-86F2-604ABEE7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B1126-47CE-425B-A9FE-89AE841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1AF9E-85CA-45D7-905D-2A97459D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A092A2-B759-485D-883F-9AF01916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5DE305-EC17-4768-8771-B1F5A369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7B550-E4AF-4EA6-B6BB-2A1AE851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D9EB1-8742-483A-8E8F-DAA6CA35B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604-500C-4CAA-9135-A416E31D9760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473BB3-34F4-4E0A-ADA0-F7D2BC6E7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0F429-AD6F-4F95-B086-774CC7325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BED-4382-4E32-849C-42D09958CF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14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08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68DE0B4-085D-4C3F-83AE-4E51B4794302}"/>
              </a:ext>
            </a:extLst>
          </p:cNvPr>
          <p:cNvSpPr/>
          <p:nvPr/>
        </p:nvSpPr>
        <p:spPr>
          <a:xfrm>
            <a:off x="1164130" y="1702210"/>
            <a:ext cx="5006838" cy="12559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Glicólise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BBB722C-B0BC-447F-B340-75A12BFB59F9}"/>
              </a:ext>
            </a:extLst>
          </p:cNvPr>
          <p:cNvSpPr/>
          <p:nvPr/>
        </p:nvSpPr>
        <p:spPr>
          <a:xfrm>
            <a:off x="665395" y="3841606"/>
            <a:ext cx="6004308" cy="19879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glicolítica</a:t>
            </a:r>
          </a:p>
          <a:p>
            <a:pPr lvl="0" algn="ctr">
              <a:lnSpc>
                <a:spcPct val="150000"/>
              </a:lnSpc>
            </a:pP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Embden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Meyerhof</a:t>
            </a:r>
            <a:r>
              <a:rPr lang="pt-BR" sz="3600" b="1" dirty="0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sz="3600" b="1" dirty="0" err="1">
                <a:solidFill>
                  <a:srgbClr val="FFC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Parnas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6A8B8DB1-C630-42A2-A6DA-C974E1450036}"/>
              </a:ext>
            </a:extLst>
          </p:cNvPr>
          <p:cNvSpPr/>
          <p:nvPr/>
        </p:nvSpPr>
        <p:spPr>
          <a:xfrm>
            <a:off x="7454816" y="1631614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algn="r"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@daniloas.com_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/>
              </a:rPr>
              <a:t>daniloas.com</a:t>
            </a:r>
          </a:p>
        </p:txBody>
      </p:sp>
      <p:pic>
        <p:nvPicPr>
          <p:cNvPr id="14" name="Picture 2" descr="Logo Ig PNG, Logo Instagram Icon Free DOWNLOAD - Free ...">
            <a:extLst>
              <a:ext uri="{FF2B5EF4-FFF2-40B4-BE49-F238E27FC236}">
                <a16:creationId xmlns:a16="http://schemas.microsoft.com/office/drawing/2014/main" id="{7729696A-7B26-4C3E-89F8-5150DB7C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15" y="2865868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01058C8-18B0-42E1-B742-B7475A76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15" y="1760411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F4F5B96A-06AA-4E78-806E-ED0B33C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333" y="3223353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mail Icon Black Simple transparent PNG - StickPNG">
            <a:extLst>
              <a:ext uri="{FF2B5EF4-FFF2-40B4-BE49-F238E27FC236}">
                <a16:creationId xmlns:a16="http://schemas.microsoft.com/office/drawing/2014/main" id="{991DA575-6F99-471C-B6E8-7FF37AF7A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685665" y="2141208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mail Icon Black Simple transparent PNG - StickPNG">
            <a:extLst>
              <a:ext uri="{FF2B5EF4-FFF2-40B4-BE49-F238E27FC236}">
                <a16:creationId xmlns:a16="http://schemas.microsoft.com/office/drawing/2014/main" id="{133255CF-0C5F-4C77-8E89-D3FDB176A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688251" y="2508558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4A12A64-E284-4176-87C5-11AC1BE15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031" y="485236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Glicólise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2ª etapa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de Produção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das Trioses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FB46D7C-9AA6-4B3F-B837-E2EB47689934}"/>
              </a:ext>
            </a:extLst>
          </p:cNvPr>
          <p:cNvGrpSpPr/>
          <p:nvPr/>
        </p:nvGrpSpPr>
        <p:grpSpPr>
          <a:xfrm>
            <a:off x="7431110" y="5267459"/>
            <a:ext cx="1428131" cy="534431"/>
            <a:chOff x="250032" y="2957295"/>
            <a:chExt cx="925655" cy="322426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EA5C6D3-BEEC-4B66-8A45-762810B75E94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2F14ABC-BB4B-40EC-ACDC-DA2F13ED7B5F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4B4F97F-F8FD-4A94-93DA-30B943704D2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52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0998200" y="3166135"/>
            <a:ext cx="1188000" cy="0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 flipV="1">
            <a:off x="4318000" y="3182727"/>
            <a:ext cx="3742646" cy="21346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7843505" y="3429000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4822175" y="3333591"/>
            <a:ext cx="254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 desidrogenase</a:t>
            </a:r>
          </a:p>
        </p:txBody>
      </p:sp>
      <p:sp>
        <p:nvSpPr>
          <p:cNvPr id="8" name="Seta: Dobrada 7">
            <a:extLst>
              <a:ext uri="{FF2B5EF4-FFF2-40B4-BE49-F238E27FC236}">
                <a16:creationId xmlns:a16="http://schemas.microsoft.com/office/drawing/2014/main" id="{6E9A71FB-70D5-44F0-B9AC-57CE81C53912}"/>
              </a:ext>
            </a:extLst>
          </p:cNvPr>
          <p:cNvSpPr/>
          <p:nvPr/>
        </p:nvSpPr>
        <p:spPr>
          <a:xfrm flipV="1">
            <a:off x="7009899" y="2014296"/>
            <a:ext cx="732006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6381050" y="1580270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8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6º Reação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BFD740-3CE1-402E-8E5D-16C696D44038}"/>
              </a:ext>
            </a:extLst>
          </p:cNvPr>
          <p:cNvSpPr txBox="1"/>
          <p:nvPr/>
        </p:nvSpPr>
        <p:spPr>
          <a:xfrm>
            <a:off x="1465142" y="3412888"/>
            <a:ext cx="335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EABD872-1E26-4BD7-8F54-82B118C4457D}"/>
              </a:ext>
            </a:extLst>
          </p:cNvPr>
          <p:cNvGrpSpPr/>
          <p:nvPr/>
        </p:nvGrpSpPr>
        <p:grpSpPr>
          <a:xfrm>
            <a:off x="2480743" y="2992156"/>
            <a:ext cx="1480161" cy="333964"/>
            <a:chOff x="6209293" y="2968835"/>
            <a:chExt cx="1480161" cy="333964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2413264-69BE-4CD1-B4A6-DF0237471C63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1A3134F-B493-4FFF-A788-E12BA2C06E97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52BE713-5B82-45A4-A6F9-E5F51E5B41B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E334636-3A19-44CE-B3A2-A5462490BEC5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9EADA9A4-F2C2-454B-A394-94465A2D3D49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1" name="Seta: Curva para Cima 30">
            <a:extLst>
              <a:ext uri="{FF2B5EF4-FFF2-40B4-BE49-F238E27FC236}">
                <a16:creationId xmlns:a16="http://schemas.microsoft.com/office/drawing/2014/main" id="{154DEF9A-B4EB-4B68-8FCD-54C9EF2697CF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8088FB9-947C-4F54-8C12-E3EA054616DF}"/>
              </a:ext>
            </a:extLst>
          </p:cNvPr>
          <p:cNvSpPr txBox="1"/>
          <p:nvPr/>
        </p:nvSpPr>
        <p:spPr>
          <a:xfrm>
            <a:off x="3849383" y="2291856"/>
            <a:ext cx="13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NAD</a:t>
            </a:r>
            <a:r>
              <a:rPr lang="pt-BR" sz="2400" b="1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9EF151A-FB99-4AFA-88B9-E3E3DC7761A1}"/>
              </a:ext>
            </a:extLst>
          </p:cNvPr>
          <p:cNvSpPr txBox="1"/>
          <p:nvPr/>
        </p:nvSpPr>
        <p:spPr>
          <a:xfrm>
            <a:off x="5121316" y="2291856"/>
            <a:ext cx="194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NADH+H</a:t>
            </a:r>
            <a:r>
              <a:rPr lang="pt-BR" sz="2400" b="1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816666-0013-468C-A47F-8369E64EBBBF}"/>
              </a:ext>
            </a:extLst>
          </p:cNvPr>
          <p:cNvGrpSpPr/>
          <p:nvPr/>
        </p:nvGrpSpPr>
        <p:grpSpPr>
          <a:xfrm>
            <a:off x="6852060" y="1627112"/>
            <a:ext cx="560212" cy="322425"/>
            <a:chOff x="8361712" y="5607565"/>
            <a:chExt cx="560212" cy="322425"/>
          </a:xfrm>
        </p:grpSpPr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A3B9B161-3CFA-4FAE-A1FE-1339787DB57F}"/>
                </a:ext>
              </a:extLst>
            </p:cNvPr>
            <p:cNvSpPr/>
            <p:nvPr/>
          </p:nvSpPr>
          <p:spPr>
            <a:xfrm rot="10971823">
              <a:off x="8603244" y="5752923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CD4D707-C9FC-4A76-92C0-A6D49BCA5C04}"/>
                </a:ext>
              </a:extLst>
            </p:cNvPr>
            <p:cNvSpPr/>
            <p:nvPr/>
          </p:nvSpPr>
          <p:spPr>
            <a:xfrm>
              <a:off x="8361712" y="560756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881D1EC-7BC8-4EAD-9349-5F59D9BEE795}"/>
              </a:ext>
            </a:extLst>
          </p:cNvPr>
          <p:cNvGrpSpPr/>
          <p:nvPr/>
        </p:nvGrpSpPr>
        <p:grpSpPr>
          <a:xfrm>
            <a:off x="9064234" y="3046520"/>
            <a:ext cx="1492224" cy="333965"/>
            <a:chOff x="9651739" y="3004323"/>
            <a:chExt cx="1492224" cy="333965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C1228F-C356-4511-82D9-27B2A0B44E5D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9EDCEEF-9911-45AB-A7C9-C27EF566AFE9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3B193AC-B0DA-4E79-ABDA-B786FA145813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F1977CF-3459-4C8B-B333-9B2A3441115B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829F0C1-C95E-47C8-B013-848845F91743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FDE2C14-7856-4BEA-833C-89EEFA83D6CF}"/>
              </a:ext>
            </a:extLst>
          </p:cNvPr>
          <p:cNvCxnSpPr>
            <a:cxnSpLocks/>
          </p:cNvCxnSpPr>
          <p:nvPr/>
        </p:nvCxnSpPr>
        <p:spPr>
          <a:xfrm>
            <a:off x="0" y="3163180"/>
            <a:ext cx="1908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8EF706-017A-4AC0-B6CF-5B99313AB8CF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0D0640C-B6C0-49D8-8332-0AA409C06463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CA6B33D-EA2E-4921-87C5-19BEDE218E71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F8BC0EC-7E2D-4AE0-BB7B-FDCA81EA9CC6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00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0347 C 4.16667E-6 0.15 0.0388 0.20717 0.07044 0.20717 L 0.14088 0.20717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8" grpId="0" animBg="1"/>
      <p:bldP spid="25" grpId="0"/>
      <p:bldP spid="30" grpId="0"/>
      <p:bldP spid="16" grpId="0"/>
      <p:bldP spid="31" grpId="0" animBg="1"/>
      <p:bldP spid="32" grpId="0"/>
      <p:bldP spid="33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>
            <a:extLst>
              <a:ext uri="{FF2B5EF4-FFF2-40B4-BE49-F238E27FC236}">
                <a16:creationId xmlns:a16="http://schemas.microsoft.com/office/drawing/2014/main" id="{6AB8E6C7-8DFE-4F46-8922-17938D778399}"/>
              </a:ext>
            </a:extLst>
          </p:cNvPr>
          <p:cNvSpPr txBox="1"/>
          <p:nvPr/>
        </p:nvSpPr>
        <p:spPr>
          <a:xfrm>
            <a:off x="2322148" y="2363992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ADP +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2668932" y="3241043"/>
            <a:ext cx="2005112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2626782" y="5488706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7º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452615" y="3662140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4122134" y="3494541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725602" y="3201253"/>
            <a:ext cx="2732702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19152" y="3432637"/>
            <a:ext cx="273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2-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891463" y="3234761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Fosfoglicerato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mutase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7174658" y="547533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 flipV="1">
            <a:off x="11053011" y="3166135"/>
            <a:ext cx="1138989" cy="12659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14C9DA6-117D-4253-9AA6-3F05D2572C51}"/>
              </a:ext>
            </a:extLst>
          </p:cNvPr>
          <p:cNvGrpSpPr/>
          <p:nvPr/>
        </p:nvGrpSpPr>
        <p:grpSpPr>
          <a:xfrm>
            <a:off x="5037169" y="3063277"/>
            <a:ext cx="1492224" cy="333965"/>
            <a:chOff x="9651739" y="3004323"/>
            <a:chExt cx="1492224" cy="333965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7CF7CD6-ED2B-45F3-99AF-0D326A98AC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D8D38F9-2CF5-45B0-87EF-D7037699DAB5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8C5C41B-737A-420A-A6A0-174F1D3AA941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5439456-F484-4FCD-91AD-751E602A8365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F8E1F97E-8ADC-4F72-A8F3-516B9F9C88A9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C66322-A58E-435C-A5C8-383CB19EE1E1}"/>
              </a:ext>
            </a:extLst>
          </p:cNvPr>
          <p:cNvGrpSpPr/>
          <p:nvPr/>
        </p:nvGrpSpPr>
        <p:grpSpPr>
          <a:xfrm>
            <a:off x="9865156" y="2553050"/>
            <a:ext cx="964595" cy="840429"/>
            <a:chOff x="9045894" y="2477844"/>
            <a:chExt cx="964595" cy="84042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9CAD4A57-0730-49D3-8436-F6ACF686D4A3}"/>
                </a:ext>
              </a:extLst>
            </p:cNvPr>
            <p:cNvGrpSpPr/>
            <p:nvPr/>
          </p:nvGrpSpPr>
          <p:grpSpPr>
            <a:xfrm rot="16200000">
              <a:off x="9204963" y="2653383"/>
              <a:ext cx="663596" cy="312517"/>
              <a:chOff x="9879476" y="3000803"/>
              <a:chExt cx="663596" cy="312517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D3A923A0-FFC8-4784-8D06-A3A8D99CB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76" y="3145521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AD80E9E-7EC1-4554-A7D6-8A236BE2DEB3}"/>
                  </a:ext>
                </a:extLst>
              </p:cNvPr>
              <p:cNvSpPr/>
              <p:nvPr/>
            </p:nvSpPr>
            <p:spPr>
              <a:xfrm rot="5400000">
                <a:off x="10225601" y="2995849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407EB59-A71E-4B29-89C7-4A10701BBD85}"/>
                </a:ext>
              </a:extLst>
            </p:cNvPr>
            <p:cNvGrpSpPr/>
            <p:nvPr/>
          </p:nvGrpSpPr>
          <p:grpSpPr>
            <a:xfrm>
              <a:off x="9045894" y="2984308"/>
              <a:ext cx="964595" cy="333965"/>
              <a:chOff x="9651739" y="3004323"/>
              <a:chExt cx="964595" cy="333965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7294087-9857-4073-9752-3A64540406A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61E620FF-A09E-4165-8650-C04768B5E1A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2B1C22C-6A3B-4006-9A7C-47C948CC8DFA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372139A-A5AE-4396-9635-4B50FE4DB920}"/>
              </a:ext>
            </a:extLst>
          </p:cNvPr>
          <p:cNvGrpSpPr/>
          <p:nvPr/>
        </p:nvGrpSpPr>
        <p:grpSpPr>
          <a:xfrm>
            <a:off x="311081" y="3095034"/>
            <a:ext cx="560212" cy="322425"/>
            <a:chOff x="55855" y="4404408"/>
            <a:chExt cx="560212" cy="32242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B36B773-C98F-495E-A099-8CCEFDB79D86}"/>
                </a:ext>
              </a:extLst>
            </p:cNvPr>
            <p:cNvSpPr/>
            <p:nvPr/>
          </p:nvSpPr>
          <p:spPr>
            <a:xfrm rot="10971823">
              <a:off x="297387" y="4549766"/>
              <a:ext cx="318680" cy="73420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6ADC2A7-A723-4861-887D-9B0DB9A6BA4E}"/>
                </a:ext>
              </a:extLst>
            </p:cNvPr>
            <p:cNvSpPr/>
            <p:nvPr/>
          </p:nvSpPr>
          <p:spPr>
            <a:xfrm>
              <a:off x="55855" y="4404408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38" name="Seta: Curva para Cima 37">
            <a:extLst>
              <a:ext uri="{FF2B5EF4-FFF2-40B4-BE49-F238E27FC236}">
                <a16:creationId xmlns:a16="http://schemas.microsoft.com/office/drawing/2014/main" id="{AD709091-6D76-4C6E-9134-A9B4224B62A1}"/>
              </a:ext>
            </a:extLst>
          </p:cNvPr>
          <p:cNvSpPr/>
          <p:nvPr/>
        </p:nvSpPr>
        <p:spPr>
          <a:xfrm>
            <a:off x="2994580" y="2788374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E2AE2F9-E0B7-4390-B115-9474A05C891A}"/>
              </a:ext>
            </a:extLst>
          </p:cNvPr>
          <p:cNvSpPr txBox="1"/>
          <p:nvPr/>
        </p:nvSpPr>
        <p:spPr>
          <a:xfrm>
            <a:off x="3799273" y="2363992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E728789-D70C-4764-A54C-757D4F7068B9}"/>
              </a:ext>
            </a:extLst>
          </p:cNvPr>
          <p:cNvGrpSpPr/>
          <p:nvPr/>
        </p:nvGrpSpPr>
        <p:grpSpPr>
          <a:xfrm>
            <a:off x="845034" y="3095035"/>
            <a:ext cx="1492224" cy="333965"/>
            <a:chOff x="9651739" y="3004323"/>
            <a:chExt cx="1492224" cy="333965"/>
          </a:xfrm>
        </p:grpSpPr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9E635A3-9FC6-4EC2-829B-20C705995097}"/>
                </a:ext>
              </a:extLst>
            </p:cNvPr>
            <p:cNvCxnSpPr>
              <a:cxnSpLocks/>
            </p:cNvCxnSpPr>
            <p:nvPr/>
          </p:nvCxnSpPr>
          <p:spPr>
            <a:xfrm>
              <a:off x="10485321" y="3165536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0AF640DC-6C55-4538-A30C-6892A2AAAA16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AE79B77-6FD8-4630-98F1-F4378FA8179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A185AFC-C7CE-4839-A456-411A6059B85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264ADBF-FB40-4C12-9745-04DA8018851E}"/>
                </a:ext>
              </a:extLst>
            </p:cNvPr>
            <p:cNvSpPr/>
            <p:nvPr/>
          </p:nvSpPr>
          <p:spPr>
            <a:xfrm>
              <a:off x="10831446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254E97D-33B9-4F18-9373-9A216DAA1BED}"/>
              </a:ext>
            </a:extLst>
          </p:cNvPr>
          <p:cNvSpPr txBox="1"/>
          <p:nvPr/>
        </p:nvSpPr>
        <p:spPr>
          <a:xfrm>
            <a:off x="-317101" y="3536609"/>
            <a:ext cx="33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97F8E9-456F-4C8C-B807-C58D89403AAB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8D71F9B6-E3EE-4CA0-B65D-462B22E5C967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06F9586-24A2-49A1-A5B4-E5E35F5F61D0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39453DA-1212-4AA1-BEDC-7E96DC73D3AE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39E70CD-C6BA-4702-80F4-BEB2DEC4080A}"/>
              </a:ext>
            </a:extLst>
          </p:cNvPr>
          <p:cNvSpPr txBox="1"/>
          <p:nvPr/>
        </p:nvSpPr>
        <p:spPr>
          <a:xfrm>
            <a:off x="2759216" y="3320251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3961453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7 C 0.02213 0.01204 0.05872 0.12129 0.08086 0.13449 C 0.09505 0.14352 0.11732 0.16065 0.13906 0.15787 C 0.1608 0.15532 0.19726 0.12731 0.21146 0.11829 C 0.23385 0.10509 0.22317 -0.0831 0.24596 -0.0960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3" grpId="0"/>
      <p:bldP spid="28" grpId="0"/>
      <p:bldP spid="10" grpId="0"/>
      <p:bldP spid="25" grpId="0"/>
      <p:bldP spid="27" grpId="0"/>
      <p:bldP spid="29" grpId="0"/>
      <p:bldP spid="38" grpId="0" animBg="1"/>
      <p:bldP spid="42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32263" y="3191453"/>
            <a:ext cx="3600316" cy="3749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9º Reação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6540" y="3416840"/>
            <a:ext cx="230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Enolase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94635"/>
            <a:ext cx="299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2808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9225100" y="3028890"/>
            <a:ext cx="198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509372" y="3429000"/>
            <a:ext cx="230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K</a:t>
            </a:r>
            <a:r>
              <a:rPr lang="pt-BR" sz="24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, Mg</a:t>
            </a:r>
            <a:r>
              <a:rPr lang="pt-BR" sz="24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2+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744068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10º Reação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86B469-1D26-4BEE-9E80-7B34AD0F17CF}"/>
              </a:ext>
            </a:extLst>
          </p:cNvPr>
          <p:cNvGrpSpPr/>
          <p:nvPr/>
        </p:nvGrpSpPr>
        <p:grpSpPr>
          <a:xfrm>
            <a:off x="4200228" y="2130466"/>
            <a:ext cx="964595" cy="840429"/>
            <a:chOff x="4200228" y="2130466"/>
            <a:chExt cx="964595" cy="84042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1DF877F-2D5A-4655-9A1F-114753B24B7B}"/>
                </a:ext>
              </a:extLst>
            </p:cNvPr>
            <p:cNvSpPr/>
            <p:nvPr/>
          </p:nvSpPr>
          <p:spPr>
            <a:xfrm>
              <a:off x="4534837" y="213046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233CC9AA-51F3-4882-ACC0-631E29DEE455}"/>
                </a:ext>
              </a:extLst>
            </p:cNvPr>
            <p:cNvGrpSpPr/>
            <p:nvPr/>
          </p:nvGrpSpPr>
          <p:grpSpPr>
            <a:xfrm>
              <a:off x="4200228" y="2636930"/>
              <a:ext cx="964595" cy="333965"/>
              <a:chOff x="9651739" y="3004323"/>
              <a:chExt cx="964595" cy="333965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9DFBA6D-771A-4BE3-8022-49717D591A4A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1639ECE0-4CD2-4E86-8006-1E821FCD4C7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F44C3396-917C-483E-93EC-EE236FDBF2C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E1864B50-EFA0-42F5-9B47-9F2E9956406C}"/>
                </a:ext>
              </a:extLst>
            </p:cNvPr>
            <p:cNvSpPr/>
            <p:nvPr/>
          </p:nvSpPr>
          <p:spPr>
            <a:xfrm rot="16200000">
              <a:off x="4614559" y="2534337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5E0A91-B847-4DEA-BB0F-2E9002F56F98}"/>
              </a:ext>
            </a:extLst>
          </p:cNvPr>
          <p:cNvGrpSpPr/>
          <p:nvPr/>
        </p:nvGrpSpPr>
        <p:grpSpPr>
          <a:xfrm>
            <a:off x="9730649" y="2648470"/>
            <a:ext cx="964595" cy="333965"/>
            <a:chOff x="9651739" y="3004323"/>
            <a:chExt cx="964595" cy="33396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116DD5C-F858-4DD0-8673-35BB5A0660AE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313D138-9EEC-4E86-A29C-75D2020C1178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CD6860F-473E-4FF5-A1F1-1020D1E42B5E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Seta: Dobrada 38">
            <a:extLst>
              <a:ext uri="{FF2B5EF4-FFF2-40B4-BE49-F238E27FC236}">
                <a16:creationId xmlns:a16="http://schemas.microsoft.com/office/drawing/2014/main" id="{50D3BADB-D158-496D-8640-314020C04085}"/>
              </a:ext>
            </a:extLst>
          </p:cNvPr>
          <p:cNvSpPr/>
          <p:nvPr/>
        </p:nvSpPr>
        <p:spPr>
          <a:xfrm rot="16200000" flipV="1">
            <a:off x="1441968" y="2586671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74AA36E-E456-4580-BB53-0C92793BFE91}"/>
              </a:ext>
            </a:extLst>
          </p:cNvPr>
          <p:cNvSpPr txBox="1"/>
          <p:nvPr/>
        </p:nvSpPr>
        <p:spPr>
          <a:xfrm>
            <a:off x="377475" y="2828835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H2O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4C5ED34-8D06-4A87-9EE2-A6FC188D7AD3}"/>
              </a:ext>
            </a:extLst>
          </p:cNvPr>
          <p:cNvGrpSpPr/>
          <p:nvPr/>
        </p:nvGrpSpPr>
        <p:grpSpPr>
          <a:xfrm>
            <a:off x="4530357" y="2110527"/>
            <a:ext cx="312517" cy="511064"/>
            <a:chOff x="5545367" y="679149"/>
            <a:chExt cx="312517" cy="511064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31CEF1B5-40E8-4E8A-9905-624C2E38E019}"/>
                </a:ext>
              </a:extLst>
            </p:cNvPr>
            <p:cNvSpPr/>
            <p:nvPr/>
          </p:nvSpPr>
          <p:spPr>
            <a:xfrm>
              <a:off x="5545367" y="679149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308ADBBA-A986-4D14-A71C-DFA35D91A559}"/>
                </a:ext>
              </a:extLst>
            </p:cNvPr>
            <p:cNvSpPr/>
            <p:nvPr/>
          </p:nvSpPr>
          <p:spPr>
            <a:xfrm rot="16200000">
              <a:off x="5625089" y="1083020"/>
              <a:ext cx="159544" cy="54841"/>
            </a:xfrm>
            <a:custGeom>
              <a:avLst/>
              <a:gdLst>
                <a:gd name="connsiteX0" fmla="*/ 0 w 159544"/>
                <a:gd name="connsiteY0" fmla="*/ 54841 h 54841"/>
                <a:gd name="connsiteX1" fmla="*/ 50007 w 159544"/>
                <a:gd name="connsiteY1" fmla="*/ 72 h 54841"/>
                <a:gd name="connsiteX2" fmla="*/ 104775 w 159544"/>
                <a:gd name="connsiteY2" fmla="*/ 42935 h 54841"/>
                <a:gd name="connsiteX3" fmla="*/ 159544 w 159544"/>
                <a:gd name="connsiteY3" fmla="*/ 33410 h 5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44" h="54841">
                  <a:moveTo>
                    <a:pt x="0" y="54841"/>
                  </a:moveTo>
                  <a:cubicBezTo>
                    <a:pt x="16272" y="28448"/>
                    <a:pt x="32545" y="2056"/>
                    <a:pt x="50007" y="72"/>
                  </a:cubicBezTo>
                  <a:cubicBezTo>
                    <a:pt x="67470" y="-1912"/>
                    <a:pt x="86519" y="37379"/>
                    <a:pt x="104775" y="42935"/>
                  </a:cubicBezTo>
                  <a:cubicBezTo>
                    <a:pt x="123031" y="48491"/>
                    <a:pt x="125016" y="31823"/>
                    <a:pt x="159544" y="3341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F8E9267-5B29-43FA-AF09-89B438F46B4D}"/>
              </a:ext>
            </a:extLst>
          </p:cNvPr>
          <p:cNvSpPr txBox="1"/>
          <p:nvPr/>
        </p:nvSpPr>
        <p:spPr>
          <a:xfrm>
            <a:off x="6373113" y="2386656"/>
            <a:ext cx="99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ADP + </a:t>
            </a:r>
          </a:p>
        </p:txBody>
      </p:sp>
      <p:sp>
        <p:nvSpPr>
          <p:cNvPr id="44" name="Seta: Curva para Cima 43">
            <a:extLst>
              <a:ext uri="{FF2B5EF4-FFF2-40B4-BE49-F238E27FC236}">
                <a16:creationId xmlns:a16="http://schemas.microsoft.com/office/drawing/2014/main" id="{C43A8C8B-5F8C-4614-90EC-18878737C6AF}"/>
              </a:ext>
            </a:extLst>
          </p:cNvPr>
          <p:cNvSpPr/>
          <p:nvPr/>
        </p:nvSpPr>
        <p:spPr>
          <a:xfrm>
            <a:off x="7045545" y="281103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8C4181A-05CB-487A-B57A-7377E01C61EA}"/>
              </a:ext>
            </a:extLst>
          </p:cNvPr>
          <p:cNvSpPr txBox="1"/>
          <p:nvPr/>
        </p:nvSpPr>
        <p:spPr>
          <a:xfrm>
            <a:off x="7850238" y="2386656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15571B2D-60EA-48CD-83DD-4FF1560A39F9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0A3CA25-824C-4210-8D3F-CB160BB7882B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6B2874C-C415-4B2D-B883-C5F46AB9DC2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7E95F84-7DC5-44C6-B1F1-57510637E708}"/>
              </a:ext>
            </a:extLst>
          </p:cNvPr>
          <p:cNvSpPr txBox="1"/>
          <p:nvPr/>
        </p:nvSpPr>
        <p:spPr>
          <a:xfrm>
            <a:off x="3120758" y="144757"/>
            <a:ext cx="66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Os resultados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aqui devem ser multiplicados por 2!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7850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23 L 0.03593 -0.00023 C 0.05208 -0.00023 0.07213 -0.03125 0.07213 -0.05602 L 0.07213 -0.11135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1511 2.59259E-6 C 0.16667 2.59259E-6 0.23034 0.00995 0.23034 0.01805 L 0.23034 0.03611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10" grpId="0"/>
      <p:bldP spid="25" grpId="0"/>
      <p:bldP spid="27" grpId="0"/>
      <p:bldP spid="29" grpId="0"/>
      <p:bldP spid="39" grpId="0" animBg="1"/>
      <p:bldP spid="40" grpId="0"/>
      <p:bldP spid="40" grpId="1"/>
      <p:bldP spid="34" grpId="0"/>
      <p:bldP spid="44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09D549AE-3164-4ADD-B9F1-6969D1FED334}"/>
              </a:ext>
            </a:extLst>
          </p:cNvPr>
          <p:cNvSpPr/>
          <p:nvPr/>
        </p:nvSpPr>
        <p:spPr>
          <a:xfrm>
            <a:off x="6023384" y="0"/>
            <a:ext cx="6178367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: Forma 68">
            <a:extLst>
              <a:ext uri="{FF2B5EF4-FFF2-40B4-BE49-F238E27FC236}">
                <a16:creationId xmlns:a16="http://schemas.microsoft.com/office/drawing/2014/main" id="{8DC8F2EC-5A48-4F1C-B391-62D74E21FB69}"/>
              </a:ext>
            </a:extLst>
          </p:cNvPr>
          <p:cNvSpPr/>
          <p:nvPr/>
        </p:nvSpPr>
        <p:spPr>
          <a:xfrm>
            <a:off x="0" y="0"/>
            <a:ext cx="9173893" cy="6857998"/>
          </a:xfrm>
          <a:custGeom>
            <a:avLst/>
            <a:gdLst>
              <a:gd name="connsiteX0" fmla="*/ 0 w 9173893"/>
              <a:gd name="connsiteY0" fmla="*/ 0 h 6857998"/>
              <a:gd name="connsiteX1" fmla="*/ 6436774 w 9173893"/>
              <a:gd name="connsiteY1" fmla="*/ 0 h 6857998"/>
              <a:gd name="connsiteX2" fmla="*/ 6436774 w 9173893"/>
              <a:gd name="connsiteY2" fmla="*/ 3881875 h 6857998"/>
              <a:gd name="connsiteX3" fmla="*/ 9173893 w 9173893"/>
              <a:gd name="connsiteY3" fmla="*/ 3881875 h 6857998"/>
              <a:gd name="connsiteX4" fmla="*/ 9173893 w 9173893"/>
              <a:gd name="connsiteY4" fmla="*/ 6857998 h 6857998"/>
              <a:gd name="connsiteX5" fmla="*/ 0 w 9173893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3893" h="6857998">
                <a:moveTo>
                  <a:pt x="0" y="0"/>
                </a:moveTo>
                <a:lnTo>
                  <a:pt x="6436774" y="0"/>
                </a:lnTo>
                <a:lnTo>
                  <a:pt x="6436774" y="3881875"/>
                </a:lnTo>
                <a:lnTo>
                  <a:pt x="9173893" y="3881875"/>
                </a:lnTo>
                <a:lnTo>
                  <a:pt x="9173893" y="6857998"/>
                </a:lnTo>
                <a:lnTo>
                  <a:pt x="0" y="685799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504" y="136556"/>
            <a:ext cx="3700040" cy="937931"/>
          </a:xfrm>
        </p:spPr>
        <p:txBody>
          <a:bodyPr/>
          <a:lstStyle/>
          <a:p>
            <a:r>
              <a:rPr lang="pt-BR" b="1" dirty="0"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94930" y="2768785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9481070" y="1866042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>
            <a:off x="1860616" y="3125357"/>
            <a:ext cx="1970604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FAAB137-3548-42FE-BC2D-03474C69E5E7}"/>
              </a:ext>
            </a:extLst>
          </p:cNvPr>
          <p:cNvGrpSpPr/>
          <p:nvPr/>
        </p:nvGrpSpPr>
        <p:grpSpPr>
          <a:xfrm>
            <a:off x="241449" y="3373348"/>
            <a:ext cx="1725403" cy="366031"/>
            <a:chOff x="250032" y="2957296"/>
            <a:chExt cx="1887619" cy="33396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315C409-1528-4513-8916-269310BCB5C0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71B1901-476B-4CBD-B54B-F205849A44A5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9E7391F-1A71-4EB3-90DE-D7BE39ADD385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C2B8943-4202-40CE-B27B-BA1D8D65B307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7FCDE53-E4CF-47C8-BACB-15B0A67AFD8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9FDF52E-3BD8-440F-A65E-B401E27B118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79FFF8-98EA-4EB3-9650-059EC4E9196C}"/>
              </a:ext>
            </a:extLst>
          </p:cNvPr>
          <p:cNvGrpSpPr/>
          <p:nvPr/>
        </p:nvGrpSpPr>
        <p:grpSpPr>
          <a:xfrm>
            <a:off x="9728708" y="2337983"/>
            <a:ext cx="1104107" cy="369332"/>
            <a:chOff x="9706728" y="3734209"/>
            <a:chExt cx="521148" cy="166134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B53F87-D69F-4C81-9EB7-39674ED08620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C7E51DE5-85D3-449A-BD6E-221C35AD1C65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FE627A4-7B62-4C2F-9E5A-D3805C50EB06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85102EB-45C1-4D81-8B6A-2C25385BBACC}"/>
              </a:ext>
            </a:extLst>
          </p:cNvPr>
          <p:cNvSpPr txBox="1"/>
          <p:nvPr/>
        </p:nvSpPr>
        <p:spPr>
          <a:xfrm>
            <a:off x="9832470" y="3934903"/>
            <a:ext cx="168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3B69907-DCE7-4517-8694-9A49A2502061}"/>
              </a:ext>
            </a:extLst>
          </p:cNvPr>
          <p:cNvGrpSpPr/>
          <p:nvPr/>
        </p:nvGrpSpPr>
        <p:grpSpPr>
          <a:xfrm>
            <a:off x="10080108" y="4406844"/>
            <a:ext cx="1104107" cy="369332"/>
            <a:chOff x="9706728" y="3734209"/>
            <a:chExt cx="521148" cy="166134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594200-955F-4199-9F1B-A3FC6BBD910A}"/>
                </a:ext>
              </a:extLst>
            </p:cNvPr>
            <p:cNvSpPr/>
            <p:nvPr/>
          </p:nvSpPr>
          <p:spPr>
            <a:xfrm>
              <a:off x="9706728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319AC06-62BE-4CF6-A6F9-D68D4FDFBB64}"/>
                </a:ext>
              </a:extLst>
            </p:cNvPr>
            <p:cNvSpPr/>
            <p:nvPr/>
          </p:nvSpPr>
          <p:spPr>
            <a:xfrm>
              <a:off x="9880748" y="373420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2FCC4A3-4C19-44F1-A176-CBCAFFBCA1FC}"/>
                </a:ext>
              </a:extLst>
            </p:cNvPr>
            <p:cNvSpPr/>
            <p:nvPr/>
          </p:nvSpPr>
          <p:spPr>
            <a:xfrm>
              <a:off x="10056892" y="3739949"/>
              <a:ext cx="170984" cy="1603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7BAD7FC-C8C4-4274-A007-93E2F2A436D7}"/>
              </a:ext>
            </a:extLst>
          </p:cNvPr>
          <p:cNvSpPr txBox="1"/>
          <p:nvPr/>
        </p:nvSpPr>
        <p:spPr>
          <a:xfrm>
            <a:off x="4159016" y="1857506"/>
            <a:ext cx="228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46CB88-A3DC-4180-A4A9-A1A99CE962DD}"/>
              </a:ext>
            </a:extLst>
          </p:cNvPr>
          <p:cNvSpPr txBox="1"/>
          <p:nvPr/>
        </p:nvSpPr>
        <p:spPr>
          <a:xfrm>
            <a:off x="3611062" y="3760513"/>
            <a:ext cx="3399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F9CD559-FC94-4A51-8C77-529E297FFD55}"/>
              </a:ext>
            </a:extLst>
          </p:cNvPr>
          <p:cNvSpPr txBox="1"/>
          <p:nvPr/>
        </p:nvSpPr>
        <p:spPr>
          <a:xfrm>
            <a:off x="7330091" y="4010217"/>
            <a:ext cx="190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Gliceraldeído-3-fosfato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DDA486F-3775-43AE-A1F9-603930849131}"/>
              </a:ext>
            </a:extLst>
          </p:cNvPr>
          <p:cNvCxnSpPr>
            <a:cxnSpLocks/>
          </p:cNvCxnSpPr>
          <p:nvPr/>
        </p:nvCxnSpPr>
        <p:spPr>
          <a:xfrm>
            <a:off x="6810827" y="4189458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63565E2E-FCC4-4A71-A4A9-5E8DE960B42C}"/>
              </a:ext>
            </a:extLst>
          </p:cNvPr>
          <p:cNvCxnSpPr>
            <a:cxnSpLocks/>
          </p:cNvCxnSpPr>
          <p:nvPr/>
        </p:nvCxnSpPr>
        <p:spPr>
          <a:xfrm>
            <a:off x="9244799" y="4176012"/>
            <a:ext cx="648297" cy="0"/>
          </a:xfrm>
          <a:prstGeom prst="straightConnector1">
            <a:avLst/>
          </a:prstGeom>
          <a:ln w="539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547AD02-C7AA-4846-8E25-550DEA30F827}"/>
              </a:ext>
            </a:extLst>
          </p:cNvPr>
          <p:cNvCxnSpPr>
            <a:cxnSpLocks/>
          </p:cNvCxnSpPr>
          <p:nvPr/>
        </p:nvCxnSpPr>
        <p:spPr>
          <a:xfrm>
            <a:off x="6718146" y="2149894"/>
            <a:ext cx="2761429" cy="1"/>
          </a:xfrm>
          <a:prstGeom prst="straightConnector1">
            <a:avLst/>
          </a:prstGeom>
          <a:ln w="539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7B368EF-AEB9-4528-ABA2-6CD9B41419E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817465" y="2273005"/>
            <a:ext cx="341551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B30ADE29-9B19-4D34-95AD-D01EA08260BA}"/>
              </a:ext>
            </a:extLst>
          </p:cNvPr>
          <p:cNvCxnSpPr>
            <a:cxnSpLocks/>
          </p:cNvCxnSpPr>
          <p:nvPr/>
        </p:nvCxnSpPr>
        <p:spPr>
          <a:xfrm>
            <a:off x="3817465" y="3169327"/>
            <a:ext cx="313785" cy="8663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B02FF3CB-E155-46B6-B1C6-4F1E6BDCC327}"/>
              </a:ext>
            </a:extLst>
          </p:cNvPr>
          <p:cNvSpPr txBox="1"/>
          <p:nvPr/>
        </p:nvSpPr>
        <p:spPr>
          <a:xfrm>
            <a:off x="1004106" y="4682677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Consome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2852510-CF72-4754-A8FA-81DD812F25AA}"/>
              </a:ext>
            </a:extLst>
          </p:cNvPr>
          <p:cNvSpPr txBox="1"/>
          <p:nvPr/>
        </p:nvSpPr>
        <p:spPr>
          <a:xfrm>
            <a:off x="8166336" y="3602519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5A76098-6987-47E8-846A-B2F1218D0102}"/>
              </a:ext>
            </a:extLst>
          </p:cNvPr>
          <p:cNvSpPr txBox="1"/>
          <p:nvPr/>
        </p:nvSpPr>
        <p:spPr>
          <a:xfrm>
            <a:off x="6946046" y="1739950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Produz 2 </a:t>
            </a:r>
            <a:r>
              <a:rPr lang="pt-BR" b="1" dirty="0" err="1">
                <a:latin typeface="Bell MT" panose="02020503060305020303" pitchFamily="18" charset="0"/>
              </a:rPr>
              <a:t>ATP’s</a:t>
            </a:r>
            <a:endParaRPr lang="pt-BR" b="1" dirty="0">
              <a:latin typeface="Bell MT" panose="02020503060305020303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D57837-3B71-4D3B-81BA-CDEF5B5A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13" y="2701294"/>
            <a:ext cx="1633446" cy="523213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9F9C8A0B-5499-48C5-988C-79B0F66D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98" y="4643134"/>
            <a:ext cx="1609457" cy="515529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B7CAEE5B-E697-4993-9EB7-463744FB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192" y="4983998"/>
            <a:ext cx="1609457" cy="515529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CE234C3-B14E-4007-A8FA-6F75320216A7}"/>
              </a:ext>
            </a:extLst>
          </p:cNvPr>
          <p:cNvGrpSpPr/>
          <p:nvPr/>
        </p:nvGrpSpPr>
        <p:grpSpPr>
          <a:xfrm>
            <a:off x="0" y="6235688"/>
            <a:ext cx="3078051" cy="634957"/>
            <a:chOff x="0" y="0"/>
            <a:chExt cx="3078051" cy="634957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5913A9C7-D979-4CFE-AE38-95AB8F800CF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BD2F3C9-610D-4163-94BA-D3C594DA19B9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438D92E3-AD06-4453-A79A-519A3829521C}"/>
              </a:ext>
            </a:extLst>
          </p:cNvPr>
          <p:cNvGrpSpPr/>
          <p:nvPr/>
        </p:nvGrpSpPr>
        <p:grpSpPr>
          <a:xfrm>
            <a:off x="9135850" y="14694"/>
            <a:ext cx="3078051" cy="634957"/>
            <a:chOff x="0" y="0"/>
            <a:chExt cx="3078051" cy="634957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D4CF3DB7-BC38-45F7-AA47-0E29DB3681E6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58E2B83-8DC6-4A79-8DC9-0D32A530DFF6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2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4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1" grpId="0"/>
      <p:bldP spid="41" grpId="0"/>
      <p:bldP spid="46" grpId="0"/>
      <p:bldP spid="51" grpId="0"/>
      <p:bldP spid="57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3" y="355254"/>
            <a:ext cx="3700040" cy="93793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Saldo final</a:t>
            </a:r>
          </a:p>
        </p:txBody>
      </p:sp>
      <p:pic>
        <p:nvPicPr>
          <p:cNvPr id="1026" name="Picture 2" descr="Qual é o objetivo da contabilidade para as empresas? Entenda">
            <a:extLst>
              <a:ext uri="{FF2B5EF4-FFF2-40B4-BE49-F238E27FC236}">
                <a16:creationId xmlns:a16="http://schemas.microsoft.com/office/drawing/2014/main" id="{2B7E8342-0776-4BBD-A165-803B5ADA7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r="18321"/>
          <a:stretch/>
        </p:blipFill>
        <p:spPr bwMode="auto">
          <a:xfrm>
            <a:off x="5246735" y="0"/>
            <a:ext cx="6945265" cy="6858000"/>
          </a:xfrm>
          <a:prstGeom prst="parallelogram">
            <a:avLst>
              <a:gd name="adj" fmla="val 665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CC1FA9C-BEBF-4878-85B8-A705ED796EDF}"/>
              </a:ext>
            </a:extLst>
          </p:cNvPr>
          <p:cNvCxnSpPr/>
          <p:nvPr/>
        </p:nvCxnSpPr>
        <p:spPr>
          <a:xfrm>
            <a:off x="340570" y="217035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D1A1BB6-9FBD-4B55-8979-600F0C5F2379}"/>
              </a:ext>
            </a:extLst>
          </p:cNvPr>
          <p:cNvSpPr txBox="1"/>
          <p:nvPr/>
        </p:nvSpPr>
        <p:spPr>
          <a:xfrm>
            <a:off x="2032788" y="2329823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Consumidos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CB8D2D-DB53-44A5-9D5E-937F082F33EC}"/>
              </a:ext>
            </a:extLst>
          </p:cNvPr>
          <p:cNvSpPr txBox="1"/>
          <p:nvPr/>
        </p:nvSpPr>
        <p:spPr>
          <a:xfrm>
            <a:off x="1972070" y="2862498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4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ATP’s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Produzidos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44B47C-760A-4AEA-9587-D35BB5BF1262}"/>
              </a:ext>
            </a:extLst>
          </p:cNvPr>
          <p:cNvCxnSpPr/>
          <p:nvPr/>
        </p:nvCxnSpPr>
        <p:spPr>
          <a:xfrm>
            <a:off x="1911353" y="1614149"/>
            <a:ext cx="0" cy="2784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5B47A1F-2E6E-4105-BB30-CA25DDE9F302}"/>
              </a:ext>
            </a:extLst>
          </p:cNvPr>
          <p:cNvSpPr txBox="1"/>
          <p:nvPr/>
        </p:nvSpPr>
        <p:spPr>
          <a:xfrm>
            <a:off x="463975" y="2329823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91D9C8-11DE-4709-84EE-3ABDCB9F4CC0}"/>
              </a:ext>
            </a:extLst>
          </p:cNvPr>
          <p:cNvSpPr txBox="1"/>
          <p:nvPr/>
        </p:nvSpPr>
        <p:spPr>
          <a:xfrm>
            <a:off x="463973" y="2862498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2ª Etapa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A230DF2-1731-4D5F-84FB-56E9A471D6D7}"/>
              </a:ext>
            </a:extLst>
          </p:cNvPr>
          <p:cNvCxnSpPr/>
          <p:nvPr/>
        </p:nvCxnSpPr>
        <p:spPr>
          <a:xfrm>
            <a:off x="340570" y="3419124"/>
            <a:ext cx="5049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5B9B6B8-CEDC-4902-81EA-EC0424078F33}"/>
              </a:ext>
            </a:extLst>
          </p:cNvPr>
          <p:cNvSpPr txBox="1"/>
          <p:nvPr/>
        </p:nvSpPr>
        <p:spPr>
          <a:xfrm>
            <a:off x="463973" y="3554641"/>
            <a:ext cx="152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Total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2508B46-B028-48C0-8E88-AE0EB234A7F8}"/>
              </a:ext>
            </a:extLst>
          </p:cNvPr>
          <p:cNvSpPr txBox="1"/>
          <p:nvPr/>
        </p:nvSpPr>
        <p:spPr>
          <a:xfrm>
            <a:off x="1391343" y="3578592"/>
            <a:ext cx="3169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ATP’s</a:t>
            </a:r>
            <a:endParaRPr lang="pt-BR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CF05F90-214A-4473-85C5-6B3F57293067}"/>
              </a:ext>
            </a:extLst>
          </p:cNvPr>
          <p:cNvSpPr txBox="1"/>
          <p:nvPr/>
        </p:nvSpPr>
        <p:spPr>
          <a:xfrm>
            <a:off x="648999" y="5562052"/>
            <a:ext cx="4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moléculas de ácido pirúvico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7E63FA9-00E4-44F2-A6F9-C46FDC07EE5D}"/>
              </a:ext>
            </a:extLst>
          </p:cNvPr>
          <p:cNvSpPr txBox="1"/>
          <p:nvPr/>
        </p:nvSpPr>
        <p:spPr>
          <a:xfrm>
            <a:off x="832513" y="6032476"/>
            <a:ext cx="402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2 molécula de NADH+H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0219830-7E9C-4838-8EFB-60CA44A037B0}"/>
              </a:ext>
            </a:extLst>
          </p:cNvPr>
          <p:cNvSpPr txBox="1"/>
          <p:nvPr/>
        </p:nvSpPr>
        <p:spPr>
          <a:xfrm>
            <a:off x="-225388" y="5045188"/>
            <a:ext cx="440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Também são produzidos: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F6B6CE7-F900-45AF-89A7-90B0A5930785}"/>
              </a:ext>
            </a:extLst>
          </p:cNvPr>
          <p:cNvCxnSpPr/>
          <p:nvPr/>
        </p:nvCxnSpPr>
        <p:spPr>
          <a:xfrm>
            <a:off x="306246" y="5457064"/>
            <a:ext cx="4940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49" grpId="0"/>
      <p:bldP spid="61" grpId="0"/>
      <p:bldP spid="62" grpId="0"/>
      <p:bldP spid="63" grpId="0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Glicólise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Com a formula estrutural das moléculas</a:t>
            </a:r>
          </a:p>
        </p:txBody>
      </p:sp>
    </p:spTree>
    <p:extLst>
      <p:ext uri="{BB962C8B-B14F-4D97-AF65-F5344CB8AC3E}">
        <p14:creationId xmlns:p14="http://schemas.microsoft.com/office/powerpoint/2010/main" val="219159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338082" y="3171464"/>
            <a:ext cx="2685327" cy="670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473657" y="3159853"/>
            <a:ext cx="3718343" cy="725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871289" y="2920475"/>
            <a:ext cx="1466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501515-D084-4D5E-8034-05A5C64D941F}"/>
              </a:ext>
            </a:extLst>
          </p:cNvPr>
          <p:cNvSpPr txBox="1"/>
          <p:nvPr/>
        </p:nvSpPr>
        <p:spPr>
          <a:xfrm>
            <a:off x="5016322" y="2905501"/>
            <a:ext cx="3457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9048515" y="3218712"/>
            <a:ext cx="2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Fosfoglicoisomerase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Reação</a:t>
            </a:r>
          </a:p>
        </p:txBody>
      </p:sp>
      <p:sp>
        <p:nvSpPr>
          <p:cNvPr id="27" name="Seta: Curva para Cima 26">
            <a:extLst>
              <a:ext uri="{FF2B5EF4-FFF2-40B4-BE49-F238E27FC236}">
                <a16:creationId xmlns:a16="http://schemas.microsoft.com/office/drawing/2014/main" id="{F8E94A2A-628D-4DEE-9131-C62653E9D190}"/>
              </a:ext>
            </a:extLst>
          </p:cNvPr>
          <p:cNvSpPr/>
          <p:nvPr/>
        </p:nvSpPr>
        <p:spPr>
          <a:xfrm>
            <a:off x="2851856" y="2684070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8C7D6D8-AA4B-4F21-A763-609D471D3392}"/>
              </a:ext>
            </a:extLst>
          </p:cNvPr>
          <p:cNvSpPr txBox="1"/>
          <p:nvPr/>
        </p:nvSpPr>
        <p:spPr>
          <a:xfrm>
            <a:off x="1934561" y="229734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E8410D0-CB7B-4CEE-9D8A-AE3F4FE4EA5D}"/>
              </a:ext>
            </a:extLst>
          </p:cNvPr>
          <p:cNvSpPr txBox="1"/>
          <p:nvPr/>
        </p:nvSpPr>
        <p:spPr>
          <a:xfrm>
            <a:off x="3401354" y="224653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8747D0-EFC5-453C-9CEA-4ECA18E6C0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73650D-689A-4970-9AD3-3DF024B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1" y="3659786"/>
            <a:ext cx="2322870" cy="17824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2EB884A-1BB4-4946-941C-96F8C592AF8F}"/>
              </a:ext>
            </a:extLst>
          </p:cNvPr>
          <p:cNvSpPr txBox="1"/>
          <p:nvPr/>
        </p:nvSpPr>
        <p:spPr>
          <a:xfrm>
            <a:off x="2751141" y="3591578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3C308F-A65F-4524-B028-37697594AF7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05C821-B007-446E-84BE-16ECE63C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02" y="3405091"/>
            <a:ext cx="2936356" cy="21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6772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6135"/>
            <a:ext cx="1356827" cy="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795FE5-45B4-4759-8F78-B06FDAB8712A}"/>
              </a:ext>
            </a:extLst>
          </p:cNvPr>
          <p:cNvSpPr txBox="1"/>
          <p:nvPr/>
        </p:nvSpPr>
        <p:spPr>
          <a:xfrm>
            <a:off x="526644" y="2904525"/>
            <a:ext cx="3649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Frutose-6-Fosfato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456594" y="3408256"/>
            <a:ext cx="18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  <a:endParaRPr lang="pt-BR" dirty="0">
              <a:latin typeface="Bell MT" panose="02020503060305020303" pitchFamily="18" charset="0"/>
            </a:endParaRPr>
          </a:p>
          <a:p>
            <a:pPr algn="ctr"/>
            <a:r>
              <a:rPr lang="pt-BR" dirty="0" err="1">
                <a:latin typeface="Bell MT" panose="02020503060305020303" pitchFamily="18" charset="0"/>
              </a:rPr>
              <a:t>Fosfofrutoquinase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6996725" y="2915302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Frutose -1,6 - </a:t>
            </a:r>
            <a:r>
              <a:rPr lang="pt-BR" sz="28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Bisfosfato</a:t>
            </a:r>
            <a:endParaRPr lang="pt-BR" sz="2800" b="1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237347" y="555038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3º Reação</a:t>
            </a:r>
          </a:p>
        </p:txBody>
      </p:sp>
      <p:sp>
        <p:nvSpPr>
          <p:cNvPr id="25" name="Seta: Curva para Cima 24">
            <a:extLst>
              <a:ext uri="{FF2B5EF4-FFF2-40B4-BE49-F238E27FC236}">
                <a16:creationId xmlns:a16="http://schemas.microsoft.com/office/drawing/2014/main" id="{7CDB2FC7-4C4F-4B48-8CDD-70036C44A25E}"/>
              </a:ext>
            </a:extLst>
          </p:cNvPr>
          <p:cNvSpPr/>
          <p:nvPr/>
        </p:nvSpPr>
        <p:spPr>
          <a:xfrm>
            <a:off x="4704258" y="2709116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7022ED9-0D73-4893-934D-0E6FA92741C8}"/>
              </a:ext>
            </a:extLst>
          </p:cNvPr>
          <p:cNvSpPr txBox="1"/>
          <p:nvPr/>
        </p:nvSpPr>
        <p:spPr>
          <a:xfrm>
            <a:off x="3940761" y="2207328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EF79823-1151-43A4-8A7A-43FD8D45BD66}"/>
              </a:ext>
            </a:extLst>
          </p:cNvPr>
          <p:cNvSpPr txBox="1"/>
          <p:nvPr/>
        </p:nvSpPr>
        <p:spPr>
          <a:xfrm>
            <a:off x="5195297" y="2222698"/>
            <a:ext cx="187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74EA9F-4BE8-4666-9204-B1162A34ECF3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1395EB-6DE4-405D-8FE5-0E318054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8" y="3649695"/>
            <a:ext cx="3643925" cy="1883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C53DCB-EFF4-4CCE-824A-25F1B44A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804" y="3510669"/>
            <a:ext cx="5035785" cy="22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433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1º Etapa da glicólise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8FF6A2E-EA9B-4866-B7E3-9DADD7B1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44" y="106332"/>
            <a:ext cx="1827635" cy="18778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144634E-083E-4404-9FA3-386691FB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21" y="4526348"/>
            <a:ext cx="2214674" cy="228340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34BF4A-1DDB-4400-9986-613B0AE9A7DF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958533F-093C-4C35-AFC1-E7E5422CE539}"/>
              </a:ext>
            </a:extLst>
          </p:cNvPr>
          <p:cNvCxnSpPr>
            <a:cxnSpLocks/>
          </p:cNvCxnSpPr>
          <p:nvPr/>
        </p:nvCxnSpPr>
        <p:spPr>
          <a:xfrm flipV="1">
            <a:off x="5507221" y="2131184"/>
            <a:ext cx="1143000" cy="1019297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62C6576-159F-4BEC-A490-22AAE986CB2A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1143000" cy="969804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599ACF-9B64-43FB-9AC5-1990B0D28E1D}"/>
              </a:ext>
            </a:extLst>
          </p:cNvPr>
          <p:cNvSpPr txBox="1"/>
          <p:nvPr/>
        </p:nvSpPr>
        <p:spPr>
          <a:xfrm>
            <a:off x="6602152" y="1909092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D93D755-AF2C-47F9-AE9E-F11F8D2DD36B}"/>
              </a:ext>
            </a:extLst>
          </p:cNvPr>
          <p:cNvSpPr txBox="1"/>
          <p:nvPr/>
        </p:nvSpPr>
        <p:spPr>
          <a:xfrm>
            <a:off x="6448791" y="4024558"/>
            <a:ext cx="298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55B53D-7A49-4E20-AE57-80503C1595D1}"/>
              </a:ext>
            </a:extLst>
          </p:cNvPr>
          <p:cNvSpPr txBox="1"/>
          <p:nvPr/>
        </p:nvSpPr>
        <p:spPr>
          <a:xfrm>
            <a:off x="3727638" y="3277007"/>
            <a:ext cx="17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8DB1BD-901D-460B-991B-F77CE363A41A}"/>
              </a:ext>
            </a:extLst>
          </p:cNvPr>
          <p:cNvSpPr txBox="1"/>
          <p:nvPr/>
        </p:nvSpPr>
        <p:spPr>
          <a:xfrm>
            <a:off x="644922" y="2912692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75FA0E8-E9DB-40FA-B4A0-97FEFBCF21FD}"/>
              </a:ext>
            </a:extLst>
          </p:cNvPr>
          <p:cNvCxnSpPr>
            <a:cxnSpLocks/>
          </p:cNvCxnSpPr>
          <p:nvPr/>
        </p:nvCxnSpPr>
        <p:spPr>
          <a:xfrm flipV="1">
            <a:off x="4439265" y="3163181"/>
            <a:ext cx="1067956" cy="17241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ACDC4606-B9E7-4DEC-8EF7-6AD0EA47ED5E}"/>
              </a:ext>
            </a:extLst>
          </p:cNvPr>
          <p:cNvSpPr/>
          <p:nvPr/>
        </p:nvSpPr>
        <p:spPr>
          <a:xfrm>
            <a:off x="9414446" y="1697428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C9050C-746B-4220-8673-612E29671D05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1F780EA-5247-48E1-BB86-3FE758762E61}"/>
              </a:ext>
            </a:extLst>
          </p:cNvPr>
          <p:cNvCxnSpPr>
            <a:cxnSpLocks/>
          </p:cNvCxnSpPr>
          <p:nvPr/>
        </p:nvCxnSpPr>
        <p:spPr>
          <a:xfrm>
            <a:off x="9137013" y="4224371"/>
            <a:ext cx="54000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0CE105A-A64A-46E1-A1BD-5DFC43E4FC44}"/>
              </a:ext>
            </a:extLst>
          </p:cNvPr>
          <p:cNvSpPr/>
          <p:nvPr/>
        </p:nvSpPr>
        <p:spPr>
          <a:xfrm>
            <a:off x="9661648" y="6002533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Será utilizada na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2ª Etapa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C540EFB9-3641-4E57-9947-69142490D51A}"/>
              </a:ext>
            </a:extLst>
          </p:cNvPr>
          <p:cNvSpPr/>
          <p:nvPr/>
        </p:nvSpPr>
        <p:spPr>
          <a:xfrm>
            <a:off x="8207171" y="325209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Triose fosfato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isomerase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B44AE19F-9249-487D-BF85-22C6BE37E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6" y="3742924"/>
            <a:ext cx="4214250" cy="1872999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25D895CD-E57A-412B-890A-B8EF1275076B}"/>
              </a:ext>
            </a:extLst>
          </p:cNvPr>
          <p:cNvCxnSpPr>
            <a:cxnSpLocks/>
          </p:cNvCxnSpPr>
          <p:nvPr/>
        </p:nvCxnSpPr>
        <p:spPr>
          <a:xfrm flipV="1">
            <a:off x="-526648" y="3150481"/>
            <a:ext cx="1527301" cy="15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5BDFA0E0-13CF-4416-9FCB-E6ECF046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783" y="4374535"/>
            <a:ext cx="1503170" cy="154449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E5C2651-F290-4D72-96BF-B45B13B4FD24}"/>
              </a:ext>
            </a:extLst>
          </p:cNvPr>
          <p:cNvSpPr txBox="1"/>
          <p:nvPr/>
        </p:nvSpPr>
        <p:spPr>
          <a:xfrm>
            <a:off x="8564544" y="5272823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black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</p:spTree>
    <p:extLst>
      <p:ext uri="{BB962C8B-B14F-4D97-AF65-F5344CB8AC3E}">
        <p14:creationId xmlns:p14="http://schemas.microsoft.com/office/powerpoint/2010/main" val="5355691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1309156" y="2080909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>
            <a:grpSpLocks noChangeAspect="1"/>
          </p:cNvGrpSpPr>
          <p:nvPr/>
        </p:nvGrpSpPr>
        <p:grpSpPr>
          <a:xfrm>
            <a:off x="7387275" y="1903708"/>
            <a:ext cx="1677960" cy="1507319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516451" y="4496936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Cadeia Respiratória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3506059" y="2396924"/>
            <a:ext cx="113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140241" y="2365811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4785681" y="2343014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29" y="342015"/>
            <a:ext cx="8061287" cy="714146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Resumo MUUUUITO resumido da </a:t>
            </a:r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Respiração celular aeróbica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0494A3-D857-4B7D-ADC4-0940E95DE884}"/>
              </a:ext>
            </a:extLst>
          </p:cNvPr>
          <p:cNvSpPr txBox="1"/>
          <p:nvPr/>
        </p:nvSpPr>
        <p:spPr>
          <a:xfrm>
            <a:off x="4388520" y="3070094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Oxidação do piruvato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D6D4EA-201E-4C71-BDBD-C190DE9DDE55}"/>
              </a:ext>
            </a:extLst>
          </p:cNvPr>
          <p:cNvSpPr txBox="1"/>
          <p:nvPr/>
        </p:nvSpPr>
        <p:spPr>
          <a:xfrm>
            <a:off x="5768839" y="2396924"/>
            <a:ext cx="151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Acetil-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3A8C41-0022-4DF7-A6DA-799A5BCEFE02}"/>
              </a:ext>
            </a:extLst>
          </p:cNvPr>
          <p:cNvSpPr txBox="1"/>
          <p:nvPr/>
        </p:nvSpPr>
        <p:spPr>
          <a:xfrm>
            <a:off x="9028534" y="2378701"/>
            <a:ext cx="1512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NADH+H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4A7D68-D02F-4BFD-A5AB-7F830317C016}"/>
              </a:ext>
            </a:extLst>
          </p:cNvPr>
          <p:cNvSpPr txBox="1"/>
          <p:nvPr/>
        </p:nvSpPr>
        <p:spPr>
          <a:xfrm>
            <a:off x="10614617" y="2378701"/>
            <a:ext cx="1006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6078D92-7871-48CF-82B5-83F88F5C3E04}"/>
              </a:ext>
            </a:extLst>
          </p:cNvPr>
          <p:cNvSpPr txBox="1"/>
          <p:nvPr/>
        </p:nvSpPr>
        <p:spPr>
          <a:xfrm>
            <a:off x="9481002" y="5726881"/>
            <a:ext cx="1512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solidFill>
                  <a:prstClr val="white"/>
                </a:solidFill>
                <a:latin typeface="Bell MT" panose="02020503060305020303" pitchFamily="18" charset="0"/>
              </a:rPr>
              <a:t>ATP</a:t>
            </a:r>
            <a:endParaRPr kumimoji="0" lang="pt-BR" sz="32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CD5CF0C-3451-4B57-8459-762F2BAE5EE0}"/>
              </a:ext>
            </a:extLst>
          </p:cNvPr>
          <p:cNvCxnSpPr/>
          <p:nvPr/>
        </p:nvCxnSpPr>
        <p:spPr>
          <a:xfrm>
            <a:off x="9648967" y="3070094"/>
            <a:ext cx="0" cy="938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EEF6AC4-A3D9-4A81-A215-76C6C80BE333}"/>
              </a:ext>
            </a:extLst>
          </p:cNvPr>
          <p:cNvCxnSpPr/>
          <p:nvPr/>
        </p:nvCxnSpPr>
        <p:spPr>
          <a:xfrm>
            <a:off x="10993689" y="3050823"/>
            <a:ext cx="0" cy="938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8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33" grpId="0"/>
      <p:bldP spid="34" grpId="0"/>
      <p:bldP spid="20" grpId="0"/>
      <p:bldP spid="17" grpId="0"/>
      <p:bldP spid="19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150125" y="3197015"/>
            <a:ext cx="1528549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1479846" y="2904525"/>
            <a:ext cx="39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latin typeface="Bell MT" panose="02020503060305020303" pitchFamily="18" charset="0"/>
              </a:rPr>
              <a:t>2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Etapa da glicólise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C6473C3-8899-4584-9B45-14F86AC6E183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C4AE651-FC7D-4163-9C7C-9EA02851DA6C}"/>
              </a:ext>
            </a:extLst>
          </p:cNvPr>
          <p:cNvCxnSpPr>
            <a:cxnSpLocks/>
          </p:cNvCxnSpPr>
          <p:nvPr/>
        </p:nvCxnSpPr>
        <p:spPr>
          <a:xfrm>
            <a:off x="5448300" y="3166137"/>
            <a:ext cx="2612346" cy="1659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8C5C4A-6F91-43CA-AD9F-B1EAD35B1D7C}"/>
              </a:ext>
            </a:extLst>
          </p:cNvPr>
          <p:cNvSpPr txBox="1"/>
          <p:nvPr/>
        </p:nvSpPr>
        <p:spPr>
          <a:xfrm>
            <a:off x="8060646" y="2862659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1,3-Bifosfoglicerato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BDB73B1-9F83-47C7-AFD6-5E973E399EA0}"/>
              </a:ext>
            </a:extLst>
          </p:cNvPr>
          <p:cNvSpPr txBox="1"/>
          <p:nvPr/>
        </p:nvSpPr>
        <p:spPr>
          <a:xfrm>
            <a:off x="5385165" y="3301058"/>
            <a:ext cx="254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A90BDECC-65B8-47EA-AC5B-56320DE5B4CA}"/>
              </a:ext>
            </a:extLst>
          </p:cNvPr>
          <p:cNvSpPr/>
          <p:nvPr/>
        </p:nvSpPr>
        <p:spPr>
          <a:xfrm>
            <a:off x="5276909" y="2728258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8C1C955-0F6A-48D2-9EA1-17810F2E2525}"/>
              </a:ext>
            </a:extLst>
          </p:cNvPr>
          <p:cNvSpPr txBox="1"/>
          <p:nvPr/>
        </p:nvSpPr>
        <p:spPr>
          <a:xfrm>
            <a:off x="4507945" y="2369596"/>
            <a:ext cx="12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C56F78-F0E5-41CA-8FB3-14F00751C59F}"/>
              </a:ext>
            </a:extLst>
          </p:cNvPr>
          <p:cNvSpPr txBox="1"/>
          <p:nvPr/>
        </p:nvSpPr>
        <p:spPr>
          <a:xfrm>
            <a:off x="5773252" y="2369596"/>
            <a:ext cx="187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/>
                </a:solidFill>
                <a:latin typeface="Bell MT" panose="02020503060305020303" pitchFamily="18" charset="0"/>
              </a:rPr>
              <a:t>NAD + H</a:t>
            </a:r>
            <a:r>
              <a:rPr lang="pt-BR" b="1" baseline="30000" dirty="0">
                <a:solidFill>
                  <a:schemeClr val="accent6"/>
                </a:solidFill>
                <a:latin typeface="Bell MT" panose="02020503060305020303" pitchFamily="18" charset="0"/>
              </a:rPr>
              <a:t>+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F54013-4238-4DA0-B2FF-28F2EF62F699}"/>
              </a:ext>
            </a:extLst>
          </p:cNvPr>
          <p:cNvSpPr txBox="1"/>
          <p:nvPr/>
        </p:nvSpPr>
        <p:spPr>
          <a:xfrm>
            <a:off x="7038079" y="1470617"/>
            <a:ext cx="125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800" b="1" baseline="30000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ECBBD15-7849-4769-A961-7A63BA909875}"/>
              </a:ext>
            </a:extLst>
          </p:cNvPr>
          <p:cNvSpPr txBox="1"/>
          <p:nvPr/>
        </p:nvSpPr>
        <p:spPr>
          <a:xfrm>
            <a:off x="5276909" y="5608017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5º Reação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50D3BF1-B65B-49C1-99DD-B602AFB7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30" y="3624223"/>
            <a:ext cx="2301838" cy="2365118"/>
          </a:xfrm>
          <a:prstGeom prst="rect">
            <a:avLst/>
          </a:prstGeom>
        </p:spPr>
      </p:pic>
      <p:sp>
        <p:nvSpPr>
          <p:cNvPr id="19" name="Seta: Dobrada 18">
            <a:extLst>
              <a:ext uri="{FF2B5EF4-FFF2-40B4-BE49-F238E27FC236}">
                <a16:creationId xmlns:a16="http://schemas.microsoft.com/office/drawing/2014/main" id="{D43A98A4-7012-4A33-B5DA-8A1217DFD990}"/>
              </a:ext>
            </a:extLst>
          </p:cNvPr>
          <p:cNvSpPr/>
          <p:nvPr/>
        </p:nvSpPr>
        <p:spPr>
          <a:xfrm flipV="1">
            <a:off x="7625434" y="1942479"/>
            <a:ext cx="307380" cy="1254536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9" name="Imagem 88">
            <a:extLst>
              <a:ext uri="{FF2B5EF4-FFF2-40B4-BE49-F238E27FC236}">
                <a16:creationId xmlns:a16="http://schemas.microsoft.com/office/drawing/2014/main" id="{EF3F3A56-3C89-47C0-A4BA-B6B1AE98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87" y="3624223"/>
            <a:ext cx="2069870" cy="26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7º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288751" y="3366189"/>
            <a:ext cx="23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</a:p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2935072" y="2940750"/>
            <a:ext cx="332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3-Fosfatoglicerato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490974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Curva para Cima 16">
            <a:extLst>
              <a:ext uri="{FF2B5EF4-FFF2-40B4-BE49-F238E27FC236}">
                <a16:creationId xmlns:a16="http://schemas.microsoft.com/office/drawing/2014/main" id="{F02F7D79-F440-4D89-B4AA-8DC576F049F0}"/>
              </a:ext>
            </a:extLst>
          </p:cNvPr>
          <p:cNvSpPr/>
          <p:nvPr/>
        </p:nvSpPr>
        <p:spPr>
          <a:xfrm>
            <a:off x="779033" y="267902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1A426D9-5B92-43A5-AFFD-C3DD12371DCB}"/>
              </a:ext>
            </a:extLst>
          </p:cNvPr>
          <p:cNvSpPr txBox="1"/>
          <p:nvPr/>
        </p:nvSpPr>
        <p:spPr>
          <a:xfrm>
            <a:off x="-91073" y="2175673"/>
            <a:ext cx="191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4EA01B-43D3-47B1-AC8C-62556F180768}"/>
              </a:ext>
            </a:extLst>
          </p:cNvPr>
          <p:cNvSpPr txBox="1"/>
          <p:nvPr/>
        </p:nvSpPr>
        <p:spPr>
          <a:xfrm>
            <a:off x="1463256" y="2175673"/>
            <a:ext cx="15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7595782" y="2929843"/>
            <a:ext cx="381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2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Fosfatoglicerato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5850859" y="3429000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Fosfoglicerato</a:t>
            </a:r>
            <a:r>
              <a:rPr lang="pt-BR" dirty="0">
                <a:latin typeface="Bell MT" panose="02020503060305020303" pitchFamily="18" charset="0"/>
              </a:rPr>
              <a:t> </a:t>
            </a:r>
            <a:r>
              <a:rPr lang="pt-BR" dirty="0" err="1">
                <a:latin typeface="Bell MT" panose="02020503060305020303" pitchFamily="18" charset="0"/>
              </a:rPr>
              <a:t>mutase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8º Reação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FFBD244-C6AD-494E-A3D1-6D94C5D8CB5B}"/>
              </a:ext>
            </a:extLst>
          </p:cNvPr>
          <p:cNvCxnSpPr>
            <a:cxnSpLocks/>
          </p:cNvCxnSpPr>
          <p:nvPr/>
        </p:nvCxnSpPr>
        <p:spPr>
          <a:xfrm>
            <a:off x="11315700" y="3166135"/>
            <a:ext cx="876300" cy="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E5FDEFA2-CE79-49B2-9EAE-69C8BB1D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64" y="3557236"/>
            <a:ext cx="2648587" cy="260488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3B5504-585F-46B3-8E08-8E71E40F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12" y="3689355"/>
            <a:ext cx="3010588" cy="24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2022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>
            <a:off x="-526648" y="3166137"/>
            <a:ext cx="3594701" cy="2531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11236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9º Reação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F1FF58E-A9BC-4DC6-AA07-959C6740ABAF}"/>
              </a:ext>
            </a:extLst>
          </p:cNvPr>
          <p:cNvSpPr txBox="1"/>
          <p:nvPr/>
        </p:nvSpPr>
        <p:spPr>
          <a:xfrm>
            <a:off x="0" y="73341"/>
            <a:ext cx="245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ell MT" panose="02020503060305020303" pitchFamily="18" charset="0"/>
              </a:rPr>
              <a:t>2º Etapa da glicólise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174636" y="3313201"/>
            <a:ext cx="230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Bell MT" panose="02020503060305020303" pitchFamily="18" charset="0"/>
              </a:rPr>
              <a:t>Enolase</a:t>
            </a:r>
            <a:endParaRPr lang="pt-BR" dirty="0">
              <a:latin typeface="Bell MT" panose="02020503060305020303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F86FA4-83AD-4AD5-9181-88FD52D9F3AE}"/>
              </a:ext>
            </a:extLst>
          </p:cNvPr>
          <p:cNvSpPr txBox="1"/>
          <p:nvPr/>
        </p:nvSpPr>
        <p:spPr>
          <a:xfrm>
            <a:off x="3137847" y="2943835"/>
            <a:ext cx="299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Fosfoenolpiruvato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2FEACA5-73BD-427F-AE28-0FBE0BDA5284}"/>
              </a:ext>
            </a:extLst>
          </p:cNvPr>
          <p:cNvCxnSpPr>
            <a:cxnSpLocks/>
          </p:cNvCxnSpPr>
          <p:nvPr/>
        </p:nvCxnSpPr>
        <p:spPr>
          <a:xfrm>
            <a:off x="6257363" y="3205445"/>
            <a:ext cx="1726577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AB3EB2-CC3A-4339-BE9C-9A959ACC149B}"/>
              </a:ext>
            </a:extLst>
          </p:cNvPr>
          <p:cNvSpPr txBox="1"/>
          <p:nvPr/>
        </p:nvSpPr>
        <p:spPr>
          <a:xfrm>
            <a:off x="8166250" y="2918376"/>
            <a:ext cx="1983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74F22A5-9B30-475B-8B7A-5661CF694C48}"/>
              </a:ext>
            </a:extLst>
          </p:cNvPr>
          <p:cNvSpPr txBox="1"/>
          <p:nvPr/>
        </p:nvSpPr>
        <p:spPr>
          <a:xfrm>
            <a:off x="6000428" y="3416136"/>
            <a:ext cx="230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ell MT" panose="02020503060305020303" pitchFamily="18" charset="0"/>
              </a:rPr>
              <a:t>K</a:t>
            </a:r>
            <a:r>
              <a:rPr lang="pt-BR" baseline="30000" dirty="0">
                <a:latin typeface="Bell MT" panose="02020503060305020303" pitchFamily="18" charset="0"/>
              </a:rPr>
              <a:t>+</a:t>
            </a:r>
            <a:r>
              <a:rPr lang="pt-BR" dirty="0">
                <a:latin typeface="Bell MT" panose="02020503060305020303" pitchFamily="18" charset="0"/>
              </a:rPr>
              <a:t>, Mg</a:t>
            </a:r>
            <a:r>
              <a:rPr lang="pt-BR" baseline="30000" dirty="0">
                <a:latin typeface="Bell MT" panose="02020503060305020303" pitchFamily="18" charset="0"/>
              </a:rPr>
              <a:t>2+</a:t>
            </a:r>
          </a:p>
          <a:p>
            <a:pPr algn="ctr"/>
            <a:r>
              <a:rPr lang="pt-BR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04EDD3-1910-4D29-8282-0D496CB99491}"/>
              </a:ext>
            </a:extLst>
          </p:cNvPr>
          <p:cNvSpPr txBox="1"/>
          <p:nvPr/>
        </p:nvSpPr>
        <p:spPr>
          <a:xfrm>
            <a:off x="6257363" y="5545585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ell MT" panose="02020503060305020303" pitchFamily="18" charset="0"/>
              </a:rPr>
              <a:t>10º Reação</a:t>
            </a:r>
          </a:p>
        </p:txBody>
      </p:sp>
      <p:sp>
        <p:nvSpPr>
          <p:cNvPr id="15" name="Seta: Curva para Cima 14">
            <a:extLst>
              <a:ext uri="{FF2B5EF4-FFF2-40B4-BE49-F238E27FC236}">
                <a16:creationId xmlns:a16="http://schemas.microsoft.com/office/drawing/2014/main" id="{575E7AE1-F5D4-4FE4-85F1-3E024FB897E2}"/>
              </a:ext>
            </a:extLst>
          </p:cNvPr>
          <p:cNvSpPr/>
          <p:nvPr/>
        </p:nvSpPr>
        <p:spPr>
          <a:xfrm>
            <a:off x="6257363" y="2653791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57423-411D-4385-A6DF-C09245F9B6F0}"/>
              </a:ext>
            </a:extLst>
          </p:cNvPr>
          <p:cNvSpPr txBox="1"/>
          <p:nvPr/>
        </p:nvSpPr>
        <p:spPr>
          <a:xfrm>
            <a:off x="5323412" y="2236018"/>
            <a:ext cx="187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dirty="0" err="1">
                <a:solidFill>
                  <a:schemeClr val="accent6"/>
                </a:solidFill>
                <a:latin typeface="Bell MT" panose="02020503060305020303" pitchFamily="18" charset="0"/>
              </a:rPr>
              <a:t>Pi</a:t>
            </a:r>
            <a:endParaRPr lang="pt-BR" sz="2400" b="1" dirty="0">
              <a:solidFill>
                <a:schemeClr val="accent6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1644CE-454F-4582-AC94-3741750C46CC}"/>
              </a:ext>
            </a:extLst>
          </p:cNvPr>
          <p:cNvSpPr txBox="1"/>
          <p:nvPr/>
        </p:nvSpPr>
        <p:spPr>
          <a:xfrm>
            <a:off x="7210232" y="2263122"/>
            <a:ext cx="102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Bell MT" panose="02020503060305020303" pitchFamily="18" charset="0"/>
              </a:rPr>
              <a:t>ATP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C39A23-C809-439A-889F-2DF314ED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40" y="3682533"/>
            <a:ext cx="2402579" cy="18630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7CE6C6C-C84C-4224-9BB0-66CA60DA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918" y="3600802"/>
            <a:ext cx="1384537" cy="2008037"/>
          </a:xfrm>
          <a:prstGeom prst="rect">
            <a:avLst/>
          </a:prstGeom>
        </p:spPr>
      </p:pic>
      <p:sp>
        <p:nvSpPr>
          <p:cNvPr id="17" name="Seta: Dobrada 16">
            <a:extLst>
              <a:ext uri="{FF2B5EF4-FFF2-40B4-BE49-F238E27FC236}">
                <a16:creationId xmlns:a16="http://schemas.microsoft.com/office/drawing/2014/main" id="{96A34388-A370-4659-96BE-37256CABC6BE}"/>
              </a:ext>
            </a:extLst>
          </p:cNvPr>
          <p:cNvSpPr/>
          <p:nvPr/>
        </p:nvSpPr>
        <p:spPr>
          <a:xfrm rot="16200000" flipV="1">
            <a:off x="1455616" y="2559375"/>
            <a:ext cx="743664" cy="530696"/>
          </a:xfrm>
          <a:prstGeom prst="bentArrow">
            <a:avLst>
              <a:gd name="adj1" fmla="val 5582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3BC4F3-6158-464A-83F6-4D9A1D6A8D80}"/>
              </a:ext>
            </a:extLst>
          </p:cNvPr>
          <p:cNvSpPr txBox="1"/>
          <p:nvPr/>
        </p:nvSpPr>
        <p:spPr>
          <a:xfrm>
            <a:off x="1343857" y="1920010"/>
            <a:ext cx="132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H</a:t>
            </a:r>
            <a:r>
              <a:rPr lang="pt-BR" sz="2400" b="1" baseline="-25000" dirty="0">
                <a:solidFill>
                  <a:srgbClr val="70AD47"/>
                </a:solidFill>
                <a:latin typeface="Bell MT" panose="02020503060305020303" pitchFamily="18" charset="0"/>
              </a:rPr>
              <a:t>2</a:t>
            </a:r>
            <a:r>
              <a:rPr lang="pt-BR" sz="2400" b="1" dirty="0">
                <a:solidFill>
                  <a:srgbClr val="70AD47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3813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Exemplo de resolução da questão 01</a:t>
            </a:r>
          </a:p>
        </p:txBody>
      </p:sp>
    </p:spTree>
    <p:extLst>
      <p:ext uri="{BB962C8B-B14F-4D97-AF65-F5344CB8AC3E}">
        <p14:creationId xmlns:p14="http://schemas.microsoft.com/office/powerpoint/2010/main" val="1185117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782C6FB1-F853-4272-8AF9-E72BCB9E084C}"/>
              </a:ext>
            </a:extLst>
          </p:cNvPr>
          <p:cNvSpPr txBox="1"/>
          <p:nvPr/>
        </p:nvSpPr>
        <p:spPr>
          <a:xfrm>
            <a:off x="415494" y="2952481"/>
            <a:ext cx="11178861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1ª reação: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531813" lvl="0" algn="just">
              <a:lnSpc>
                <a:spcPct val="150000"/>
              </a:lnSpc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A 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é </a:t>
            </a:r>
            <a:r>
              <a:rPr lang="pt-B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fosforilada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na posição 6 formando a 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glicose-6-fosfato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. O grupo fosfato ligado à glicose vem da reação de 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hidrolise do ATP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 que libera 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ADP + </a:t>
            </a:r>
            <a:r>
              <a:rPr lang="pt-BR" sz="2400" b="1" u="sng" dirty="0" err="1">
                <a:solidFill>
                  <a:schemeClr val="bg1"/>
                </a:solidFill>
                <a:latin typeface="Bell MT" panose="02020503060305020303" pitchFamily="18" charset="0"/>
              </a:rPr>
              <a:t>Pi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e a reação é catalisada pela enzima </a:t>
            </a:r>
            <a:r>
              <a:rPr lang="pt-BR" sz="2400" b="1" u="sng" dirty="0" err="1">
                <a:solidFill>
                  <a:schemeClr val="bg1"/>
                </a:solidFill>
                <a:latin typeface="Bell MT" panose="02020503060305020303" pitchFamily="18" charset="0"/>
              </a:rPr>
              <a:t>hexoquinase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. Essa enzima precisa de íons 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Mg</a:t>
            </a:r>
            <a:r>
              <a:rPr lang="pt-BR" sz="2400" b="1" u="sng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2+</a:t>
            </a:r>
            <a:r>
              <a:rPr lang="pt-BR" sz="2400" b="1" u="sng" dirty="0">
                <a:solidFill>
                  <a:schemeClr val="bg1"/>
                </a:solidFill>
                <a:latin typeface="Bell MT" panose="02020503060305020303" pitchFamily="18" charset="0"/>
              </a:rPr>
              <a:t> como cofator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. 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47334A-78DE-4090-9943-0EF968CB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01" y="335286"/>
            <a:ext cx="10523354" cy="24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55898" y="12405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9218202" y="2849949"/>
            <a:ext cx="1747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76252" y="5599728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06955" y="193254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635406" y="2090820"/>
            <a:ext cx="124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58892" y="5274363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89FCE6-734D-4B83-8066-AC00C0F4714B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9EF737E5-AE21-47F0-903D-DA538C31ED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DFD5D03-25FA-4FD0-89EA-E6A14E5ABD6D}"/>
              </a:ext>
            </a:extLst>
          </p:cNvPr>
          <p:cNvCxnSpPr>
            <a:cxnSpLocks/>
          </p:cNvCxnSpPr>
          <p:nvPr/>
        </p:nvCxnSpPr>
        <p:spPr>
          <a:xfrm flipH="1">
            <a:off x="9749640" y="1857875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CC3775B-7490-45C5-B17D-ACE655ED8607}"/>
              </a:ext>
            </a:extLst>
          </p:cNvPr>
          <p:cNvSpPr txBox="1"/>
          <p:nvPr/>
        </p:nvSpPr>
        <p:spPr>
          <a:xfrm>
            <a:off x="9366573" y="552052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89D4095-05DB-492B-9E80-EFE595CE0586}"/>
              </a:ext>
            </a:extLst>
          </p:cNvPr>
          <p:cNvSpPr txBox="1"/>
          <p:nvPr/>
        </p:nvSpPr>
        <p:spPr>
          <a:xfrm>
            <a:off x="6803498" y="1863100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42BDCA7-3DD1-4525-8C13-9C2C9727D32F}"/>
              </a:ext>
            </a:extLst>
          </p:cNvPr>
          <p:cNvSpPr txBox="1"/>
          <p:nvPr/>
        </p:nvSpPr>
        <p:spPr>
          <a:xfrm>
            <a:off x="1318932" y="5399046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K, 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34662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980" y="252375"/>
            <a:ext cx="3700040" cy="937931"/>
          </a:xfrm>
        </p:spPr>
        <p:txBody>
          <a:bodyPr/>
          <a:lstStyle/>
          <a:p>
            <a:r>
              <a:rPr lang="pt-BR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Glicólise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DC2225-99CD-4B0A-B326-0EB2DE3D82C9}"/>
              </a:ext>
            </a:extLst>
          </p:cNvPr>
          <p:cNvSpPr txBox="1"/>
          <p:nvPr/>
        </p:nvSpPr>
        <p:spPr>
          <a:xfrm>
            <a:off x="1512841" y="3903889"/>
            <a:ext cx="1871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Glicose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BC8EF-CCC4-4541-A2EF-56F539543A48}"/>
              </a:ext>
            </a:extLst>
          </p:cNvPr>
          <p:cNvSpPr txBox="1"/>
          <p:nvPr/>
        </p:nvSpPr>
        <p:spPr>
          <a:xfrm>
            <a:off x="8940426" y="3917222"/>
            <a:ext cx="262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 Piruvato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202EDC-DD86-4CFA-9090-745BDE683814}"/>
              </a:ext>
            </a:extLst>
          </p:cNvPr>
          <p:cNvCxnSpPr>
            <a:cxnSpLocks/>
          </p:cNvCxnSpPr>
          <p:nvPr/>
        </p:nvCxnSpPr>
        <p:spPr>
          <a:xfrm flipV="1">
            <a:off x="3384763" y="4220719"/>
            <a:ext cx="5359079" cy="0"/>
          </a:xfrm>
          <a:prstGeom prst="straightConnector1">
            <a:avLst/>
          </a:prstGeom>
          <a:ln w="539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17340BF-2BF0-4106-B368-1B72774277DE}"/>
              </a:ext>
            </a:extLst>
          </p:cNvPr>
          <p:cNvCxnSpPr>
            <a:cxnSpLocks/>
          </p:cNvCxnSpPr>
          <p:nvPr/>
        </p:nvCxnSpPr>
        <p:spPr>
          <a:xfrm>
            <a:off x="6064302" y="3192018"/>
            <a:ext cx="0" cy="205740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AE76D2-4696-4754-A8C7-FEDA7AF477CF}"/>
              </a:ext>
            </a:extLst>
          </p:cNvPr>
          <p:cNvSpPr txBox="1"/>
          <p:nvPr/>
        </p:nvSpPr>
        <p:spPr>
          <a:xfrm>
            <a:off x="4023859" y="4440442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1ª Etapa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0DBF70-22B7-428B-90DE-E13E2D5C5407}"/>
              </a:ext>
            </a:extLst>
          </p:cNvPr>
          <p:cNvSpPr txBox="1"/>
          <p:nvPr/>
        </p:nvSpPr>
        <p:spPr>
          <a:xfrm>
            <a:off x="6808940" y="4482329"/>
            <a:ext cx="137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6A333C-615F-4CAA-BCD8-18341510EEB3}"/>
              </a:ext>
            </a:extLst>
          </p:cNvPr>
          <p:cNvSpPr txBox="1"/>
          <p:nvPr/>
        </p:nvSpPr>
        <p:spPr>
          <a:xfrm>
            <a:off x="4038601" y="6066422"/>
            <a:ext cx="4114796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Num total de 10 reações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8A722-D6D8-49FA-A531-933DD6305D1B}"/>
              </a:ext>
            </a:extLst>
          </p:cNvPr>
          <p:cNvSpPr txBox="1"/>
          <p:nvPr/>
        </p:nvSpPr>
        <p:spPr>
          <a:xfrm>
            <a:off x="3339201" y="1189283"/>
            <a:ext cx="552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Quebra das moléculas de glicose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315C409-1528-4513-8916-269310BCB5C0}"/>
              </a:ext>
            </a:extLst>
          </p:cNvPr>
          <p:cNvSpPr/>
          <p:nvPr/>
        </p:nvSpPr>
        <p:spPr>
          <a:xfrm>
            <a:off x="1368280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71B1901-476B-4CBD-B54B-F205849A44A5}"/>
              </a:ext>
            </a:extLst>
          </p:cNvPr>
          <p:cNvSpPr/>
          <p:nvPr/>
        </p:nvSpPr>
        <p:spPr>
          <a:xfrm>
            <a:off x="1716294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9E7391F-1A71-4EB3-90DE-D7BE39ADD385}"/>
              </a:ext>
            </a:extLst>
          </p:cNvPr>
          <p:cNvSpPr/>
          <p:nvPr/>
        </p:nvSpPr>
        <p:spPr>
          <a:xfrm>
            <a:off x="2031058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C2B8943-4202-40CE-B27B-BA1D8D65B307}"/>
              </a:ext>
            </a:extLst>
          </p:cNvPr>
          <p:cNvSpPr/>
          <p:nvPr/>
        </p:nvSpPr>
        <p:spPr>
          <a:xfrm>
            <a:off x="2379073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7FCDE53-E4CF-47C8-BACB-15B0A67AFD80}"/>
              </a:ext>
            </a:extLst>
          </p:cNvPr>
          <p:cNvSpPr/>
          <p:nvPr/>
        </p:nvSpPr>
        <p:spPr>
          <a:xfrm>
            <a:off x="2722890" y="4460598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9FDF52E-3BD8-440F-A65E-B401E27B1185}"/>
              </a:ext>
            </a:extLst>
          </p:cNvPr>
          <p:cNvSpPr/>
          <p:nvPr/>
        </p:nvSpPr>
        <p:spPr>
          <a:xfrm>
            <a:off x="3070904" y="4474243"/>
            <a:ext cx="337819" cy="36958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CB53F87-D69F-4C81-9EB7-39674ED08620}"/>
              </a:ext>
            </a:extLst>
          </p:cNvPr>
          <p:cNvSpPr/>
          <p:nvPr/>
        </p:nvSpPr>
        <p:spPr>
          <a:xfrm>
            <a:off x="9823099" y="4528668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7E51DE5-85D3-449A-BD6E-221C35AD1C65}"/>
              </a:ext>
            </a:extLst>
          </p:cNvPr>
          <p:cNvSpPr/>
          <p:nvPr/>
        </p:nvSpPr>
        <p:spPr>
          <a:xfrm>
            <a:off x="10166731" y="4516971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FFE627A4-7B62-4C2F-9E5A-D3805C50EB06}"/>
              </a:ext>
            </a:extLst>
          </p:cNvPr>
          <p:cNvSpPr/>
          <p:nvPr/>
        </p:nvSpPr>
        <p:spPr>
          <a:xfrm>
            <a:off x="10514557" y="4528668"/>
            <a:ext cx="337637" cy="32685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586949-1CA7-45CE-8D88-194DC4C36444}"/>
              </a:ext>
            </a:extLst>
          </p:cNvPr>
          <p:cNvSpPr txBox="1"/>
          <p:nvPr/>
        </p:nvSpPr>
        <p:spPr>
          <a:xfrm>
            <a:off x="1467282" y="4871816"/>
            <a:ext cx="1871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6 carbonos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D3A5FDC-3E5C-4795-8353-AA140B0E9B68}"/>
              </a:ext>
            </a:extLst>
          </p:cNvPr>
          <p:cNvSpPr txBox="1"/>
          <p:nvPr/>
        </p:nvSpPr>
        <p:spPr>
          <a:xfrm>
            <a:off x="9354604" y="4898724"/>
            <a:ext cx="187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3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 </a:t>
            </a:r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carbonos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68E96B-74FC-4FB8-B988-86C9AEBD9315}"/>
              </a:ext>
            </a:extLst>
          </p:cNvPr>
          <p:cNvSpPr txBox="1"/>
          <p:nvPr/>
        </p:nvSpPr>
        <p:spPr>
          <a:xfrm>
            <a:off x="3285514" y="3251644"/>
            <a:ext cx="2624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Consumo de ATP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CCD2D0-901E-4F13-A910-246CD1ED56C5}"/>
              </a:ext>
            </a:extLst>
          </p:cNvPr>
          <p:cNvSpPr txBox="1"/>
          <p:nvPr/>
        </p:nvSpPr>
        <p:spPr>
          <a:xfrm>
            <a:off x="6316233" y="3013501"/>
            <a:ext cx="2624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Produção de ATP e NADH</a:t>
            </a:r>
          </a:p>
        </p:txBody>
      </p:sp>
    </p:spTree>
    <p:extLst>
      <p:ext uri="{BB962C8B-B14F-4D97-AF65-F5344CB8AC3E}">
        <p14:creationId xmlns:p14="http://schemas.microsoft.com/office/powerpoint/2010/main" val="41856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  <p:bldP spid="20" grpId="0" animBg="1"/>
      <p:bldP spid="21" grpId="0"/>
      <p:bldP spid="36" grpId="0"/>
      <p:bldP spid="3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84">
            <a:extLst>
              <a:ext uri="{FF2B5EF4-FFF2-40B4-BE49-F238E27FC236}">
                <a16:creationId xmlns:a16="http://schemas.microsoft.com/office/drawing/2014/main" id="{731FF836-71C0-426B-9196-EDB344F36507}"/>
              </a:ext>
            </a:extLst>
          </p:cNvPr>
          <p:cNvSpPr/>
          <p:nvPr/>
        </p:nvSpPr>
        <p:spPr>
          <a:xfrm>
            <a:off x="0" y="-70914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0000"/>
                  <a:lumOff val="6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F2A8F7E-EC5B-4986-81A2-2BEDAE0833FE}"/>
              </a:ext>
            </a:extLst>
          </p:cNvPr>
          <p:cNvSpPr/>
          <p:nvPr/>
        </p:nvSpPr>
        <p:spPr>
          <a:xfrm>
            <a:off x="0" y="3350120"/>
            <a:ext cx="12201751" cy="35078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>
                  <a:lumMod val="40000"/>
                  <a:lumOff val="6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5ADEB-6222-42FE-AFB0-0C3838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3" y="1330306"/>
            <a:ext cx="1263727" cy="9696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9F78033-C277-4D4E-92DF-CA951347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2473766" y="918478"/>
            <a:ext cx="1799737" cy="1429762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B656C2-E95B-40D9-BBB2-2505E289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66" y="1374923"/>
            <a:ext cx="1872078" cy="967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F7337-BEEF-49C8-B8FE-70B14F63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49" y="1450768"/>
            <a:ext cx="1863432" cy="8281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53D36B0-AE79-4E17-A2E9-DAEA67E8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796" y="2149081"/>
            <a:ext cx="1166469" cy="11985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A57E7-B4D3-4DBD-8680-B17E4EB51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419" y="398469"/>
            <a:ext cx="1166469" cy="12026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A9A59D2-620B-4AA7-8202-5C0B9CA342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0731" y="4686609"/>
            <a:ext cx="1464664" cy="14404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7EF364-AC9C-4263-AD77-A962AB23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9083" y="4676230"/>
            <a:ext cx="1540646" cy="126240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9C25F63-9FE9-44CE-9C06-27F26CDFCF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630" y="4690608"/>
            <a:ext cx="1508124" cy="116945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A12764-BDF9-43B3-B02D-C37C9F3D4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1288" y="4706594"/>
            <a:ext cx="812972" cy="1179079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C835123-A400-425A-A114-61FF3257A675}"/>
              </a:ext>
            </a:extLst>
          </p:cNvPr>
          <p:cNvCxnSpPr>
            <a:cxnSpLocks/>
          </p:cNvCxnSpPr>
          <p:nvPr/>
        </p:nvCxnSpPr>
        <p:spPr>
          <a:xfrm>
            <a:off x="1608771" y="1815152"/>
            <a:ext cx="845471" cy="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0659B02-B8A0-4313-8937-2C0D3115C424}"/>
              </a:ext>
            </a:extLst>
          </p:cNvPr>
          <p:cNvCxnSpPr>
            <a:cxnSpLocks/>
          </p:cNvCxnSpPr>
          <p:nvPr/>
        </p:nvCxnSpPr>
        <p:spPr>
          <a:xfrm>
            <a:off x="4093905" y="1865240"/>
            <a:ext cx="949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9B1A681-C9C6-4BD7-B0C9-F8F89056F4C8}"/>
              </a:ext>
            </a:extLst>
          </p:cNvPr>
          <p:cNvCxnSpPr>
            <a:cxnSpLocks/>
          </p:cNvCxnSpPr>
          <p:nvPr/>
        </p:nvCxnSpPr>
        <p:spPr>
          <a:xfrm>
            <a:off x="6839759" y="1815152"/>
            <a:ext cx="871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0BF518-52EB-4165-823E-A6C3F1F01922}"/>
              </a:ext>
            </a:extLst>
          </p:cNvPr>
          <p:cNvCxnSpPr>
            <a:cxnSpLocks/>
          </p:cNvCxnSpPr>
          <p:nvPr/>
        </p:nvCxnSpPr>
        <p:spPr>
          <a:xfrm flipH="1">
            <a:off x="8972383" y="5260940"/>
            <a:ext cx="149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0671AC8-D343-499D-8A1F-3BEBA3936ADC}"/>
              </a:ext>
            </a:extLst>
          </p:cNvPr>
          <p:cNvCxnSpPr>
            <a:cxnSpLocks/>
          </p:cNvCxnSpPr>
          <p:nvPr/>
        </p:nvCxnSpPr>
        <p:spPr>
          <a:xfrm flipH="1">
            <a:off x="6544321" y="5325266"/>
            <a:ext cx="1088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6B2EB1-533F-4E91-8276-A7C24FA6967F}"/>
              </a:ext>
            </a:extLst>
          </p:cNvPr>
          <p:cNvCxnSpPr>
            <a:cxnSpLocks/>
          </p:cNvCxnSpPr>
          <p:nvPr/>
        </p:nvCxnSpPr>
        <p:spPr>
          <a:xfrm flipH="1">
            <a:off x="4124417" y="5339869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516F23F5-A496-488C-A11C-52022A0D3977}"/>
              </a:ext>
            </a:extLst>
          </p:cNvPr>
          <p:cNvCxnSpPr>
            <a:cxnSpLocks/>
          </p:cNvCxnSpPr>
          <p:nvPr/>
        </p:nvCxnSpPr>
        <p:spPr>
          <a:xfrm flipH="1">
            <a:off x="1408511" y="5356897"/>
            <a:ext cx="684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7613B-6369-4EDF-995F-DD6A9A1BEB9D}"/>
              </a:ext>
            </a:extLst>
          </p:cNvPr>
          <p:cNvCxnSpPr>
            <a:cxnSpLocks/>
          </p:cNvCxnSpPr>
          <p:nvPr/>
        </p:nvCxnSpPr>
        <p:spPr>
          <a:xfrm>
            <a:off x="11122043" y="3276309"/>
            <a:ext cx="1" cy="1165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FAF76C-DC2E-46DC-A384-47B7987552B5}"/>
              </a:ext>
            </a:extLst>
          </p:cNvPr>
          <p:cNvCxnSpPr>
            <a:cxnSpLocks/>
          </p:cNvCxnSpPr>
          <p:nvPr/>
        </p:nvCxnSpPr>
        <p:spPr>
          <a:xfrm>
            <a:off x="11329099" y="1633359"/>
            <a:ext cx="0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E84164-8BCE-4B81-8A3F-74DEEB9C099F}"/>
              </a:ext>
            </a:extLst>
          </p:cNvPr>
          <p:cNvSpPr txBox="1"/>
          <p:nvPr/>
        </p:nvSpPr>
        <p:spPr>
          <a:xfrm>
            <a:off x="261310" y="2318186"/>
            <a:ext cx="116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15CA74A-4776-49EA-A0DB-B066561040A4}"/>
              </a:ext>
            </a:extLst>
          </p:cNvPr>
          <p:cNvSpPr txBox="1"/>
          <p:nvPr/>
        </p:nvSpPr>
        <p:spPr>
          <a:xfrm>
            <a:off x="2663820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Glicose-6-fosfato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69DD3D-12F2-4358-83B6-7CD856A4B8BE}"/>
              </a:ext>
            </a:extLst>
          </p:cNvPr>
          <p:cNvSpPr txBox="1"/>
          <p:nvPr/>
        </p:nvSpPr>
        <p:spPr>
          <a:xfrm>
            <a:off x="5433589" y="2342800"/>
            <a:ext cx="1344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Frutose-6-fosfato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1D4ACD4-0DCE-4371-BF45-5D08092F49FD}"/>
              </a:ext>
            </a:extLst>
          </p:cNvPr>
          <p:cNvSpPr txBox="1"/>
          <p:nvPr/>
        </p:nvSpPr>
        <p:spPr>
          <a:xfrm>
            <a:off x="7848027" y="2342800"/>
            <a:ext cx="1687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Frutose-1,6-bifosfato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F82F69-6F06-42A2-8CC7-BB5DC0526330}"/>
              </a:ext>
            </a:extLst>
          </p:cNvPr>
          <p:cNvSpPr txBox="1"/>
          <p:nvPr/>
        </p:nvSpPr>
        <p:spPr>
          <a:xfrm>
            <a:off x="9826388" y="49586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Di-hidroxiacetona</a:t>
            </a:r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fosfato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0A92A7-AAF0-44DC-B8D5-55AB138FE246}"/>
              </a:ext>
            </a:extLst>
          </p:cNvPr>
          <p:cNvSpPr txBox="1"/>
          <p:nvPr/>
        </p:nvSpPr>
        <p:spPr>
          <a:xfrm>
            <a:off x="8717069" y="2863942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Gliceraldeído-3-fosfato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CE3EC17-EF08-455E-9C3A-7D83955615D6}"/>
              </a:ext>
            </a:extLst>
          </p:cNvPr>
          <p:cNvSpPr txBox="1"/>
          <p:nvPr/>
        </p:nvSpPr>
        <p:spPr>
          <a:xfrm>
            <a:off x="10091710" y="6121753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1,3-Bifosfoglicerato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E1EF846-FDE4-4AD8-AAAC-7C9C0DD26521}"/>
              </a:ext>
            </a:extLst>
          </p:cNvPr>
          <p:cNvSpPr txBox="1"/>
          <p:nvPr/>
        </p:nvSpPr>
        <p:spPr>
          <a:xfrm>
            <a:off x="7275372" y="6164090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3-fosfoglicerato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E0B6EB9-7B7D-4501-B00A-B61D77EB5584}"/>
              </a:ext>
            </a:extLst>
          </p:cNvPr>
          <p:cNvSpPr txBox="1"/>
          <p:nvPr/>
        </p:nvSpPr>
        <p:spPr>
          <a:xfrm>
            <a:off x="4578683" y="6117539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2-fosfoglicerato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5EDA3A2-0CBE-4828-BAF2-36669BD0B59A}"/>
              </a:ext>
            </a:extLst>
          </p:cNvPr>
          <p:cNvSpPr txBox="1"/>
          <p:nvPr/>
        </p:nvSpPr>
        <p:spPr>
          <a:xfrm>
            <a:off x="2121019" y="6134031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>
                <a:solidFill>
                  <a:srgbClr val="FF0000"/>
                </a:solidFill>
                <a:latin typeface="Bell MT" panose="02020503060305020303" pitchFamily="18" charset="0"/>
              </a:rPr>
              <a:t>Fosfenopiruvato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8F32BD1-4589-409E-B4B2-ED4D0281E0E9}"/>
              </a:ext>
            </a:extLst>
          </p:cNvPr>
          <p:cNvSpPr txBox="1"/>
          <p:nvPr/>
        </p:nvSpPr>
        <p:spPr>
          <a:xfrm>
            <a:off x="-410382" y="6142237"/>
            <a:ext cx="221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  <a:latin typeface="Bell MT" panose="02020503060305020303" pitchFamily="18" charset="0"/>
              </a:rPr>
              <a:t>Piruvato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C83880-7D51-46DF-BCE4-5209E522D711}"/>
              </a:ext>
            </a:extLst>
          </p:cNvPr>
          <p:cNvCxnSpPr>
            <a:cxnSpLocks/>
          </p:cNvCxnSpPr>
          <p:nvPr/>
        </p:nvCxnSpPr>
        <p:spPr>
          <a:xfrm flipV="1">
            <a:off x="11413258" y="1630028"/>
            <a:ext cx="0" cy="45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A467B96-2CAA-4FBB-A403-1A7EB34D60E5}"/>
              </a:ext>
            </a:extLst>
          </p:cNvPr>
          <p:cNvSpPr txBox="1"/>
          <p:nvPr/>
        </p:nvSpPr>
        <p:spPr>
          <a:xfrm>
            <a:off x="11044946" y="3562299"/>
            <a:ext cx="12226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Gliceraldeído </a:t>
            </a:r>
          </a:p>
          <a:p>
            <a:pPr algn="ctr"/>
            <a:r>
              <a:rPr lang="pt-BR" sz="1100" dirty="0">
                <a:latin typeface="Bell MT" panose="02020503060305020303" pitchFamily="18" charset="0"/>
              </a:rPr>
              <a:t>3-fosfato desidrogenase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D0E61B6-91D4-4ADE-BFA2-D8AF08B4297D}"/>
              </a:ext>
            </a:extLst>
          </p:cNvPr>
          <p:cNvSpPr txBox="1"/>
          <p:nvPr/>
        </p:nvSpPr>
        <p:spPr>
          <a:xfrm>
            <a:off x="1101645" y="5632447"/>
            <a:ext cx="1263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Bell MT" panose="02020503060305020303" pitchFamily="18" charset="0"/>
              </a:rPr>
              <a:t>Piruvato quinase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DCBB5E4-5558-4254-887B-5D82FF185FC9}"/>
              </a:ext>
            </a:extLst>
          </p:cNvPr>
          <p:cNvSpPr txBox="1"/>
          <p:nvPr/>
        </p:nvSpPr>
        <p:spPr>
          <a:xfrm>
            <a:off x="3892176" y="5420174"/>
            <a:ext cx="1192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Enolase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573CE2-EB56-4046-BB91-CCDFFC3100A7}"/>
              </a:ext>
            </a:extLst>
          </p:cNvPr>
          <p:cNvSpPr txBox="1"/>
          <p:nvPr/>
        </p:nvSpPr>
        <p:spPr>
          <a:xfrm>
            <a:off x="6324802" y="5410865"/>
            <a:ext cx="154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</a:t>
            </a:r>
            <a:r>
              <a:rPr lang="pt-BR" sz="1100" dirty="0" err="1">
                <a:latin typeface="Bell MT" panose="02020503060305020303" pitchFamily="18" charset="0"/>
              </a:rPr>
              <a:t>mutase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B6C2E5-86D3-43F4-B3FB-3171AB6C347A}"/>
              </a:ext>
            </a:extLst>
          </p:cNvPr>
          <p:cNvSpPr txBox="1"/>
          <p:nvPr/>
        </p:nvSpPr>
        <p:spPr>
          <a:xfrm>
            <a:off x="9697788" y="1895533"/>
            <a:ext cx="912601" cy="26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3F0FDE3-7494-4575-8B4D-0690E380E0BF}"/>
              </a:ext>
            </a:extLst>
          </p:cNvPr>
          <p:cNvSpPr txBox="1"/>
          <p:nvPr/>
        </p:nvSpPr>
        <p:spPr>
          <a:xfrm>
            <a:off x="11327964" y="1573359"/>
            <a:ext cx="912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1100" dirty="0">
                <a:solidFill>
                  <a:prstClr val="black"/>
                </a:solidFill>
                <a:latin typeface="Bell MT" panose="02020503060305020303" pitchFamily="18" charset="0"/>
              </a:rPr>
              <a:t>Triose- fosfato </a:t>
            </a:r>
            <a:r>
              <a:rPr lang="pt-BR" sz="1100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sz="1100" dirty="0">
              <a:solidFill>
                <a:prstClr val="black"/>
              </a:solidFill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D3E5A1-8C85-433D-BD00-2ADEB2EDD54F}"/>
              </a:ext>
            </a:extLst>
          </p:cNvPr>
          <p:cNvSpPr txBox="1"/>
          <p:nvPr/>
        </p:nvSpPr>
        <p:spPr>
          <a:xfrm>
            <a:off x="1495116" y="203839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4B2D785-F591-4F6B-BFC7-F028F749E580}"/>
              </a:ext>
            </a:extLst>
          </p:cNvPr>
          <p:cNvSpPr txBox="1"/>
          <p:nvPr/>
        </p:nvSpPr>
        <p:spPr>
          <a:xfrm>
            <a:off x="3852787" y="2014958"/>
            <a:ext cx="15015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Fosfoglicose</a:t>
            </a:r>
            <a:endParaRPr lang="pt-BR" sz="1100" dirty="0">
              <a:latin typeface="Bell MT" panose="02020503060305020303" pitchFamily="18" charset="0"/>
            </a:endParaRPr>
          </a:p>
          <a:p>
            <a:pPr algn="ctr"/>
            <a:r>
              <a:rPr lang="pt-BR" sz="1100" dirty="0" err="1">
                <a:latin typeface="Bell MT" panose="02020503060305020303" pitchFamily="18" charset="0"/>
              </a:rPr>
              <a:t>isomerase</a:t>
            </a:r>
            <a:endParaRPr lang="pt-BR" sz="1100" dirty="0">
              <a:latin typeface="Bell MT" panose="02020503060305020303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1DD4754-CA43-4273-A28E-3B15714CF5EB}"/>
              </a:ext>
            </a:extLst>
          </p:cNvPr>
          <p:cNvSpPr txBox="1"/>
          <p:nvPr/>
        </p:nvSpPr>
        <p:spPr>
          <a:xfrm>
            <a:off x="6749116" y="2043006"/>
            <a:ext cx="1191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Fosfofruto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C56696-A552-4F5E-A223-4AF4E99DFA15}"/>
              </a:ext>
            </a:extLst>
          </p:cNvPr>
          <p:cNvSpPr txBox="1"/>
          <p:nvPr/>
        </p:nvSpPr>
        <p:spPr>
          <a:xfrm>
            <a:off x="1424275" y="919203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C7369C1-D355-4D90-BE60-A4BE4A9265CE}"/>
              </a:ext>
            </a:extLst>
          </p:cNvPr>
          <p:cNvSpPr txBox="1"/>
          <p:nvPr/>
        </p:nvSpPr>
        <p:spPr>
          <a:xfrm>
            <a:off x="1929151" y="933176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295FDBD1-BECD-432D-BC21-4D33A9E52ED1}"/>
              </a:ext>
            </a:extLst>
          </p:cNvPr>
          <p:cNvSpPr/>
          <p:nvPr/>
        </p:nvSpPr>
        <p:spPr>
          <a:xfrm rot="5400000">
            <a:off x="1371290" y="890263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7A9463D-BA2B-4838-A4F8-F79C882BF047}"/>
              </a:ext>
            </a:extLst>
          </p:cNvPr>
          <p:cNvSpPr txBox="1"/>
          <p:nvPr/>
        </p:nvSpPr>
        <p:spPr>
          <a:xfrm>
            <a:off x="6848402" y="935125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1" name="Arco 60">
            <a:extLst>
              <a:ext uri="{FF2B5EF4-FFF2-40B4-BE49-F238E27FC236}">
                <a16:creationId xmlns:a16="http://schemas.microsoft.com/office/drawing/2014/main" id="{0BAE89E4-9C75-41A5-A584-8B74395928AE}"/>
              </a:ext>
            </a:extLst>
          </p:cNvPr>
          <p:cNvSpPr/>
          <p:nvPr/>
        </p:nvSpPr>
        <p:spPr>
          <a:xfrm rot="5400000">
            <a:off x="6795417" y="878889"/>
            <a:ext cx="1202668" cy="64711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244BCA8E-658E-4B01-BA37-1B06442192F8}"/>
              </a:ext>
            </a:extLst>
          </p:cNvPr>
          <p:cNvSpPr/>
          <p:nvPr/>
        </p:nvSpPr>
        <p:spPr>
          <a:xfrm rot="5400000" flipV="1">
            <a:off x="1028227" y="4365845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81DB5A1-26C2-4B85-AD45-7DE70215FC63}"/>
              </a:ext>
            </a:extLst>
          </p:cNvPr>
          <p:cNvSpPr txBox="1"/>
          <p:nvPr/>
        </p:nvSpPr>
        <p:spPr>
          <a:xfrm>
            <a:off x="1137596" y="441462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AB3D51F-25F5-4EF5-A3DA-370D38A2367F}"/>
              </a:ext>
            </a:extLst>
          </p:cNvPr>
          <p:cNvSpPr txBox="1"/>
          <p:nvPr/>
        </p:nvSpPr>
        <p:spPr>
          <a:xfrm>
            <a:off x="1495766" y="183503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78FD623B-6D14-4D3F-9448-676F997668FC}"/>
              </a:ext>
            </a:extLst>
          </p:cNvPr>
          <p:cNvSpPr/>
          <p:nvPr/>
        </p:nvSpPr>
        <p:spPr>
          <a:xfrm rot="5400000" flipV="1">
            <a:off x="8832947" y="4248316"/>
            <a:ext cx="1365031" cy="641528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20294DC-71C6-4652-B440-7C7060958DD6}"/>
              </a:ext>
            </a:extLst>
          </p:cNvPr>
          <p:cNvSpPr txBox="1"/>
          <p:nvPr/>
        </p:nvSpPr>
        <p:spPr>
          <a:xfrm>
            <a:off x="8911286" y="4309990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03F736C6-7F1D-4365-B1AB-F376207FCE9F}"/>
              </a:ext>
            </a:extLst>
          </p:cNvPr>
          <p:cNvSpPr txBox="1"/>
          <p:nvPr/>
        </p:nvSpPr>
        <p:spPr>
          <a:xfrm>
            <a:off x="9066714" y="5411944"/>
            <a:ext cx="1553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>
                <a:latin typeface="Bell MT" panose="02020503060305020303" pitchFamily="18" charset="0"/>
              </a:rPr>
              <a:t>Fosfoglicerato</a:t>
            </a:r>
            <a:r>
              <a:rPr lang="pt-BR" sz="1100" dirty="0">
                <a:latin typeface="Bell MT" panose="02020503060305020303" pitchFamily="18" charset="0"/>
              </a:rPr>
              <a:t> quinase</a:t>
            </a:r>
          </a:p>
        </p:txBody>
      </p:sp>
      <p:sp>
        <p:nvSpPr>
          <p:cNvPr id="70" name="Arco 69">
            <a:extLst>
              <a:ext uri="{FF2B5EF4-FFF2-40B4-BE49-F238E27FC236}">
                <a16:creationId xmlns:a16="http://schemas.microsoft.com/office/drawing/2014/main" id="{B6A79B93-5BA1-492F-9F69-910351AB0108}"/>
              </a:ext>
            </a:extLst>
          </p:cNvPr>
          <p:cNvSpPr/>
          <p:nvPr/>
        </p:nvSpPr>
        <p:spPr>
          <a:xfrm rot="5400000" flipV="1">
            <a:off x="4178508" y="4627582"/>
            <a:ext cx="722898" cy="677315"/>
          </a:xfrm>
          <a:custGeom>
            <a:avLst/>
            <a:gdLst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4" fmla="*/ 682516 w 1365031"/>
              <a:gd name="connsiteY4" fmla="*/ 320764 h 641528"/>
              <a:gd name="connsiteX5" fmla="*/ 682515 w 1365031"/>
              <a:gd name="connsiteY5" fmla="*/ 0 h 641528"/>
              <a:gd name="connsiteX0" fmla="*/ 682515 w 1365031"/>
              <a:gd name="connsiteY0" fmla="*/ 0 h 641528"/>
              <a:gd name="connsiteX1" fmla="*/ 1125976 w 1365031"/>
              <a:gd name="connsiteY1" fmla="*/ 76934 h 641528"/>
              <a:gd name="connsiteX2" fmla="*/ 1088772 w 1365031"/>
              <a:gd name="connsiteY2" fmla="*/ 578514 h 641528"/>
              <a:gd name="connsiteX3" fmla="*/ 662401 w 1365031"/>
              <a:gd name="connsiteY3" fmla="*/ 641388 h 641528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5 w 702633"/>
              <a:gd name="connsiteY4" fmla="*/ 324630 h 645393"/>
              <a:gd name="connsiteX5" fmla="*/ 20114 w 702633"/>
              <a:gd name="connsiteY5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0 w 702633"/>
              <a:gd name="connsiteY2" fmla="*/ 645254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2" fmla="*/ 426371 w 702633"/>
              <a:gd name="connsiteY2" fmla="*/ 582380 h 645393"/>
              <a:gd name="connsiteX3" fmla="*/ 0 w 702633"/>
              <a:gd name="connsiteY3" fmla="*/ 645254 h 645393"/>
              <a:gd name="connsiteX4" fmla="*/ 20114 w 702633"/>
              <a:gd name="connsiteY4" fmla="*/ 3866 h 645393"/>
              <a:gd name="connsiteX0" fmla="*/ 20114 w 702633"/>
              <a:gd name="connsiteY0" fmla="*/ 3866 h 645393"/>
              <a:gd name="connsiteX1" fmla="*/ 463575 w 702633"/>
              <a:gd name="connsiteY1" fmla="*/ 80800 h 645393"/>
              <a:gd name="connsiteX0" fmla="*/ 20114 w 702633"/>
              <a:gd name="connsiteY0" fmla="*/ 0 h 641527"/>
              <a:gd name="connsiteX1" fmla="*/ 463575 w 702633"/>
              <a:gd name="connsiteY1" fmla="*/ 76934 h 641527"/>
              <a:gd name="connsiteX2" fmla="*/ 426371 w 702633"/>
              <a:gd name="connsiteY2" fmla="*/ 578514 h 641527"/>
              <a:gd name="connsiteX3" fmla="*/ 0 w 702633"/>
              <a:gd name="connsiteY3" fmla="*/ 641388 h 641527"/>
              <a:gd name="connsiteX4" fmla="*/ 20114 w 702633"/>
              <a:gd name="connsiteY4" fmla="*/ 0 h 641527"/>
              <a:gd name="connsiteX0" fmla="*/ 20114 w 702633"/>
              <a:gd name="connsiteY0" fmla="*/ 0 h 641527"/>
              <a:gd name="connsiteX1" fmla="*/ 668292 w 702633"/>
              <a:gd name="connsiteY1" fmla="*/ 377185 h 641527"/>
              <a:gd name="connsiteX0" fmla="*/ 20114 w 668309"/>
              <a:gd name="connsiteY0" fmla="*/ 25805 h 677315"/>
              <a:gd name="connsiteX1" fmla="*/ 518166 w 668309"/>
              <a:gd name="connsiteY1" fmla="*/ 20853 h 677315"/>
              <a:gd name="connsiteX2" fmla="*/ 426371 w 668309"/>
              <a:gd name="connsiteY2" fmla="*/ 604319 h 677315"/>
              <a:gd name="connsiteX3" fmla="*/ 0 w 668309"/>
              <a:gd name="connsiteY3" fmla="*/ 667193 h 677315"/>
              <a:gd name="connsiteX4" fmla="*/ 20114 w 668309"/>
              <a:gd name="connsiteY4" fmla="*/ 25805 h 677315"/>
              <a:gd name="connsiteX0" fmla="*/ 20114 w 668309"/>
              <a:gd name="connsiteY0" fmla="*/ 25805 h 677315"/>
              <a:gd name="connsiteX1" fmla="*/ 668292 w 668309"/>
              <a:gd name="connsiteY1" fmla="*/ 402990 h 677315"/>
              <a:gd name="connsiteX0" fmla="*/ 20114 w 722898"/>
              <a:gd name="connsiteY0" fmla="*/ 25805 h 677315"/>
              <a:gd name="connsiteX1" fmla="*/ 518166 w 722898"/>
              <a:gd name="connsiteY1" fmla="*/ 20853 h 677315"/>
              <a:gd name="connsiteX2" fmla="*/ 426371 w 722898"/>
              <a:gd name="connsiteY2" fmla="*/ 604319 h 677315"/>
              <a:gd name="connsiteX3" fmla="*/ 0 w 722898"/>
              <a:gd name="connsiteY3" fmla="*/ 667193 h 677315"/>
              <a:gd name="connsiteX4" fmla="*/ 20114 w 722898"/>
              <a:gd name="connsiteY4" fmla="*/ 25805 h 677315"/>
              <a:gd name="connsiteX0" fmla="*/ 20114 w 722898"/>
              <a:gd name="connsiteY0" fmla="*/ 25805 h 677315"/>
              <a:gd name="connsiteX1" fmla="*/ 722883 w 722898"/>
              <a:gd name="connsiteY1" fmla="*/ 430286 h 6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898" h="677315" stroke="0" extrusionOk="0">
                <a:moveTo>
                  <a:pt x="20114" y="25805"/>
                </a:moveTo>
                <a:cubicBezTo>
                  <a:pt x="182715" y="25805"/>
                  <a:pt x="394565" y="-28799"/>
                  <a:pt x="518166" y="20853"/>
                </a:cubicBezTo>
                <a:cubicBezTo>
                  <a:pt x="851636" y="154812"/>
                  <a:pt x="512732" y="496596"/>
                  <a:pt x="426371" y="604319"/>
                </a:cubicBezTo>
                <a:cubicBezTo>
                  <a:pt x="340010" y="712042"/>
                  <a:pt x="153109" y="669315"/>
                  <a:pt x="0" y="667193"/>
                </a:cubicBezTo>
                <a:lnTo>
                  <a:pt x="20114" y="25805"/>
                </a:lnTo>
                <a:close/>
              </a:path>
              <a:path w="722898" h="677315" fill="none">
                <a:moveTo>
                  <a:pt x="20114" y="25805"/>
                </a:moveTo>
                <a:cubicBezTo>
                  <a:pt x="182715" y="25805"/>
                  <a:pt x="726235" y="323388"/>
                  <a:pt x="722883" y="430286"/>
                </a:cubicBezTo>
              </a:path>
            </a:pathLst>
          </a:cu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E52E77-B0ED-4D36-BE12-A7BCB1560EBF}"/>
              </a:ext>
            </a:extLst>
          </p:cNvPr>
          <p:cNvSpPr txBox="1"/>
          <p:nvPr/>
        </p:nvSpPr>
        <p:spPr>
          <a:xfrm>
            <a:off x="3937722" y="4387727"/>
            <a:ext cx="49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42E41D7C-40BD-4B7E-AA01-DC483866F625}"/>
              </a:ext>
            </a:extLst>
          </p:cNvPr>
          <p:cNvSpPr txBox="1"/>
          <p:nvPr/>
        </p:nvSpPr>
        <p:spPr>
          <a:xfrm>
            <a:off x="10201809" y="3951666"/>
            <a:ext cx="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5" name="Arco 74">
            <a:extLst>
              <a:ext uri="{FF2B5EF4-FFF2-40B4-BE49-F238E27FC236}">
                <a16:creationId xmlns:a16="http://schemas.microsoft.com/office/drawing/2014/main" id="{20CF9378-4239-424B-842E-0CA636B1F558}"/>
              </a:ext>
            </a:extLst>
          </p:cNvPr>
          <p:cNvSpPr/>
          <p:nvPr/>
        </p:nvSpPr>
        <p:spPr>
          <a:xfrm flipV="1">
            <a:off x="9112564" y="3394901"/>
            <a:ext cx="2009479" cy="514591"/>
          </a:xfrm>
          <a:prstGeom prst="arc">
            <a:avLst>
              <a:gd name="adj1" fmla="val 16200000"/>
              <a:gd name="adj2" fmla="val 561538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EDE472F-F82A-4325-949F-BD5E1CAC392D}"/>
              </a:ext>
            </a:extLst>
          </p:cNvPr>
          <p:cNvSpPr txBox="1"/>
          <p:nvPr/>
        </p:nvSpPr>
        <p:spPr>
          <a:xfrm>
            <a:off x="9574364" y="3783801"/>
            <a:ext cx="644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</a:p>
        </p:txBody>
      </p:sp>
      <p:sp>
        <p:nvSpPr>
          <p:cNvPr id="78" name="Seta: Dobrada 77">
            <a:extLst>
              <a:ext uri="{FF2B5EF4-FFF2-40B4-BE49-F238E27FC236}">
                <a16:creationId xmlns:a16="http://schemas.microsoft.com/office/drawing/2014/main" id="{A68CF8E1-7E52-47FC-AD0F-4749A5477C36}"/>
              </a:ext>
            </a:extLst>
          </p:cNvPr>
          <p:cNvSpPr/>
          <p:nvPr/>
        </p:nvSpPr>
        <p:spPr>
          <a:xfrm rot="16200000" flipH="1" flipV="1">
            <a:off x="10684886" y="3874201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87AD0A-6F84-480D-AE8D-F20E31D1D2A1}"/>
              </a:ext>
            </a:extLst>
          </p:cNvPr>
          <p:cNvSpPr txBox="1"/>
          <p:nvPr/>
        </p:nvSpPr>
        <p:spPr>
          <a:xfrm>
            <a:off x="7352074" y="935125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3CE456-038E-4DD0-9C80-AFEE24DA4723}"/>
              </a:ext>
            </a:extLst>
          </p:cNvPr>
          <p:cNvSpPr txBox="1"/>
          <p:nvPr/>
        </p:nvSpPr>
        <p:spPr>
          <a:xfrm>
            <a:off x="9381922" y="4309990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CC77D98-BA66-40F6-BFD2-FC9929186928}"/>
              </a:ext>
            </a:extLst>
          </p:cNvPr>
          <p:cNvSpPr txBox="1"/>
          <p:nvPr/>
        </p:nvSpPr>
        <p:spPr>
          <a:xfrm>
            <a:off x="1646560" y="4403423"/>
            <a:ext cx="84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2" name="Seta: Dobrada 81">
            <a:extLst>
              <a:ext uri="{FF2B5EF4-FFF2-40B4-BE49-F238E27FC236}">
                <a16:creationId xmlns:a16="http://schemas.microsoft.com/office/drawing/2014/main" id="{CBD4A5C7-0220-455C-AA62-5D1C3FD6F79F}"/>
              </a:ext>
            </a:extLst>
          </p:cNvPr>
          <p:cNvSpPr/>
          <p:nvPr/>
        </p:nvSpPr>
        <p:spPr>
          <a:xfrm rot="16200000" flipH="1" flipV="1">
            <a:off x="10270014" y="1652775"/>
            <a:ext cx="261610" cy="671811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eta: Dobrada 82">
            <a:extLst>
              <a:ext uri="{FF2B5EF4-FFF2-40B4-BE49-F238E27FC236}">
                <a16:creationId xmlns:a16="http://schemas.microsoft.com/office/drawing/2014/main" id="{32AE2942-6A72-4F05-9366-46CE1DEF30EA}"/>
              </a:ext>
            </a:extLst>
          </p:cNvPr>
          <p:cNvSpPr/>
          <p:nvPr/>
        </p:nvSpPr>
        <p:spPr>
          <a:xfrm rot="16200000" flipV="1">
            <a:off x="10140745" y="1275855"/>
            <a:ext cx="261579" cy="930380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9A7E62-95B1-4B1F-A245-8D7EDAEE60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02" y="4476583"/>
            <a:ext cx="1281389" cy="1610889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72BBE7AE-16A7-46F5-A213-DE5EF7A1810C}"/>
              </a:ext>
            </a:extLst>
          </p:cNvPr>
          <p:cNvSpPr txBox="1"/>
          <p:nvPr/>
        </p:nvSpPr>
        <p:spPr>
          <a:xfrm>
            <a:off x="9586823" y="3276309"/>
            <a:ext cx="612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1411E2A9-6B97-4A17-B8CE-81543962A05C}"/>
              </a:ext>
            </a:extLst>
          </p:cNvPr>
          <p:cNvCxnSpPr>
            <a:cxnSpLocks/>
          </p:cNvCxnSpPr>
          <p:nvPr/>
        </p:nvCxnSpPr>
        <p:spPr>
          <a:xfrm flipH="1">
            <a:off x="4148020" y="1950631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AE0AA94B-CFA1-4094-ACFB-68A19211CF5E}"/>
              </a:ext>
            </a:extLst>
          </p:cNvPr>
          <p:cNvCxnSpPr>
            <a:cxnSpLocks/>
          </p:cNvCxnSpPr>
          <p:nvPr/>
        </p:nvCxnSpPr>
        <p:spPr>
          <a:xfrm flipH="1">
            <a:off x="9719356" y="1857875"/>
            <a:ext cx="801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DDF5EE94-57F7-4D6C-B67F-D7DB3ACEB46D}"/>
              </a:ext>
            </a:extLst>
          </p:cNvPr>
          <p:cNvCxnSpPr>
            <a:cxnSpLocks/>
          </p:cNvCxnSpPr>
          <p:nvPr/>
        </p:nvCxnSpPr>
        <p:spPr>
          <a:xfrm>
            <a:off x="4273503" y="5421203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86459A86-1F2C-4A88-A679-614A548DB61E}"/>
              </a:ext>
            </a:extLst>
          </p:cNvPr>
          <p:cNvCxnSpPr>
            <a:cxnSpLocks/>
          </p:cNvCxnSpPr>
          <p:nvPr/>
        </p:nvCxnSpPr>
        <p:spPr>
          <a:xfrm>
            <a:off x="6815262" y="5390771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367AFA46-66BB-48FD-8D1F-B0AB31D9722C}"/>
              </a:ext>
            </a:extLst>
          </p:cNvPr>
          <p:cNvCxnSpPr>
            <a:cxnSpLocks/>
          </p:cNvCxnSpPr>
          <p:nvPr/>
        </p:nvCxnSpPr>
        <p:spPr>
          <a:xfrm flipV="1">
            <a:off x="11212609" y="3436965"/>
            <a:ext cx="0" cy="735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34EC6DC4-5A73-48A6-AE66-60BB215549BF}"/>
              </a:ext>
            </a:extLst>
          </p:cNvPr>
          <p:cNvCxnSpPr>
            <a:cxnSpLocks/>
          </p:cNvCxnSpPr>
          <p:nvPr/>
        </p:nvCxnSpPr>
        <p:spPr>
          <a:xfrm>
            <a:off x="9497931" y="5356897"/>
            <a:ext cx="566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0C661F2-5F06-498B-B55F-DCC1923639B3}"/>
              </a:ext>
            </a:extLst>
          </p:cNvPr>
          <p:cNvSpPr txBox="1"/>
          <p:nvPr/>
        </p:nvSpPr>
        <p:spPr>
          <a:xfrm>
            <a:off x="9372364" y="5601608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8CA9328-2EF9-4C09-BCD5-40BB5DD93A4D}"/>
              </a:ext>
            </a:extLst>
          </p:cNvPr>
          <p:cNvSpPr txBox="1"/>
          <p:nvPr/>
        </p:nvSpPr>
        <p:spPr>
          <a:xfrm>
            <a:off x="6886796" y="1847473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6750018-0B35-4721-A050-E217D229C0BA}"/>
              </a:ext>
            </a:extLst>
          </p:cNvPr>
          <p:cNvSpPr txBox="1"/>
          <p:nvPr/>
        </p:nvSpPr>
        <p:spPr>
          <a:xfrm>
            <a:off x="1265464" y="5400679"/>
            <a:ext cx="97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K, Mg</a:t>
            </a:r>
            <a:r>
              <a:rPr kumimoji="0" lang="pt-BR" sz="11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</p:spTree>
    <p:extLst>
      <p:ext uri="{BB962C8B-B14F-4D97-AF65-F5344CB8AC3E}">
        <p14:creationId xmlns:p14="http://schemas.microsoft.com/office/powerpoint/2010/main" val="221902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9AF6-D8A6-4049-AFD9-4B48D94D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Objetivos da aula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3A0919-B59A-4F71-9CE3-7EB99D71ABB8}"/>
              </a:ext>
            </a:extLst>
          </p:cNvPr>
          <p:cNvSpPr txBox="1"/>
          <p:nvPr/>
        </p:nvSpPr>
        <p:spPr>
          <a:xfrm>
            <a:off x="838199" y="2323185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Conhecer quem são as enzimas, substratos e produtos da reações da glicólise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E98FB-7EC1-4E30-AEBB-4A1E4C632D22}"/>
              </a:ext>
            </a:extLst>
          </p:cNvPr>
          <p:cNvSpPr txBox="1"/>
          <p:nvPr/>
        </p:nvSpPr>
        <p:spPr>
          <a:xfrm>
            <a:off x="838199" y="3182778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Identificar a primeira e segunda etapa da glicólise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38FF2B-25E0-43AF-A7A9-6DF8F6091359}"/>
              </a:ext>
            </a:extLst>
          </p:cNvPr>
          <p:cNvSpPr txBox="1"/>
          <p:nvPr/>
        </p:nvSpPr>
        <p:spPr>
          <a:xfrm>
            <a:off x="838199" y="4042373"/>
            <a:ext cx="10298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600" dirty="0">
                <a:solidFill>
                  <a:schemeClr val="bg1"/>
                </a:solidFill>
                <a:latin typeface="Bell MT" panose="02020503060305020303" pitchFamily="18" charset="0"/>
              </a:rPr>
              <a:t>Saldo final das substâncias consumidas e produzidas</a:t>
            </a: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2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C7DA7-F9C3-4534-9149-89890C270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668" y="536752"/>
            <a:ext cx="9144000" cy="47822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Glicólise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1ª etapa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de Investimento</a:t>
            </a: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b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pt-BR" b="1" dirty="0">
                <a:solidFill>
                  <a:schemeClr val="bg1"/>
                </a:solidFill>
                <a:latin typeface="Bell MT" panose="02020503060305020303" pitchFamily="18" charset="0"/>
              </a:rPr>
              <a:t>Fase das hexoses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F5B3E34-9E68-4118-97BD-33DE71923718}"/>
              </a:ext>
            </a:extLst>
          </p:cNvPr>
          <p:cNvGrpSpPr/>
          <p:nvPr/>
        </p:nvGrpSpPr>
        <p:grpSpPr>
          <a:xfrm>
            <a:off x="6400801" y="5318975"/>
            <a:ext cx="3041070" cy="553557"/>
            <a:chOff x="250032" y="2957295"/>
            <a:chExt cx="1887619" cy="33396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764524E-1560-4FA4-A7A0-3CBB2687FD4A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DCD679F-2F5A-446B-9A4C-7BEC1F99893D}"/>
                </a:ext>
              </a:extLst>
            </p:cNvPr>
            <p:cNvSpPr/>
            <p:nvPr/>
          </p:nvSpPr>
          <p:spPr>
            <a:xfrm>
              <a:off x="539622" y="295729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FF358B0-395B-458D-AF4A-55D16CA1C1DE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1621FEA-C143-467F-9598-2C59A8305B35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D3A4762-D8D9-4E9C-9577-75B36ABDF202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42246AD-E4B4-4110-B542-58D1961E6A25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1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8289758" y="3159853"/>
            <a:ext cx="3902242" cy="0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0DE492-6CB7-4087-9F19-7DBCBB9F5716}"/>
              </a:ext>
            </a:extLst>
          </p:cNvPr>
          <p:cNvSpPr txBox="1"/>
          <p:nvPr/>
        </p:nvSpPr>
        <p:spPr>
          <a:xfrm>
            <a:off x="2751141" y="3591578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6ADB2D-907E-4C6F-A1A6-66C4E0E04461}"/>
              </a:ext>
            </a:extLst>
          </p:cNvPr>
          <p:cNvSpPr txBox="1"/>
          <p:nvPr/>
        </p:nvSpPr>
        <p:spPr>
          <a:xfrm>
            <a:off x="8780109" y="3218712"/>
            <a:ext cx="283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Fosfoglicoisomerase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F15477-FB96-4D71-A072-8581B7961484}"/>
              </a:ext>
            </a:extLst>
          </p:cNvPr>
          <p:cNvSpPr txBox="1"/>
          <p:nvPr/>
        </p:nvSpPr>
        <p:spPr>
          <a:xfrm>
            <a:off x="2647704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1º Reação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ED5979-CC4E-471F-8D7A-BF4F1D06136E}"/>
              </a:ext>
            </a:extLst>
          </p:cNvPr>
          <p:cNvSpPr txBox="1"/>
          <p:nvPr/>
        </p:nvSpPr>
        <p:spPr>
          <a:xfrm>
            <a:off x="9544296" y="552632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2º Reação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B5B30B1-7AE6-4E67-853E-E58AFC54EFC2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F53B54A-1016-4BCD-8FF6-07C7C84700F2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98747D0-EFC5-453C-9CEA-4ECA18E6C0F3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AAC7523-8998-4999-80BC-0D65879C0440}"/>
              </a:ext>
            </a:extLst>
          </p:cNvPr>
          <p:cNvGrpSpPr/>
          <p:nvPr/>
        </p:nvGrpSpPr>
        <p:grpSpPr>
          <a:xfrm>
            <a:off x="226172" y="3001428"/>
            <a:ext cx="1887619" cy="333964"/>
            <a:chOff x="250032" y="2957296"/>
            <a:chExt cx="1887619" cy="333964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810BE0-B2B2-4DCE-983F-73C7C7C29D48}"/>
                </a:ext>
              </a:extLst>
            </p:cNvPr>
            <p:cNvSpPr/>
            <p:nvPr/>
          </p:nvSpPr>
          <p:spPr>
            <a:xfrm>
              <a:off x="250032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5E58724-E6AA-408D-AD8B-555AD3F4F7E1}"/>
                </a:ext>
              </a:extLst>
            </p:cNvPr>
            <p:cNvSpPr/>
            <p:nvPr/>
          </p:nvSpPr>
          <p:spPr>
            <a:xfrm>
              <a:off x="571981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2B6ED6C-5CE3-49C8-9C92-23C9F16A3556}"/>
                </a:ext>
              </a:extLst>
            </p:cNvPr>
            <p:cNvSpPr/>
            <p:nvPr/>
          </p:nvSpPr>
          <p:spPr>
            <a:xfrm>
              <a:off x="863170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3205B3C-FC89-4BF0-BA1C-9B6BE8DEC854}"/>
                </a:ext>
              </a:extLst>
            </p:cNvPr>
            <p:cNvSpPr/>
            <p:nvPr/>
          </p:nvSpPr>
          <p:spPr>
            <a:xfrm>
              <a:off x="118511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756AA9A-1C6B-4DBD-B33F-F37970EEFA20}"/>
                </a:ext>
              </a:extLst>
            </p:cNvPr>
            <p:cNvSpPr/>
            <p:nvPr/>
          </p:nvSpPr>
          <p:spPr>
            <a:xfrm>
              <a:off x="1503185" y="2957296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BA981577-49AC-45C9-AC4E-1BBF177F641C}"/>
                </a:ext>
              </a:extLst>
            </p:cNvPr>
            <p:cNvSpPr/>
            <p:nvPr/>
          </p:nvSpPr>
          <p:spPr>
            <a:xfrm>
              <a:off x="182513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667535-EC59-4991-A166-B9FB931F510C}"/>
              </a:ext>
            </a:extLst>
          </p:cNvPr>
          <p:cNvSpPr txBox="1"/>
          <p:nvPr/>
        </p:nvSpPr>
        <p:spPr>
          <a:xfrm>
            <a:off x="4520466" y="3429000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595AFD6-B9B4-4D90-BE1F-441101BC4C43}"/>
              </a:ext>
            </a:extLst>
          </p:cNvPr>
          <p:cNvSpPr txBox="1"/>
          <p:nvPr/>
        </p:nvSpPr>
        <p:spPr>
          <a:xfrm>
            <a:off x="139970" y="3488521"/>
            <a:ext cx="204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47" name="Seta: Curva para Cima 46">
            <a:extLst>
              <a:ext uri="{FF2B5EF4-FFF2-40B4-BE49-F238E27FC236}">
                <a16:creationId xmlns:a16="http://schemas.microsoft.com/office/drawing/2014/main" id="{302E485B-E76B-4A10-B247-E76A351582B1}"/>
              </a:ext>
            </a:extLst>
          </p:cNvPr>
          <p:cNvSpPr/>
          <p:nvPr/>
        </p:nvSpPr>
        <p:spPr>
          <a:xfrm>
            <a:off x="2974121" y="2747275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819C3E1-9FFA-4DEC-A06C-5896034D41A4}"/>
              </a:ext>
            </a:extLst>
          </p:cNvPr>
          <p:cNvSpPr txBox="1"/>
          <p:nvPr/>
        </p:nvSpPr>
        <p:spPr>
          <a:xfrm>
            <a:off x="2301689" y="2322893"/>
            <a:ext cx="125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EA7ECEC-F3C4-436D-9F72-80692E6C800E}"/>
              </a:ext>
            </a:extLst>
          </p:cNvPr>
          <p:cNvSpPr txBox="1"/>
          <p:nvPr/>
        </p:nvSpPr>
        <p:spPr>
          <a:xfrm>
            <a:off x="3778814" y="2322893"/>
            <a:ext cx="13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0E71FD-4C84-4D11-9413-194864EE61B7}"/>
              </a:ext>
            </a:extLst>
          </p:cNvPr>
          <p:cNvGrpSpPr/>
          <p:nvPr/>
        </p:nvGrpSpPr>
        <p:grpSpPr>
          <a:xfrm>
            <a:off x="4397722" y="2391067"/>
            <a:ext cx="658642" cy="322425"/>
            <a:chOff x="4909018" y="1748474"/>
            <a:chExt cx="658642" cy="322425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D17FF074-ADBD-4239-AF98-7EE859F9E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09018" y="18981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0890233A-C9E0-4C9F-8FCA-A26918B72134}"/>
                </a:ext>
              </a:extLst>
            </p:cNvPr>
            <p:cNvSpPr/>
            <p:nvPr/>
          </p:nvSpPr>
          <p:spPr>
            <a:xfrm>
              <a:off x="5255143" y="17484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BB5382-EEBF-472E-AD94-9CC795F3C56C}"/>
              </a:ext>
            </a:extLst>
          </p:cNvPr>
          <p:cNvGrpSpPr/>
          <p:nvPr/>
        </p:nvGrpSpPr>
        <p:grpSpPr>
          <a:xfrm>
            <a:off x="5473368" y="2968835"/>
            <a:ext cx="1887619" cy="333964"/>
            <a:chOff x="5274206" y="2968835"/>
            <a:chExt cx="1887619" cy="333964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E974499-E834-4476-B062-5978C3B503B6}"/>
                </a:ext>
              </a:extLst>
            </p:cNvPr>
            <p:cNvSpPr/>
            <p:nvPr/>
          </p:nvSpPr>
          <p:spPr>
            <a:xfrm>
              <a:off x="5274206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D78D4C3-BE28-4FE0-AD24-0F4EF48EB129}"/>
                </a:ext>
              </a:extLst>
            </p:cNvPr>
            <p:cNvSpPr/>
            <p:nvPr/>
          </p:nvSpPr>
          <p:spPr>
            <a:xfrm>
              <a:off x="5596155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2A49948F-CF4D-420D-B69B-CC2016510019}"/>
                </a:ext>
              </a:extLst>
            </p:cNvPr>
            <p:cNvSpPr/>
            <p:nvPr/>
          </p:nvSpPr>
          <p:spPr>
            <a:xfrm>
              <a:off x="5887344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FF5F244-EB44-495A-AB06-B17A84F7B2E2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7C97AE2F-3AB0-433D-BBE0-1E56FD95BA59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3CCC56B-ED52-4A48-B4D7-39CC75D158C2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4462ADD-210A-4C97-BE82-259540228535}"/>
              </a:ext>
            </a:extLst>
          </p:cNvPr>
          <p:cNvSpPr txBox="1"/>
          <p:nvPr/>
        </p:nvSpPr>
        <p:spPr>
          <a:xfrm>
            <a:off x="2790222" y="3212085"/>
            <a:ext cx="183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Mg</a:t>
            </a:r>
            <a:r>
              <a:rPr kumimoji="0" lang="pt-BR" sz="1800" b="1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2+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2490131" y="3148242"/>
            <a:ext cx="2606897" cy="1161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1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1151 -7.40741E-7 C 0.16654 -7.40741E-7 0.23021 0.02431 0.23021 0.04421 L 0.23021 0.0886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2" grpId="0"/>
      <p:bldP spid="41" grpId="0"/>
      <p:bldP spid="47" grpId="0" animBg="1"/>
      <p:bldP spid="48" grpId="0"/>
      <p:bldP spid="49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53256"/>
            <a:ext cx="1356827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80EDE18-80ED-4541-B3E6-9A894D9E4051}"/>
              </a:ext>
            </a:extLst>
          </p:cNvPr>
          <p:cNvCxnSpPr>
            <a:cxnSpLocks/>
          </p:cNvCxnSpPr>
          <p:nvPr/>
        </p:nvCxnSpPr>
        <p:spPr>
          <a:xfrm>
            <a:off x="11117179" y="3166135"/>
            <a:ext cx="1074821" cy="0"/>
          </a:xfrm>
          <a:prstGeom prst="line">
            <a:avLst/>
          </a:prstGeom>
          <a:ln w="76200">
            <a:solidFill>
              <a:schemeClr val="bg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ECE8B0A-FC00-45B9-9155-0C978ABA7295}"/>
              </a:ext>
            </a:extLst>
          </p:cNvPr>
          <p:cNvCxnSpPr>
            <a:cxnSpLocks/>
          </p:cNvCxnSpPr>
          <p:nvPr/>
        </p:nvCxnSpPr>
        <p:spPr>
          <a:xfrm flipV="1">
            <a:off x="3982458" y="3163180"/>
            <a:ext cx="2910395" cy="47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EE7DC9-496D-4E5B-8010-1E6149390BC5}"/>
              </a:ext>
            </a:extLst>
          </p:cNvPr>
          <p:cNvSpPr txBox="1"/>
          <p:nvPr/>
        </p:nvSpPr>
        <p:spPr>
          <a:xfrm>
            <a:off x="4116021" y="3317639"/>
            <a:ext cx="2448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dirty="0">
                <a:solidFill>
                  <a:schemeClr val="bg1"/>
                </a:solidFill>
                <a:latin typeface="Bell MT" panose="02020503060305020303" pitchFamily="18" charset="0"/>
              </a:rPr>
              <a:t>Mg</a:t>
            </a:r>
            <a:r>
              <a:rPr lang="pt-BR" sz="20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2+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Fosfofruto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quinase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DCAEDF-1950-4F8B-BD93-ED228986142D}"/>
              </a:ext>
            </a:extLst>
          </p:cNvPr>
          <p:cNvSpPr txBox="1"/>
          <p:nvPr/>
        </p:nvSpPr>
        <p:spPr>
          <a:xfrm>
            <a:off x="7095316" y="3502305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 -1,6 -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Bisfosfato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4533939" y="4592444"/>
            <a:ext cx="183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3º Reação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F17656-3A39-4B29-BB85-13BCCDBD6FC4}"/>
              </a:ext>
            </a:extLst>
          </p:cNvPr>
          <p:cNvGrpSpPr/>
          <p:nvPr/>
        </p:nvGrpSpPr>
        <p:grpSpPr>
          <a:xfrm>
            <a:off x="1034247" y="3004421"/>
            <a:ext cx="2625200" cy="920205"/>
            <a:chOff x="1034247" y="3004421"/>
            <a:chExt cx="2625200" cy="920205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CC2E8228-00E2-4F9B-8D6A-F2C100EBE2D3}"/>
                </a:ext>
              </a:extLst>
            </p:cNvPr>
            <p:cNvGrpSpPr/>
            <p:nvPr/>
          </p:nvGrpSpPr>
          <p:grpSpPr>
            <a:xfrm>
              <a:off x="1188746" y="3004421"/>
              <a:ext cx="2415248" cy="333964"/>
              <a:chOff x="5274206" y="2968835"/>
              <a:chExt cx="2415248" cy="333964"/>
            </a:xfrm>
          </p:grpSpPr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F9F97E8E-F26A-4FE8-B92C-16ABEC701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F01DBEF-18B0-4344-B492-15503D024C29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E0293B0D-C4AC-413F-B9FB-E4C453280479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FCB20510-7E50-4CED-9414-D3F508CEBE64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C6E87D3-9D64-4082-98BE-7F2BCC184816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8016C459-B618-4A68-8F1F-FBA4A0B0768B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A66A6DA1-F54D-48E9-AECA-F97941F445CD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9CA32BCC-1281-4BD8-9D3A-8B5973F9E2CE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B7AFAEF-39A8-4410-8806-039A0DE8B177}"/>
                </a:ext>
              </a:extLst>
            </p:cNvPr>
            <p:cNvSpPr txBox="1"/>
            <p:nvPr/>
          </p:nvSpPr>
          <p:spPr>
            <a:xfrm>
              <a:off x="1034247" y="3462961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Frutose</a:t>
              </a: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5DAE2A-82B5-49B5-AA98-02587E649993}"/>
              </a:ext>
            </a:extLst>
          </p:cNvPr>
          <p:cNvGrpSpPr/>
          <p:nvPr/>
        </p:nvGrpSpPr>
        <p:grpSpPr>
          <a:xfrm>
            <a:off x="1053961" y="3009798"/>
            <a:ext cx="2625200" cy="897994"/>
            <a:chOff x="1045440" y="4397879"/>
            <a:chExt cx="2625200" cy="897994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24305F2-1A6F-49AD-9EFE-BB0B90BC35FA}"/>
                </a:ext>
              </a:extLst>
            </p:cNvPr>
            <p:cNvSpPr txBox="1"/>
            <p:nvPr/>
          </p:nvSpPr>
          <p:spPr>
            <a:xfrm>
              <a:off x="1045440" y="4834208"/>
              <a:ext cx="262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Glicose</a:t>
              </a:r>
              <a:r>
                <a:rPr lang="pt-BR" sz="24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-</a:t>
              </a: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6-fosfato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34616345-A99F-4629-A019-EFD01A3B017E}"/>
                </a:ext>
              </a:extLst>
            </p:cNvPr>
            <p:cNvGrpSpPr/>
            <p:nvPr/>
          </p:nvGrpSpPr>
          <p:grpSpPr>
            <a:xfrm>
              <a:off x="1188746" y="4397879"/>
              <a:ext cx="2415248" cy="333964"/>
              <a:chOff x="5274206" y="2968835"/>
              <a:chExt cx="2415248" cy="333964"/>
            </a:xfrm>
          </p:grpSpPr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E0AC5AC2-B951-4AA8-AC29-05A3A90D9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0812" y="3130047"/>
                <a:ext cx="37601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EC7503C-B660-4AAA-9D4A-3B55F65198C5}"/>
                  </a:ext>
                </a:extLst>
              </p:cNvPr>
              <p:cNvSpPr/>
              <p:nvPr/>
            </p:nvSpPr>
            <p:spPr>
              <a:xfrm>
                <a:off x="5274206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771893AA-FD38-4F36-B15F-ECB264122A31}"/>
                  </a:ext>
                </a:extLst>
              </p:cNvPr>
              <p:cNvSpPr/>
              <p:nvPr/>
            </p:nvSpPr>
            <p:spPr>
              <a:xfrm>
                <a:off x="5596155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65BD1752-6F17-44B6-83EB-9EC088184DB9}"/>
                  </a:ext>
                </a:extLst>
              </p:cNvPr>
              <p:cNvSpPr/>
              <p:nvPr/>
            </p:nvSpPr>
            <p:spPr>
              <a:xfrm>
                <a:off x="5887344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AC4A41C-1B9C-4B39-82FC-026000676F9B}"/>
                  </a:ext>
                </a:extLst>
              </p:cNvPr>
              <p:cNvSpPr/>
              <p:nvPr/>
            </p:nvSpPr>
            <p:spPr>
              <a:xfrm>
                <a:off x="6209293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8F40CC3D-9C29-439C-A5E2-326B958FE72F}"/>
                  </a:ext>
                </a:extLst>
              </p:cNvPr>
              <p:cNvSpPr/>
              <p:nvPr/>
            </p:nvSpPr>
            <p:spPr>
              <a:xfrm>
                <a:off x="6527359" y="2968835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188CA8B2-1EF4-44A3-B06B-4E1E8B4A4BD9}"/>
                  </a:ext>
                </a:extLst>
              </p:cNvPr>
              <p:cNvSpPr/>
              <p:nvPr/>
            </p:nvSpPr>
            <p:spPr>
              <a:xfrm>
                <a:off x="6849308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A00B6D1-2A91-4424-ADAF-90F7172F00ED}"/>
                  </a:ext>
                </a:extLst>
              </p:cNvPr>
              <p:cNvSpPr/>
              <p:nvPr/>
            </p:nvSpPr>
            <p:spPr>
              <a:xfrm>
                <a:off x="7376937" y="2980374"/>
                <a:ext cx="312517" cy="32242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</p:txBody>
          </p:sp>
        </p:grpSp>
      </p:grpSp>
      <p:sp>
        <p:nvSpPr>
          <p:cNvPr id="63" name="Seta: Curva para Cima 62">
            <a:extLst>
              <a:ext uri="{FF2B5EF4-FFF2-40B4-BE49-F238E27FC236}">
                <a16:creationId xmlns:a16="http://schemas.microsoft.com/office/drawing/2014/main" id="{C58D641F-771B-4436-906E-191FE1AED438}"/>
              </a:ext>
            </a:extLst>
          </p:cNvPr>
          <p:cNvSpPr/>
          <p:nvPr/>
        </p:nvSpPr>
        <p:spPr>
          <a:xfrm>
            <a:off x="4646541" y="2745273"/>
            <a:ext cx="1466793" cy="4179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641C001-A245-4907-AB26-A5AF691C0EFF}"/>
              </a:ext>
            </a:extLst>
          </p:cNvPr>
          <p:cNvSpPr txBox="1"/>
          <p:nvPr/>
        </p:nvSpPr>
        <p:spPr>
          <a:xfrm>
            <a:off x="3844971" y="2325684"/>
            <a:ext cx="149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4E8DB51-7386-4856-A747-4E754AF341A2}"/>
              </a:ext>
            </a:extLst>
          </p:cNvPr>
          <p:cNvSpPr txBox="1"/>
          <p:nvPr/>
        </p:nvSpPr>
        <p:spPr>
          <a:xfrm>
            <a:off x="5322096" y="2325684"/>
            <a:ext cx="158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ADP + 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158730-C629-4158-AD49-FC613F6CA471}"/>
              </a:ext>
            </a:extLst>
          </p:cNvPr>
          <p:cNvGrpSpPr/>
          <p:nvPr/>
        </p:nvGrpSpPr>
        <p:grpSpPr>
          <a:xfrm>
            <a:off x="6414861" y="2391614"/>
            <a:ext cx="618849" cy="322425"/>
            <a:chOff x="6414861" y="2391614"/>
            <a:chExt cx="618849" cy="322425"/>
          </a:xfrm>
        </p:grpSpPr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06CF6EF-F6AA-4A2E-8F2B-9C977974719E}"/>
                </a:ext>
              </a:extLst>
            </p:cNvPr>
            <p:cNvCxnSpPr>
              <a:cxnSpLocks/>
            </p:cNvCxnSpPr>
            <p:nvPr/>
          </p:nvCxnSpPr>
          <p:spPr>
            <a:xfrm>
              <a:off x="6657691" y="255651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718C8E3-0388-4ED5-BF23-345139A5885D}"/>
                </a:ext>
              </a:extLst>
            </p:cNvPr>
            <p:cNvSpPr/>
            <p:nvPr/>
          </p:nvSpPr>
          <p:spPr>
            <a:xfrm>
              <a:off x="6414861" y="239161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D7192E2-0226-47E0-9850-941BE93C3394}"/>
              </a:ext>
            </a:extLst>
          </p:cNvPr>
          <p:cNvGrpSpPr/>
          <p:nvPr/>
        </p:nvGrpSpPr>
        <p:grpSpPr>
          <a:xfrm>
            <a:off x="8036793" y="3018668"/>
            <a:ext cx="2415248" cy="333964"/>
            <a:chOff x="1445681" y="3010445"/>
            <a:chExt cx="2415248" cy="333964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736B454-7653-44A5-B541-90860E2C36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057CFC8-B1C7-44C4-ABB0-7E515345143E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94AE61A-FFFD-45A7-B83E-81383A8FA051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6D192D25-23EF-43D7-8E31-75D4024F542F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2C3923F-D9C8-45FA-A7C9-F11F44509A0E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5DBA3E-B539-430E-BDA2-7426E600F625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8357887-82A5-4E5E-BC9C-00330F423D4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519BEF9-55A6-44EC-B2B2-9FEFC5F89933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pic>
        <p:nvPicPr>
          <p:cNvPr id="68" name="Imagem 67">
            <a:extLst>
              <a:ext uri="{FF2B5EF4-FFF2-40B4-BE49-F238E27FC236}">
                <a16:creationId xmlns:a16="http://schemas.microsoft.com/office/drawing/2014/main" id="{7A9E1AAF-6FED-4C96-B3D2-43016B65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132" r="-8347"/>
          <a:stretch>
            <a:fillRect/>
          </a:stretch>
        </p:blipFill>
        <p:spPr>
          <a:xfrm>
            <a:off x="3697822" y="-248791"/>
            <a:ext cx="2172377" cy="1725798"/>
          </a:xfrm>
          <a:custGeom>
            <a:avLst/>
            <a:gdLst>
              <a:gd name="connsiteX0" fmla="*/ 0 w 1799737"/>
              <a:gd name="connsiteY0" fmla="*/ 277951 h 1429762"/>
              <a:gd name="connsiteX1" fmla="*/ 487798 w 1799737"/>
              <a:gd name="connsiteY1" fmla="*/ 277951 h 1429762"/>
              <a:gd name="connsiteX2" fmla="*/ 487798 w 1799737"/>
              <a:gd name="connsiteY2" fmla="*/ 532665 h 1429762"/>
              <a:gd name="connsiteX3" fmla="*/ 1661083 w 1799737"/>
              <a:gd name="connsiteY3" fmla="*/ 532665 h 1429762"/>
              <a:gd name="connsiteX4" fmla="*/ 1661083 w 1799737"/>
              <a:gd name="connsiteY4" fmla="*/ 1429762 h 1429762"/>
              <a:gd name="connsiteX5" fmla="*/ 0 w 1799737"/>
              <a:gd name="connsiteY5" fmla="*/ 1429762 h 1429762"/>
              <a:gd name="connsiteX6" fmla="*/ 487798 w 1799737"/>
              <a:gd name="connsiteY6" fmla="*/ 0 h 1429762"/>
              <a:gd name="connsiteX7" fmla="*/ 1799737 w 1799737"/>
              <a:gd name="connsiteY7" fmla="*/ 0 h 1429762"/>
              <a:gd name="connsiteX8" fmla="*/ 1799737 w 1799737"/>
              <a:gd name="connsiteY8" fmla="*/ 532665 h 1429762"/>
              <a:gd name="connsiteX9" fmla="*/ 1661083 w 1799737"/>
              <a:gd name="connsiteY9" fmla="*/ 532665 h 1429762"/>
              <a:gd name="connsiteX10" fmla="*/ 1661083 w 1799737"/>
              <a:gd name="connsiteY10" fmla="*/ 277951 h 1429762"/>
              <a:gd name="connsiteX11" fmla="*/ 487798 w 1799737"/>
              <a:gd name="connsiteY11" fmla="*/ 277951 h 142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9737" h="1429762">
                <a:moveTo>
                  <a:pt x="0" y="277951"/>
                </a:moveTo>
                <a:lnTo>
                  <a:pt x="487798" y="277951"/>
                </a:lnTo>
                <a:lnTo>
                  <a:pt x="487798" y="532665"/>
                </a:lnTo>
                <a:lnTo>
                  <a:pt x="1661083" y="532665"/>
                </a:lnTo>
                <a:lnTo>
                  <a:pt x="1661083" y="1429762"/>
                </a:lnTo>
                <a:lnTo>
                  <a:pt x="0" y="1429762"/>
                </a:lnTo>
                <a:close/>
                <a:moveTo>
                  <a:pt x="487798" y="0"/>
                </a:moveTo>
                <a:lnTo>
                  <a:pt x="1799737" y="0"/>
                </a:lnTo>
                <a:lnTo>
                  <a:pt x="1799737" y="532665"/>
                </a:lnTo>
                <a:lnTo>
                  <a:pt x="1661083" y="532665"/>
                </a:lnTo>
                <a:lnTo>
                  <a:pt x="1661083" y="277951"/>
                </a:lnTo>
                <a:lnTo>
                  <a:pt x="487798" y="277951"/>
                </a:lnTo>
                <a:close/>
              </a:path>
            </a:pathLst>
          </a:cu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8461D7-823E-46EB-A5A6-76464171B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700" y="306540"/>
            <a:ext cx="2128949" cy="1100681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BC21EBEE-D9D4-4FD7-8E85-67587D0D5155}"/>
              </a:ext>
            </a:extLst>
          </p:cNvPr>
          <p:cNvSpPr txBox="1"/>
          <p:nvPr/>
        </p:nvSpPr>
        <p:spPr>
          <a:xfrm>
            <a:off x="3177946" y="1507870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Glicose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3E4E928-7E8C-4BDA-8601-2FEFE6FDA945}"/>
              </a:ext>
            </a:extLst>
          </p:cNvPr>
          <p:cNvSpPr txBox="1"/>
          <p:nvPr/>
        </p:nvSpPr>
        <p:spPr>
          <a:xfrm>
            <a:off x="6414861" y="1426962"/>
            <a:ext cx="310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Frutose</a:t>
            </a: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rPr>
              <a:t>6-fosfato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C165994-4640-4572-AF37-FBE10CEBC44E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EE82BB9E-8A85-47EE-8E75-5FD867B0C1D8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968E04E-B7A0-489E-8E2D-08EEB272EFDB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576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5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4701 -2.22222E-6 C 0.06797 -2.22222E-6 0.09401 0.02477 0.09401 0.04491 L 0.09401 0.09005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63" grpId="0" animBg="1"/>
      <p:bldP spid="64" grpId="0"/>
      <p:bldP spid="65" grpId="0"/>
      <p:bldP spid="70" grpId="0"/>
      <p:bldP spid="70" grpId="1"/>
      <p:bldP spid="71" grpId="0"/>
      <p:bldP spid="7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8E9FB3C-90F9-429D-9EF5-6983C92630F1}"/>
              </a:ext>
            </a:extLst>
          </p:cNvPr>
          <p:cNvCxnSpPr>
            <a:cxnSpLocks/>
          </p:cNvCxnSpPr>
          <p:nvPr/>
        </p:nvCxnSpPr>
        <p:spPr>
          <a:xfrm flipV="1">
            <a:off x="-526648" y="3163181"/>
            <a:ext cx="879574" cy="295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ABD16B-E60D-455E-9D8E-44B9AC1F1A93}"/>
              </a:ext>
            </a:extLst>
          </p:cNvPr>
          <p:cNvSpPr txBox="1"/>
          <p:nvPr/>
        </p:nvSpPr>
        <p:spPr>
          <a:xfrm>
            <a:off x="3814655" y="5633201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4º Reação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BAA3871-0106-4F61-8D4F-7EA3FC472877}"/>
              </a:ext>
            </a:extLst>
          </p:cNvPr>
          <p:cNvCxnSpPr>
            <a:cxnSpLocks/>
          </p:cNvCxnSpPr>
          <p:nvPr/>
        </p:nvCxnSpPr>
        <p:spPr>
          <a:xfrm flipV="1">
            <a:off x="5507221" y="2440792"/>
            <a:ext cx="778475" cy="7096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892552E-2E97-48D7-830C-C3A831621646}"/>
              </a:ext>
            </a:extLst>
          </p:cNvPr>
          <p:cNvCxnSpPr>
            <a:cxnSpLocks/>
          </p:cNvCxnSpPr>
          <p:nvPr/>
        </p:nvCxnSpPr>
        <p:spPr>
          <a:xfrm>
            <a:off x="5507221" y="3180422"/>
            <a:ext cx="800477" cy="79314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264A2A1-630D-4EDD-97F4-6CBB58058605}"/>
              </a:ext>
            </a:extLst>
          </p:cNvPr>
          <p:cNvSpPr txBox="1"/>
          <p:nvPr/>
        </p:nvSpPr>
        <p:spPr>
          <a:xfrm>
            <a:off x="6096000" y="1832767"/>
            <a:ext cx="312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1EC071-B512-4412-9A96-2022C2CB7DEF}"/>
              </a:ext>
            </a:extLst>
          </p:cNvPr>
          <p:cNvSpPr txBox="1"/>
          <p:nvPr/>
        </p:nvSpPr>
        <p:spPr>
          <a:xfrm>
            <a:off x="6061461" y="3581896"/>
            <a:ext cx="3189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Di-hidroxiacetonafosfato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8AAFA3F-6A7B-44B1-9936-A4B8E83100E1}"/>
              </a:ext>
            </a:extLst>
          </p:cNvPr>
          <p:cNvSpPr txBox="1"/>
          <p:nvPr/>
        </p:nvSpPr>
        <p:spPr>
          <a:xfrm>
            <a:off x="3977683" y="3280341"/>
            <a:ext cx="177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Aldolase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BB4DDAE-F956-4CE6-93B3-A401CC47CC18}"/>
              </a:ext>
            </a:extLst>
          </p:cNvPr>
          <p:cNvSpPr txBox="1"/>
          <p:nvPr/>
        </p:nvSpPr>
        <p:spPr>
          <a:xfrm>
            <a:off x="339753" y="3511901"/>
            <a:ext cx="39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Frutose-1,6-Bisfosfato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7F4B635-E95B-4EE7-8D2F-AB6315F0434D}"/>
              </a:ext>
            </a:extLst>
          </p:cNvPr>
          <p:cNvGrpSpPr/>
          <p:nvPr/>
        </p:nvGrpSpPr>
        <p:grpSpPr>
          <a:xfrm>
            <a:off x="846109" y="3013033"/>
            <a:ext cx="2912865" cy="346132"/>
            <a:chOff x="948064" y="2998277"/>
            <a:chExt cx="2912865" cy="346132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EAF2D24-77AE-4173-ACFD-6546886B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94" y="3163180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FA7C0B3-5D5E-4AA3-B429-59339B6F5FAB}"/>
                </a:ext>
              </a:extLst>
            </p:cNvPr>
            <p:cNvCxnSpPr>
              <a:cxnSpLocks/>
            </p:cNvCxnSpPr>
            <p:nvPr/>
          </p:nvCxnSpPr>
          <p:spPr>
            <a:xfrm>
              <a:off x="3202287" y="317165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F0696CA-E6CC-44AD-B473-C2138648099C}"/>
                </a:ext>
              </a:extLst>
            </p:cNvPr>
            <p:cNvSpPr/>
            <p:nvPr/>
          </p:nvSpPr>
          <p:spPr>
            <a:xfrm>
              <a:off x="1445681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36F5A9A-81CC-49A4-8315-94D3082DFB2F}"/>
                </a:ext>
              </a:extLst>
            </p:cNvPr>
            <p:cNvSpPr/>
            <p:nvPr/>
          </p:nvSpPr>
          <p:spPr>
            <a:xfrm>
              <a:off x="1767630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03D6045-5B79-424E-B355-1718FA32ED06}"/>
                </a:ext>
              </a:extLst>
            </p:cNvPr>
            <p:cNvSpPr/>
            <p:nvPr/>
          </p:nvSpPr>
          <p:spPr>
            <a:xfrm>
              <a:off x="2058819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2A30210-8983-4B6A-875A-2C03CFCBC007}"/>
                </a:ext>
              </a:extLst>
            </p:cNvPr>
            <p:cNvSpPr/>
            <p:nvPr/>
          </p:nvSpPr>
          <p:spPr>
            <a:xfrm>
              <a:off x="2380768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27E51EB-6C04-418E-A937-F2EFB420CF64}"/>
                </a:ext>
              </a:extLst>
            </p:cNvPr>
            <p:cNvSpPr/>
            <p:nvPr/>
          </p:nvSpPr>
          <p:spPr>
            <a:xfrm>
              <a:off x="2698834" y="301044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FFE1633-8206-449F-BBB7-C79AB520BBA1}"/>
                </a:ext>
              </a:extLst>
            </p:cNvPr>
            <p:cNvSpPr/>
            <p:nvPr/>
          </p:nvSpPr>
          <p:spPr>
            <a:xfrm>
              <a:off x="3020783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F5BD6B5-0F37-44EC-899E-5AF2D56994CF}"/>
                </a:ext>
              </a:extLst>
            </p:cNvPr>
            <p:cNvSpPr/>
            <p:nvPr/>
          </p:nvSpPr>
          <p:spPr>
            <a:xfrm>
              <a:off x="3548412" y="302198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7D1FC68-9D4B-45F1-B85E-5651602F926D}"/>
                </a:ext>
              </a:extLst>
            </p:cNvPr>
            <p:cNvSpPr/>
            <p:nvPr/>
          </p:nvSpPr>
          <p:spPr>
            <a:xfrm>
              <a:off x="948064" y="2998277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0AEF2C9-357B-4B46-8A77-970B1D15210F}"/>
              </a:ext>
            </a:extLst>
          </p:cNvPr>
          <p:cNvGrpSpPr/>
          <p:nvPr/>
        </p:nvGrpSpPr>
        <p:grpSpPr>
          <a:xfrm>
            <a:off x="2327968" y="3018852"/>
            <a:ext cx="1480161" cy="333964"/>
            <a:chOff x="6209293" y="2968835"/>
            <a:chExt cx="1480161" cy="333964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A9C65AC-5792-4E6D-A667-DEFABCC5A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D088448-C9CB-4859-B927-8962535FA198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8215FBE0-3287-4525-8BC8-CB1D969F60FB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38BD204-CD2C-4519-9B3F-DB8F9056A67D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BC0B651-21DC-49EC-B6BE-E2085903C7D3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C708681-8E67-4259-9227-5D4CCEC32F7F}"/>
              </a:ext>
            </a:extLst>
          </p:cNvPr>
          <p:cNvGrpSpPr/>
          <p:nvPr/>
        </p:nvGrpSpPr>
        <p:grpSpPr>
          <a:xfrm rot="10800000">
            <a:off x="815560" y="3024622"/>
            <a:ext cx="1480161" cy="333964"/>
            <a:chOff x="6209293" y="2968835"/>
            <a:chExt cx="1480161" cy="333964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53B9160A-88A5-47F2-A6E8-D138A646212C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542D45FC-AFAA-47E5-93E0-F774FC2B561C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45F5B50-5C31-457A-91FF-234CDABEED0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CAEACDF8-105E-49B2-971E-FDC31D4C9B08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18A7304-D683-48C6-805A-920CD63CE494}"/>
                </a:ext>
              </a:extLst>
            </p:cNvPr>
            <p:cNvSpPr/>
            <p:nvPr/>
          </p:nvSpPr>
          <p:spPr>
            <a:xfrm rot="10800000"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2EA1888-4D2E-4D89-916A-6B9DA61BE7FF}"/>
              </a:ext>
            </a:extLst>
          </p:cNvPr>
          <p:cNvGrpSpPr/>
          <p:nvPr/>
        </p:nvGrpSpPr>
        <p:grpSpPr>
          <a:xfrm>
            <a:off x="6842297" y="4438500"/>
            <a:ext cx="1480161" cy="333964"/>
            <a:chOff x="6209293" y="2968835"/>
            <a:chExt cx="1480161" cy="333964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348D671F-979A-484A-991A-221B33EE49BF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450420F0-7D9B-4FC7-AE5D-2E631F77F9B4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E5691B26-19BB-49DE-AEC2-6F7E5536DDE7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976FDC9E-CE24-4BA1-B3A1-848A40516D76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945386F-4AC9-4F5F-906C-73EB8508E93C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EC923CC-9BDC-4F4C-AA29-430939C2817E}"/>
              </a:ext>
            </a:extLst>
          </p:cNvPr>
          <p:cNvCxnSpPr>
            <a:cxnSpLocks/>
          </p:cNvCxnSpPr>
          <p:nvPr/>
        </p:nvCxnSpPr>
        <p:spPr>
          <a:xfrm>
            <a:off x="4443663" y="3163181"/>
            <a:ext cx="1063558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66595A1-9075-4CFC-A1AE-45315E97760C}"/>
              </a:ext>
            </a:extLst>
          </p:cNvPr>
          <p:cNvSpPr/>
          <p:nvPr/>
        </p:nvSpPr>
        <p:spPr>
          <a:xfrm>
            <a:off x="8883521" y="1885650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0D79684A-07A1-4A7E-BCEA-8E99A8A906A5}"/>
              </a:ext>
            </a:extLst>
          </p:cNvPr>
          <p:cNvSpPr/>
          <p:nvPr/>
        </p:nvSpPr>
        <p:spPr>
          <a:xfrm>
            <a:off x="6159244" y="4935565"/>
            <a:ext cx="2854804" cy="69763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Pode ser convertida em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Gliceraldeído-3-fosfato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3E1C4A6-BFCD-453B-8D96-A89EC08321CF}"/>
              </a:ext>
            </a:extLst>
          </p:cNvPr>
          <p:cNvSpPr txBox="1"/>
          <p:nvPr/>
        </p:nvSpPr>
        <p:spPr>
          <a:xfrm>
            <a:off x="9508736" y="4039285"/>
            <a:ext cx="268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Gliceraldeído-3-fosfato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BDAA390-76F7-4A0A-AEC6-60E73AB36ED3}"/>
              </a:ext>
            </a:extLst>
          </p:cNvPr>
          <p:cNvCxnSpPr>
            <a:cxnSpLocks/>
          </p:cNvCxnSpPr>
          <p:nvPr/>
        </p:nvCxnSpPr>
        <p:spPr>
          <a:xfrm>
            <a:off x="9128767" y="4218969"/>
            <a:ext cx="540000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39570584-9251-4F5E-829A-8C2F98AF4053}"/>
              </a:ext>
            </a:extLst>
          </p:cNvPr>
          <p:cNvGrpSpPr/>
          <p:nvPr/>
        </p:nvGrpSpPr>
        <p:grpSpPr>
          <a:xfrm>
            <a:off x="10484546" y="4444269"/>
            <a:ext cx="1480161" cy="333964"/>
            <a:chOff x="6209293" y="2968835"/>
            <a:chExt cx="1480161" cy="333964"/>
          </a:xfrm>
        </p:grpSpPr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914E0711-41F4-42E6-8340-44CD353E76CA}"/>
                </a:ext>
              </a:extLst>
            </p:cNvPr>
            <p:cNvCxnSpPr>
              <a:cxnSpLocks/>
            </p:cNvCxnSpPr>
            <p:nvPr/>
          </p:nvCxnSpPr>
          <p:spPr>
            <a:xfrm>
              <a:off x="7030812" y="3130047"/>
              <a:ext cx="37601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E33996C-3887-4F90-AFA3-0B3F38A10A9F}"/>
                </a:ext>
              </a:extLst>
            </p:cNvPr>
            <p:cNvSpPr/>
            <p:nvPr/>
          </p:nvSpPr>
          <p:spPr>
            <a:xfrm>
              <a:off x="6209293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250E416-506D-4C0C-9E1F-EA37B28CE65C}"/>
                </a:ext>
              </a:extLst>
            </p:cNvPr>
            <p:cNvSpPr/>
            <p:nvPr/>
          </p:nvSpPr>
          <p:spPr>
            <a:xfrm>
              <a:off x="6527359" y="2968835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721A0A20-3E39-4DF2-B394-C1FFBFF265CE}"/>
                </a:ext>
              </a:extLst>
            </p:cNvPr>
            <p:cNvSpPr/>
            <p:nvPr/>
          </p:nvSpPr>
          <p:spPr>
            <a:xfrm>
              <a:off x="6849308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38FF575-2D7F-4B07-8C21-84D342D0DA1E}"/>
                </a:ext>
              </a:extLst>
            </p:cNvPr>
            <p:cNvSpPr/>
            <p:nvPr/>
          </p:nvSpPr>
          <p:spPr>
            <a:xfrm>
              <a:off x="7376937" y="2980374"/>
              <a:ext cx="312517" cy="3224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</a:p>
          </p:txBody>
        </p:sp>
      </p:grp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05F37094-6DE4-4260-B47B-4EA6D12763F2}"/>
              </a:ext>
            </a:extLst>
          </p:cNvPr>
          <p:cNvSpPr/>
          <p:nvPr/>
        </p:nvSpPr>
        <p:spPr>
          <a:xfrm>
            <a:off x="9770150" y="4934071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Será utilizada na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Bell MT" panose="02020503060305020303" pitchFamily="18" charset="0"/>
              </a:rPr>
              <a:t>2ª Etapa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DD5CACC-D38B-4981-9641-6B118170BA83}"/>
              </a:ext>
            </a:extLst>
          </p:cNvPr>
          <p:cNvSpPr/>
          <p:nvPr/>
        </p:nvSpPr>
        <p:spPr>
          <a:xfrm>
            <a:off x="8166199" y="3234212"/>
            <a:ext cx="2377440" cy="64000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dirty="0">
                <a:solidFill>
                  <a:prstClr val="black"/>
                </a:solidFill>
                <a:latin typeface="Bell MT" panose="02020503060305020303" pitchFamily="18" charset="0"/>
              </a:rPr>
              <a:t>Triose fosfato </a:t>
            </a:r>
            <a:r>
              <a:rPr lang="pt-BR" dirty="0" err="1">
                <a:solidFill>
                  <a:prstClr val="black"/>
                </a:solidFill>
                <a:latin typeface="Bell MT" panose="02020503060305020303" pitchFamily="18" charset="0"/>
              </a:rPr>
              <a:t>isomerase</a:t>
            </a:r>
            <a:endParaRPr lang="pt-BR" dirty="0">
              <a:solidFill>
                <a:prstClr val="black"/>
              </a:solidFill>
              <a:latin typeface="Bell MT" panose="02020503060305020303" pitchFamily="18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4AF4251-E4D7-4AE9-8BB3-F6F27257F14A}"/>
              </a:ext>
            </a:extLst>
          </p:cNvPr>
          <p:cNvSpPr txBox="1"/>
          <p:nvPr/>
        </p:nvSpPr>
        <p:spPr>
          <a:xfrm>
            <a:off x="8486207" y="4436754"/>
            <a:ext cx="1834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5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º Reação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B298D-D572-4C3C-92A1-78AAD20D0CDA}"/>
              </a:ext>
            </a:extLst>
          </p:cNvPr>
          <p:cNvGrpSpPr/>
          <p:nvPr/>
        </p:nvGrpSpPr>
        <p:grpSpPr>
          <a:xfrm>
            <a:off x="0" y="0"/>
            <a:ext cx="3078051" cy="634957"/>
            <a:chOff x="0" y="0"/>
            <a:chExt cx="3078051" cy="634957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C3FD6931-D08B-49EC-9A3F-A42A65D57929}"/>
                </a:ext>
              </a:extLst>
            </p:cNvPr>
            <p:cNvSpPr/>
            <p:nvPr/>
          </p:nvSpPr>
          <p:spPr>
            <a:xfrm>
              <a:off x="0" y="0"/>
              <a:ext cx="3078051" cy="63495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E6F5F630-A018-4945-A5CE-657F16EE785F}"/>
                </a:ext>
              </a:extLst>
            </p:cNvPr>
            <p:cNvSpPr txBox="1"/>
            <p:nvPr/>
          </p:nvSpPr>
          <p:spPr>
            <a:xfrm>
              <a:off x="0" y="81296"/>
              <a:ext cx="2974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1º Etapa da glicólise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326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2565 -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0.03502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-3.54167E-6 -0.11736 C -3.54167E-6 -0.17014 0.10157 -0.23449 0.18464 -0.23449 L 0.36914 -0.2344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-117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3 2.22222E-6 L -0.03503 0.10231 C -0.03503 0.14838 0.1112 0.20532 0.23021 0.20532 L 0.49583 0.20532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6" y="102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2" grpId="0"/>
      <p:bldP spid="28" grpId="0"/>
      <p:bldP spid="7" grpId="0" animBg="1"/>
      <p:bldP spid="71" grpId="0" animBg="1"/>
      <p:bldP spid="72" grpId="0"/>
      <p:bldP spid="80" grpId="0" animBg="1"/>
      <p:bldP spid="81" grpId="0" animBg="1"/>
      <p:bldP spid="8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719</Words>
  <Application>Microsoft Office PowerPoint</Application>
  <PresentationFormat>Widescreen</PresentationFormat>
  <Paragraphs>306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Bell MT</vt:lpstr>
      <vt:lpstr>Calibri</vt:lpstr>
      <vt:lpstr>Calibri Light</vt:lpstr>
      <vt:lpstr>Eras Bold ITC</vt:lpstr>
      <vt:lpstr>Times New Roman</vt:lpstr>
      <vt:lpstr>Tema do Office</vt:lpstr>
      <vt:lpstr>2_Tema do Office</vt:lpstr>
      <vt:lpstr>Apresentação do PowerPoint</vt:lpstr>
      <vt:lpstr>Resumo MUUUUITO resumido da Respiração celular aeróbica</vt:lpstr>
      <vt:lpstr>Glicólise</vt:lpstr>
      <vt:lpstr>Apresentação do PowerPoint</vt:lpstr>
      <vt:lpstr>Objetivos da aula</vt:lpstr>
      <vt:lpstr>Glicólise 1ª etapa  Fase de Investimento  Fase das hexoses</vt:lpstr>
      <vt:lpstr>Apresentação do PowerPoint</vt:lpstr>
      <vt:lpstr>Apresentação do PowerPoint</vt:lpstr>
      <vt:lpstr>Apresentação do PowerPoint</vt:lpstr>
      <vt:lpstr>Glicólise 2ª etapa  Fase de Produção  Fase das Trioses</vt:lpstr>
      <vt:lpstr>Apresentação do PowerPoint</vt:lpstr>
      <vt:lpstr>Apresentação do PowerPoint</vt:lpstr>
      <vt:lpstr>Apresentação do PowerPoint</vt:lpstr>
      <vt:lpstr>Glicólise</vt:lpstr>
      <vt:lpstr>Saldo final</vt:lpstr>
      <vt:lpstr>Glicólise  Com a formula estrutural das moléculas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resolução da questão 01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Glicólise</dc:title>
  <dc:creator>Danilo Andrade</dc:creator>
  <cp:lastModifiedBy>Danilo Andrade</cp:lastModifiedBy>
  <cp:revision>223</cp:revision>
  <dcterms:created xsi:type="dcterms:W3CDTF">2022-09-19T13:19:09Z</dcterms:created>
  <dcterms:modified xsi:type="dcterms:W3CDTF">2023-09-17T21:13:58Z</dcterms:modified>
</cp:coreProperties>
</file>