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428" r:id="rId3"/>
    <p:sldId id="429" r:id="rId4"/>
    <p:sldId id="433" r:id="rId5"/>
    <p:sldId id="437" r:id="rId6"/>
    <p:sldId id="442" r:id="rId7"/>
    <p:sldId id="411" r:id="rId8"/>
    <p:sldId id="438" r:id="rId9"/>
    <p:sldId id="414" r:id="rId10"/>
    <p:sldId id="413" r:id="rId11"/>
    <p:sldId id="412" r:id="rId12"/>
    <p:sldId id="431" r:id="rId13"/>
    <p:sldId id="436" r:id="rId14"/>
    <p:sldId id="435" r:id="rId15"/>
    <p:sldId id="26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68B80-4B83-4BA5-8E70-AD11F9733070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828A7-9E08-4B2B-B0F1-7EF80168C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36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407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molécula de glicose é uma molécula com muita energia armazenada nas ligações entre os átomos de C, H e O que a compõe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02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molécula de glicose é uma molécula com muita energia armazenada nas ligações entre os átomos de C, H e O que a compõe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58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80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68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32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3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44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9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09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33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19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70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3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12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santos@ufes.br" TargetMode="External"/><Relationship Id="rId2" Type="http://schemas.openxmlformats.org/officeDocument/2006/relationships/hyperlink" Target="mailto:danilo_as@liv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86E58A8-B8B0-4E11-AFF0-25B8126A5C40}"/>
              </a:ext>
            </a:extLst>
          </p:cNvPr>
          <p:cNvSpPr txBox="1"/>
          <p:nvPr/>
        </p:nvSpPr>
        <p:spPr>
          <a:xfrm>
            <a:off x="-647240" y="2893509"/>
            <a:ext cx="8850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Times New Roman" panose="02020603050405020304" pitchFamily="18" charset="0"/>
              </a:rPr>
              <a:t>Vida e Energia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3FF05D9E-CC85-4B79-B2C1-6B9D2B47881E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D857A3D2-DA78-4BED-AB2C-0CBD50C36A06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5C8F764-AC89-46E2-88C9-AEA38F4E2993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8346855-9DA9-47C1-AAE2-55FF89A23A9B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013DC196-B743-41DB-9AD3-0605522535A8}"/>
              </a:ext>
            </a:extLst>
          </p:cNvPr>
          <p:cNvSpPr/>
          <p:nvPr/>
        </p:nvSpPr>
        <p:spPr>
          <a:xfrm>
            <a:off x="4252494" y="3816839"/>
            <a:ext cx="1489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(ATP)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12267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0FD70E6-D0C0-4ADA-A541-631CCD359BAF}"/>
              </a:ext>
            </a:extLst>
          </p:cNvPr>
          <p:cNvSpPr/>
          <p:nvPr/>
        </p:nvSpPr>
        <p:spPr>
          <a:xfrm>
            <a:off x="5946589" y="2604198"/>
            <a:ext cx="5488853" cy="3799267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AC1D4B-DFEB-407E-91C2-B42705DD0DC6}"/>
              </a:ext>
            </a:extLst>
          </p:cNvPr>
          <p:cNvSpPr txBox="1"/>
          <p:nvPr/>
        </p:nvSpPr>
        <p:spPr>
          <a:xfrm>
            <a:off x="2234734" y="454535"/>
            <a:ext cx="8178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Do inicio ao final da respiração celular...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42C6EA-17C5-4D8C-862F-611D4B95F104}"/>
              </a:ext>
            </a:extLst>
          </p:cNvPr>
          <p:cNvSpPr txBox="1"/>
          <p:nvPr/>
        </p:nvSpPr>
        <p:spPr>
          <a:xfrm>
            <a:off x="6894575" y="1905342"/>
            <a:ext cx="366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36 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ATP’s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/ 38ATP’s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A105B99D-A508-4D6B-A051-3CD7DA53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" y="3223850"/>
            <a:ext cx="2585281" cy="2314262"/>
          </a:xfrm>
          <a:prstGeom prst="rect">
            <a:avLst/>
          </a:prstGeom>
        </p:spPr>
      </p:pic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AB53C98-1589-4ECB-9865-C01F860A8A27}"/>
              </a:ext>
            </a:extLst>
          </p:cNvPr>
          <p:cNvGrpSpPr/>
          <p:nvPr/>
        </p:nvGrpSpPr>
        <p:grpSpPr>
          <a:xfrm>
            <a:off x="6096000" y="3070305"/>
            <a:ext cx="5168292" cy="430702"/>
            <a:chOff x="6285227" y="1625794"/>
            <a:chExt cx="5168292" cy="430702"/>
          </a:xfrm>
        </p:grpSpPr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FB3644DE-4953-4FC3-A969-1533A5F91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9C55F896-6594-426F-A948-F0DF102B0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D3CE054F-E8F2-44F8-8096-CBCFE0058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3C19F28C-6B0D-40CE-847A-689FCDFA2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5EF69018-6905-4228-AC19-3B3818DC3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7AB46A3C-2FF2-4364-940D-32D8047B097D}"/>
              </a:ext>
            </a:extLst>
          </p:cNvPr>
          <p:cNvGrpSpPr/>
          <p:nvPr/>
        </p:nvGrpSpPr>
        <p:grpSpPr>
          <a:xfrm>
            <a:off x="6123102" y="3529358"/>
            <a:ext cx="5168292" cy="430702"/>
            <a:chOff x="6285227" y="1625794"/>
            <a:chExt cx="5168292" cy="430702"/>
          </a:xfrm>
        </p:grpSpPr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288FE0C4-D6A2-4729-839D-F1BB68286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0A0FE547-BF90-4801-A5AE-D53F07FB7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BB4FC350-D3F1-4667-A5CA-8A0E00FA9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EB61F80F-C3AE-4528-9A86-E58055C3E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id="{94CE924B-0DC6-46A5-AA9C-12CEAC5A5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A211F7B6-73C2-4F28-8522-168EE5E88975}"/>
              </a:ext>
            </a:extLst>
          </p:cNvPr>
          <p:cNvGrpSpPr/>
          <p:nvPr/>
        </p:nvGrpSpPr>
        <p:grpSpPr>
          <a:xfrm>
            <a:off x="6123102" y="4001006"/>
            <a:ext cx="5168292" cy="430702"/>
            <a:chOff x="6285227" y="1625794"/>
            <a:chExt cx="5168292" cy="430702"/>
          </a:xfrm>
        </p:grpSpPr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93477AE9-B03C-47E1-A061-31C47CD23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0A3ABB0A-7B5A-44E0-AAF1-F0EF4F500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577008FB-1781-4101-A899-A7A186676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C09C16FF-BBED-4D2D-8B03-E9D06682E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6516AB5C-9C6A-48ED-80CF-426EAD75F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CF3CD2CF-6CAE-410D-B790-A153940D00BE}"/>
              </a:ext>
            </a:extLst>
          </p:cNvPr>
          <p:cNvGrpSpPr/>
          <p:nvPr/>
        </p:nvGrpSpPr>
        <p:grpSpPr>
          <a:xfrm>
            <a:off x="6150204" y="4460059"/>
            <a:ext cx="5168292" cy="430702"/>
            <a:chOff x="6285227" y="1625794"/>
            <a:chExt cx="5168292" cy="430702"/>
          </a:xfrm>
        </p:grpSpPr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C7816A4E-D386-480B-A7D9-C46E1376B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D75F3C43-2002-4C87-AA53-F69C53249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76" name="Imagem 75">
              <a:extLst>
                <a:ext uri="{FF2B5EF4-FFF2-40B4-BE49-F238E27FC236}">
                  <a16:creationId xmlns:a16="http://schemas.microsoft.com/office/drawing/2014/main" id="{9B1558FA-0CDB-451C-858F-B8E1CF550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77" name="Imagem 76">
              <a:extLst>
                <a:ext uri="{FF2B5EF4-FFF2-40B4-BE49-F238E27FC236}">
                  <a16:creationId xmlns:a16="http://schemas.microsoft.com/office/drawing/2014/main" id="{D47A56ED-45A3-48D7-A4D2-38F38AE88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34749251-E5CD-4A12-9F5D-9DC861332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E65C4EA0-F07C-4281-B5C1-CDDA8FB42FCD}"/>
              </a:ext>
            </a:extLst>
          </p:cNvPr>
          <p:cNvGrpSpPr/>
          <p:nvPr/>
        </p:nvGrpSpPr>
        <p:grpSpPr>
          <a:xfrm>
            <a:off x="6123102" y="4988046"/>
            <a:ext cx="5168292" cy="430702"/>
            <a:chOff x="6285227" y="1625794"/>
            <a:chExt cx="5168292" cy="430702"/>
          </a:xfrm>
        </p:grpSpPr>
        <p:pic>
          <p:nvPicPr>
            <p:cNvPr id="80" name="Imagem 79">
              <a:extLst>
                <a:ext uri="{FF2B5EF4-FFF2-40B4-BE49-F238E27FC236}">
                  <a16:creationId xmlns:a16="http://schemas.microsoft.com/office/drawing/2014/main" id="{79BBDF41-8397-413F-BCB8-51FA82B95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DBDF657F-71D3-4F72-87AE-0C8F40DCE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82" name="Imagem 81">
              <a:extLst>
                <a:ext uri="{FF2B5EF4-FFF2-40B4-BE49-F238E27FC236}">
                  <a16:creationId xmlns:a16="http://schemas.microsoft.com/office/drawing/2014/main" id="{8CE136F8-2C36-46EC-9503-C5E79FEBB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83" name="Imagem 82">
              <a:extLst>
                <a:ext uri="{FF2B5EF4-FFF2-40B4-BE49-F238E27FC236}">
                  <a16:creationId xmlns:a16="http://schemas.microsoft.com/office/drawing/2014/main" id="{7EFE6721-6368-4AC3-AC41-32843E0BB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84" name="Imagem 83">
              <a:extLst>
                <a:ext uri="{FF2B5EF4-FFF2-40B4-BE49-F238E27FC236}">
                  <a16:creationId xmlns:a16="http://schemas.microsoft.com/office/drawing/2014/main" id="{EF7F654E-3D15-4D01-BD5F-A13437D06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67FDDA1B-C02F-4F91-884F-B582EA9175F7}"/>
              </a:ext>
            </a:extLst>
          </p:cNvPr>
          <p:cNvGrpSpPr/>
          <p:nvPr/>
        </p:nvGrpSpPr>
        <p:grpSpPr>
          <a:xfrm>
            <a:off x="6150204" y="5447099"/>
            <a:ext cx="5168292" cy="430702"/>
            <a:chOff x="6285227" y="1625794"/>
            <a:chExt cx="5168292" cy="430702"/>
          </a:xfrm>
        </p:grpSpPr>
        <p:pic>
          <p:nvPicPr>
            <p:cNvPr id="86" name="Imagem 85">
              <a:extLst>
                <a:ext uri="{FF2B5EF4-FFF2-40B4-BE49-F238E27FC236}">
                  <a16:creationId xmlns:a16="http://schemas.microsoft.com/office/drawing/2014/main" id="{79868400-56AB-4C5E-A277-78C04A9DA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87" name="Imagem 86">
              <a:extLst>
                <a:ext uri="{FF2B5EF4-FFF2-40B4-BE49-F238E27FC236}">
                  <a16:creationId xmlns:a16="http://schemas.microsoft.com/office/drawing/2014/main" id="{16195337-C8FB-428B-BDF7-1B60FCD81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88" name="Imagem 87">
              <a:extLst>
                <a:ext uri="{FF2B5EF4-FFF2-40B4-BE49-F238E27FC236}">
                  <a16:creationId xmlns:a16="http://schemas.microsoft.com/office/drawing/2014/main" id="{1F2A642A-2EFD-4CB9-805E-BDCC232BD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89" name="Imagem 88">
              <a:extLst>
                <a:ext uri="{FF2B5EF4-FFF2-40B4-BE49-F238E27FC236}">
                  <a16:creationId xmlns:a16="http://schemas.microsoft.com/office/drawing/2014/main" id="{1AC1ADC3-8CBA-44C8-B752-9DBA2D976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90" name="Imagem 89">
              <a:extLst>
                <a:ext uri="{FF2B5EF4-FFF2-40B4-BE49-F238E27FC236}">
                  <a16:creationId xmlns:a16="http://schemas.microsoft.com/office/drawing/2014/main" id="{E4577267-29AC-4DAE-909D-2107CF65C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pic>
        <p:nvPicPr>
          <p:cNvPr id="91" name="Imagem 90">
            <a:extLst>
              <a:ext uri="{FF2B5EF4-FFF2-40B4-BE49-F238E27FC236}">
                <a16:creationId xmlns:a16="http://schemas.microsoft.com/office/drawing/2014/main" id="{01FD548A-5EC7-4664-982E-6E93107B6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008" y="5893557"/>
            <a:ext cx="935445" cy="418107"/>
          </a:xfrm>
          <a:prstGeom prst="rect">
            <a:avLst/>
          </a:prstGeom>
        </p:spPr>
      </p:pic>
      <p:sp>
        <p:nvSpPr>
          <p:cNvPr id="92" name="Seta: para a Direita 35">
            <a:extLst>
              <a:ext uri="{FF2B5EF4-FFF2-40B4-BE49-F238E27FC236}">
                <a16:creationId xmlns:a16="http://schemas.microsoft.com/office/drawing/2014/main" id="{8454E862-8F73-431B-B840-522118EB7F7A}"/>
              </a:ext>
            </a:extLst>
          </p:cNvPr>
          <p:cNvSpPr/>
          <p:nvPr/>
        </p:nvSpPr>
        <p:spPr>
          <a:xfrm>
            <a:off x="4062977" y="4040008"/>
            <a:ext cx="1188357" cy="584601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7470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ackage PNG Images Transparent Free Download | PNGMart">
            <a:extLst>
              <a:ext uri="{FF2B5EF4-FFF2-40B4-BE49-F238E27FC236}">
                <a16:creationId xmlns:a16="http://schemas.microsoft.com/office/drawing/2014/main" id="{8C238273-A431-49F9-94D0-BAE8D7D1E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706" y="2261983"/>
            <a:ext cx="3478905" cy="34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3C4E6E2-2E86-4E6D-B8D1-4FCC48814A76}"/>
              </a:ext>
            </a:extLst>
          </p:cNvPr>
          <p:cNvSpPr txBox="1"/>
          <p:nvPr/>
        </p:nvSpPr>
        <p:spPr>
          <a:xfrm>
            <a:off x="688947" y="532010"/>
            <a:ext cx="8063167" cy="2023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just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Um aspecto interessante é que essa molécula é uma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forma de energia entregável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, e assim pode ser transportada entre as células de organismos vivos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1F454E-0F5C-4478-A97E-F2A293F53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392" y="3135086"/>
            <a:ext cx="2138438" cy="191426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3722FA6-0AAA-4CD2-BFFA-6FA810EF7A11}"/>
              </a:ext>
            </a:extLst>
          </p:cNvPr>
          <p:cNvSpPr txBox="1"/>
          <p:nvPr/>
        </p:nvSpPr>
        <p:spPr>
          <a:xfrm>
            <a:off x="5225143" y="3429000"/>
            <a:ext cx="1259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=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D11B27-DB45-45B8-8B70-4B7C2B2FB570}"/>
              </a:ext>
            </a:extLst>
          </p:cNvPr>
          <p:cNvSpPr txBox="1"/>
          <p:nvPr/>
        </p:nvSpPr>
        <p:spPr>
          <a:xfrm>
            <a:off x="6652744" y="5740888"/>
            <a:ext cx="3617927" cy="5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Pacote de Energia</a:t>
            </a:r>
          </a:p>
        </p:txBody>
      </p:sp>
    </p:spTree>
    <p:extLst>
      <p:ext uri="{BB962C8B-B14F-4D97-AF65-F5344CB8AC3E}">
        <p14:creationId xmlns:p14="http://schemas.microsoft.com/office/powerpoint/2010/main" val="38767627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0FD70E6-D0C0-4ADA-A541-631CCD359BAF}"/>
              </a:ext>
            </a:extLst>
          </p:cNvPr>
          <p:cNvSpPr/>
          <p:nvPr/>
        </p:nvSpPr>
        <p:spPr>
          <a:xfrm>
            <a:off x="6096000" y="1194406"/>
            <a:ext cx="5488853" cy="3799267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42C6EA-17C5-4D8C-862F-611D4B95F104}"/>
              </a:ext>
            </a:extLst>
          </p:cNvPr>
          <p:cNvSpPr txBox="1"/>
          <p:nvPr/>
        </p:nvSpPr>
        <p:spPr>
          <a:xfrm>
            <a:off x="7043986" y="495550"/>
            <a:ext cx="366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36 ATP / 38 ATP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A105B99D-A508-4D6B-A051-3CD7DA53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742" y="1983469"/>
            <a:ext cx="2684391" cy="2402982"/>
          </a:xfrm>
          <a:prstGeom prst="rect">
            <a:avLst/>
          </a:prstGeom>
        </p:spPr>
      </p:pic>
      <p:pic>
        <p:nvPicPr>
          <p:cNvPr id="2050" name="Picture 2" descr="Cédula 10 Reais c288 FE - TN MOEDAS">
            <a:extLst>
              <a:ext uri="{FF2B5EF4-FFF2-40B4-BE49-F238E27FC236}">
                <a16:creationId xmlns:a16="http://schemas.microsoft.com/office/drawing/2014/main" id="{BA54B07A-D586-4E8C-B145-5C283C520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218" y="5257353"/>
            <a:ext cx="2504299" cy="113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rasileiro Moeda De 25 Centavos Isolada Em Um Fundo Preto Foto de Stock -  Imagem de preto, vinte: 106701370">
            <a:extLst>
              <a:ext uri="{FF2B5EF4-FFF2-40B4-BE49-F238E27FC236}">
                <a16:creationId xmlns:a16="http://schemas.microsoft.com/office/drawing/2014/main" id="{EBA66C04-99FB-4DC0-BDD7-3220DEA45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t="10952" r="11031" b="9525"/>
          <a:stretch/>
        </p:blipFill>
        <p:spPr bwMode="auto">
          <a:xfrm>
            <a:off x="6476889" y="5405325"/>
            <a:ext cx="1209793" cy="12020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Brasileiro Moeda De 25 Centavos Isolada Em Um Fundo Preto Foto de Stock -  Imagem de preto, vinte: 106701370">
            <a:extLst>
              <a:ext uri="{FF2B5EF4-FFF2-40B4-BE49-F238E27FC236}">
                <a16:creationId xmlns:a16="http://schemas.microsoft.com/office/drawing/2014/main" id="{8FDD07BA-31C8-4E1D-A832-E284BCA01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t="10952" r="11031" b="9525"/>
          <a:stretch/>
        </p:blipFill>
        <p:spPr bwMode="auto">
          <a:xfrm>
            <a:off x="7686682" y="5405325"/>
            <a:ext cx="1209793" cy="12020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Brasileiro Moeda De 25 Centavos Isolada Em Um Fundo Preto Foto de Stock -  Imagem de preto, vinte: 106701370">
            <a:extLst>
              <a:ext uri="{FF2B5EF4-FFF2-40B4-BE49-F238E27FC236}">
                <a16:creationId xmlns:a16="http://schemas.microsoft.com/office/drawing/2014/main" id="{C8EDEB81-A2CE-42B3-91F4-BDEBA2713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t="10952" r="11031" b="9525"/>
          <a:stretch/>
        </p:blipFill>
        <p:spPr bwMode="auto">
          <a:xfrm>
            <a:off x="8912658" y="5405325"/>
            <a:ext cx="1209793" cy="12020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Brasileiro Moeda De 25 Centavos Isolada Em Um Fundo Preto Foto de Stock -  Imagem de preto, vinte: 106701370">
            <a:extLst>
              <a:ext uri="{FF2B5EF4-FFF2-40B4-BE49-F238E27FC236}">
                <a16:creationId xmlns:a16="http://schemas.microsoft.com/office/drawing/2014/main" id="{5045CAA7-8330-439B-B0E5-76532C304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t="10952" r="11031" b="9525"/>
          <a:stretch/>
        </p:blipFill>
        <p:spPr bwMode="auto">
          <a:xfrm>
            <a:off x="10138634" y="5405325"/>
            <a:ext cx="1209793" cy="12020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57E29D29-3A10-4826-8ED3-81D5BA191662}"/>
              </a:ext>
            </a:extLst>
          </p:cNvPr>
          <p:cNvGrpSpPr/>
          <p:nvPr/>
        </p:nvGrpSpPr>
        <p:grpSpPr>
          <a:xfrm>
            <a:off x="6285227" y="1625794"/>
            <a:ext cx="5168292" cy="430702"/>
            <a:chOff x="6285227" y="1625794"/>
            <a:chExt cx="5168292" cy="430702"/>
          </a:xfrm>
        </p:grpSpPr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0A3DBEF5-9321-4593-9156-01BFD4E2E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165884E4-ECAA-4727-B9E2-F247E931F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CAB5131A-B652-46EA-9FFB-7F8E2C15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F0947BD3-432D-4BD9-A683-5081D91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729CCF95-7A12-4760-A0ED-9B8364B70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01C12C1-C775-4E85-9064-720DCC457C66}"/>
              </a:ext>
            </a:extLst>
          </p:cNvPr>
          <p:cNvGrpSpPr/>
          <p:nvPr/>
        </p:nvGrpSpPr>
        <p:grpSpPr>
          <a:xfrm>
            <a:off x="6312329" y="2084847"/>
            <a:ext cx="5168292" cy="430702"/>
            <a:chOff x="6285227" y="1625794"/>
            <a:chExt cx="5168292" cy="430702"/>
          </a:xfrm>
        </p:grpSpPr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F4FB4F5C-5E99-4986-8B42-E67F17370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id="{E00C66A0-41E6-4B13-BD88-645419E87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795BE0BE-3C81-4DEE-869B-71339C048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7A3BF154-5039-4984-977D-F1D936D0B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7638A846-2FCB-40B4-99A1-F353C5A5F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5EE46E96-EAF2-4CA9-A536-00DD3F409458}"/>
              </a:ext>
            </a:extLst>
          </p:cNvPr>
          <p:cNvGrpSpPr/>
          <p:nvPr/>
        </p:nvGrpSpPr>
        <p:grpSpPr>
          <a:xfrm>
            <a:off x="6312329" y="2556495"/>
            <a:ext cx="5168292" cy="430702"/>
            <a:chOff x="6285227" y="1625794"/>
            <a:chExt cx="5168292" cy="430702"/>
          </a:xfrm>
        </p:grpSpPr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DEECD586-BC27-4FFA-A67D-290E8C949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335FEE93-E6EA-4F98-A13F-9E2F73F26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A183D36D-7965-4901-8FFA-872925CC9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8956C4DE-AA93-4AC5-BCC8-FC114CB40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D57EC672-28D8-407F-80AE-6E44DC1ED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A19ABB51-B996-40C7-B736-7A2B1CFAF162}"/>
              </a:ext>
            </a:extLst>
          </p:cNvPr>
          <p:cNvGrpSpPr/>
          <p:nvPr/>
        </p:nvGrpSpPr>
        <p:grpSpPr>
          <a:xfrm>
            <a:off x="6339431" y="3015548"/>
            <a:ext cx="5168292" cy="430702"/>
            <a:chOff x="6285227" y="1625794"/>
            <a:chExt cx="5168292" cy="430702"/>
          </a:xfrm>
        </p:grpSpPr>
        <p:pic>
          <p:nvPicPr>
            <p:cNvPr id="77" name="Imagem 76">
              <a:extLst>
                <a:ext uri="{FF2B5EF4-FFF2-40B4-BE49-F238E27FC236}">
                  <a16:creationId xmlns:a16="http://schemas.microsoft.com/office/drawing/2014/main" id="{37654730-D8E4-41D4-8AE8-3B415142D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BFAC3EA0-AC68-48DF-AB4B-288BC1EF3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79" name="Imagem 78">
              <a:extLst>
                <a:ext uri="{FF2B5EF4-FFF2-40B4-BE49-F238E27FC236}">
                  <a16:creationId xmlns:a16="http://schemas.microsoft.com/office/drawing/2014/main" id="{D569C288-9C53-4EBB-BB27-F24265DD1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80" name="Imagem 79">
              <a:extLst>
                <a:ext uri="{FF2B5EF4-FFF2-40B4-BE49-F238E27FC236}">
                  <a16:creationId xmlns:a16="http://schemas.microsoft.com/office/drawing/2014/main" id="{3E92C2E3-3111-4307-BC1C-2FF371831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AD2099B5-18CC-4EFA-B05D-4F006F48F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B931E494-9E14-47C9-BAB4-913E2FCA8D54}"/>
              </a:ext>
            </a:extLst>
          </p:cNvPr>
          <p:cNvGrpSpPr/>
          <p:nvPr/>
        </p:nvGrpSpPr>
        <p:grpSpPr>
          <a:xfrm>
            <a:off x="6312329" y="3543535"/>
            <a:ext cx="5168292" cy="430702"/>
            <a:chOff x="6285227" y="1625794"/>
            <a:chExt cx="5168292" cy="430702"/>
          </a:xfrm>
        </p:grpSpPr>
        <p:pic>
          <p:nvPicPr>
            <p:cNvPr id="95" name="Imagem 94">
              <a:extLst>
                <a:ext uri="{FF2B5EF4-FFF2-40B4-BE49-F238E27FC236}">
                  <a16:creationId xmlns:a16="http://schemas.microsoft.com/office/drawing/2014/main" id="{535B0757-48DE-46F7-B3F9-37D73D6A9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96" name="Imagem 95">
              <a:extLst>
                <a:ext uri="{FF2B5EF4-FFF2-40B4-BE49-F238E27FC236}">
                  <a16:creationId xmlns:a16="http://schemas.microsoft.com/office/drawing/2014/main" id="{100E2F12-903C-497F-9ECA-A95EDACFB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97" name="Imagem 96">
              <a:extLst>
                <a:ext uri="{FF2B5EF4-FFF2-40B4-BE49-F238E27FC236}">
                  <a16:creationId xmlns:a16="http://schemas.microsoft.com/office/drawing/2014/main" id="{78B4CD3C-FDAC-4DA1-B50E-EBB5F2AFF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98" name="Imagem 97">
              <a:extLst>
                <a:ext uri="{FF2B5EF4-FFF2-40B4-BE49-F238E27FC236}">
                  <a16:creationId xmlns:a16="http://schemas.microsoft.com/office/drawing/2014/main" id="{95552C0B-D344-4E2C-8049-428DFE667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99" name="Imagem 98">
              <a:extLst>
                <a:ext uri="{FF2B5EF4-FFF2-40B4-BE49-F238E27FC236}">
                  <a16:creationId xmlns:a16="http://schemas.microsoft.com/office/drawing/2014/main" id="{32B8AA2D-B7AE-4982-A3FB-19EC3889A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178E0605-3017-4207-AE7B-1AD52955C7FC}"/>
              </a:ext>
            </a:extLst>
          </p:cNvPr>
          <p:cNvGrpSpPr/>
          <p:nvPr/>
        </p:nvGrpSpPr>
        <p:grpSpPr>
          <a:xfrm>
            <a:off x="6339431" y="4002588"/>
            <a:ext cx="5168292" cy="430702"/>
            <a:chOff x="6285227" y="1625794"/>
            <a:chExt cx="5168292" cy="430702"/>
          </a:xfrm>
        </p:grpSpPr>
        <p:pic>
          <p:nvPicPr>
            <p:cNvPr id="101" name="Imagem 100">
              <a:extLst>
                <a:ext uri="{FF2B5EF4-FFF2-40B4-BE49-F238E27FC236}">
                  <a16:creationId xmlns:a16="http://schemas.microsoft.com/office/drawing/2014/main" id="{449B7D8C-A793-4F93-A689-526ED39D4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102" name="Imagem 101">
              <a:extLst>
                <a:ext uri="{FF2B5EF4-FFF2-40B4-BE49-F238E27FC236}">
                  <a16:creationId xmlns:a16="http://schemas.microsoft.com/office/drawing/2014/main" id="{4B758B93-DE50-459C-9CD8-1009259E3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103" name="Imagem 102">
              <a:extLst>
                <a:ext uri="{FF2B5EF4-FFF2-40B4-BE49-F238E27FC236}">
                  <a16:creationId xmlns:a16="http://schemas.microsoft.com/office/drawing/2014/main" id="{A7F1BE63-B86E-4D0E-9B44-7243BF149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104" name="Imagem 103">
              <a:extLst>
                <a:ext uri="{FF2B5EF4-FFF2-40B4-BE49-F238E27FC236}">
                  <a16:creationId xmlns:a16="http://schemas.microsoft.com/office/drawing/2014/main" id="{ABFAB007-9005-4ABF-A0C5-8A36EBB34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105" name="Imagem 104">
              <a:extLst>
                <a:ext uri="{FF2B5EF4-FFF2-40B4-BE49-F238E27FC236}">
                  <a16:creationId xmlns:a16="http://schemas.microsoft.com/office/drawing/2014/main" id="{0B15E2B2-4F72-47F6-95E5-9488E6639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pic>
        <p:nvPicPr>
          <p:cNvPr id="106" name="Imagem 105">
            <a:extLst>
              <a:ext uri="{FF2B5EF4-FFF2-40B4-BE49-F238E27FC236}">
                <a16:creationId xmlns:a16="http://schemas.microsoft.com/office/drawing/2014/main" id="{9B201FFD-78B2-4CE0-96A6-7B97DEAC4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235" y="4449046"/>
            <a:ext cx="935445" cy="418107"/>
          </a:xfrm>
          <a:prstGeom prst="rect">
            <a:avLst/>
          </a:prstGeom>
        </p:spPr>
      </p:pic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798271D5-24F5-41DD-9E4A-A888E6A2CC22}"/>
              </a:ext>
            </a:extLst>
          </p:cNvPr>
          <p:cNvSpPr txBox="1"/>
          <p:nvPr/>
        </p:nvSpPr>
        <p:spPr>
          <a:xfrm>
            <a:off x="4528162" y="2584795"/>
            <a:ext cx="1259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6733695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Lâmpada clipart. Download grátis. | Creazilla">
            <a:extLst>
              <a:ext uri="{FF2B5EF4-FFF2-40B4-BE49-F238E27FC236}">
                <a16:creationId xmlns:a16="http://schemas.microsoft.com/office/drawing/2014/main" id="{D2082F32-F4F2-44B4-9026-5EB02093C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72085" y="3195755"/>
            <a:ext cx="788620" cy="7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179674C-CD3E-4BDA-BB9C-29404C40BF6B}"/>
              </a:ext>
            </a:extLst>
          </p:cNvPr>
          <p:cNvSpPr txBox="1"/>
          <p:nvPr/>
        </p:nvSpPr>
        <p:spPr>
          <a:xfrm>
            <a:off x="1212028" y="778497"/>
            <a:ext cx="9767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ATP é um fornecedor de energia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76AE34F-DAF2-4D14-AC39-33A065A90905}"/>
              </a:ext>
            </a:extLst>
          </p:cNvPr>
          <p:cNvSpPr/>
          <p:nvPr/>
        </p:nvSpPr>
        <p:spPr>
          <a:xfrm>
            <a:off x="533073" y="2084156"/>
            <a:ext cx="2372159" cy="2365305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099E4FE-4DC1-404C-A862-9D2C03BE6150}"/>
              </a:ext>
            </a:extLst>
          </p:cNvPr>
          <p:cNvSpPr/>
          <p:nvPr/>
        </p:nvSpPr>
        <p:spPr>
          <a:xfrm>
            <a:off x="6519370" y="2180234"/>
            <a:ext cx="2052000" cy="205273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D72F6BC-3141-412A-BB06-BD24B8552286}"/>
              </a:ext>
            </a:extLst>
          </p:cNvPr>
          <p:cNvSpPr txBox="1"/>
          <p:nvPr/>
        </p:nvSpPr>
        <p:spPr>
          <a:xfrm>
            <a:off x="533073" y="4500360"/>
            <a:ext cx="2300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Reação não espontâneas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67A496-D80C-4FA5-B6F9-C3E4EF436790}"/>
              </a:ext>
            </a:extLst>
          </p:cNvPr>
          <p:cNvSpPr txBox="1"/>
          <p:nvPr/>
        </p:nvSpPr>
        <p:spPr>
          <a:xfrm>
            <a:off x="3528935" y="4512175"/>
            <a:ext cx="2300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Movimento cinético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A7B865-6E41-461A-B9AD-A802F9E77A34}"/>
              </a:ext>
            </a:extLst>
          </p:cNvPr>
          <p:cNvSpPr txBox="1"/>
          <p:nvPr/>
        </p:nvSpPr>
        <p:spPr>
          <a:xfrm>
            <a:off x="6252663" y="4512175"/>
            <a:ext cx="2572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Energia luminosa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DBAAE7F-D545-4246-9B7D-2AA96C27BD25}"/>
              </a:ext>
            </a:extLst>
          </p:cNvPr>
          <p:cNvSpPr/>
          <p:nvPr/>
        </p:nvSpPr>
        <p:spPr>
          <a:xfrm>
            <a:off x="9492990" y="2196898"/>
            <a:ext cx="2052000" cy="205273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D49C78C-42B5-447E-A680-F282EB2BFE27}"/>
              </a:ext>
            </a:extLst>
          </p:cNvPr>
          <p:cNvSpPr txBox="1"/>
          <p:nvPr/>
        </p:nvSpPr>
        <p:spPr>
          <a:xfrm>
            <a:off x="9426890" y="4449461"/>
            <a:ext cx="2300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Energia térmica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4E95A55E-E854-424D-A251-6F54A3248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535" y="2406643"/>
            <a:ext cx="1238338" cy="162386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80E77FB-17A8-4C50-A95D-07D18853A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47" y="3560566"/>
            <a:ext cx="2052002" cy="33840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3D15F9A-2940-4DAE-BD48-0446E0288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29391"/>
            <a:ext cx="1817758" cy="366231"/>
          </a:xfrm>
          <a:prstGeom prst="rect">
            <a:avLst/>
          </a:prstGeom>
        </p:spPr>
      </p:pic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2FC0187-E65F-4ABA-84C1-02FC01071084}"/>
              </a:ext>
            </a:extLst>
          </p:cNvPr>
          <p:cNvCxnSpPr>
            <a:cxnSpLocks/>
          </p:cNvCxnSpPr>
          <p:nvPr/>
        </p:nvCxnSpPr>
        <p:spPr>
          <a:xfrm>
            <a:off x="1659296" y="3015258"/>
            <a:ext cx="0" cy="550621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" name="Imagem 3071">
            <a:extLst>
              <a:ext uri="{FF2B5EF4-FFF2-40B4-BE49-F238E27FC236}">
                <a16:creationId xmlns:a16="http://schemas.microsoft.com/office/drawing/2014/main" id="{188AE7EE-4428-40D0-97BC-794A47603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521" y="2546227"/>
            <a:ext cx="1041749" cy="1046358"/>
          </a:xfrm>
          <a:prstGeom prst="rect">
            <a:avLst/>
          </a:prstGeom>
        </p:spPr>
      </p:pic>
      <p:grpSp>
        <p:nvGrpSpPr>
          <p:cNvPr id="3075" name="Agrupar 3074">
            <a:extLst>
              <a:ext uri="{FF2B5EF4-FFF2-40B4-BE49-F238E27FC236}">
                <a16:creationId xmlns:a16="http://schemas.microsoft.com/office/drawing/2014/main" id="{30D6815D-36D6-48BC-A83E-F88C5B20B544}"/>
              </a:ext>
            </a:extLst>
          </p:cNvPr>
          <p:cNvGrpSpPr/>
          <p:nvPr/>
        </p:nvGrpSpPr>
        <p:grpSpPr>
          <a:xfrm>
            <a:off x="3715519" y="2149141"/>
            <a:ext cx="2052000" cy="2052734"/>
            <a:chOff x="3667243" y="2180234"/>
            <a:chExt cx="2052000" cy="2052734"/>
          </a:xfrm>
        </p:grpSpPr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CFD1BDF4-B518-430D-A343-995A0C657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062926" y="2405981"/>
              <a:ext cx="1642191" cy="1795894"/>
            </a:xfrm>
            <a:custGeom>
              <a:avLst/>
              <a:gdLst>
                <a:gd name="connsiteX0" fmla="*/ 0 w 1642191"/>
                <a:gd name="connsiteY0" fmla="*/ 0 h 1795894"/>
                <a:gd name="connsiteX1" fmla="*/ 1235016 w 1642191"/>
                <a:gd name="connsiteY1" fmla="*/ 0 h 1795894"/>
                <a:gd name="connsiteX2" fmla="*/ 1268822 w 1642191"/>
                <a:gd name="connsiteY2" fmla="*/ 25289 h 1795894"/>
                <a:gd name="connsiteX3" fmla="*/ 1642191 w 1642191"/>
                <a:gd name="connsiteY3" fmla="*/ 817284 h 1795894"/>
                <a:gd name="connsiteX4" fmla="*/ 1015557 w 1642191"/>
                <a:gd name="connsiteY4" fmla="*/ 1762994 h 1795894"/>
                <a:gd name="connsiteX5" fmla="*/ 925699 w 1642191"/>
                <a:gd name="connsiteY5" fmla="*/ 1795894 h 1795894"/>
                <a:gd name="connsiteX6" fmla="*/ 306683 w 1642191"/>
                <a:gd name="connsiteY6" fmla="*/ 1795894 h 1795894"/>
                <a:gd name="connsiteX7" fmla="*/ 216826 w 1642191"/>
                <a:gd name="connsiteY7" fmla="*/ 1762994 h 1795894"/>
                <a:gd name="connsiteX8" fmla="*/ 42545 w 1642191"/>
                <a:gd name="connsiteY8" fmla="*/ 1668364 h 1795894"/>
                <a:gd name="connsiteX9" fmla="*/ 0 w 1642191"/>
                <a:gd name="connsiteY9" fmla="*/ 1636538 h 179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2191" h="1795894">
                  <a:moveTo>
                    <a:pt x="0" y="0"/>
                  </a:moveTo>
                  <a:lnTo>
                    <a:pt x="1235016" y="0"/>
                  </a:lnTo>
                  <a:lnTo>
                    <a:pt x="1268822" y="25289"/>
                  </a:lnTo>
                  <a:cubicBezTo>
                    <a:pt x="1496848" y="213540"/>
                    <a:pt x="1642191" y="498433"/>
                    <a:pt x="1642191" y="817284"/>
                  </a:cubicBezTo>
                  <a:cubicBezTo>
                    <a:pt x="1642191" y="1242419"/>
                    <a:pt x="1383803" y="1607183"/>
                    <a:pt x="1015557" y="1762994"/>
                  </a:cubicBezTo>
                  <a:lnTo>
                    <a:pt x="925699" y="1795894"/>
                  </a:lnTo>
                  <a:lnTo>
                    <a:pt x="306683" y="1795894"/>
                  </a:lnTo>
                  <a:lnTo>
                    <a:pt x="216826" y="1762994"/>
                  </a:lnTo>
                  <a:cubicBezTo>
                    <a:pt x="155451" y="1737026"/>
                    <a:pt x="97128" y="1705253"/>
                    <a:pt x="42545" y="1668364"/>
                  </a:cubicBezTo>
                  <a:lnTo>
                    <a:pt x="0" y="1636538"/>
                  </a:lnTo>
                  <a:close/>
                </a:path>
              </a:pathLst>
            </a:custGeom>
          </p:spPr>
        </p:pic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38AA94A2-B98B-4CC3-B689-9FA2D74D70EF}"/>
                </a:ext>
              </a:extLst>
            </p:cNvPr>
            <p:cNvSpPr/>
            <p:nvPr/>
          </p:nvSpPr>
          <p:spPr>
            <a:xfrm>
              <a:off x="3667243" y="2180234"/>
              <a:ext cx="2052000" cy="2052734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168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  <p:bldP spid="20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179674C-CD3E-4BDA-BB9C-29404C40BF6B}"/>
              </a:ext>
            </a:extLst>
          </p:cNvPr>
          <p:cNvSpPr txBox="1"/>
          <p:nvPr/>
        </p:nvSpPr>
        <p:spPr>
          <a:xfrm>
            <a:off x="497423" y="791680"/>
            <a:ext cx="11183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Existem outras moléculas fornecedoras de energia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48ECD9A-629E-4EEE-9566-0BADAE942D50}"/>
              </a:ext>
            </a:extLst>
          </p:cNvPr>
          <p:cNvGrpSpPr/>
          <p:nvPr/>
        </p:nvGrpSpPr>
        <p:grpSpPr>
          <a:xfrm>
            <a:off x="585608" y="2155626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6981F59-B547-4518-A690-C7D0B970D1A3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31C5E0D-9EE5-43D6-9F30-BCB55762B422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749DD2D-4E24-476B-BCD5-1FDC1D84DC73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D1FE8E3-F7AF-48EB-8C74-2223E256FE82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BC28EF3-BCA0-4768-8113-0305415E32CB}"/>
              </a:ext>
            </a:extLst>
          </p:cNvPr>
          <p:cNvSpPr txBox="1"/>
          <p:nvPr/>
        </p:nvSpPr>
        <p:spPr>
          <a:xfrm>
            <a:off x="3369038" y="2258320"/>
            <a:ext cx="7364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Guanosina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trifosfato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8B9CE0D-1788-49CC-988D-DA29D33F01D3}"/>
              </a:ext>
            </a:extLst>
          </p:cNvPr>
          <p:cNvGrpSpPr/>
          <p:nvPr/>
        </p:nvGrpSpPr>
        <p:grpSpPr>
          <a:xfrm>
            <a:off x="1405265" y="5103472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596EF538-450A-478C-8E34-CF4EC3C0D9DC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FC41EFD-7DCA-4277-973F-7E9306E9F502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B1CAE0E-9603-4578-B343-10030E8C809B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8CAB9448-257A-4715-82C0-3211BBAE7478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CC94967-170E-443C-8402-F73DAB263CE8}"/>
              </a:ext>
            </a:extLst>
          </p:cNvPr>
          <p:cNvGrpSpPr/>
          <p:nvPr/>
        </p:nvGrpSpPr>
        <p:grpSpPr>
          <a:xfrm>
            <a:off x="4731171" y="5103471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4363309E-5697-4773-9049-3E89C5E3778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18B7416-D2C2-4641-812C-EB9834A657E3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52BF231-3795-46F8-8313-3DC1EBFA7AE0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5D41EB3F-0BE9-42C8-84E5-799D4588362F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AA259E4-F15B-486C-82B3-D1F63C1CB103}"/>
              </a:ext>
            </a:extLst>
          </p:cNvPr>
          <p:cNvGrpSpPr/>
          <p:nvPr/>
        </p:nvGrpSpPr>
        <p:grpSpPr>
          <a:xfrm>
            <a:off x="8091184" y="5086466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7272FD2-A53F-4149-8AAA-451B221908D7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U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D9CBA6C4-DDBE-4487-98E9-5E66A64B8C9B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F508813-35D4-4B43-8143-DA4F61FC7708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7CFE8E0-6CC5-478E-BCBE-7AFF3C207E9A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5AB6D20-873E-48BB-B8EC-3121F961B07E}"/>
              </a:ext>
            </a:extLst>
          </p:cNvPr>
          <p:cNvSpPr txBox="1"/>
          <p:nvPr/>
        </p:nvSpPr>
        <p:spPr>
          <a:xfrm>
            <a:off x="962468" y="2949360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GTP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C5C360F-87FD-469E-AE7F-CEE1EB1A0BC1}"/>
              </a:ext>
            </a:extLst>
          </p:cNvPr>
          <p:cNvSpPr txBox="1"/>
          <p:nvPr/>
        </p:nvSpPr>
        <p:spPr>
          <a:xfrm>
            <a:off x="1908836" y="6066322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CTP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414FA5C-58A3-4A03-A587-0D0B54506780}"/>
              </a:ext>
            </a:extLst>
          </p:cNvPr>
          <p:cNvSpPr txBox="1"/>
          <p:nvPr/>
        </p:nvSpPr>
        <p:spPr>
          <a:xfrm>
            <a:off x="5250522" y="6066321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TTP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E7D3D19-514E-4A43-8F1A-36F324748379}"/>
              </a:ext>
            </a:extLst>
          </p:cNvPr>
          <p:cNvSpPr txBox="1"/>
          <p:nvPr/>
        </p:nvSpPr>
        <p:spPr>
          <a:xfrm>
            <a:off x="8479820" y="6066320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UTP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2A901D8-FC86-4551-8D4F-3145AAA03C45}"/>
              </a:ext>
            </a:extLst>
          </p:cNvPr>
          <p:cNvSpPr txBox="1"/>
          <p:nvPr/>
        </p:nvSpPr>
        <p:spPr>
          <a:xfrm>
            <a:off x="3270969" y="3534135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GTP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68F5437-0D08-41C3-852C-6886B8E8B8E9}"/>
              </a:ext>
            </a:extLst>
          </p:cNvPr>
          <p:cNvSpPr txBox="1"/>
          <p:nvPr/>
        </p:nvSpPr>
        <p:spPr>
          <a:xfrm>
            <a:off x="6630981" y="3534135"/>
            <a:ext cx="220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GDP +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Pi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C4DF366-91FC-481F-84D2-53685FE29ABB}"/>
              </a:ext>
            </a:extLst>
          </p:cNvPr>
          <p:cNvCxnSpPr/>
          <p:nvPr/>
        </p:nvCxnSpPr>
        <p:spPr>
          <a:xfrm>
            <a:off x="4749099" y="3730327"/>
            <a:ext cx="18288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51E9019F-B1A1-46A4-8EC3-E2EC6BBB04A8}"/>
              </a:ext>
            </a:extLst>
          </p:cNvPr>
          <p:cNvCxnSpPr>
            <a:cxnSpLocks/>
          </p:cNvCxnSpPr>
          <p:nvPr/>
        </p:nvCxnSpPr>
        <p:spPr>
          <a:xfrm flipH="1">
            <a:off x="4749100" y="3993407"/>
            <a:ext cx="182879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ogo-neoprospecta">
            <a:extLst>
              <a:ext uri="{FF2B5EF4-FFF2-40B4-BE49-F238E27FC236}">
                <a16:creationId xmlns:a16="http://schemas.microsoft.com/office/drawing/2014/main" id="{271F9835-8BB0-4A50-8090-E4EF7C248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7" y="2436188"/>
            <a:ext cx="6984091" cy="148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575BC-99D7-42A9-AA17-0AA82114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95" y="4472739"/>
            <a:ext cx="6440606" cy="175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95B916F-15C7-4727-BC02-8EC41773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Dica de trabalho</a:t>
            </a:r>
          </a:p>
        </p:txBody>
      </p:sp>
    </p:spTree>
    <p:extLst>
      <p:ext uri="{BB962C8B-B14F-4D97-AF65-F5344CB8AC3E}">
        <p14:creationId xmlns:p14="http://schemas.microsoft.com/office/powerpoint/2010/main" val="425875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Objetivos da aula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8A227A-935B-4070-97E9-6E9E89DFEB0A}"/>
              </a:ext>
            </a:extLst>
          </p:cNvPr>
          <p:cNvSpPr txBox="1"/>
          <p:nvPr/>
        </p:nvSpPr>
        <p:spPr>
          <a:xfrm>
            <a:off x="568210" y="2044005"/>
            <a:ext cx="10555975" cy="143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Desenvolver uma compreensão mais ampla da relação entre catabolismo, anabolismo, produção de energia química (ATP) e a importância das reações metabólicas</a:t>
            </a:r>
          </a:p>
        </p:txBody>
      </p:sp>
    </p:spTree>
    <p:extLst>
      <p:ext uri="{BB962C8B-B14F-4D97-AF65-F5344CB8AC3E}">
        <p14:creationId xmlns:p14="http://schemas.microsoft.com/office/powerpoint/2010/main" val="30274884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AC1D4B-DFEB-407E-91C2-B42705DD0DC6}"/>
              </a:ext>
            </a:extLst>
          </p:cNvPr>
          <p:cNvSpPr txBox="1"/>
          <p:nvPr/>
        </p:nvSpPr>
        <p:spPr>
          <a:xfrm>
            <a:off x="2006642" y="613185"/>
            <a:ext cx="8178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As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vias metabólicas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possuem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duas principais funções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422CC0-1BAB-4A00-A1B5-DC43E014E114}"/>
              </a:ext>
            </a:extLst>
          </p:cNvPr>
          <p:cNvSpPr txBox="1"/>
          <p:nvPr/>
        </p:nvSpPr>
        <p:spPr>
          <a:xfrm>
            <a:off x="552414" y="5103416"/>
            <a:ext cx="105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Produzir novas moléculas orgânicas estruturais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5E77DE-E88A-4344-85DA-FB2401929DF7}"/>
              </a:ext>
            </a:extLst>
          </p:cNvPr>
          <p:cNvSpPr txBox="1"/>
          <p:nvPr/>
        </p:nvSpPr>
        <p:spPr>
          <a:xfrm>
            <a:off x="552414" y="2862155"/>
            <a:ext cx="102948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Gerar energia química (na maior parte sob a forma de ATP)</a:t>
            </a:r>
          </a:p>
        </p:txBody>
      </p:sp>
    </p:spTree>
    <p:extLst>
      <p:ext uri="{BB962C8B-B14F-4D97-AF65-F5344CB8AC3E}">
        <p14:creationId xmlns:p14="http://schemas.microsoft.com/office/powerpoint/2010/main" val="16042178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AC1D4B-DFEB-407E-91C2-B42705DD0DC6}"/>
              </a:ext>
            </a:extLst>
          </p:cNvPr>
          <p:cNvSpPr txBox="1"/>
          <p:nvPr/>
        </p:nvSpPr>
        <p:spPr>
          <a:xfrm>
            <a:off x="3836200" y="3883152"/>
            <a:ext cx="4458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Metabolismo Celular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5C7AAE0-C751-4BFE-98C9-E558E1392516}"/>
              </a:ext>
            </a:extLst>
          </p:cNvPr>
          <p:cNvSpPr txBox="1"/>
          <p:nvPr/>
        </p:nvSpPr>
        <p:spPr>
          <a:xfrm>
            <a:off x="488760" y="1707142"/>
            <a:ext cx="4653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Anabolismo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45E23D5-B44D-46A8-A17B-0CBB92B2C539}"/>
              </a:ext>
            </a:extLst>
          </p:cNvPr>
          <p:cNvSpPr txBox="1"/>
          <p:nvPr/>
        </p:nvSpPr>
        <p:spPr>
          <a:xfrm>
            <a:off x="7049596" y="1674924"/>
            <a:ext cx="4653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Catabolismo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DD29755-396F-4820-9E35-D6419451445F}"/>
              </a:ext>
            </a:extLst>
          </p:cNvPr>
          <p:cNvGrpSpPr/>
          <p:nvPr/>
        </p:nvGrpSpPr>
        <p:grpSpPr>
          <a:xfrm>
            <a:off x="8052136" y="1235012"/>
            <a:ext cx="2912865" cy="346132"/>
            <a:chOff x="948064" y="2998277"/>
            <a:chExt cx="2912865" cy="346132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E75CB726-9FD1-40B1-9C3F-F0145CBAE08E}"/>
                </a:ext>
              </a:extLst>
            </p:cNvPr>
            <p:cNvCxnSpPr>
              <a:cxnSpLocks/>
            </p:cNvCxnSpPr>
            <p:nvPr/>
          </p:nvCxnSpPr>
          <p:spPr>
            <a:xfrm>
              <a:off x="1190894" y="3163180"/>
              <a:ext cx="3760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B1CCBE6-2286-4A91-B805-DCD271E98F2F}"/>
                </a:ext>
              </a:extLst>
            </p:cNvPr>
            <p:cNvCxnSpPr>
              <a:cxnSpLocks/>
            </p:cNvCxnSpPr>
            <p:nvPr/>
          </p:nvCxnSpPr>
          <p:spPr>
            <a:xfrm>
              <a:off x="3202287" y="3171657"/>
              <a:ext cx="3760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D5DD2334-FA9E-4DCC-A71D-8E6C8A3D8836}"/>
                </a:ext>
              </a:extLst>
            </p:cNvPr>
            <p:cNvSpPr/>
            <p:nvPr/>
          </p:nvSpPr>
          <p:spPr>
            <a:xfrm>
              <a:off x="1445681" y="301044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D6E7205-08DB-4B50-AA91-7FAA8BDC1F24}"/>
                </a:ext>
              </a:extLst>
            </p:cNvPr>
            <p:cNvSpPr/>
            <p:nvPr/>
          </p:nvSpPr>
          <p:spPr>
            <a:xfrm>
              <a:off x="1767630" y="302198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7366142E-B3C5-459B-8D9D-3F46EFAC730C}"/>
                </a:ext>
              </a:extLst>
            </p:cNvPr>
            <p:cNvSpPr/>
            <p:nvPr/>
          </p:nvSpPr>
          <p:spPr>
            <a:xfrm>
              <a:off x="2058819" y="301044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2816D495-93FD-4960-AB0B-03CF38B564BD}"/>
                </a:ext>
              </a:extLst>
            </p:cNvPr>
            <p:cNvSpPr/>
            <p:nvPr/>
          </p:nvSpPr>
          <p:spPr>
            <a:xfrm>
              <a:off x="2380768" y="302198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EEC4D55-0222-4CED-B035-3FEDEDB4E135}"/>
                </a:ext>
              </a:extLst>
            </p:cNvPr>
            <p:cNvSpPr/>
            <p:nvPr/>
          </p:nvSpPr>
          <p:spPr>
            <a:xfrm>
              <a:off x="2698834" y="301044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A39AD51C-9E5D-40AE-B105-FB04BF11AC4E}"/>
                </a:ext>
              </a:extLst>
            </p:cNvPr>
            <p:cNvSpPr/>
            <p:nvPr/>
          </p:nvSpPr>
          <p:spPr>
            <a:xfrm>
              <a:off x="3020783" y="302198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63E37207-9CF2-4870-9706-8AD8DA2AE02E}"/>
                </a:ext>
              </a:extLst>
            </p:cNvPr>
            <p:cNvSpPr/>
            <p:nvPr/>
          </p:nvSpPr>
          <p:spPr>
            <a:xfrm>
              <a:off x="3548412" y="302198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0456603E-E743-4E6E-908F-85403F9CAD9C}"/>
                </a:ext>
              </a:extLst>
            </p:cNvPr>
            <p:cNvSpPr/>
            <p:nvPr/>
          </p:nvSpPr>
          <p:spPr>
            <a:xfrm>
              <a:off x="948064" y="2998277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7F83A8DB-BF0F-4018-B54F-9093A9146636}"/>
              </a:ext>
            </a:extLst>
          </p:cNvPr>
          <p:cNvGrpSpPr/>
          <p:nvPr/>
        </p:nvGrpSpPr>
        <p:grpSpPr>
          <a:xfrm>
            <a:off x="9504436" y="1250401"/>
            <a:ext cx="1480161" cy="333964"/>
            <a:chOff x="6209293" y="2968835"/>
            <a:chExt cx="1480161" cy="333964"/>
          </a:xfrm>
        </p:grpSpPr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0F839BF5-2B4F-4AE0-B4B0-20C8D1D51E5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9EA871BA-CD44-4E99-8BBF-15C800A13A03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B7C03FC2-7A24-4098-9F75-82A13C398DE7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7D40B8EC-CAB4-44BC-B9C5-ED3DE08F7AF4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CB813DD1-7F94-407E-A341-742E6D23E756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8572BA4A-9E3C-4D7E-A4C9-F7477B2C508A}"/>
              </a:ext>
            </a:extLst>
          </p:cNvPr>
          <p:cNvGrpSpPr/>
          <p:nvPr/>
        </p:nvGrpSpPr>
        <p:grpSpPr>
          <a:xfrm rot="10800000">
            <a:off x="7992028" y="1256171"/>
            <a:ext cx="1480161" cy="333964"/>
            <a:chOff x="6209293" y="2968835"/>
            <a:chExt cx="1480161" cy="333964"/>
          </a:xfrm>
        </p:grpSpPr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5FDE5150-B3A0-4C67-8413-CB94648CAE47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E52CB34-C675-4824-B312-23487E1DA7E0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1A6CEEB-D2CD-4EB0-90F8-BD3EFA6B9453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3847EE49-7947-4836-83EC-295AD6600A9C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FF8B7662-CB22-44F2-834F-4D6B3B4BD24D}"/>
                </a:ext>
              </a:extLst>
            </p:cNvPr>
            <p:cNvSpPr/>
            <p:nvPr/>
          </p:nvSpPr>
          <p:spPr>
            <a:xfrm rot="10800000">
              <a:off x="7376937" y="298037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AAFEB64-1771-48F4-83F5-285A88F07B82}"/>
              </a:ext>
            </a:extLst>
          </p:cNvPr>
          <p:cNvGrpSpPr/>
          <p:nvPr/>
        </p:nvGrpSpPr>
        <p:grpSpPr>
          <a:xfrm>
            <a:off x="3662242" y="1325440"/>
            <a:ext cx="1480161" cy="333964"/>
            <a:chOff x="6209293" y="2968835"/>
            <a:chExt cx="1480161" cy="333964"/>
          </a:xfrm>
        </p:grpSpPr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9C1E5906-7F02-40E0-A8DF-3F911C5DC1C2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86262D0F-18F5-4D48-AC47-8ABF4C5E5EC7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200CB15-4376-49FB-8B48-2E6B18E90765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D34A37EB-A2BA-417A-8E93-916DCF83C237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63D53BD8-A2CC-41E7-857C-3E558BB4C4DF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4459C2C7-A150-45C7-8A58-06767A3D3D09}"/>
              </a:ext>
            </a:extLst>
          </p:cNvPr>
          <p:cNvGrpSpPr/>
          <p:nvPr/>
        </p:nvGrpSpPr>
        <p:grpSpPr>
          <a:xfrm rot="10800000">
            <a:off x="748043" y="1340959"/>
            <a:ext cx="1480161" cy="333964"/>
            <a:chOff x="6209293" y="2968835"/>
            <a:chExt cx="1480161" cy="333964"/>
          </a:xfrm>
        </p:grpSpPr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2A85AB05-D4AF-4A35-9DA1-B1188203941B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E2C8601E-4588-4A0A-8E36-1570897BD886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93152671-EDEA-4486-AFD0-7C7E398A033D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A7F1A9E3-AEB0-45E5-BBEE-1D33085609F6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237C0F4B-76A0-4B4F-A965-492E95E76C30}"/>
                </a:ext>
              </a:extLst>
            </p:cNvPr>
            <p:cNvSpPr/>
            <p:nvPr/>
          </p:nvSpPr>
          <p:spPr>
            <a:xfrm rot="10800000">
              <a:off x="7376937" y="298037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sp>
        <p:nvSpPr>
          <p:cNvPr id="67" name="Chave Esquerda 66">
            <a:extLst>
              <a:ext uri="{FF2B5EF4-FFF2-40B4-BE49-F238E27FC236}">
                <a16:creationId xmlns:a16="http://schemas.microsoft.com/office/drawing/2014/main" id="{A019BE6F-F545-4276-B0E7-AD4C2F915943}"/>
              </a:ext>
            </a:extLst>
          </p:cNvPr>
          <p:cNvSpPr/>
          <p:nvPr/>
        </p:nvSpPr>
        <p:spPr>
          <a:xfrm rot="16200000">
            <a:off x="5812906" y="-569866"/>
            <a:ext cx="540430" cy="6560836"/>
          </a:xfrm>
          <a:prstGeom prst="leftBrace">
            <a:avLst>
              <a:gd name="adj1" fmla="val 183574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C9F90194-5505-4976-BB5E-79508879F519}"/>
              </a:ext>
            </a:extLst>
          </p:cNvPr>
          <p:cNvCxnSpPr>
            <a:cxnSpLocks/>
          </p:cNvCxnSpPr>
          <p:nvPr/>
        </p:nvCxnSpPr>
        <p:spPr>
          <a:xfrm flipH="1">
            <a:off x="6086363" y="2980767"/>
            <a:ext cx="0" cy="86430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B697426-E33A-4570-81C7-C9F58AEA3BFF}"/>
              </a:ext>
            </a:extLst>
          </p:cNvPr>
          <p:cNvSpPr txBox="1"/>
          <p:nvPr/>
        </p:nvSpPr>
        <p:spPr>
          <a:xfrm>
            <a:off x="1956304" y="5389414"/>
            <a:ext cx="8178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É comum que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vias catabólicas produzam ATP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como forma de energia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94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-0.03932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0.07773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-0.03502 -1.11111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67" grpId="0" animBg="1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7B8210D-A515-4F28-824A-B0AB9BD6CC5E}"/>
              </a:ext>
            </a:extLst>
          </p:cNvPr>
          <p:cNvCxnSpPr/>
          <p:nvPr/>
        </p:nvCxnSpPr>
        <p:spPr>
          <a:xfrm>
            <a:off x="4441371" y="3163496"/>
            <a:ext cx="18288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315182B-0449-44DD-9DFB-D16FAD88BB3C}"/>
              </a:ext>
            </a:extLst>
          </p:cNvPr>
          <p:cNvCxnSpPr>
            <a:cxnSpLocks/>
          </p:cNvCxnSpPr>
          <p:nvPr/>
        </p:nvCxnSpPr>
        <p:spPr>
          <a:xfrm flipH="1">
            <a:off x="4441372" y="3641724"/>
            <a:ext cx="182879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9DBDA2C-64E3-4FC0-9A44-E2DF86216D9B}"/>
              </a:ext>
            </a:extLst>
          </p:cNvPr>
          <p:cNvSpPr txBox="1"/>
          <p:nvPr/>
        </p:nvSpPr>
        <p:spPr>
          <a:xfrm>
            <a:off x="4053646" y="2093385"/>
            <a:ext cx="257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Hidrolise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3BE5151-FFCF-4FAF-8087-1634C7A2B9BE}"/>
              </a:ext>
            </a:extLst>
          </p:cNvPr>
          <p:cNvSpPr txBox="1"/>
          <p:nvPr/>
        </p:nvSpPr>
        <p:spPr>
          <a:xfrm>
            <a:off x="4053646" y="4222229"/>
            <a:ext cx="257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113AC62-9B59-4B50-9B07-F89B52A541FF}"/>
              </a:ext>
            </a:extLst>
          </p:cNvPr>
          <p:cNvGrpSpPr/>
          <p:nvPr/>
        </p:nvGrpSpPr>
        <p:grpSpPr>
          <a:xfrm>
            <a:off x="469890" y="2814377"/>
            <a:ext cx="3778190" cy="1117600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33B84-EAFE-4187-9448-7564A2FABEC6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44799F36-A02A-41DC-844A-7770EA66B7AA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21CDD9D-89DD-4799-9481-A2D98AA2F606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A269BE6-9D34-4360-8757-7976B3E1AB6C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2C4BBA4-EF5A-4F3B-BB88-E0AC5893C020}"/>
              </a:ext>
            </a:extLst>
          </p:cNvPr>
          <p:cNvGrpSpPr/>
          <p:nvPr/>
        </p:nvGrpSpPr>
        <p:grpSpPr>
          <a:xfrm>
            <a:off x="6626636" y="2870200"/>
            <a:ext cx="4884046" cy="1117600"/>
            <a:chOff x="2840714" y="6305732"/>
            <a:chExt cx="1599632" cy="40347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5FF628CB-01A0-47F5-947B-1DD2915E8A61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F05EC429-F838-4222-9B3B-B9D182077187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</a:t>
                </a:r>
                <a:endParaRPr kumimoji="0" lang="pt-BR" sz="4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611BD628-F562-44E9-AE75-3D98BA88186C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4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F775F580-963D-4371-AA0F-37939B4F91AA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4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66C365B-AA00-48B5-8EFA-FB5C81D95A93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677DA9D9-3B2E-4C7C-8856-BDC2A1C9A35B}"/>
                </a:ext>
              </a:extLst>
            </p:cNvPr>
            <p:cNvSpPr txBox="1"/>
            <p:nvPr/>
          </p:nvSpPr>
          <p:spPr>
            <a:xfrm>
              <a:off x="3761872" y="6339902"/>
              <a:ext cx="325835" cy="30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396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DAA34BF-8D6A-4DAE-A96B-B6985BC0B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70" y="2261503"/>
            <a:ext cx="5630390" cy="2776706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1A637FC7-629E-4AC2-B6C4-DE2816AB8174}"/>
              </a:ext>
            </a:extLst>
          </p:cNvPr>
          <p:cNvGrpSpPr/>
          <p:nvPr/>
        </p:nvGrpSpPr>
        <p:grpSpPr>
          <a:xfrm>
            <a:off x="8208303" y="2811511"/>
            <a:ext cx="2736769" cy="1221784"/>
            <a:chOff x="8744501" y="2818108"/>
            <a:chExt cx="2736769" cy="1221784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770F090-2D79-4DA1-A7BA-07A2736743AA}"/>
                </a:ext>
              </a:extLst>
            </p:cNvPr>
            <p:cNvSpPr/>
            <p:nvPr/>
          </p:nvSpPr>
          <p:spPr>
            <a:xfrm>
              <a:off x="8744501" y="2818108"/>
              <a:ext cx="2300406" cy="1221784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59B1B9B-F1D2-48AF-830A-EAED4BEBABA8}"/>
                </a:ext>
              </a:extLst>
            </p:cNvPr>
            <p:cNvSpPr/>
            <p:nvPr/>
          </p:nvSpPr>
          <p:spPr>
            <a:xfrm>
              <a:off x="11069720" y="3188356"/>
              <a:ext cx="411550" cy="4680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C978917-CA5B-485C-BF37-4490669BAC72}"/>
                </a:ext>
              </a:extLst>
            </p:cNvPr>
            <p:cNvSpPr/>
            <p:nvPr/>
          </p:nvSpPr>
          <p:spPr>
            <a:xfrm>
              <a:off x="8892166" y="2921788"/>
              <a:ext cx="633132" cy="100123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B5113AA-1C87-4F8A-A412-5C2B6DEBD2BD}"/>
                </a:ext>
              </a:extLst>
            </p:cNvPr>
            <p:cNvSpPr/>
            <p:nvPr/>
          </p:nvSpPr>
          <p:spPr>
            <a:xfrm>
              <a:off x="9606640" y="2921788"/>
              <a:ext cx="633132" cy="100123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1341329-EF8B-4338-A32F-FF31CC1FCD89}"/>
                </a:ext>
              </a:extLst>
            </p:cNvPr>
            <p:cNvSpPr/>
            <p:nvPr/>
          </p:nvSpPr>
          <p:spPr>
            <a:xfrm>
              <a:off x="10311940" y="2921789"/>
              <a:ext cx="633132" cy="100123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314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AC1D4B-DFEB-407E-91C2-B42705DD0DC6}"/>
              </a:ext>
            </a:extLst>
          </p:cNvPr>
          <p:cNvSpPr txBox="1"/>
          <p:nvPr/>
        </p:nvSpPr>
        <p:spPr>
          <a:xfrm>
            <a:off x="1212028" y="517791"/>
            <a:ext cx="9767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Parte da energia contida em uma molécula de glicose é convertida em 4 moléculas de ATP durante a Glicólise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E7DE235-0915-4B9E-A822-6DC4550ECF36}"/>
              </a:ext>
            </a:extLst>
          </p:cNvPr>
          <p:cNvSpPr txBox="1"/>
          <p:nvPr/>
        </p:nvSpPr>
        <p:spPr>
          <a:xfrm>
            <a:off x="1212028" y="5540894"/>
            <a:ext cx="9767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Contudo há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ainda muita energia armazenada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nas moléculas de piruvato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28CD1A-5F3B-4450-B56D-BEF4310A1CC4}"/>
              </a:ext>
            </a:extLst>
          </p:cNvPr>
          <p:cNvSpPr txBox="1"/>
          <p:nvPr/>
        </p:nvSpPr>
        <p:spPr>
          <a:xfrm>
            <a:off x="1485545" y="3112947"/>
            <a:ext cx="187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894D75-FD00-47CF-927C-9F0FBF1D9BFE}"/>
              </a:ext>
            </a:extLst>
          </p:cNvPr>
          <p:cNvSpPr txBox="1"/>
          <p:nvPr/>
        </p:nvSpPr>
        <p:spPr>
          <a:xfrm>
            <a:off x="8692586" y="3112947"/>
            <a:ext cx="262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(2x) Piruvato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8A367F2-6AFB-4387-9048-E428C25FD11A}"/>
              </a:ext>
            </a:extLst>
          </p:cNvPr>
          <p:cNvCxnSpPr>
            <a:cxnSpLocks/>
          </p:cNvCxnSpPr>
          <p:nvPr/>
        </p:nvCxnSpPr>
        <p:spPr>
          <a:xfrm flipV="1">
            <a:off x="3357467" y="3374557"/>
            <a:ext cx="5359079" cy="0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33DB281-9677-494A-90DD-7326BF5B385B}"/>
              </a:ext>
            </a:extLst>
          </p:cNvPr>
          <p:cNvGrpSpPr/>
          <p:nvPr/>
        </p:nvGrpSpPr>
        <p:grpSpPr>
          <a:xfrm>
            <a:off x="1485545" y="3594280"/>
            <a:ext cx="1856758" cy="346551"/>
            <a:chOff x="250032" y="2957296"/>
            <a:chExt cx="1887619" cy="333964"/>
          </a:xfrm>
          <a:solidFill>
            <a:schemeClr val="tx1"/>
          </a:solidFill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A656C56F-0CDB-4484-BA05-2415CD527151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DFCFC93-BEAF-4A18-AA4A-3A0B18610668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85EE6071-1442-4A2A-93FB-505278EE0EB4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ACED1BC-35C0-45AC-907C-0E6E9F1E7D50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3AB4B4E-B172-457E-9ADD-EF5DE6B656F8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2A19DD3-36DB-4BB7-B224-58C8CC3EC19A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9BEFE1C8-E3D9-44F3-B74C-9467CA4F1852}"/>
              </a:ext>
            </a:extLst>
          </p:cNvPr>
          <p:cNvGrpSpPr/>
          <p:nvPr/>
        </p:nvGrpSpPr>
        <p:grpSpPr>
          <a:xfrm>
            <a:off x="9750817" y="3602277"/>
            <a:ext cx="1029095" cy="338554"/>
            <a:chOff x="9706728" y="3734209"/>
            <a:chExt cx="521148" cy="166134"/>
          </a:xfrm>
          <a:solidFill>
            <a:schemeClr val="tx1"/>
          </a:solidFill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DD0C58E-FD91-45EE-A46F-1EC4D1B01355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8ECA4317-7B35-4D32-AAAA-D1F0302E6825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D026C9D-E197-4473-B431-D9FC3F243070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AECD51F-42A1-4CC6-8F2C-6EC38C51FC9C}"/>
              </a:ext>
            </a:extLst>
          </p:cNvPr>
          <p:cNvSpPr txBox="1"/>
          <p:nvPr/>
        </p:nvSpPr>
        <p:spPr>
          <a:xfrm>
            <a:off x="4509317" y="4061498"/>
            <a:ext cx="42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Lembrar também que 2 moléculas de ATP são 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consumidas!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pic>
        <p:nvPicPr>
          <p:cNvPr id="4098" name="Picture 2" descr="ATENÇÃO, SERVIDORES! - Sisipsemg">
            <a:extLst>
              <a:ext uri="{FF2B5EF4-FFF2-40B4-BE49-F238E27FC236}">
                <a16:creationId xmlns:a16="http://schemas.microsoft.com/office/drawing/2014/main" id="{DE589C53-C58E-4E4E-BCC2-A67E2D4F6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22" y="3822306"/>
            <a:ext cx="918982" cy="82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1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6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7D0F91-08B6-4D7F-BCA3-BF4761B6F78A}"/>
              </a:ext>
            </a:extLst>
          </p:cNvPr>
          <p:cNvGraphicFramePr>
            <a:graphicFrameLocks noGrp="1"/>
          </p:cNvGraphicFramePr>
          <p:nvPr/>
        </p:nvGraphicFramePr>
        <p:xfrm>
          <a:off x="607964" y="1975754"/>
          <a:ext cx="11145935" cy="3639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3255">
                  <a:extLst>
                    <a:ext uri="{9D8B030D-6E8A-4147-A177-3AD203B41FA5}">
                      <a16:colId xmlns:a16="http://schemas.microsoft.com/office/drawing/2014/main" val="2361621302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3513924098"/>
                    </a:ext>
                  </a:extLst>
                </a:gridCol>
                <a:gridCol w="2776000">
                  <a:extLst>
                    <a:ext uri="{9D8B030D-6E8A-4147-A177-3AD203B41FA5}">
                      <a16:colId xmlns:a16="http://schemas.microsoft.com/office/drawing/2014/main" val="3089445686"/>
                    </a:ext>
                  </a:extLst>
                </a:gridCol>
              </a:tblGrid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Etapa bioquímica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Reação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Saldo de ATP produzidos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045729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Conversão da glicose em frutose-1,6-bifosfato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1ª - 4ª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647447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(1,3-bifosfoglicerato  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3-fosfoglicerato) x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7ª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472870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24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Fosfoenolpiruvato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piruvato) x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10ª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579902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r"/>
                      <a:endParaRPr lang="pt-BR" sz="24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6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88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5">
            <a:extLst>
              <a:ext uri="{FF2B5EF4-FFF2-40B4-BE49-F238E27FC236}">
                <a16:creationId xmlns:a16="http://schemas.microsoft.com/office/drawing/2014/main" id="{C1E368E1-D8F2-44B5-A750-A4E8BB492EE7}"/>
              </a:ext>
            </a:extLst>
          </p:cNvPr>
          <p:cNvSpPr/>
          <p:nvPr/>
        </p:nvSpPr>
        <p:spPr>
          <a:xfrm>
            <a:off x="476299" y="2726201"/>
            <a:ext cx="304795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Glicólise</a:t>
            </a:r>
          </a:p>
        </p:txBody>
      </p:sp>
      <p:grpSp>
        <p:nvGrpSpPr>
          <p:cNvPr id="347" name="Agrupar 346">
            <a:extLst>
              <a:ext uri="{FF2B5EF4-FFF2-40B4-BE49-F238E27FC236}">
                <a16:creationId xmlns:a16="http://schemas.microsoft.com/office/drawing/2014/main" id="{D3604C15-B8D3-4077-B2C4-A2E78982A3AB}"/>
              </a:ext>
            </a:extLst>
          </p:cNvPr>
          <p:cNvGrpSpPr/>
          <p:nvPr/>
        </p:nvGrpSpPr>
        <p:grpSpPr>
          <a:xfrm>
            <a:off x="5562335" y="2218591"/>
            <a:ext cx="2430985" cy="2222193"/>
            <a:chOff x="5562335" y="2218591"/>
            <a:chExt cx="2430985" cy="2222193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B36FA45F-2B0F-4D90-A538-51DE3341FA8E}"/>
                </a:ext>
              </a:extLst>
            </p:cNvPr>
            <p:cNvSpPr/>
            <p:nvPr/>
          </p:nvSpPr>
          <p:spPr>
            <a:xfrm>
              <a:off x="5562335" y="2244784"/>
              <a:ext cx="2196000" cy="219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34" name="Arco 33">
              <a:extLst>
                <a:ext uri="{FF2B5EF4-FFF2-40B4-BE49-F238E27FC236}">
                  <a16:creationId xmlns:a16="http://schemas.microsoft.com/office/drawing/2014/main" id="{67F39FD6-E302-45AB-8B66-56083B5F08DB}"/>
                </a:ext>
              </a:extLst>
            </p:cNvPr>
            <p:cNvSpPr/>
            <p:nvPr/>
          </p:nvSpPr>
          <p:spPr>
            <a:xfrm>
              <a:off x="5562335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1" name="Retângulo: Cantos Arredondados 340">
            <a:extLst>
              <a:ext uri="{FF2B5EF4-FFF2-40B4-BE49-F238E27FC236}">
                <a16:creationId xmlns:a16="http://schemas.microsoft.com/office/drawing/2014/main" id="{1D25F01A-4F7B-49AD-8E59-280CAF763CB1}"/>
              </a:ext>
            </a:extLst>
          </p:cNvPr>
          <p:cNvSpPr/>
          <p:nvPr/>
        </p:nvSpPr>
        <p:spPr>
          <a:xfrm>
            <a:off x="8464463" y="2821727"/>
            <a:ext cx="3441788" cy="8743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Fosforilação Oxidativa</a:t>
            </a:r>
          </a:p>
        </p:txBody>
      </p:sp>
      <p:sp>
        <p:nvSpPr>
          <p:cNvPr id="343" name="CaixaDeTexto 342">
            <a:extLst>
              <a:ext uri="{FF2B5EF4-FFF2-40B4-BE49-F238E27FC236}">
                <a16:creationId xmlns:a16="http://schemas.microsoft.com/office/drawing/2014/main" id="{B040EB97-9583-49AB-BD01-F29BC0E3AEA2}"/>
              </a:ext>
            </a:extLst>
          </p:cNvPr>
          <p:cNvSpPr txBox="1"/>
          <p:nvPr/>
        </p:nvSpPr>
        <p:spPr>
          <a:xfrm>
            <a:off x="5314972" y="5745016"/>
            <a:ext cx="6778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 a esse conjunto de reações dar-se o nome de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respiração celular</a:t>
            </a:r>
          </a:p>
        </p:txBody>
      </p:sp>
      <p:grpSp>
        <p:nvGrpSpPr>
          <p:cNvPr id="355" name="Agrupar 354">
            <a:extLst>
              <a:ext uri="{FF2B5EF4-FFF2-40B4-BE49-F238E27FC236}">
                <a16:creationId xmlns:a16="http://schemas.microsoft.com/office/drawing/2014/main" id="{037582BE-CA8A-43D0-BA2D-F43882361BB4}"/>
              </a:ext>
            </a:extLst>
          </p:cNvPr>
          <p:cNvGrpSpPr/>
          <p:nvPr/>
        </p:nvGrpSpPr>
        <p:grpSpPr>
          <a:xfrm>
            <a:off x="4197915" y="3047509"/>
            <a:ext cx="893277" cy="590550"/>
            <a:chOff x="4197915" y="3047509"/>
            <a:chExt cx="893277" cy="590550"/>
          </a:xfrm>
        </p:grpSpPr>
        <p:sp>
          <p:nvSpPr>
            <p:cNvPr id="344" name="Seta: Entalhada para a Direita 343">
              <a:extLst>
                <a:ext uri="{FF2B5EF4-FFF2-40B4-BE49-F238E27FC236}">
                  <a16:creationId xmlns:a16="http://schemas.microsoft.com/office/drawing/2014/main" id="{8909F52E-1990-4A78-97FD-7F36EED29E36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Seta: Entalhada para a Direita 344">
              <a:extLst>
                <a:ext uri="{FF2B5EF4-FFF2-40B4-BE49-F238E27FC236}">
                  <a16:creationId xmlns:a16="http://schemas.microsoft.com/office/drawing/2014/main" id="{6B1A0FAB-FAFB-4975-86B5-4A9D79F067AE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Seta: Entalhada para a Direita 345">
              <a:extLst>
                <a:ext uri="{FF2B5EF4-FFF2-40B4-BE49-F238E27FC236}">
                  <a16:creationId xmlns:a16="http://schemas.microsoft.com/office/drawing/2014/main" id="{9704ACCB-CA51-425F-A2C5-5E4E0B2032AA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49" name="Conector de Seta Reta 348">
            <a:extLst>
              <a:ext uri="{FF2B5EF4-FFF2-40B4-BE49-F238E27FC236}">
                <a16:creationId xmlns:a16="http://schemas.microsoft.com/office/drawing/2014/main" id="{5C04BD6D-FE08-49DE-AFDC-2F72057DF952}"/>
              </a:ext>
            </a:extLst>
          </p:cNvPr>
          <p:cNvCxnSpPr>
            <a:cxnSpLocks/>
          </p:cNvCxnSpPr>
          <p:nvPr/>
        </p:nvCxnSpPr>
        <p:spPr>
          <a:xfrm flipV="1">
            <a:off x="4675469" y="3837432"/>
            <a:ext cx="0" cy="11577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CaixaDeTexto 353">
            <a:extLst>
              <a:ext uri="{FF2B5EF4-FFF2-40B4-BE49-F238E27FC236}">
                <a16:creationId xmlns:a16="http://schemas.microsoft.com/office/drawing/2014/main" id="{9D45A280-4866-4AD7-AF9C-3EBC6A2434FE}"/>
              </a:ext>
            </a:extLst>
          </p:cNvPr>
          <p:cNvSpPr txBox="1"/>
          <p:nvPr/>
        </p:nvSpPr>
        <p:spPr>
          <a:xfrm>
            <a:off x="3831779" y="4995165"/>
            <a:ext cx="173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Oxidação do piruvato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D9AF6A8-8FB9-4817-BE9E-81319F2DDF01}"/>
              </a:ext>
            </a:extLst>
          </p:cNvPr>
          <p:cNvSpPr txBox="1"/>
          <p:nvPr/>
        </p:nvSpPr>
        <p:spPr>
          <a:xfrm>
            <a:off x="406361" y="270590"/>
            <a:ext cx="8058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Nem só de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glicólise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vive a bioquímica...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102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1" grpId="0" animBg="1"/>
      <p:bldP spid="343" grpId="0"/>
      <p:bldP spid="354" grpId="0"/>
      <p:bldP spid="14" grpId="0"/>
    </p:bldLst>
  </p:timing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377</Words>
  <Application>Microsoft Office PowerPoint</Application>
  <PresentationFormat>Widescreen</PresentationFormat>
  <Paragraphs>101</Paragraphs>
  <Slides>15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Bell MT</vt:lpstr>
      <vt:lpstr>Calibri</vt:lpstr>
      <vt:lpstr>Calibri Light</vt:lpstr>
      <vt:lpstr>Eras Bold ITC</vt:lpstr>
      <vt:lpstr>Times New Roman</vt:lpstr>
      <vt:lpstr>1_Tema do Office</vt:lpstr>
      <vt:lpstr>Apresentação do PowerPoint</vt:lpstr>
      <vt:lpstr>Objetivos da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Dica de trabalho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4</cp:revision>
  <dcterms:created xsi:type="dcterms:W3CDTF">2022-10-03T16:23:04Z</dcterms:created>
  <dcterms:modified xsi:type="dcterms:W3CDTF">2022-10-03T16:26:09Z</dcterms:modified>
</cp:coreProperties>
</file>