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439" r:id="rId2"/>
    <p:sldId id="532" r:id="rId3"/>
    <p:sldId id="483" r:id="rId4"/>
    <p:sldId id="490" r:id="rId5"/>
    <p:sldId id="506" r:id="rId6"/>
    <p:sldId id="533" r:id="rId7"/>
    <p:sldId id="535" r:id="rId8"/>
    <p:sldId id="534" r:id="rId9"/>
    <p:sldId id="507" r:id="rId10"/>
    <p:sldId id="508" r:id="rId11"/>
    <p:sldId id="511" r:id="rId12"/>
    <p:sldId id="504" r:id="rId13"/>
    <p:sldId id="505" r:id="rId14"/>
    <p:sldId id="491" r:id="rId15"/>
    <p:sldId id="484" r:id="rId16"/>
    <p:sldId id="512" r:id="rId17"/>
    <p:sldId id="513" r:id="rId18"/>
    <p:sldId id="510" r:id="rId19"/>
    <p:sldId id="487" r:id="rId20"/>
    <p:sldId id="486" r:id="rId21"/>
    <p:sldId id="493" r:id="rId22"/>
    <p:sldId id="528" r:id="rId23"/>
    <p:sldId id="294" r:id="rId24"/>
    <p:sldId id="496" r:id="rId25"/>
    <p:sldId id="529" r:id="rId26"/>
    <p:sldId id="531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488" r:id="rId40"/>
    <p:sldId id="489" r:id="rId41"/>
    <p:sldId id="502" r:id="rId42"/>
    <p:sldId id="503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10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BA17-C28E-4911-BBDC-D2A8B3F9E6D3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3C213-C30D-4925-A836-3DCC35C69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1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8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09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8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1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48711" y="4499701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6694" y="2213531"/>
            <a:ext cx="5006838" cy="2821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Destinos do Piruvato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D5AAC3-166E-4B60-A94A-631FA445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7" y="5918819"/>
            <a:ext cx="1942344" cy="63672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7883494-754E-4121-803A-0ADD68187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7593263" y="5966388"/>
            <a:ext cx="672141" cy="6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F2A36DD-718F-4D78-8DD0-BE262B3FAD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95" y="5966388"/>
            <a:ext cx="1246460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5FA790-B7DC-491C-8430-795DD0F08C0D}"/>
              </a:ext>
            </a:extLst>
          </p:cNvPr>
          <p:cNvSpPr/>
          <p:nvPr/>
        </p:nvSpPr>
        <p:spPr>
          <a:xfrm>
            <a:off x="638629" y="2449502"/>
            <a:ext cx="10914742" cy="118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strike="sngStrike" dirty="0">
                <a:solidFill>
                  <a:schemeClr val="tx2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O NAD+ está oxidado reduzido, neste caso ele vai ser usado na Cadeia transportadora de Elétrons?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586D714-EFB9-4834-9562-EEA7570A312C}"/>
              </a:ext>
            </a:extLst>
          </p:cNvPr>
          <p:cNvSpPr/>
          <p:nvPr/>
        </p:nvSpPr>
        <p:spPr>
          <a:xfrm>
            <a:off x="711201" y="4052898"/>
            <a:ext cx="10842170" cy="1188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podendo então voltar a participar das reações da glicólise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30987-3091-43FF-9734-CC2CEF38BFEF}"/>
              </a:ext>
            </a:extLst>
          </p:cNvPr>
          <p:cNvSpPr txBox="1"/>
          <p:nvPr/>
        </p:nvSpPr>
        <p:spPr>
          <a:xfrm>
            <a:off x="522720" y="634423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destino do            ?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811AF48-D165-4671-9CDD-06C74EA1B874}"/>
              </a:ext>
            </a:extLst>
          </p:cNvPr>
          <p:cNvSpPr/>
          <p:nvPr/>
        </p:nvSpPr>
        <p:spPr>
          <a:xfrm>
            <a:off x="4454526" y="69781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59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rmentação e respiração anaeróbica (artigo) | Khan Academy">
            <a:extLst>
              <a:ext uri="{FF2B5EF4-FFF2-40B4-BE49-F238E27FC236}">
                <a16:creationId xmlns:a16="http://schemas.microsoft.com/office/drawing/2014/main" id="{8617B009-EB18-45AA-9ADD-848ABCF3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259976-42E0-4437-9428-B46594AD0385}"/>
              </a:ext>
            </a:extLst>
          </p:cNvPr>
          <p:cNvSpPr txBox="1"/>
          <p:nvPr/>
        </p:nvSpPr>
        <p:spPr>
          <a:xfrm>
            <a:off x="466483" y="634425"/>
            <a:ext cx="1072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Qual microrganismo a seguir realiza a </a:t>
            </a:r>
            <a:r>
              <a:rPr lang="pt-BR" sz="3200" dirty="0">
                <a:solidFill>
                  <a:schemeClr val="accent4"/>
                </a:solidFill>
                <a:latin typeface="Eras Bold ITC" panose="020B0907030504020204" pitchFamily="34" charset="0"/>
              </a:rPr>
              <a:t>fermentação láctica</a:t>
            </a: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257A871-2F69-46E0-8AB5-3EBE7B2C0840}"/>
              </a:ext>
            </a:extLst>
          </p:cNvPr>
          <p:cNvSpPr/>
          <p:nvPr/>
        </p:nvSpPr>
        <p:spPr>
          <a:xfrm>
            <a:off x="7525658" y="2166255"/>
            <a:ext cx="4180114" cy="711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Leveduras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BB5905-18B2-48FF-B115-ED3BAFF923BD}"/>
              </a:ext>
            </a:extLst>
          </p:cNvPr>
          <p:cNvSpPr/>
          <p:nvPr/>
        </p:nvSpPr>
        <p:spPr>
          <a:xfrm>
            <a:off x="7569201" y="3257032"/>
            <a:ext cx="4180114" cy="711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Bactérias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BE2D32-DE51-41F4-8201-E4BEE185F948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15166" y="2515652"/>
            <a:ext cx="5310492" cy="62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 que é Saccharomyces cerevisiae? - Univittá">
            <a:extLst>
              <a:ext uri="{FF2B5EF4-FFF2-40B4-BE49-F238E27FC236}">
                <a16:creationId xmlns:a16="http://schemas.microsoft.com/office/drawing/2014/main" id="{E025EC35-18D8-4C50-B400-83179AB65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27207"/>
          <a:stretch/>
        </p:blipFill>
        <p:spPr bwMode="auto">
          <a:xfrm>
            <a:off x="486228" y="2489894"/>
            <a:ext cx="3112664" cy="29051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C30790B-8653-42BB-AFEF-A1F81CA7ECBB}"/>
              </a:ext>
            </a:extLst>
          </p:cNvPr>
          <p:cNvCxnSpPr>
            <a:cxnSpLocks/>
          </p:cNvCxnSpPr>
          <p:nvPr/>
        </p:nvCxnSpPr>
        <p:spPr>
          <a:xfrm flipH="1">
            <a:off x="5718825" y="3588999"/>
            <a:ext cx="18503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DDF48B-0A8A-4929-8F31-88720E8B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7"/>
          <a:stretch/>
        </p:blipFill>
        <p:spPr bwMode="auto">
          <a:xfrm>
            <a:off x="4162493" y="3576120"/>
            <a:ext cx="3112664" cy="3011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575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257A871-2F69-46E0-8AB5-3EBE7B2C0840}"/>
              </a:ext>
            </a:extLst>
          </p:cNvPr>
          <p:cNvSpPr/>
          <p:nvPr/>
        </p:nvSpPr>
        <p:spPr>
          <a:xfrm>
            <a:off x="7525658" y="2166255"/>
            <a:ext cx="4180114" cy="711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trike="sngStrike" dirty="0">
                <a:solidFill>
                  <a:srgbClr val="44546A">
                    <a:lumMod val="60000"/>
                    <a:lumOff val="40000"/>
                  </a:srgbClr>
                </a:solidFill>
                <a:latin typeface="Eras Bold ITC" panose="020B0907030504020204" pitchFamily="34" charset="0"/>
              </a:rPr>
              <a:t>Leveduras</a:t>
            </a:r>
            <a:endParaRPr kumimoji="0" lang="pt-BR" sz="1800" b="0" i="0" u="none" strike="sng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C88375-FD39-4F50-84B3-B68E1359F118}"/>
              </a:ext>
            </a:extLst>
          </p:cNvPr>
          <p:cNvSpPr txBox="1"/>
          <p:nvPr/>
        </p:nvSpPr>
        <p:spPr>
          <a:xfrm>
            <a:off x="466483" y="634425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5C69AA7-4416-4453-98D0-AB45D8E63F50}"/>
              </a:ext>
            </a:extLst>
          </p:cNvPr>
          <p:cNvCxnSpPr>
            <a:cxnSpLocks/>
          </p:cNvCxnSpPr>
          <p:nvPr/>
        </p:nvCxnSpPr>
        <p:spPr>
          <a:xfrm flipH="1">
            <a:off x="2176530" y="2515652"/>
            <a:ext cx="53491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O que é Saccharomyces cerevisiae? - Univittá">
            <a:extLst>
              <a:ext uri="{FF2B5EF4-FFF2-40B4-BE49-F238E27FC236}">
                <a16:creationId xmlns:a16="http://schemas.microsoft.com/office/drawing/2014/main" id="{2DE552B4-52C9-4256-BD39-FD1F749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27207"/>
          <a:stretch/>
        </p:blipFill>
        <p:spPr bwMode="auto">
          <a:xfrm>
            <a:off x="486228" y="2489894"/>
            <a:ext cx="3112664" cy="29051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270DE9B-0DE1-4EA2-A39A-81A622CD5511}"/>
              </a:ext>
            </a:extLst>
          </p:cNvPr>
          <p:cNvCxnSpPr>
            <a:cxnSpLocks/>
          </p:cNvCxnSpPr>
          <p:nvPr/>
        </p:nvCxnSpPr>
        <p:spPr>
          <a:xfrm flipH="1">
            <a:off x="5718825" y="3588999"/>
            <a:ext cx="18503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>
            <a:extLst>
              <a:ext uri="{FF2B5EF4-FFF2-40B4-BE49-F238E27FC236}">
                <a16:creationId xmlns:a16="http://schemas.microsoft.com/office/drawing/2014/main" id="{7445DE57-0142-4470-9F86-7635A9F5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7"/>
          <a:stretch/>
        </p:blipFill>
        <p:spPr bwMode="auto">
          <a:xfrm>
            <a:off x="4162493" y="3576120"/>
            <a:ext cx="3112664" cy="3011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BB5905-18B2-48FF-B115-ED3BAFF923BD}"/>
              </a:ext>
            </a:extLst>
          </p:cNvPr>
          <p:cNvSpPr/>
          <p:nvPr/>
        </p:nvSpPr>
        <p:spPr>
          <a:xfrm>
            <a:off x="7569201" y="3257032"/>
            <a:ext cx="4180114" cy="711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white"/>
                </a:solidFill>
                <a:latin typeface="Eras Bold ITC" panose="020B0907030504020204" pitchFamily="34" charset="0"/>
              </a:rPr>
              <a:t>Bactérias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FD79F1-4D79-4EAC-8558-B37FD1357CFD}"/>
              </a:ext>
            </a:extLst>
          </p:cNvPr>
          <p:cNvSpPr txBox="1"/>
          <p:nvPr/>
        </p:nvSpPr>
        <p:spPr>
          <a:xfrm>
            <a:off x="466483" y="634425"/>
            <a:ext cx="1072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Qual microrganismo a seguir realiza a </a:t>
            </a:r>
            <a:r>
              <a:rPr lang="pt-BR" sz="3200" dirty="0">
                <a:solidFill>
                  <a:schemeClr val="accent4"/>
                </a:solidFill>
                <a:latin typeface="Eras Bold ITC" panose="020B0907030504020204" pitchFamily="34" charset="0"/>
              </a:rPr>
              <a:t>fermentação láctica</a:t>
            </a: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399106-7575-44D9-9E79-13E8186F8789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láctea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EEE51C-0DBF-451A-A3F3-D1D87B93DD1D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FA7549-F073-49B1-A9E4-8FA9AE540430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62636AF-B556-4B4B-818D-44BD1E4E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34404114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3670478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DF5B74-BEEC-4A6C-ADB7-9BB45FECCBD5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láctea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ABA068-CFCD-41EC-8691-6FD7888A0CAC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833924-B415-47DC-9071-B10C7C5E7A8E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DE4E85F4-CDD3-4FEE-B1BA-FDE484FA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00746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chamar de fermentação etílica?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Citar aplicações práticas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7048A9-2095-4891-A3B1-F949797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etílica</a:t>
            </a:r>
          </a:p>
        </p:txBody>
      </p:sp>
      <p:pic>
        <p:nvPicPr>
          <p:cNvPr id="4" name="Picture 2" descr="PNG e SVG de local com fundo transparente para baixar.">
            <a:extLst>
              <a:ext uri="{FF2B5EF4-FFF2-40B4-BE49-F238E27FC236}">
                <a16:creationId xmlns:a16="http://schemas.microsoft.com/office/drawing/2014/main" id="{D6C1261B-6878-498C-A5FE-625B3A71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820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92330" y="2582898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130655" y="459499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049881" y="4619802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848294" y="482582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367038" y="4239680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166097" y="38254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549422" y="48415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257092" y="4850634"/>
            <a:ext cx="346841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1809328" y="38251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1827477" y="4619802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560873" y="461076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007350" y="4239680"/>
            <a:ext cx="0" cy="38195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105883" y="4239680"/>
            <a:ext cx="0" cy="38195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473222" y="4239680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EA8F93-7162-440A-8360-E614660CFB11}"/>
              </a:ext>
            </a:extLst>
          </p:cNvPr>
          <p:cNvSpPr txBox="1"/>
          <p:nvPr/>
        </p:nvSpPr>
        <p:spPr>
          <a:xfrm>
            <a:off x="4860168" y="457142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96152A-BE1C-492A-905F-66D1E25284E2}"/>
              </a:ext>
            </a:extLst>
          </p:cNvPr>
          <p:cNvSpPr txBox="1"/>
          <p:nvPr/>
        </p:nvSpPr>
        <p:spPr>
          <a:xfrm>
            <a:off x="5779394" y="459623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19EED18-3BC9-4D48-8483-E0CAC7DAA880}"/>
              </a:ext>
            </a:extLst>
          </p:cNvPr>
          <p:cNvCxnSpPr>
            <a:cxnSpLocks/>
          </p:cNvCxnSpPr>
          <p:nvPr/>
        </p:nvCxnSpPr>
        <p:spPr>
          <a:xfrm>
            <a:off x="5577807" y="480225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B540E4A-BD5C-4EC0-9D28-8D88B427B62B}"/>
              </a:ext>
            </a:extLst>
          </p:cNvPr>
          <p:cNvCxnSpPr>
            <a:cxnSpLocks/>
          </p:cNvCxnSpPr>
          <p:nvPr/>
        </p:nvCxnSpPr>
        <p:spPr>
          <a:xfrm>
            <a:off x="6096551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4C45633-6EDF-4FDD-AEDF-64825A6AD2F1}"/>
              </a:ext>
            </a:extLst>
          </p:cNvPr>
          <p:cNvSpPr txBox="1"/>
          <p:nvPr/>
        </p:nvSpPr>
        <p:spPr>
          <a:xfrm>
            <a:off x="5895610" y="38019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5381A0-7849-45E0-A8F5-54C876F27EFE}"/>
              </a:ext>
            </a:extLst>
          </p:cNvPr>
          <p:cNvCxnSpPr>
            <a:cxnSpLocks/>
          </p:cNvCxnSpPr>
          <p:nvPr/>
        </p:nvCxnSpPr>
        <p:spPr>
          <a:xfrm>
            <a:off x="6278935" y="481802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10731B8-ADFF-40D9-96A5-D3FC67FE5050}"/>
              </a:ext>
            </a:extLst>
          </p:cNvPr>
          <p:cNvSpPr txBox="1"/>
          <p:nvPr/>
        </p:nvSpPr>
        <p:spPr>
          <a:xfrm>
            <a:off x="6556990" y="45962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A99A396-C854-4C17-9CD1-78A49881BF27}"/>
              </a:ext>
            </a:extLst>
          </p:cNvPr>
          <p:cNvCxnSpPr>
            <a:cxnSpLocks/>
          </p:cNvCxnSpPr>
          <p:nvPr/>
        </p:nvCxnSpPr>
        <p:spPr>
          <a:xfrm>
            <a:off x="6202735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BD4FCA-ED51-4E4B-B682-A41CCD0F42E7}"/>
              </a:ext>
            </a:extLst>
          </p:cNvPr>
          <p:cNvGrpSpPr/>
          <p:nvPr/>
        </p:nvGrpSpPr>
        <p:grpSpPr>
          <a:xfrm>
            <a:off x="9557542" y="3814625"/>
            <a:ext cx="1652243" cy="1243270"/>
            <a:chOff x="9034189" y="3789816"/>
            <a:chExt cx="1652243" cy="1243270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15793B1-AE12-46AA-83F0-B141C8048122}"/>
                </a:ext>
              </a:extLst>
            </p:cNvPr>
            <p:cNvSpPr txBox="1"/>
            <p:nvPr/>
          </p:nvSpPr>
          <p:spPr>
            <a:xfrm>
              <a:off x="9034189" y="4559313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CH</a:t>
              </a:r>
              <a:r>
                <a:rPr kumimoji="0" lang="pt-BR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2E77E01-B362-4D41-A889-83F7EA182C24}"/>
                </a:ext>
              </a:extLst>
            </p:cNvPr>
            <p:cNvCxnSpPr>
              <a:cxnSpLocks/>
            </p:cNvCxnSpPr>
            <p:nvPr/>
          </p:nvCxnSpPr>
          <p:spPr>
            <a:xfrm>
              <a:off x="9751828" y="4790145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142A2492-1415-468C-AEC2-169693060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572" y="4203999"/>
              <a:ext cx="0" cy="38195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03ACA82-2D21-4FF5-B931-A30D70DEA8C0}"/>
                </a:ext>
              </a:extLst>
            </p:cNvPr>
            <p:cNvSpPr txBox="1"/>
            <p:nvPr/>
          </p:nvSpPr>
          <p:spPr>
            <a:xfrm>
              <a:off x="9874949" y="3789816"/>
              <a:ext cx="788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B5D7615-847C-469E-8CD9-B8BAAC7C3991}"/>
                </a:ext>
              </a:extLst>
            </p:cNvPr>
            <p:cNvSpPr txBox="1"/>
            <p:nvPr/>
          </p:nvSpPr>
          <p:spPr>
            <a:xfrm>
              <a:off x="9895361" y="4571421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768160" y="2596106"/>
            <a:ext cx="271701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Acetaldeído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46E2A9D-4260-49B8-85FF-59CFFD88C47B}"/>
              </a:ext>
            </a:extLst>
          </p:cNvPr>
          <p:cNvSpPr/>
          <p:nvPr/>
        </p:nvSpPr>
        <p:spPr>
          <a:xfrm>
            <a:off x="9314576" y="2620915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>
            <a:off x="3152222" y="3027889"/>
            <a:ext cx="1359913" cy="3909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C1C9233-2BE6-4D55-8833-9D5F80C89EE3}"/>
              </a:ext>
            </a:extLst>
          </p:cNvPr>
          <p:cNvCxnSpPr>
            <a:cxnSpLocks/>
          </p:cNvCxnSpPr>
          <p:nvPr/>
        </p:nvCxnSpPr>
        <p:spPr>
          <a:xfrm>
            <a:off x="7695531" y="3051903"/>
            <a:ext cx="1384075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2E03EF45-FDE2-406C-935D-DB99B3B13B85}"/>
              </a:ext>
            </a:extLst>
          </p:cNvPr>
          <p:cNvSpPr/>
          <p:nvPr/>
        </p:nvSpPr>
        <p:spPr>
          <a:xfrm rot="10800000">
            <a:off x="3533951" y="2345152"/>
            <a:ext cx="560456" cy="683262"/>
          </a:xfrm>
          <a:prstGeom prst="arc">
            <a:avLst>
              <a:gd name="adj1" fmla="val 9522796"/>
              <a:gd name="adj2" fmla="val 16366405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984523-6317-4804-B88C-1B2DE86F3451}"/>
              </a:ext>
            </a:extLst>
          </p:cNvPr>
          <p:cNvSpPr txBox="1"/>
          <p:nvPr/>
        </p:nvSpPr>
        <p:spPr>
          <a:xfrm>
            <a:off x="3733427" y="2072886"/>
            <a:ext cx="9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67ABDA-E1DF-4C0F-A1FD-179E92115931}"/>
              </a:ext>
            </a:extLst>
          </p:cNvPr>
          <p:cNvSpPr/>
          <p:nvPr/>
        </p:nvSpPr>
        <p:spPr>
          <a:xfrm>
            <a:off x="7208138" y="120618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490974D-0EA9-4AC6-86FB-A30016389266}"/>
              </a:ext>
            </a:extLst>
          </p:cNvPr>
          <p:cNvSpPr/>
          <p:nvPr/>
        </p:nvSpPr>
        <p:spPr>
          <a:xfrm>
            <a:off x="6514949" y="123789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96F47C-C499-4DF7-A16A-92938036305D}"/>
              </a:ext>
            </a:extLst>
          </p:cNvPr>
          <p:cNvSpPr/>
          <p:nvPr/>
        </p:nvSpPr>
        <p:spPr>
          <a:xfrm>
            <a:off x="7783480" y="120974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E5B4F63-EAD1-4317-8304-2F635C1A187D}"/>
              </a:ext>
            </a:extLst>
          </p:cNvPr>
          <p:cNvSpPr/>
          <p:nvPr/>
        </p:nvSpPr>
        <p:spPr>
          <a:xfrm rot="10800000">
            <a:off x="7898561" y="711490"/>
            <a:ext cx="952121" cy="2340413"/>
          </a:xfrm>
          <a:prstGeom prst="arc">
            <a:avLst>
              <a:gd name="adj1" fmla="val 952279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3E67DF9-4732-476A-9691-7F2913D7C25A}"/>
              </a:ext>
            </a:extLst>
          </p:cNvPr>
          <p:cNvSpPr/>
          <p:nvPr/>
        </p:nvSpPr>
        <p:spPr>
          <a:xfrm>
            <a:off x="8754185" y="119918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B01F5BF-6AC7-45FA-BFFF-85E72AC2227E}"/>
              </a:ext>
            </a:extLst>
          </p:cNvPr>
          <p:cNvCxnSpPr>
            <a:cxnSpLocks/>
          </p:cNvCxnSpPr>
          <p:nvPr/>
        </p:nvCxnSpPr>
        <p:spPr>
          <a:xfrm flipH="1">
            <a:off x="7695531" y="3338848"/>
            <a:ext cx="1384075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83215F0-181F-4AC5-977F-F915F0144A7B}"/>
              </a:ext>
            </a:extLst>
          </p:cNvPr>
          <p:cNvCxnSpPr>
            <a:cxnSpLocks/>
          </p:cNvCxnSpPr>
          <p:nvPr/>
        </p:nvCxnSpPr>
        <p:spPr>
          <a:xfrm>
            <a:off x="11036364" y="479906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5E96B60-E288-4905-AE1F-4F2E2537C8B0}"/>
              </a:ext>
            </a:extLst>
          </p:cNvPr>
          <p:cNvSpPr txBox="1"/>
          <p:nvPr/>
        </p:nvSpPr>
        <p:spPr>
          <a:xfrm>
            <a:off x="11300753" y="4568231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F235625E-3B69-4829-8623-9BB4769AD66E}"/>
              </a:ext>
            </a:extLst>
          </p:cNvPr>
          <p:cNvCxnSpPr>
            <a:cxnSpLocks/>
          </p:cNvCxnSpPr>
          <p:nvPr/>
        </p:nvCxnSpPr>
        <p:spPr>
          <a:xfrm>
            <a:off x="10814249" y="5029896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B80EF6-E3CD-431B-AEDC-FD2C5595D39E}"/>
              </a:ext>
            </a:extLst>
          </p:cNvPr>
          <p:cNvSpPr txBox="1"/>
          <p:nvPr/>
        </p:nvSpPr>
        <p:spPr>
          <a:xfrm>
            <a:off x="10421237" y="5393394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893389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ão de fermentação natural: 7 benefícios que vão te conquistar + receitas">
            <a:extLst>
              <a:ext uri="{FF2B5EF4-FFF2-40B4-BE49-F238E27FC236}">
                <a16:creationId xmlns:a16="http://schemas.microsoft.com/office/drawing/2014/main" id="{A84DF238-E703-4709-8CC6-881BDFE2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4" y="1991281"/>
            <a:ext cx="4051300" cy="24916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rmentação láctica | Mind Map">
            <a:extLst>
              <a:ext uri="{FF2B5EF4-FFF2-40B4-BE49-F238E27FC236}">
                <a16:creationId xmlns:a16="http://schemas.microsoft.com/office/drawing/2014/main" id="{A98B1236-7997-4850-B087-992403D53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227092" y="2009342"/>
            <a:ext cx="4051300" cy="250652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B90351-4F29-43FC-A1B0-C4F438111FAA}"/>
              </a:ext>
            </a:extLst>
          </p:cNvPr>
          <p:cNvSpPr txBox="1"/>
          <p:nvPr/>
        </p:nvSpPr>
        <p:spPr>
          <a:xfrm>
            <a:off x="8121443" y="4916033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20A34-C8E1-470E-923F-9BD5906C7F9B}"/>
              </a:ext>
            </a:extLst>
          </p:cNvPr>
          <p:cNvSpPr txBox="1"/>
          <p:nvPr/>
        </p:nvSpPr>
        <p:spPr>
          <a:xfrm>
            <a:off x="1897905" y="4910137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</p:spTree>
    <p:extLst>
      <p:ext uri="{BB962C8B-B14F-4D97-AF65-F5344CB8AC3E}">
        <p14:creationId xmlns:p14="http://schemas.microsoft.com/office/powerpoint/2010/main" val="2091494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48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3670478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856313D-CF9A-4306-87F1-EC0BEF6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21629637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6ECD92-88AF-42AE-8FF7-A4124EAD617E}"/>
              </a:ext>
            </a:extLst>
          </p:cNvPr>
          <p:cNvSpPr/>
          <p:nvPr/>
        </p:nvSpPr>
        <p:spPr>
          <a:xfrm>
            <a:off x="290286" y="1200024"/>
            <a:ext cx="11248572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o que são as vias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Fermentação lática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Fermentação alcoólica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Gliconeogênese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o destino do NAD+ ao final dos processos de fermentação mencionados?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o destino do lactato produzido na musculatura humana?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Quais são os percussores que dão origem a gliconeogênese?</a:t>
            </a:r>
            <a:endParaRPr lang="pt-BR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51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8028000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8974DC9-CE18-4932-B86F-5B543DE2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11239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NG e SVG de local com fundo transparente para baixar.">
            <a:extLst>
              <a:ext uri="{FF2B5EF4-FFF2-40B4-BE49-F238E27FC236}">
                <a16:creationId xmlns:a16="http://schemas.microsoft.com/office/drawing/2014/main" id="{1F60B783-C556-42E1-8901-DA711A0D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E10BF8-BDF6-474B-AD44-D5913C7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A9AFD62-0E71-4397-BFDF-CAAC5E7282C0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gliconeogênese?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importância da gliconeogênese?</a:t>
            </a:r>
          </a:p>
        </p:txBody>
      </p:sp>
    </p:spTree>
    <p:extLst>
      <p:ext uri="{BB962C8B-B14F-4D97-AF65-F5344CB8AC3E}">
        <p14:creationId xmlns:p14="http://schemas.microsoft.com/office/powerpoint/2010/main" val="378423238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6E10BF8-BDF6-474B-AD44-D5913C7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72459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a gliconeogênese?</a:t>
            </a:r>
            <a:endParaRPr lang="pt-BR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1BA772-1A5C-4609-8A7C-067E70167C9A}"/>
              </a:ext>
            </a:extLst>
          </p:cNvPr>
          <p:cNvSpPr txBox="1"/>
          <p:nvPr/>
        </p:nvSpPr>
        <p:spPr>
          <a:xfrm>
            <a:off x="838201" y="210197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Aminoácidos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E23A62-B64A-435B-A3B2-DAFEC1F0D3D9}"/>
              </a:ext>
            </a:extLst>
          </p:cNvPr>
          <p:cNvSpPr txBox="1"/>
          <p:nvPr/>
        </p:nvSpPr>
        <p:spPr>
          <a:xfrm>
            <a:off x="838200" y="3225364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D8A53E-E032-44B9-8754-E376A15A0515}"/>
              </a:ext>
            </a:extLst>
          </p:cNvPr>
          <p:cNvSpPr txBox="1"/>
          <p:nvPr/>
        </p:nvSpPr>
        <p:spPr>
          <a:xfrm>
            <a:off x="838200" y="545575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989D92-AE37-4098-804F-5AD8F84ABC4D}"/>
              </a:ext>
            </a:extLst>
          </p:cNvPr>
          <p:cNvCxnSpPr/>
          <p:nvPr/>
        </p:nvCxnSpPr>
        <p:spPr>
          <a:xfrm>
            <a:off x="3554569" y="2421802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E96495F-3721-4B0B-9201-7A38362110FA}"/>
              </a:ext>
            </a:extLst>
          </p:cNvPr>
          <p:cNvCxnSpPr/>
          <p:nvPr/>
        </p:nvCxnSpPr>
        <p:spPr>
          <a:xfrm>
            <a:off x="3528065" y="3540117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181F135-CD00-4264-9ABF-01CC74B582CA}"/>
              </a:ext>
            </a:extLst>
          </p:cNvPr>
          <p:cNvCxnSpPr/>
          <p:nvPr/>
        </p:nvCxnSpPr>
        <p:spPr>
          <a:xfrm>
            <a:off x="3554569" y="5739685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C7403FE-0F23-4A24-A445-E8CEE378653B}"/>
              </a:ext>
            </a:extLst>
          </p:cNvPr>
          <p:cNvCxnSpPr>
            <a:cxnSpLocks/>
          </p:cNvCxnSpPr>
          <p:nvPr/>
        </p:nvCxnSpPr>
        <p:spPr>
          <a:xfrm>
            <a:off x="5125791" y="2396044"/>
            <a:ext cx="0" cy="334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CF70802-B544-431E-9C08-CC490261D42E}"/>
              </a:ext>
            </a:extLst>
          </p:cNvPr>
          <p:cNvCxnSpPr>
            <a:cxnSpLocks/>
          </p:cNvCxnSpPr>
          <p:nvPr/>
        </p:nvCxnSpPr>
        <p:spPr>
          <a:xfrm>
            <a:off x="5112166" y="4063337"/>
            <a:ext cx="3889420" cy="0"/>
          </a:xfrm>
          <a:prstGeom prst="line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7A4CF2-2559-4B65-BC78-C217D8E51386}"/>
              </a:ext>
            </a:extLst>
          </p:cNvPr>
          <p:cNvSpPr txBox="1"/>
          <p:nvPr/>
        </p:nvSpPr>
        <p:spPr>
          <a:xfrm>
            <a:off x="9101304" y="3748584"/>
            <a:ext cx="159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3AE6767-8A32-48D2-A27E-A2CD565D8E40}"/>
              </a:ext>
            </a:extLst>
          </p:cNvPr>
          <p:cNvCxnSpPr/>
          <p:nvPr/>
        </p:nvCxnSpPr>
        <p:spPr>
          <a:xfrm>
            <a:off x="3554569" y="4647127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25298F1-EA88-48AA-A0F1-642C317C1631}"/>
              </a:ext>
            </a:extLst>
          </p:cNvPr>
          <p:cNvSpPr txBox="1"/>
          <p:nvPr/>
        </p:nvSpPr>
        <p:spPr>
          <a:xfrm>
            <a:off x="838200" y="434874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Glicerol</a:t>
            </a:r>
            <a:endParaRPr lang="pt-BR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1755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F80FC0F-CEB0-46EA-B007-D8D4E5501D24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2459051" y="3429001"/>
            <a:ext cx="680361" cy="155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3139412" y="295878"/>
            <a:ext cx="6436388" cy="6266243"/>
            <a:chOff x="5755612" y="399942"/>
            <a:chExt cx="6436388" cy="626624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EED9835-617F-41F5-B35E-1254D5FDABFD}"/>
                </a:ext>
              </a:extLst>
            </p:cNvPr>
            <p:cNvGrpSpPr/>
            <p:nvPr/>
          </p:nvGrpSpPr>
          <p:grpSpPr>
            <a:xfrm>
              <a:off x="5755612" y="794939"/>
              <a:ext cx="6436388" cy="5871246"/>
              <a:chOff x="5755612" y="794939"/>
              <a:chExt cx="6436388" cy="5871246"/>
            </a:xfrm>
          </p:grpSpPr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F7D1891-6A9B-4394-903F-F834FD2723BC}"/>
                  </a:ext>
                </a:extLst>
              </p:cNvPr>
              <p:cNvSpPr txBox="1"/>
              <p:nvPr/>
            </p:nvSpPr>
            <p:spPr>
              <a:xfrm>
                <a:off x="6636157" y="1326594"/>
                <a:ext cx="2220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Oxalacetato</a:t>
                </a:r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CCE6864A-D797-46B8-AF3D-F4F1394490F3}"/>
                  </a:ext>
                </a:extLst>
              </p:cNvPr>
              <p:cNvSpPr/>
              <p:nvPr/>
            </p:nvSpPr>
            <p:spPr>
              <a:xfrm>
                <a:off x="6417702" y="1254235"/>
                <a:ext cx="5196044" cy="5069990"/>
              </a:xfrm>
              <a:prstGeom prst="arc">
                <a:avLst>
                  <a:gd name="adj1" fmla="val 18327829"/>
                  <a:gd name="adj2" fmla="val 19340631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Arco 231">
                <a:extLst>
                  <a:ext uri="{FF2B5EF4-FFF2-40B4-BE49-F238E27FC236}">
                    <a16:creationId xmlns:a16="http://schemas.microsoft.com/office/drawing/2014/main" id="{CE93FF77-2CDF-4D5C-B87B-2DDC60D21D83}"/>
                  </a:ext>
                </a:extLst>
              </p:cNvPr>
              <p:cNvSpPr/>
              <p:nvPr/>
            </p:nvSpPr>
            <p:spPr>
              <a:xfrm>
                <a:off x="6396496" y="1245584"/>
                <a:ext cx="5196044" cy="5069990"/>
              </a:xfrm>
              <a:prstGeom prst="arc">
                <a:avLst>
                  <a:gd name="adj1" fmla="val 20000142"/>
                  <a:gd name="adj2" fmla="val 20851908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o 232">
                <a:extLst>
                  <a:ext uri="{FF2B5EF4-FFF2-40B4-BE49-F238E27FC236}">
                    <a16:creationId xmlns:a16="http://schemas.microsoft.com/office/drawing/2014/main" id="{0C606013-6283-4EF9-B224-2E3EDE166805}"/>
                  </a:ext>
                </a:extLst>
              </p:cNvPr>
              <p:cNvSpPr/>
              <p:nvPr/>
            </p:nvSpPr>
            <p:spPr>
              <a:xfrm>
                <a:off x="6404869" y="1236933"/>
                <a:ext cx="5196044" cy="5069990"/>
              </a:xfrm>
              <a:prstGeom prst="arc">
                <a:avLst>
                  <a:gd name="adj1" fmla="val 21436359"/>
                  <a:gd name="adj2" fmla="val 2014302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o 233">
                <a:extLst>
                  <a:ext uri="{FF2B5EF4-FFF2-40B4-BE49-F238E27FC236}">
                    <a16:creationId xmlns:a16="http://schemas.microsoft.com/office/drawing/2014/main" id="{6ABB4DAB-13A8-493E-9E5F-82EC3D51575E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2798458"/>
                  <a:gd name="adj2" fmla="val 440062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o 234">
                <a:extLst>
                  <a:ext uri="{FF2B5EF4-FFF2-40B4-BE49-F238E27FC236}">
                    <a16:creationId xmlns:a16="http://schemas.microsoft.com/office/drawing/2014/main" id="{47D6617B-3013-47AB-A1F3-718C5D559BED}"/>
                  </a:ext>
                </a:extLst>
              </p:cNvPr>
              <p:cNvSpPr/>
              <p:nvPr/>
            </p:nvSpPr>
            <p:spPr>
              <a:xfrm>
                <a:off x="6404483" y="1236408"/>
                <a:ext cx="5196044" cy="5069990"/>
              </a:xfrm>
              <a:prstGeom prst="arc">
                <a:avLst>
                  <a:gd name="adj1" fmla="val 5989416"/>
                  <a:gd name="adj2" fmla="val 8994205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o 235">
                <a:extLst>
                  <a:ext uri="{FF2B5EF4-FFF2-40B4-BE49-F238E27FC236}">
                    <a16:creationId xmlns:a16="http://schemas.microsoft.com/office/drawing/2014/main" id="{4156447D-FBDD-4153-ABD0-8F50C09145D3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9605520"/>
                  <a:gd name="adj2" fmla="val 10739079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o 236">
                <a:extLst>
                  <a:ext uri="{FF2B5EF4-FFF2-40B4-BE49-F238E27FC236}">
                    <a16:creationId xmlns:a16="http://schemas.microsoft.com/office/drawing/2014/main" id="{B2028937-1B52-4FC9-AD4B-8A0DB55C8038}"/>
                  </a:ext>
                </a:extLst>
              </p:cNvPr>
              <p:cNvSpPr/>
              <p:nvPr/>
            </p:nvSpPr>
            <p:spPr>
              <a:xfrm>
                <a:off x="6404483" y="1204632"/>
                <a:ext cx="5196044" cy="5069990"/>
              </a:xfrm>
              <a:prstGeom prst="arc">
                <a:avLst>
                  <a:gd name="adj1" fmla="val 11376747"/>
                  <a:gd name="adj2" fmla="val 12277346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Arco 237">
                <a:extLst>
                  <a:ext uri="{FF2B5EF4-FFF2-40B4-BE49-F238E27FC236}">
                    <a16:creationId xmlns:a16="http://schemas.microsoft.com/office/drawing/2014/main" id="{7E8DADDA-1034-491E-9E7A-2ADFB60F2BF1}"/>
                  </a:ext>
                </a:extLst>
              </p:cNvPr>
              <p:cNvSpPr/>
              <p:nvPr/>
            </p:nvSpPr>
            <p:spPr>
              <a:xfrm>
                <a:off x="6396496" y="1163720"/>
                <a:ext cx="5196044" cy="5069990"/>
              </a:xfrm>
              <a:prstGeom prst="arc">
                <a:avLst>
                  <a:gd name="adj1" fmla="val 12793611"/>
                  <a:gd name="adj2" fmla="val 13867993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o 238">
                <a:extLst>
                  <a:ext uri="{FF2B5EF4-FFF2-40B4-BE49-F238E27FC236}">
                    <a16:creationId xmlns:a16="http://schemas.microsoft.com/office/drawing/2014/main" id="{B7F89686-507A-4DF0-88C5-4B3396D96E5A}"/>
                  </a:ext>
                </a:extLst>
              </p:cNvPr>
              <p:cNvSpPr/>
              <p:nvPr/>
            </p:nvSpPr>
            <p:spPr>
              <a:xfrm>
                <a:off x="6404483" y="1187330"/>
                <a:ext cx="5196044" cy="5069990"/>
              </a:xfrm>
              <a:prstGeom prst="arc">
                <a:avLst>
                  <a:gd name="adj1" fmla="val 14999890"/>
                  <a:gd name="adj2" fmla="val 1752024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Seta: Dobrada 240">
                <a:extLst>
                  <a:ext uri="{FF2B5EF4-FFF2-40B4-BE49-F238E27FC236}">
                    <a16:creationId xmlns:a16="http://schemas.microsoft.com/office/drawing/2014/main" id="{2F43E6DE-B185-4469-9DE4-63180E8263AF}"/>
                  </a:ext>
                </a:extLst>
              </p:cNvPr>
              <p:cNvSpPr/>
              <p:nvPr/>
            </p:nvSpPr>
            <p:spPr>
              <a:xfrm flipV="1">
                <a:off x="9030854" y="794939"/>
                <a:ext cx="146827" cy="400515"/>
              </a:xfrm>
              <a:prstGeom prst="bentArrow">
                <a:avLst>
                  <a:gd name="adj1" fmla="val 5691"/>
                  <a:gd name="adj2" fmla="val 10827"/>
                  <a:gd name="adj3" fmla="val 50000"/>
                  <a:gd name="adj4" fmla="val 83920"/>
                </a:avLst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84E06A3-8F06-436B-9617-8BD05D4FE911}"/>
                  </a:ext>
                </a:extLst>
              </p:cNvPr>
              <p:cNvSpPr txBox="1"/>
              <p:nvPr/>
            </p:nvSpPr>
            <p:spPr>
              <a:xfrm>
                <a:off x="9664798" y="1326190"/>
                <a:ext cx="1295021" cy="40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Citrato</a:t>
                </a:r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E6DE74D3-ADF4-4F9F-B93C-2CE43E8D8D9D}"/>
                  </a:ext>
                </a:extLst>
              </p:cNvPr>
              <p:cNvSpPr txBox="1"/>
              <p:nvPr/>
            </p:nvSpPr>
            <p:spPr>
              <a:xfrm>
                <a:off x="6118901" y="2276125"/>
                <a:ext cx="117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Malato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BB56364B-8B09-43C6-A392-5C14FB19CE3A}"/>
                  </a:ext>
                </a:extLst>
              </p:cNvPr>
              <p:cNvSpPr txBox="1"/>
              <p:nvPr/>
            </p:nvSpPr>
            <p:spPr>
              <a:xfrm>
                <a:off x="5755612" y="334856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Fumarato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" name="CaixaDeTexto 244">
                <a:extLst>
                  <a:ext uri="{FF2B5EF4-FFF2-40B4-BE49-F238E27FC236}">
                    <a16:creationId xmlns:a16="http://schemas.microsoft.com/office/drawing/2014/main" id="{0D616E8F-39D4-4672-808E-A0F0979BD3AF}"/>
                  </a:ext>
                </a:extLst>
              </p:cNvPr>
              <p:cNvSpPr txBox="1"/>
              <p:nvPr/>
            </p:nvSpPr>
            <p:spPr>
              <a:xfrm>
                <a:off x="6041173" y="463201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</a:t>
                </a:r>
              </a:p>
            </p:txBody>
          </p:sp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FF8B7699-DF07-4D3C-A245-D26E04BDB3CD}"/>
                  </a:ext>
                </a:extLst>
              </p:cNvPr>
              <p:cNvSpPr txBox="1"/>
              <p:nvPr/>
            </p:nvSpPr>
            <p:spPr>
              <a:xfrm>
                <a:off x="8197530" y="6266075"/>
                <a:ext cx="1999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69407112-3C81-49C7-B6C3-DAC267C0F27F}"/>
                  </a:ext>
                </a:extLst>
              </p:cNvPr>
              <p:cNvSpPr txBox="1"/>
              <p:nvPr/>
            </p:nvSpPr>
            <p:spPr>
              <a:xfrm>
                <a:off x="10896979" y="3197018"/>
                <a:ext cx="1295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Isocitrato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BC9BAE39-64C6-4D74-B5F9-A5F3EDCEE6F0}"/>
                  </a:ext>
                </a:extLst>
              </p:cNvPr>
              <p:cNvSpPr txBox="1"/>
              <p:nvPr/>
            </p:nvSpPr>
            <p:spPr>
              <a:xfrm>
                <a:off x="10273959" y="2199173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Cis-Aconit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ato</a:t>
                </a:r>
              </a:p>
            </p:txBody>
          </p: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BDCA2D2-492F-4D0A-94BC-C214D660C831}"/>
                  </a:ext>
                </a:extLst>
              </p:cNvPr>
              <p:cNvSpPr txBox="1"/>
              <p:nvPr/>
            </p:nvSpPr>
            <p:spPr>
              <a:xfrm>
                <a:off x="10059015" y="5174477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α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cetogutarato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0B3E12F-D969-44B5-9347-6753E789D8B8}"/>
                </a:ext>
              </a:extLst>
            </p:cNvPr>
            <p:cNvSpPr txBox="1"/>
            <p:nvPr/>
          </p:nvSpPr>
          <p:spPr>
            <a:xfrm>
              <a:off x="8089900" y="399942"/>
              <a:ext cx="1645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D992E3BB-8D5C-44EA-ADE6-F2E3656132F5}"/>
              </a:ext>
            </a:extLst>
          </p:cNvPr>
          <p:cNvSpPr/>
          <p:nvPr/>
        </p:nvSpPr>
        <p:spPr>
          <a:xfrm>
            <a:off x="2184062" y="1142127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Asparagina</a:t>
            </a:r>
          </a:p>
          <a:p>
            <a:r>
              <a:rPr lang="pt-BR" dirty="0">
                <a:latin typeface="Bell MT" panose="02020503060305020303" pitchFamily="18" charset="0"/>
              </a:rPr>
              <a:t>Aspartato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4C96749-50C6-4C70-A9ED-F746689CF55B}"/>
              </a:ext>
            </a:extLst>
          </p:cNvPr>
          <p:cNvSpPr/>
          <p:nvPr/>
        </p:nvSpPr>
        <p:spPr>
          <a:xfrm>
            <a:off x="1396570" y="3167179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Fenilalanina</a:t>
            </a:r>
          </a:p>
          <a:p>
            <a:r>
              <a:rPr lang="pt-BR" dirty="0">
                <a:latin typeface="Bell MT" panose="02020503060305020303" pitchFamily="18" charset="0"/>
              </a:rPr>
              <a:t>Tirosina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AD01F4-921F-47AE-A86B-B7E92FD28AA9}"/>
              </a:ext>
            </a:extLst>
          </p:cNvPr>
          <p:cNvCxnSpPr>
            <a:stCxn id="9" idx="3"/>
          </p:cNvCxnSpPr>
          <p:nvPr/>
        </p:nvCxnSpPr>
        <p:spPr>
          <a:xfrm flipV="1">
            <a:off x="3606462" y="1407752"/>
            <a:ext cx="82376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393C3CC-1128-4EBA-8BEE-907EBAFF7731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092464" y="6349713"/>
            <a:ext cx="1488866" cy="123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8F4F83A9-EB09-44E0-BDD8-E4B8D988768A}"/>
              </a:ext>
            </a:extLst>
          </p:cNvPr>
          <p:cNvSpPr/>
          <p:nvPr/>
        </p:nvSpPr>
        <p:spPr>
          <a:xfrm>
            <a:off x="2921813" y="5560579"/>
            <a:ext cx="1422400" cy="119850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Isoleucina</a:t>
            </a:r>
          </a:p>
          <a:p>
            <a:r>
              <a:rPr lang="pt-BR" dirty="0">
                <a:latin typeface="Bell MT" panose="02020503060305020303" pitchFamily="18" charset="0"/>
              </a:rPr>
              <a:t>Metionina</a:t>
            </a:r>
          </a:p>
          <a:p>
            <a:r>
              <a:rPr lang="pt-BR" dirty="0">
                <a:latin typeface="Bell MT" panose="02020503060305020303" pitchFamily="18" charset="0"/>
              </a:rPr>
              <a:t>Treonina</a:t>
            </a:r>
          </a:p>
          <a:p>
            <a:r>
              <a:rPr lang="pt-BR" dirty="0">
                <a:latin typeface="Bell MT" panose="02020503060305020303" pitchFamily="18" charset="0"/>
              </a:rPr>
              <a:t>Valina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8E11B02-CE42-4BBA-8766-659B29700A83}"/>
              </a:ext>
            </a:extLst>
          </p:cNvPr>
          <p:cNvSpPr/>
          <p:nvPr/>
        </p:nvSpPr>
        <p:spPr>
          <a:xfrm>
            <a:off x="9937666" y="4495996"/>
            <a:ext cx="1590413" cy="154894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Arginina</a:t>
            </a:r>
          </a:p>
          <a:p>
            <a:r>
              <a:rPr lang="pt-BR" dirty="0">
                <a:latin typeface="Bell MT" panose="02020503060305020303" pitchFamily="18" charset="0"/>
              </a:rPr>
              <a:t>Glutamato</a:t>
            </a:r>
          </a:p>
          <a:p>
            <a:r>
              <a:rPr lang="pt-BR" dirty="0">
                <a:latin typeface="Bell MT" panose="02020503060305020303" pitchFamily="18" charset="0"/>
              </a:rPr>
              <a:t>Glutamina</a:t>
            </a:r>
          </a:p>
          <a:p>
            <a:r>
              <a:rPr lang="pt-BR" dirty="0">
                <a:latin typeface="Bell MT" panose="02020503060305020303" pitchFamily="18" charset="0"/>
              </a:rPr>
              <a:t>Histidina</a:t>
            </a:r>
          </a:p>
          <a:p>
            <a:r>
              <a:rPr lang="pt-BR" dirty="0">
                <a:latin typeface="Bell MT" panose="02020503060305020303" pitchFamily="18" charset="0"/>
              </a:rPr>
              <a:t>Prolina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990AF5C-A939-42E4-98A7-EEFF00E261AC}"/>
              </a:ext>
            </a:extLst>
          </p:cNvPr>
          <p:cNvCxnSpPr>
            <a:cxnSpLocks/>
          </p:cNvCxnSpPr>
          <p:nvPr/>
        </p:nvCxnSpPr>
        <p:spPr>
          <a:xfrm>
            <a:off x="9355847" y="5288355"/>
            <a:ext cx="5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">
            <a:extLst>
              <a:ext uri="{FF2B5EF4-FFF2-40B4-BE49-F238E27FC236}">
                <a16:creationId xmlns:a16="http://schemas.microsoft.com/office/drawing/2014/main" id="{69FEC7C3-9C12-4DA3-A1A3-B805BE69DF58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Triglicerídeos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F9C233-C12E-4770-AAF5-92C4337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" y="1357563"/>
            <a:ext cx="9178808" cy="52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Glicerol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887849" y="2914646"/>
            <a:ext cx="4879924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4A0F364-1EB6-4854-BD74-75851B0A4839}"/>
              </a:ext>
            </a:extLst>
          </p:cNvPr>
          <p:cNvCxnSpPr>
            <a:cxnSpLocks/>
          </p:cNvCxnSpPr>
          <p:nvPr/>
        </p:nvCxnSpPr>
        <p:spPr>
          <a:xfrm flipH="1">
            <a:off x="5554000" y="3292144"/>
            <a:ext cx="1332449" cy="20988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0FFAF410-5454-419F-A996-BC1231632666}"/>
              </a:ext>
            </a:extLst>
          </p:cNvPr>
          <p:cNvSpPr/>
          <p:nvPr/>
        </p:nvSpPr>
        <p:spPr>
          <a:xfrm>
            <a:off x="4580261" y="444002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0E4EF50A-23A5-4522-A203-6DD6C64A4B6E}"/>
              </a:ext>
            </a:extLst>
          </p:cNvPr>
          <p:cNvSpPr/>
          <p:nvPr/>
        </p:nvSpPr>
        <p:spPr>
          <a:xfrm>
            <a:off x="3887072" y="4471733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EB7FEDC-5CED-43AC-ABF7-04BE120B4A5A}"/>
              </a:ext>
            </a:extLst>
          </p:cNvPr>
          <p:cNvSpPr/>
          <p:nvPr/>
        </p:nvSpPr>
        <p:spPr>
          <a:xfrm>
            <a:off x="5155603" y="447173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A8029B69-50C0-4510-9B9C-F8B7834014E1}"/>
              </a:ext>
            </a:extLst>
          </p:cNvPr>
          <p:cNvSpPr/>
          <p:nvPr/>
        </p:nvSpPr>
        <p:spPr>
          <a:xfrm>
            <a:off x="7570945" y="45649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1513ED32-7638-472B-AB37-89FCE85D979D}"/>
              </a:ext>
            </a:extLst>
          </p:cNvPr>
          <p:cNvSpPr/>
          <p:nvPr/>
        </p:nvSpPr>
        <p:spPr>
          <a:xfrm>
            <a:off x="5004389" y="3518411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9204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172034" y="87094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11641" y="4328178"/>
            <a:ext cx="3349128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5F31707-58F7-4337-ACDB-2403D258C328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675193" y="2087255"/>
            <a:ext cx="1" cy="187071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396148" y="262629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396148" y="3437016"/>
            <a:ext cx="1526102" cy="393021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700225" y="2922312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675193" y="2115282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220856" y="192430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45EFCE9-BBD5-4028-BCEF-2E018F1C200B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4748451" y="2480156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Piruvato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551016" y="171828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552432" y="17182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268655" y="19496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3752935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578711" y="933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3957083" y="196487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469798" y="135510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677792" y="187914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683435" y="19863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004693" y="16934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240860" y="171828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249009" y="91039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3884619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493065" y="473742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494481" y="4737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210704" y="50134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3750739" y="434874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520760" y="395306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3899132" y="498402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FD6ADB2-9E24-44AD-A2C3-CE975F8C2068}"/>
              </a:ext>
            </a:extLst>
          </p:cNvPr>
          <p:cNvCxnSpPr>
            <a:cxnSpLocks/>
          </p:cNvCxnSpPr>
          <p:nvPr/>
        </p:nvCxnSpPr>
        <p:spPr>
          <a:xfrm>
            <a:off x="3210704" y="488806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411847" y="4374250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619841" y="4898291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625484" y="50055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4946742" y="47126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182909" y="47374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191058" y="39295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332049" y="4737423"/>
            <a:ext cx="10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228929" y="49685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205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3" y="130670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3" y="2117421"/>
            <a:ext cx="1526102" cy="393021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G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0" y="160271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5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2" y="457966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2" y="44543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3" y="1158274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carboxicinase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55" y="290337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98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89" y="1152762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Enolase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208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874F02-E5BA-4E1B-9232-2F30B76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</p:spTree>
    <p:extLst>
      <p:ext uri="{BB962C8B-B14F-4D97-AF65-F5344CB8AC3E}">
        <p14:creationId xmlns:p14="http://schemas.microsoft.com/office/powerpoint/2010/main" val="33846280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Fosfoglicerato-mutase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20923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3" y="3994498"/>
            <a:ext cx="4534880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199" y="131708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5B4CBB-6EDF-4467-9C1D-ABCCCFA21ED4}"/>
              </a:ext>
            </a:extLst>
          </p:cNvPr>
          <p:cNvGrpSpPr/>
          <p:nvPr/>
        </p:nvGrpSpPr>
        <p:grpSpPr>
          <a:xfrm>
            <a:off x="8410199" y="2127801"/>
            <a:ext cx="1526102" cy="393021"/>
            <a:chOff x="2840714" y="6305732"/>
            <a:chExt cx="1599632" cy="40347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EAFAC4D-460F-4F5F-8A75-CBF0774A35D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D9C0F6A-FE80-4F16-8A42-D48FEAAC1C6D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1487E5C-EBAC-4CD4-BADC-82327B1B376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0248F4E-B2E5-4A33-BC29-5EB1724B5DD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DE6219-00F3-40EB-9DBC-833B54D605BF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F28596E-218B-4643-A44A-03B8DA37EDF5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0" y="35070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0" y="2786089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5" y="318248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Fosfogliceratocinase</a:t>
            </a:r>
          </a:p>
        </p:txBody>
      </p:sp>
    </p:spTree>
    <p:extLst>
      <p:ext uri="{BB962C8B-B14F-4D97-AF65-F5344CB8AC3E}">
        <p14:creationId xmlns:p14="http://schemas.microsoft.com/office/powerpoint/2010/main" val="319440731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13064490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2" y="4158342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Didroxiacetona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7º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55106" y="1977390"/>
            <a:ext cx="0" cy="174472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Triose-fosfato-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isomerase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27297" y="913173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0" y="5727513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2" y="5507971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0" y="55079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3" y="572751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1" y="575456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07" y="553751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78" y="5507971"/>
            <a:ext cx="127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2" y="5927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0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4" y="5936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97969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598" y="4170244"/>
            <a:ext cx="527720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156488787"/>
      </p:ext>
    </p:extLst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8º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2" y="365445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3" y="346444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4" y="1383994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Aldolase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0738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39" y="295711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24510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10º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5" y="2955610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3" y="319197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37" y="298793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-hexose 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isomerase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4640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3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6" y="1201164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9414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2" y="3972606"/>
            <a:ext cx="249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8028000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D760402-5AC1-4C44-9D6C-AA7D680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98759153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fermentação?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chamar de fermentação lática?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 aplicação prática?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7048A9-2095-4891-A3B1-F949797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4" name="Picture 2" descr="PNG e SVG de local com fundo transparente para baixar.">
            <a:extLst>
              <a:ext uri="{FF2B5EF4-FFF2-40B4-BE49-F238E27FC236}">
                <a16:creationId xmlns:a16="http://schemas.microsoft.com/office/drawing/2014/main" id="{080BCF62-80C5-4662-9E1D-C06F2255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06749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60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sng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0E1B1BE-0E6C-4F8C-A85B-08993178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3994623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2309973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887849" y="2914646"/>
            <a:ext cx="4879924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4A0F364-1EB6-4854-BD74-75851B0A4839}"/>
              </a:ext>
            </a:extLst>
          </p:cNvPr>
          <p:cNvCxnSpPr>
            <a:cxnSpLocks/>
          </p:cNvCxnSpPr>
          <p:nvPr/>
        </p:nvCxnSpPr>
        <p:spPr>
          <a:xfrm flipH="1">
            <a:off x="5554000" y="3292144"/>
            <a:ext cx="1332449" cy="20988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345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1CFEE4A-D9B8-41D5-A949-D4461AF40A0D}"/>
              </a:ext>
            </a:extLst>
          </p:cNvPr>
          <p:cNvSpPr/>
          <p:nvPr/>
        </p:nvSpPr>
        <p:spPr>
          <a:xfrm>
            <a:off x="1737790" y="5908734"/>
            <a:ext cx="2524883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21B4DB-3E7B-44BA-A8D9-AFE56C61D822}"/>
              </a:ext>
            </a:extLst>
          </p:cNvPr>
          <p:cNvSpPr/>
          <p:nvPr/>
        </p:nvSpPr>
        <p:spPr>
          <a:xfrm>
            <a:off x="1067751" y="1849463"/>
            <a:ext cx="3910454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77EF85C-E63E-4582-BD99-42F31485CB44}"/>
              </a:ext>
            </a:extLst>
          </p:cNvPr>
          <p:cNvSpPr/>
          <p:nvPr/>
        </p:nvSpPr>
        <p:spPr>
          <a:xfrm>
            <a:off x="2237862" y="158191"/>
            <a:ext cx="1570232" cy="5700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F5B2031-E0DB-48B3-B34E-B62E77DB41C0}"/>
              </a:ext>
            </a:extLst>
          </p:cNvPr>
          <p:cNvSpPr/>
          <p:nvPr/>
        </p:nvSpPr>
        <p:spPr>
          <a:xfrm>
            <a:off x="1116470" y="4322694"/>
            <a:ext cx="3767522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1,3-bifosfosglicerato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EBC79AE-2986-4A63-94F1-28191243D4B5}"/>
              </a:ext>
            </a:extLst>
          </p:cNvPr>
          <p:cNvCxnSpPr>
            <a:cxnSpLocks/>
          </p:cNvCxnSpPr>
          <p:nvPr/>
        </p:nvCxnSpPr>
        <p:spPr>
          <a:xfrm>
            <a:off x="3022978" y="867267"/>
            <a:ext cx="0" cy="92059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9B31C04-3E52-4956-A458-801BC43E7F15}"/>
              </a:ext>
            </a:extLst>
          </p:cNvPr>
          <p:cNvCxnSpPr>
            <a:cxnSpLocks/>
          </p:cNvCxnSpPr>
          <p:nvPr/>
        </p:nvCxnSpPr>
        <p:spPr>
          <a:xfrm>
            <a:off x="3000231" y="2647691"/>
            <a:ext cx="1" cy="1555819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3DC8F80-29B1-42B4-935B-8F5A45041CBC}"/>
              </a:ext>
            </a:extLst>
          </p:cNvPr>
          <p:cNvCxnSpPr>
            <a:cxnSpLocks/>
          </p:cNvCxnSpPr>
          <p:nvPr/>
        </p:nvCxnSpPr>
        <p:spPr>
          <a:xfrm>
            <a:off x="3000231" y="5104530"/>
            <a:ext cx="0" cy="658126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E1F8EAE-01EE-4CA0-A69D-247CFA18B2C3}"/>
              </a:ext>
            </a:extLst>
          </p:cNvPr>
          <p:cNvCxnSpPr>
            <a:cxnSpLocks/>
          </p:cNvCxnSpPr>
          <p:nvPr/>
        </p:nvCxnSpPr>
        <p:spPr>
          <a:xfrm>
            <a:off x="4578184" y="6272760"/>
            <a:ext cx="4355399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14917F8-DB26-4091-9E68-7EF4B4398AB1}"/>
              </a:ext>
            </a:extLst>
          </p:cNvPr>
          <p:cNvSpPr/>
          <p:nvPr/>
        </p:nvSpPr>
        <p:spPr>
          <a:xfrm>
            <a:off x="9183383" y="567152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699366-7D71-479E-BFA9-A3A1E5637964}"/>
              </a:ext>
            </a:extLst>
          </p:cNvPr>
          <p:cNvGrpSpPr/>
          <p:nvPr/>
        </p:nvGrpSpPr>
        <p:grpSpPr>
          <a:xfrm>
            <a:off x="6137585" y="3677951"/>
            <a:ext cx="1823945" cy="553122"/>
            <a:chOff x="7041669" y="2820237"/>
            <a:chExt cx="1823945" cy="553122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B473801-C91E-407C-A044-FCC9729FDA1C}"/>
                </a:ext>
              </a:extLst>
            </p:cNvPr>
            <p:cNvSpPr/>
            <p:nvPr/>
          </p:nvSpPr>
          <p:spPr>
            <a:xfrm>
              <a:off x="7734858" y="2820237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5E9C03D-D17C-4AE7-9028-073BB1AB08DA}"/>
                </a:ext>
              </a:extLst>
            </p:cNvPr>
            <p:cNvSpPr/>
            <p:nvPr/>
          </p:nvSpPr>
          <p:spPr>
            <a:xfrm>
              <a:off x="7041669" y="2851945"/>
              <a:ext cx="853049" cy="457999"/>
            </a:xfrm>
            <a:custGeom>
              <a:avLst/>
              <a:gdLst>
                <a:gd name="connsiteX0" fmla="*/ 201124 w 1853863"/>
                <a:gd name="connsiteY0" fmla="*/ 0 h 1206718"/>
                <a:gd name="connsiteX1" fmla="*/ 1796302 w 1853863"/>
                <a:gd name="connsiteY1" fmla="*/ 0 h 1206718"/>
                <a:gd name="connsiteX2" fmla="*/ 1708448 w 1853863"/>
                <a:gd name="connsiteY2" fmla="*/ 74568 h 1206718"/>
                <a:gd name="connsiteX3" fmla="*/ 1502934 w 1853863"/>
                <a:gd name="connsiteY3" fmla="*/ 584967 h 1206718"/>
                <a:gd name="connsiteX4" fmla="*/ 1812293 w 1853863"/>
                <a:gd name="connsiteY4" fmla="*/ 1183507 h 1206718"/>
                <a:gd name="connsiteX5" fmla="*/ 1853863 w 1853863"/>
                <a:gd name="connsiteY5" fmla="*/ 1206718 h 1206718"/>
                <a:gd name="connsiteX6" fmla="*/ 201124 w 1853863"/>
                <a:gd name="connsiteY6" fmla="*/ 1206718 h 1206718"/>
                <a:gd name="connsiteX7" fmla="*/ 0 w 1853863"/>
                <a:gd name="connsiteY7" fmla="*/ 1005594 h 1206718"/>
                <a:gd name="connsiteX8" fmla="*/ 0 w 1853863"/>
                <a:gd name="connsiteY8" fmla="*/ 201124 h 1206718"/>
                <a:gd name="connsiteX9" fmla="*/ 201124 w 1853863"/>
                <a:gd name="connsiteY9" fmla="*/ 0 h 12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863" h="1206718">
                  <a:moveTo>
                    <a:pt x="201124" y="0"/>
                  </a:moveTo>
                  <a:lnTo>
                    <a:pt x="1796302" y="0"/>
                  </a:lnTo>
                  <a:lnTo>
                    <a:pt x="1708448" y="74568"/>
                  </a:lnTo>
                  <a:cubicBezTo>
                    <a:pt x="1581471" y="205190"/>
                    <a:pt x="1502934" y="385644"/>
                    <a:pt x="1502934" y="584967"/>
                  </a:cubicBezTo>
                  <a:cubicBezTo>
                    <a:pt x="1502934" y="834122"/>
                    <a:pt x="1625648" y="1053792"/>
                    <a:pt x="1812293" y="1183507"/>
                  </a:cubicBezTo>
                  <a:lnTo>
                    <a:pt x="1853863" y="1206718"/>
                  </a:lnTo>
                  <a:lnTo>
                    <a:pt x="201124" y="1206718"/>
                  </a:lnTo>
                  <a:cubicBezTo>
                    <a:pt x="90046" y="1206718"/>
                    <a:pt x="0" y="1116672"/>
                    <a:pt x="0" y="1005594"/>
                  </a:cubicBezTo>
                  <a:lnTo>
                    <a:pt x="0" y="201124"/>
                  </a:lnTo>
                  <a:cubicBezTo>
                    <a:pt x="0" y="90046"/>
                    <a:pt x="90046" y="0"/>
                    <a:pt x="20112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pt-BR" sz="2000" dirty="0">
                  <a:solidFill>
                    <a:prstClr val="white"/>
                  </a:solidFill>
                  <a:latin typeface="Calibri" panose="020F0502020204030204"/>
                </a:rPr>
                <a:t>NA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endPara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1198534-1CA7-45B6-B49B-01385BF8AB7B}"/>
                </a:ext>
              </a:extLst>
            </p:cNvPr>
            <p:cNvSpPr/>
            <p:nvPr/>
          </p:nvSpPr>
          <p:spPr>
            <a:xfrm>
              <a:off x="8310200" y="2851945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862B10-12E3-48CE-9A8F-055640FB76F4}"/>
              </a:ext>
            </a:extLst>
          </p:cNvPr>
          <p:cNvSpPr/>
          <p:nvPr/>
        </p:nvSpPr>
        <p:spPr>
          <a:xfrm>
            <a:off x="8523383" y="264769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A294200D-8A3A-4CD5-9D58-D99382E13AE6}"/>
              </a:ext>
            </a:extLst>
          </p:cNvPr>
          <p:cNvSpPr/>
          <p:nvPr/>
        </p:nvSpPr>
        <p:spPr>
          <a:xfrm rot="10800000">
            <a:off x="7551993" y="2507576"/>
            <a:ext cx="1381589" cy="3765183"/>
          </a:xfrm>
          <a:prstGeom prst="arc">
            <a:avLst>
              <a:gd name="adj1" fmla="val 10106888"/>
              <a:gd name="adj2" fmla="val 37259"/>
            </a:avLst>
          </a:prstGeom>
          <a:ln w="666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A5AF726-8167-47B2-8255-876710D7DA51}"/>
              </a:ext>
            </a:extLst>
          </p:cNvPr>
          <p:cNvCxnSpPr>
            <a:cxnSpLocks/>
          </p:cNvCxnSpPr>
          <p:nvPr/>
        </p:nvCxnSpPr>
        <p:spPr>
          <a:xfrm flipH="1" flipV="1">
            <a:off x="8933581" y="3158148"/>
            <a:ext cx="6" cy="1437761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2F42EE00-AA25-426F-92B4-057D7282417E}"/>
              </a:ext>
            </a:extLst>
          </p:cNvPr>
          <p:cNvSpPr/>
          <p:nvPr/>
        </p:nvSpPr>
        <p:spPr>
          <a:xfrm rot="16200000">
            <a:off x="4372513" y="1533687"/>
            <a:ext cx="1002171" cy="3746733"/>
          </a:xfrm>
          <a:prstGeom prst="arc">
            <a:avLst>
              <a:gd name="adj1" fmla="val 10106888"/>
              <a:gd name="adj2" fmla="val 37259"/>
            </a:avLst>
          </a:prstGeom>
          <a:ln w="666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40FB5F3-5809-46EA-8F66-8EE08D6CD7A9}"/>
              </a:ext>
            </a:extLst>
          </p:cNvPr>
          <p:cNvCxnSpPr>
            <a:cxnSpLocks/>
          </p:cNvCxnSpPr>
          <p:nvPr/>
        </p:nvCxnSpPr>
        <p:spPr>
          <a:xfrm>
            <a:off x="4883992" y="3908140"/>
            <a:ext cx="1212008" cy="0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49C7EE3-E057-4EDB-93C7-8F773E0E8C91}"/>
              </a:ext>
            </a:extLst>
          </p:cNvPr>
          <p:cNvSpPr/>
          <p:nvPr/>
        </p:nvSpPr>
        <p:spPr>
          <a:xfrm>
            <a:off x="8080532" y="867267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01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25717 0.26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8" grpId="0" animBg="1"/>
      <p:bldP spid="34" grpId="0" animBg="1"/>
      <p:bldP spid="36" grpId="0" animBg="1"/>
      <p:bldP spid="36" grpId="1" animBg="1"/>
      <p:bldP spid="46" grpId="0" animBg="1"/>
      <p:bldP spid="46" grpId="1" animBg="1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1CFEE4A-D9B8-41D5-A949-D4461AF40A0D}"/>
              </a:ext>
            </a:extLst>
          </p:cNvPr>
          <p:cNvSpPr/>
          <p:nvPr/>
        </p:nvSpPr>
        <p:spPr>
          <a:xfrm>
            <a:off x="1737790" y="5908734"/>
            <a:ext cx="2524883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21B4DB-3E7B-44BA-A8D9-AFE56C61D822}"/>
              </a:ext>
            </a:extLst>
          </p:cNvPr>
          <p:cNvSpPr/>
          <p:nvPr/>
        </p:nvSpPr>
        <p:spPr>
          <a:xfrm>
            <a:off x="1067751" y="1849463"/>
            <a:ext cx="3910454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77EF85C-E63E-4582-BD99-42F31485CB44}"/>
              </a:ext>
            </a:extLst>
          </p:cNvPr>
          <p:cNvSpPr/>
          <p:nvPr/>
        </p:nvSpPr>
        <p:spPr>
          <a:xfrm>
            <a:off x="2237862" y="158191"/>
            <a:ext cx="1570232" cy="5700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F5B2031-E0DB-48B3-B34E-B62E77DB41C0}"/>
              </a:ext>
            </a:extLst>
          </p:cNvPr>
          <p:cNvSpPr/>
          <p:nvPr/>
        </p:nvSpPr>
        <p:spPr>
          <a:xfrm>
            <a:off x="1116470" y="4322694"/>
            <a:ext cx="3767522" cy="6581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1,3-bifosfosglicerato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EBC79AE-2986-4A63-94F1-28191243D4B5}"/>
              </a:ext>
            </a:extLst>
          </p:cNvPr>
          <p:cNvCxnSpPr>
            <a:cxnSpLocks/>
          </p:cNvCxnSpPr>
          <p:nvPr/>
        </p:nvCxnSpPr>
        <p:spPr>
          <a:xfrm>
            <a:off x="3022978" y="867267"/>
            <a:ext cx="0" cy="92059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9B31C04-3E52-4956-A458-801BC43E7F15}"/>
              </a:ext>
            </a:extLst>
          </p:cNvPr>
          <p:cNvCxnSpPr>
            <a:cxnSpLocks/>
          </p:cNvCxnSpPr>
          <p:nvPr/>
        </p:nvCxnSpPr>
        <p:spPr>
          <a:xfrm>
            <a:off x="3000231" y="2647691"/>
            <a:ext cx="1" cy="1555819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3DC8F80-29B1-42B4-935B-8F5A45041CBC}"/>
              </a:ext>
            </a:extLst>
          </p:cNvPr>
          <p:cNvCxnSpPr>
            <a:cxnSpLocks/>
          </p:cNvCxnSpPr>
          <p:nvPr/>
        </p:nvCxnSpPr>
        <p:spPr>
          <a:xfrm>
            <a:off x="3000231" y="5104530"/>
            <a:ext cx="0" cy="658126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E1F8EAE-01EE-4CA0-A69D-247CFA18B2C3}"/>
              </a:ext>
            </a:extLst>
          </p:cNvPr>
          <p:cNvCxnSpPr>
            <a:cxnSpLocks/>
          </p:cNvCxnSpPr>
          <p:nvPr/>
        </p:nvCxnSpPr>
        <p:spPr>
          <a:xfrm>
            <a:off x="4578184" y="6272760"/>
            <a:ext cx="4355399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14917F8-DB26-4091-9E68-7EF4B4398AB1}"/>
              </a:ext>
            </a:extLst>
          </p:cNvPr>
          <p:cNvSpPr/>
          <p:nvPr/>
        </p:nvSpPr>
        <p:spPr>
          <a:xfrm>
            <a:off x="9183383" y="567152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699366-7D71-479E-BFA9-A3A1E5637964}"/>
              </a:ext>
            </a:extLst>
          </p:cNvPr>
          <p:cNvGrpSpPr/>
          <p:nvPr/>
        </p:nvGrpSpPr>
        <p:grpSpPr>
          <a:xfrm>
            <a:off x="6137585" y="3677951"/>
            <a:ext cx="1823945" cy="553122"/>
            <a:chOff x="7041669" y="2820237"/>
            <a:chExt cx="1823945" cy="553122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B473801-C91E-407C-A044-FCC9729FDA1C}"/>
                </a:ext>
              </a:extLst>
            </p:cNvPr>
            <p:cNvSpPr/>
            <p:nvPr/>
          </p:nvSpPr>
          <p:spPr>
            <a:xfrm>
              <a:off x="7734858" y="2820237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5E9C03D-D17C-4AE7-9028-073BB1AB08DA}"/>
                </a:ext>
              </a:extLst>
            </p:cNvPr>
            <p:cNvSpPr/>
            <p:nvPr/>
          </p:nvSpPr>
          <p:spPr>
            <a:xfrm>
              <a:off x="7041669" y="2851945"/>
              <a:ext cx="853049" cy="457999"/>
            </a:xfrm>
            <a:custGeom>
              <a:avLst/>
              <a:gdLst>
                <a:gd name="connsiteX0" fmla="*/ 201124 w 1853863"/>
                <a:gd name="connsiteY0" fmla="*/ 0 h 1206718"/>
                <a:gd name="connsiteX1" fmla="*/ 1796302 w 1853863"/>
                <a:gd name="connsiteY1" fmla="*/ 0 h 1206718"/>
                <a:gd name="connsiteX2" fmla="*/ 1708448 w 1853863"/>
                <a:gd name="connsiteY2" fmla="*/ 74568 h 1206718"/>
                <a:gd name="connsiteX3" fmla="*/ 1502934 w 1853863"/>
                <a:gd name="connsiteY3" fmla="*/ 584967 h 1206718"/>
                <a:gd name="connsiteX4" fmla="*/ 1812293 w 1853863"/>
                <a:gd name="connsiteY4" fmla="*/ 1183507 h 1206718"/>
                <a:gd name="connsiteX5" fmla="*/ 1853863 w 1853863"/>
                <a:gd name="connsiteY5" fmla="*/ 1206718 h 1206718"/>
                <a:gd name="connsiteX6" fmla="*/ 201124 w 1853863"/>
                <a:gd name="connsiteY6" fmla="*/ 1206718 h 1206718"/>
                <a:gd name="connsiteX7" fmla="*/ 0 w 1853863"/>
                <a:gd name="connsiteY7" fmla="*/ 1005594 h 1206718"/>
                <a:gd name="connsiteX8" fmla="*/ 0 w 1853863"/>
                <a:gd name="connsiteY8" fmla="*/ 201124 h 1206718"/>
                <a:gd name="connsiteX9" fmla="*/ 201124 w 1853863"/>
                <a:gd name="connsiteY9" fmla="*/ 0 h 12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863" h="1206718">
                  <a:moveTo>
                    <a:pt x="201124" y="0"/>
                  </a:moveTo>
                  <a:lnTo>
                    <a:pt x="1796302" y="0"/>
                  </a:lnTo>
                  <a:lnTo>
                    <a:pt x="1708448" y="74568"/>
                  </a:lnTo>
                  <a:cubicBezTo>
                    <a:pt x="1581471" y="205190"/>
                    <a:pt x="1502934" y="385644"/>
                    <a:pt x="1502934" y="584967"/>
                  </a:cubicBezTo>
                  <a:cubicBezTo>
                    <a:pt x="1502934" y="834122"/>
                    <a:pt x="1625648" y="1053792"/>
                    <a:pt x="1812293" y="1183507"/>
                  </a:cubicBezTo>
                  <a:lnTo>
                    <a:pt x="1853863" y="1206718"/>
                  </a:lnTo>
                  <a:lnTo>
                    <a:pt x="201124" y="1206718"/>
                  </a:lnTo>
                  <a:cubicBezTo>
                    <a:pt x="90046" y="1206718"/>
                    <a:pt x="0" y="1116672"/>
                    <a:pt x="0" y="1005594"/>
                  </a:cubicBezTo>
                  <a:lnTo>
                    <a:pt x="0" y="201124"/>
                  </a:lnTo>
                  <a:cubicBezTo>
                    <a:pt x="0" y="90046"/>
                    <a:pt x="90046" y="0"/>
                    <a:pt x="20112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NAD</a:t>
              </a:r>
              <a:endPara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1198534-1CA7-45B6-B49B-01385BF8AB7B}"/>
                </a:ext>
              </a:extLst>
            </p:cNvPr>
            <p:cNvSpPr/>
            <p:nvPr/>
          </p:nvSpPr>
          <p:spPr>
            <a:xfrm>
              <a:off x="8310200" y="2851945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862B10-12E3-48CE-9A8F-055640FB76F4}"/>
              </a:ext>
            </a:extLst>
          </p:cNvPr>
          <p:cNvSpPr/>
          <p:nvPr/>
        </p:nvSpPr>
        <p:spPr>
          <a:xfrm>
            <a:off x="8523383" y="264769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A294200D-8A3A-4CD5-9D58-D99382E13AE6}"/>
              </a:ext>
            </a:extLst>
          </p:cNvPr>
          <p:cNvSpPr/>
          <p:nvPr/>
        </p:nvSpPr>
        <p:spPr>
          <a:xfrm rot="10800000">
            <a:off x="7551993" y="2507576"/>
            <a:ext cx="1381589" cy="3765183"/>
          </a:xfrm>
          <a:prstGeom prst="arc">
            <a:avLst>
              <a:gd name="adj1" fmla="val 10106888"/>
              <a:gd name="adj2" fmla="val 37259"/>
            </a:avLst>
          </a:prstGeom>
          <a:ln w="666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A5AF726-8167-47B2-8255-876710D7DA51}"/>
              </a:ext>
            </a:extLst>
          </p:cNvPr>
          <p:cNvCxnSpPr>
            <a:cxnSpLocks/>
          </p:cNvCxnSpPr>
          <p:nvPr/>
        </p:nvCxnSpPr>
        <p:spPr>
          <a:xfrm flipH="1" flipV="1">
            <a:off x="8933581" y="3158148"/>
            <a:ext cx="6" cy="1437761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2F42EE00-AA25-426F-92B4-057D7282417E}"/>
              </a:ext>
            </a:extLst>
          </p:cNvPr>
          <p:cNvSpPr/>
          <p:nvPr/>
        </p:nvSpPr>
        <p:spPr>
          <a:xfrm rot="16200000">
            <a:off x="4382319" y="1522716"/>
            <a:ext cx="1003335" cy="3767510"/>
          </a:xfrm>
          <a:prstGeom prst="arc">
            <a:avLst>
              <a:gd name="adj1" fmla="val 10106888"/>
              <a:gd name="adj2" fmla="val 37259"/>
            </a:avLst>
          </a:prstGeom>
          <a:ln w="666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40FB5F3-5809-46EA-8F66-8EE08D6CD7A9}"/>
              </a:ext>
            </a:extLst>
          </p:cNvPr>
          <p:cNvCxnSpPr>
            <a:cxnSpLocks/>
          </p:cNvCxnSpPr>
          <p:nvPr/>
        </p:nvCxnSpPr>
        <p:spPr>
          <a:xfrm>
            <a:off x="4883992" y="3908140"/>
            <a:ext cx="1212008" cy="0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4F5442F-DB91-4EB9-B9AF-134C92EE0B5C}"/>
              </a:ext>
            </a:extLst>
          </p:cNvPr>
          <p:cNvCxnSpPr>
            <a:cxnSpLocks/>
          </p:cNvCxnSpPr>
          <p:nvPr/>
        </p:nvCxnSpPr>
        <p:spPr>
          <a:xfrm flipH="1">
            <a:off x="4868835" y="2865204"/>
            <a:ext cx="3558510" cy="39600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1CFEE4A-D9B8-41D5-A949-D4461AF40A0D}"/>
              </a:ext>
            </a:extLst>
          </p:cNvPr>
          <p:cNvSpPr/>
          <p:nvPr/>
        </p:nvSpPr>
        <p:spPr>
          <a:xfrm>
            <a:off x="1746175" y="5705931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21B4DB-3E7B-44BA-A8D9-AFE56C61D822}"/>
              </a:ext>
            </a:extLst>
          </p:cNvPr>
          <p:cNvSpPr/>
          <p:nvPr/>
        </p:nvSpPr>
        <p:spPr>
          <a:xfrm>
            <a:off x="613409" y="2066770"/>
            <a:ext cx="513229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77EF85C-E63E-4582-BD99-42F31485CB44}"/>
              </a:ext>
            </a:extLst>
          </p:cNvPr>
          <p:cNvSpPr/>
          <p:nvPr/>
        </p:nvSpPr>
        <p:spPr>
          <a:xfrm>
            <a:off x="613410" y="305967"/>
            <a:ext cx="513229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F5B2031-E0DB-48B3-B34E-B62E77DB41C0}"/>
              </a:ext>
            </a:extLst>
          </p:cNvPr>
          <p:cNvSpPr/>
          <p:nvPr/>
        </p:nvSpPr>
        <p:spPr>
          <a:xfrm>
            <a:off x="613409" y="3945128"/>
            <a:ext cx="513229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1,3-bifosfosglicerato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EBC79AE-2986-4A63-94F1-28191243D4B5}"/>
              </a:ext>
            </a:extLst>
          </p:cNvPr>
          <p:cNvCxnSpPr>
            <a:cxnSpLocks/>
          </p:cNvCxnSpPr>
          <p:nvPr/>
        </p:nvCxnSpPr>
        <p:spPr>
          <a:xfrm>
            <a:off x="3022978" y="1296537"/>
            <a:ext cx="0" cy="658126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9B31C04-3E52-4956-A458-801BC43E7F15}"/>
              </a:ext>
            </a:extLst>
          </p:cNvPr>
          <p:cNvCxnSpPr>
            <a:cxnSpLocks/>
          </p:cNvCxnSpPr>
          <p:nvPr/>
        </p:nvCxnSpPr>
        <p:spPr>
          <a:xfrm>
            <a:off x="3000232" y="3099937"/>
            <a:ext cx="0" cy="658126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3DC8F80-29B1-42B4-935B-8F5A45041CBC}"/>
              </a:ext>
            </a:extLst>
          </p:cNvPr>
          <p:cNvCxnSpPr>
            <a:cxnSpLocks/>
          </p:cNvCxnSpPr>
          <p:nvPr/>
        </p:nvCxnSpPr>
        <p:spPr>
          <a:xfrm>
            <a:off x="3000232" y="4915469"/>
            <a:ext cx="0" cy="658126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E1F8EAE-01EE-4CA0-A69D-247CFA18B2C3}"/>
              </a:ext>
            </a:extLst>
          </p:cNvPr>
          <p:cNvCxnSpPr>
            <a:cxnSpLocks/>
          </p:cNvCxnSpPr>
          <p:nvPr/>
        </p:nvCxnSpPr>
        <p:spPr>
          <a:xfrm>
            <a:off x="4556589" y="6094575"/>
            <a:ext cx="4355399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14917F8-DB26-4091-9E68-7EF4B4398AB1}"/>
              </a:ext>
            </a:extLst>
          </p:cNvPr>
          <p:cNvSpPr/>
          <p:nvPr/>
        </p:nvSpPr>
        <p:spPr>
          <a:xfrm>
            <a:off x="9183383" y="567152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699366-7D71-479E-BFA9-A3A1E5637964}"/>
              </a:ext>
            </a:extLst>
          </p:cNvPr>
          <p:cNvGrpSpPr/>
          <p:nvPr/>
        </p:nvGrpSpPr>
        <p:grpSpPr>
          <a:xfrm>
            <a:off x="6734288" y="3392006"/>
            <a:ext cx="1823945" cy="553122"/>
            <a:chOff x="7041669" y="2820237"/>
            <a:chExt cx="1823945" cy="553122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B473801-C91E-407C-A044-FCC9729FDA1C}"/>
                </a:ext>
              </a:extLst>
            </p:cNvPr>
            <p:cNvSpPr/>
            <p:nvPr/>
          </p:nvSpPr>
          <p:spPr>
            <a:xfrm>
              <a:off x="7734858" y="2820237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5E9C03D-D17C-4AE7-9028-073BB1AB08DA}"/>
                </a:ext>
              </a:extLst>
            </p:cNvPr>
            <p:cNvSpPr/>
            <p:nvPr/>
          </p:nvSpPr>
          <p:spPr>
            <a:xfrm>
              <a:off x="7041669" y="2851945"/>
              <a:ext cx="853049" cy="457999"/>
            </a:xfrm>
            <a:custGeom>
              <a:avLst/>
              <a:gdLst>
                <a:gd name="connsiteX0" fmla="*/ 201124 w 1853863"/>
                <a:gd name="connsiteY0" fmla="*/ 0 h 1206718"/>
                <a:gd name="connsiteX1" fmla="*/ 1796302 w 1853863"/>
                <a:gd name="connsiteY1" fmla="*/ 0 h 1206718"/>
                <a:gd name="connsiteX2" fmla="*/ 1708448 w 1853863"/>
                <a:gd name="connsiteY2" fmla="*/ 74568 h 1206718"/>
                <a:gd name="connsiteX3" fmla="*/ 1502934 w 1853863"/>
                <a:gd name="connsiteY3" fmla="*/ 584967 h 1206718"/>
                <a:gd name="connsiteX4" fmla="*/ 1812293 w 1853863"/>
                <a:gd name="connsiteY4" fmla="*/ 1183507 h 1206718"/>
                <a:gd name="connsiteX5" fmla="*/ 1853863 w 1853863"/>
                <a:gd name="connsiteY5" fmla="*/ 1206718 h 1206718"/>
                <a:gd name="connsiteX6" fmla="*/ 201124 w 1853863"/>
                <a:gd name="connsiteY6" fmla="*/ 1206718 h 1206718"/>
                <a:gd name="connsiteX7" fmla="*/ 0 w 1853863"/>
                <a:gd name="connsiteY7" fmla="*/ 1005594 h 1206718"/>
                <a:gd name="connsiteX8" fmla="*/ 0 w 1853863"/>
                <a:gd name="connsiteY8" fmla="*/ 201124 h 1206718"/>
                <a:gd name="connsiteX9" fmla="*/ 201124 w 1853863"/>
                <a:gd name="connsiteY9" fmla="*/ 0 h 12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863" h="1206718">
                  <a:moveTo>
                    <a:pt x="201124" y="0"/>
                  </a:moveTo>
                  <a:lnTo>
                    <a:pt x="1796302" y="0"/>
                  </a:lnTo>
                  <a:lnTo>
                    <a:pt x="1708448" y="74568"/>
                  </a:lnTo>
                  <a:cubicBezTo>
                    <a:pt x="1581471" y="205190"/>
                    <a:pt x="1502934" y="385644"/>
                    <a:pt x="1502934" y="584967"/>
                  </a:cubicBezTo>
                  <a:cubicBezTo>
                    <a:pt x="1502934" y="834122"/>
                    <a:pt x="1625648" y="1053792"/>
                    <a:pt x="1812293" y="1183507"/>
                  </a:cubicBezTo>
                  <a:lnTo>
                    <a:pt x="1853863" y="1206718"/>
                  </a:lnTo>
                  <a:lnTo>
                    <a:pt x="201124" y="1206718"/>
                  </a:lnTo>
                  <a:cubicBezTo>
                    <a:pt x="90046" y="1206718"/>
                    <a:pt x="0" y="1116672"/>
                    <a:pt x="0" y="1005594"/>
                  </a:cubicBezTo>
                  <a:lnTo>
                    <a:pt x="0" y="201124"/>
                  </a:lnTo>
                  <a:cubicBezTo>
                    <a:pt x="0" y="90046"/>
                    <a:pt x="90046" y="0"/>
                    <a:pt x="20112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NAD</a:t>
              </a:r>
              <a:endPara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1198534-1CA7-45B6-B49B-01385BF8AB7B}"/>
                </a:ext>
              </a:extLst>
            </p:cNvPr>
            <p:cNvSpPr/>
            <p:nvPr/>
          </p:nvSpPr>
          <p:spPr>
            <a:xfrm>
              <a:off x="8310200" y="2851945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862B10-12E3-48CE-9A8F-055640FB76F4}"/>
              </a:ext>
            </a:extLst>
          </p:cNvPr>
          <p:cNvSpPr/>
          <p:nvPr/>
        </p:nvSpPr>
        <p:spPr>
          <a:xfrm>
            <a:off x="8756858" y="248982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A294200D-8A3A-4CD5-9D58-D99382E13AE6}"/>
              </a:ext>
            </a:extLst>
          </p:cNvPr>
          <p:cNvSpPr/>
          <p:nvPr/>
        </p:nvSpPr>
        <p:spPr>
          <a:xfrm rot="10800000">
            <a:off x="7683687" y="1954660"/>
            <a:ext cx="1381589" cy="4139864"/>
          </a:xfrm>
          <a:prstGeom prst="arc">
            <a:avLst>
              <a:gd name="adj1" fmla="val 10106888"/>
              <a:gd name="adj2" fmla="val 37259"/>
            </a:avLst>
          </a:prstGeom>
          <a:ln w="666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A5AF726-8167-47B2-8255-876710D7DA51}"/>
              </a:ext>
            </a:extLst>
          </p:cNvPr>
          <p:cNvCxnSpPr>
            <a:cxnSpLocks/>
          </p:cNvCxnSpPr>
          <p:nvPr/>
        </p:nvCxnSpPr>
        <p:spPr>
          <a:xfrm flipV="1">
            <a:off x="9065279" y="3104700"/>
            <a:ext cx="1591" cy="784109"/>
          </a:xfrm>
          <a:prstGeom prst="line">
            <a:avLst/>
          </a:prstGeom>
          <a:ln w="666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8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259976-42E0-4437-9428-B46594AD0385}"/>
              </a:ext>
            </a:extLst>
          </p:cNvPr>
          <p:cNvSpPr txBox="1"/>
          <p:nvPr/>
        </p:nvSpPr>
        <p:spPr>
          <a:xfrm>
            <a:off x="522720" y="634423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destino do            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5FA790-B7DC-491C-8430-795DD0F08C0D}"/>
              </a:ext>
            </a:extLst>
          </p:cNvPr>
          <p:cNvSpPr/>
          <p:nvPr/>
        </p:nvSpPr>
        <p:spPr>
          <a:xfrm>
            <a:off x="638629" y="2449502"/>
            <a:ext cx="10914742" cy="118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reduzido, neste caso ele vai ser usado na Cadeia transportadora de Elétrons?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586D714-EFB9-4834-9562-EEA7570A312C}"/>
              </a:ext>
            </a:extLst>
          </p:cNvPr>
          <p:cNvSpPr/>
          <p:nvPr/>
        </p:nvSpPr>
        <p:spPr>
          <a:xfrm>
            <a:off x="711201" y="4052898"/>
            <a:ext cx="10842170" cy="118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podendo então voltar a participar das reações da glicólise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2FC1054-4368-45C2-931E-30CBBC381E7F}"/>
              </a:ext>
            </a:extLst>
          </p:cNvPr>
          <p:cNvSpPr/>
          <p:nvPr/>
        </p:nvSpPr>
        <p:spPr>
          <a:xfrm>
            <a:off x="4454526" y="69781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986756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772</Words>
  <Application>Microsoft Office PowerPoint</Application>
  <PresentationFormat>Widescreen</PresentationFormat>
  <Paragraphs>507</Paragraphs>
  <Slides>42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Bell MT</vt:lpstr>
      <vt:lpstr>Calibri</vt:lpstr>
      <vt:lpstr>Calibri Light</vt:lpstr>
      <vt:lpstr>Courier New</vt:lpstr>
      <vt:lpstr>Eras Bold ITC</vt:lpstr>
      <vt:lpstr>Times New Roman</vt:lpstr>
      <vt:lpstr>Wingdings</vt:lpstr>
      <vt:lpstr>1_Tema do Office</vt:lpstr>
      <vt:lpstr>Apresentação do PowerPoint</vt:lpstr>
      <vt:lpstr>Apresentação do PowerPoint</vt:lpstr>
      <vt:lpstr>Mapa de aula</vt:lpstr>
      <vt:lpstr>Ponto de parada: Fermentação lática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aula</vt:lpstr>
      <vt:lpstr>Mapa de aula</vt:lpstr>
      <vt:lpstr>Ponto de parada: Fermentação etílica</vt:lpstr>
      <vt:lpstr>Apresentação do PowerPoint</vt:lpstr>
      <vt:lpstr>Apresentação do PowerPoint</vt:lpstr>
      <vt:lpstr>Mapa de aula</vt:lpstr>
      <vt:lpstr>Mapa de aula</vt:lpstr>
      <vt:lpstr>Ponto de parada: Gliconeogênese</vt:lpstr>
      <vt:lpstr>O que é a gliconeogênese?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aula</vt:lpstr>
      <vt:lpstr>Mapa de aula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269</cp:revision>
  <dcterms:created xsi:type="dcterms:W3CDTF">2022-10-03T21:49:37Z</dcterms:created>
  <dcterms:modified xsi:type="dcterms:W3CDTF">2023-07-20T21:19:19Z</dcterms:modified>
</cp:coreProperties>
</file>