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8"/>
  </p:notesMasterIdLst>
  <p:sldIdLst>
    <p:sldId id="439" r:id="rId3"/>
    <p:sldId id="275" r:id="rId4"/>
    <p:sldId id="440" r:id="rId5"/>
    <p:sldId id="290" r:id="rId6"/>
    <p:sldId id="262" r:id="rId7"/>
    <p:sldId id="282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84" r:id="rId16"/>
    <p:sldId id="286" r:id="rId17"/>
    <p:sldId id="283" r:id="rId18"/>
    <p:sldId id="258" r:id="rId19"/>
    <p:sldId id="259" r:id="rId20"/>
    <p:sldId id="260" r:id="rId21"/>
    <p:sldId id="263" r:id="rId22"/>
    <p:sldId id="264" r:id="rId23"/>
    <p:sldId id="265" r:id="rId24"/>
    <p:sldId id="289" r:id="rId25"/>
    <p:sldId id="288" r:id="rId26"/>
    <p:sldId id="29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59494" autoAdjust="0"/>
  </p:normalViewPr>
  <p:slideViewPr>
    <p:cSldViewPr snapToGrid="0">
      <p:cViewPr varScale="1">
        <p:scale>
          <a:sx n="40" d="100"/>
          <a:sy n="40" d="100"/>
        </p:scale>
        <p:origin x="189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9D53-8998-4B9E-8882-905748EBC418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D4D0-52DC-4F6D-9882-98096508C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pensando cuidadosamente sobre os princípios que regem uma via metabólica, a via pode ser transformada de uma variedade aleatória de reações em um processo racionalizável e orientado por objetivos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bons engenheiros devem conhecer os princípios que fazem suas máquinas funcionarem.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8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3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0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5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9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1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03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98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089162" y="2313205"/>
            <a:ext cx="5006838" cy="12559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BBB722C-B0BC-447F-B340-75A12BFB59F9}"/>
              </a:ext>
            </a:extLst>
          </p:cNvPr>
          <p:cNvSpPr/>
          <p:nvPr/>
        </p:nvSpPr>
        <p:spPr>
          <a:xfrm>
            <a:off x="665395" y="4289827"/>
            <a:ext cx="6004308" cy="1987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glicolítica</a:t>
            </a:r>
          </a:p>
          <a:p>
            <a:pPr lvl="0" algn="ctr">
              <a:lnSpc>
                <a:spcPct val="150000"/>
              </a:lnSpc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Embden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Meyerhof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Parnas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6A8B8DB1-C630-42A2-A6DA-C974E1450036}"/>
              </a:ext>
            </a:extLst>
          </p:cNvPr>
          <p:cNvSpPr/>
          <p:nvPr/>
        </p:nvSpPr>
        <p:spPr>
          <a:xfrm>
            <a:off x="7454816" y="1631614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daniloas.com</a:t>
            </a:r>
          </a:p>
        </p:txBody>
      </p:sp>
      <p:pic>
        <p:nvPicPr>
          <p:cNvPr id="1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7729696A-7B26-4C3E-89F8-5150DB7C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2865868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01058C8-18B0-42E1-B742-B7475A76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1760411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4F5B96A-06AA-4E78-806E-ED0B33C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333" y="3223353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mail Icon Black Simple transparent PNG - StickPNG">
            <a:extLst>
              <a:ext uri="{FF2B5EF4-FFF2-40B4-BE49-F238E27FC236}">
                <a16:creationId xmlns:a16="http://schemas.microsoft.com/office/drawing/2014/main" id="{991DA575-6F99-471C-B6E8-7FF37AF7A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5665" y="214120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mail Icon Black Simple transparent PNG - StickPNG">
            <a:extLst>
              <a:ext uri="{FF2B5EF4-FFF2-40B4-BE49-F238E27FC236}">
                <a16:creationId xmlns:a16="http://schemas.microsoft.com/office/drawing/2014/main" id="{133255CF-0C5F-4C77-8E89-D3FDB176A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8251" y="250855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2ª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215212" y="2291856"/>
            <a:ext cx="16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NAD + H</a:t>
            </a:r>
            <a:r>
              <a:rPr lang="pt-BR" sz="2400" b="1" baseline="300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52615" y="366214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39E70CD-C6BA-4702-80F4-BEB2DEC4080A}"/>
              </a:ext>
            </a:extLst>
          </p:cNvPr>
          <p:cNvSpPr txBox="1"/>
          <p:nvPr/>
        </p:nvSpPr>
        <p:spPr>
          <a:xfrm>
            <a:off x="2759216" y="332025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latin typeface="Bell MT" panose="02020503060305020303" pitchFamily="18" charset="0"/>
              </a:rPr>
              <a:t>K</a:t>
            </a:r>
            <a:r>
              <a:rPr lang="pt-BR" sz="2400" baseline="30000" dirty="0">
                <a:latin typeface="Bell MT" panose="02020503060305020303" pitchFamily="18" charset="0"/>
              </a:rPr>
              <a:t>+</a:t>
            </a:r>
            <a:r>
              <a:rPr lang="pt-BR" sz="2400" dirty="0">
                <a:latin typeface="Bell MT" panose="02020503060305020303" pitchFamily="18" charset="0"/>
              </a:rPr>
              <a:t>, Mg</a:t>
            </a:r>
            <a:r>
              <a:rPr lang="pt-BR" sz="2400" baseline="30000" dirty="0">
                <a:latin typeface="Bell MT" panose="02020503060305020303" pitchFamily="18" charset="0"/>
              </a:rPr>
              <a:t>2+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474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832514" y="216999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524732" y="232946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2464014" y="286213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2403297" y="161378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955919" y="232946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955917" y="286213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832514" y="341876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955917" y="355428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883287" y="357823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latin typeface="Bell MT" panose="02020503060305020303" pitchFamily="18" charset="0"/>
              </a:rPr>
              <a:t>ATP’s</a:t>
            </a:r>
            <a:endParaRPr lang="pt-BR" sz="2400" b="1" dirty="0"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ell MT" panose="02020503060305020303" pitchFamily="18" charset="0"/>
              </a:rPr>
              <a:t>2 molécula de NADH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  <a:endParaRPr lang="pt-BR" dirty="0">
              <a:latin typeface="Bell MT" panose="02020503060305020303" pitchFamily="18" charset="0"/>
            </a:endParaRP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512841" y="3903889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940426" y="3917222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84763" y="4220719"/>
            <a:ext cx="5359079" cy="0"/>
          </a:xfrm>
          <a:prstGeom prst="straightConnector1">
            <a:avLst/>
          </a:prstGeom>
          <a:ln w="539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64302" y="3192018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4023859" y="4440442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808940" y="4482329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4038601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339201" y="1189283"/>
            <a:ext cx="55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Quebra das moléculas de glicose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315C409-1528-4513-8916-269310BCB5C0}"/>
              </a:ext>
            </a:extLst>
          </p:cNvPr>
          <p:cNvSpPr/>
          <p:nvPr/>
        </p:nvSpPr>
        <p:spPr>
          <a:xfrm>
            <a:off x="136828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1B1901-476B-4CBD-B54B-F205849A44A5}"/>
              </a:ext>
            </a:extLst>
          </p:cNvPr>
          <p:cNvSpPr/>
          <p:nvPr/>
        </p:nvSpPr>
        <p:spPr>
          <a:xfrm>
            <a:off x="171629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9E7391F-1A71-4EB3-90DE-D7BE39ADD385}"/>
              </a:ext>
            </a:extLst>
          </p:cNvPr>
          <p:cNvSpPr/>
          <p:nvPr/>
        </p:nvSpPr>
        <p:spPr>
          <a:xfrm>
            <a:off x="2031058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C2B8943-4202-40CE-B27B-BA1D8D65B307}"/>
              </a:ext>
            </a:extLst>
          </p:cNvPr>
          <p:cNvSpPr/>
          <p:nvPr/>
        </p:nvSpPr>
        <p:spPr>
          <a:xfrm>
            <a:off x="2379073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FCDE53-E4CF-47C8-BACB-15B0A67AFD80}"/>
              </a:ext>
            </a:extLst>
          </p:cNvPr>
          <p:cNvSpPr/>
          <p:nvPr/>
        </p:nvSpPr>
        <p:spPr>
          <a:xfrm>
            <a:off x="272289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9FDF52E-3BD8-440F-A65E-B401E27B1185}"/>
              </a:ext>
            </a:extLst>
          </p:cNvPr>
          <p:cNvSpPr/>
          <p:nvPr/>
        </p:nvSpPr>
        <p:spPr>
          <a:xfrm>
            <a:off x="307090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CB53F87-D69F-4C81-9EB7-39674ED08620}"/>
              </a:ext>
            </a:extLst>
          </p:cNvPr>
          <p:cNvSpPr/>
          <p:nvPr/>
        </p:nvSpPr>
        <p:spPr>
          <a:xfrm>
            <a:off x="9823099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7E51DE5-85D3-449A-BD6E-221C35AD1C65}"/>
              </a:ext>
            </a:extLst>
          </p:cNvPr>
          <p:cNvSpPr/>
          <p:nvPr/>
        </p:nvSpPr>
        <p:spPr>
          <a:xfrm>
            <a:off x="10166731" y="4516971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E627A4-7B62-4C2F-9E5A-D3805C50EB06}"/>
              </a:ext>
            </a:extLst>
          </p:cNvPr>
          <p:cNvSpPr/>
          <p:nvPr/>
        </p:nvSpPr>
        <p:spPr>
          <a:xfrm>
            <a:off x="10514557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67282" y="4871816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54604" y="4898724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285514" y="3251644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51115" y="3251644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Produção de ATP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751" y="3366189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K</a:t>
            </a:r>
            <a:r>
              <a:rPr lang="pt-BR" baseline="30000" dirty="0">
                <a:latin typeface="Bell MT" panose="02020503060305020303" pitchFamily="18" charset="0"/>
              </a:rPr>
              <a:t>+</a:t>
            </a:r>
            <a:r>
              <a:rPr lang="pt-BR" dirty="0">
                <a:latin typeface="Bell MT" panose="02020503060305020303" pitchFamily="18" charset="0"/>
              </a:rPr>
              <a:t>, 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prstClr val="black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prstClr val="black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prstClr val="black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prstClr val="black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69DD5-363E-45F3-B016-8D63EDD9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9" y="397278"/>
            <a:ext cx="11320601" cy="2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06955" y="193254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35406" y="2090820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CC3775B-7490-45C5-B17D-ACE655ED8607}"/>
              </a:ext>
            </a:extLst>
          </p:cNvPr>
          <p:cNvSpPr txBox="1"/>
          <p:nvPr/>
        </p:nvSpPr>
        <p:spPr>
          <a:xfrm>
            <a:off x="9366573" y="552052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9D4095-05DB-492B-9E80-EFE595CE0586}"/>
              </a:ext>
            </a:extLst>
          </p:cNvPr>
          <p:cNvSpPr txBox="1"/>
          <p:nvPr/>
        </p:nvSpPr>
        <p:spPr>
          <a:xfrm>
            <a:off x="6803498" y="186310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2099333" y="3031731"/>
            <a:ext cx="79933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Espera um pouco.</a:t>
            </a:r>
          </a:p>
          <a:p>
            <a:pPr algn="ctr"/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Qual a lógica destas reações?</a:t>
            </a:r>
          </a:p>
        </p:txBody>
      </p:sp>
    </p:spTree>
    <p:extLst>
      <p:ext uri="{BB962C8B-B14F-4D97-AF65-F5344CB8AC3E}">
        <p14:creationId xmlns:p14="http://schemas.microsoft.com/office/powerpoint/2010/main" val="39591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01645" y="5632447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52787" y="201495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49116" y="204300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EC6DC4-5A73-48A6-AE66-60BB215549BF}"/>
              </a:ext>
            </a:extLst>
          </p:cNvPr>
          <p:cNvCxnSpPr>
            <a:cxnSpLocks/>
          </p:cNvCxnSpPr>
          <p:nvPr/>
        </p:nvCxnSpPr>
        <p:spPr>
          <a:xfrm>
            <a:off x="9497931" y="5356897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0C661F2-5F06-498B-B55F-DCC1923639B3}"/>
              </a:ext>
            </a:extLst>
          </p:cNvPr>
          <p:cNvSpPr txBox="1"/>
          <p:nvPr/>
        </p:nvSpPr>
        <p:spPr>
          <a:xfrm>
            <a:off x="9372364" y="5601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8CA9328-2EF9-4C09-BCD5-40BB5DD93A4D}"/>
              </a:ext>
            </a:extLst>
          </p:cNvPr>
          <p:cNvSpPr txBox="1"/>
          <p:nvPr/>
        </p:nvSpPr>
        <p:spPr>
          <a:xfrm>
            <a:off x="6886796" y="184747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6750018-0B35-4721-A050-E217D229C0BA}"/>
              </a:ext>
            </a:extLst>
          </p:cNvPr>
          <p:cNvSpPr txBox="1"/>
          <p:nvPr/>
        </p:nvSpPr>
        <p:spPr>
          <a:xfrm>
            <a:off x="1265464" y="540067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39280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3955375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prstClr val="black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1ª etapa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latin typeface="Bell MT" panose="02020503060305020303" pitchFamily="18" charset="0"/>
              </a:rPr>
            </a:br>
            <a:br>
              <a:rPr lang="pt-BR" b="1" dirty="0">
                <a:latin typeface="Bell MT" panose="02020503060305020303" pitchFamily="18" charset="0"/>
              </a:rPr>
            </a:br>
            <a:r>
              <a:rPr lang="pt-BR" b="1" dirty="0"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116021" y="3317639"/>
            <a:ext cx="244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latin typeface="Bell MT" panose="02020503060305020303" pitchFamily="18" charset="0"/>
              </a:rPr>
              <a:t>Mg</a:t>
            </a:r>
            <a:r>
              <a:rPr lang="pt-BR" sz="2000" baseline="30000" dirty="0">
                <a:latin typeface="Bell MT" panose="02020503060305020303" pitchFamily="18" charset="0"/>
              </a:rPr>
              <a:t>2+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rgbClr val="FF0000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31630" y="3004421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742</Words>
  <Application>Microsoft Office PowerPoint</Application>
  <PresentationFormat>Widescreen</PresentationFormat>
  <Paragraphs>300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Bell MT</vt:lpstr>
      <vt:lpstr>Calibri</vt:lpstr>
      <vt:lpstr>Calibri Light</vt:lpstr>
      <vt:lpstr>Times New Roman</vt:lpstr>
      <vt:lpstr>Tema do Office</vt:lpstr>
      <vt:lpstr>2_Tema do Office</vt:lpstr>
      <vt:lpstr>Apresentação do PowerPoint</vt:lpstr>
      <vt:lpstr>Glicólise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202</cp:revision>
  <dcterms:created xsi:type="dcterms:W3CDTF">2022-09-19T13:19:09Z</dcterms:created>
  <dcterms:modified xsi:type="dcterms:W3CDTF">2023-07-20T22:49:50Z</dcterms:modified>
</cp:coreProperties>
</file>