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374" r:id="rId3"/>
    <p:sldId id="257" r:id="rId4"/>
    <p:sldId id="412" r:id="rId5"/>
    <p:sldId id="413" r:id="rId6"/>
    <p:sldId id="396" r:id="rId7"/>
    <p:sldId id="397" r:id="rId8"/>
    <p:sldId id="394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398" r:id="rId26"/>
    <p:sldId id="438" r:id="rId27"/>
    <p:sldId id="439" r:id="rId28"/>
    <p:sldId id="440" r:id="rId29"/>
    <p:sldId id="400" r:id="rId30"/>
    <p:sldId id="435" r:id="rId31"/>
    <p:sldId id="436" r:id="rId32"/>
    <p:sldId id="401" r:id="rId33"/>
    <p:sldId id="434" r:id="rId34"/>
    <p:sldId id="437" r:id="rId35"/>
    <p:sldId id="402" r:id="rId36"/>
    <p:sldId id="441" r:id="rId37"/>
    <p:sldId id="442" r:id="rId38"/>
    <p:sldId id="403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04" r:id="rId48"/>
    <p:sldId id="407" r:id="rId49"/>
    <p:sldId id="457" r:id="rId50"/>
    <p:sldId id="458" r:id="rId51"/>
    <p:sldId id="415" r:id="rId52"/>
    <p:sldId id="408" r:id="rId53"/>
    <p:sldId id="414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09" r:id="rId67"/>
    <p:sldId id="410" r:id="rId68"/>
    <p:sldId id="411" r:id="rId69"/>
    <p:sldId id="454" r:id="rId70"/>
    <p:sldId id="455" r:id="rId71"/>
    <p:sldId id="456" r:id="rId72"/>
    <p:sldId id="451" r:id="rId73"/>
    <p:sldId id="452" r:id="rId74"/>
    <p:sldId id="417" r:id="rId75"/>
  </p:sldIdLst>
  <p:sldSz cx="9144000" cy="6858000" type="screen4x3"/>
  <p:notesSz cx="6870700" cy="96535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F0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1808" y="1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/>
          <a:lstStyle>
            <a:lvl1pPr algn="r">
              <a:defRPr sz="1200"/>
            </a:lvl1pPr>
          </a:lstStyle>
          <a:p>
            <a:fld id="{85BE9E1E-28A2-427E-A19D-C0EA30AC15D0}" type="datetimeFigureOut">
              <a:rPr lang="pt-BR" smtClean="0"/>
              <a:pPr/>
              <a:t>15/09/2014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169234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1808" y="9169234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 anchor="b"/>
          <a:lstStyle>
            <a:lvl1pPr algn="r">
              <a:defRPr sz="1200"/>
            </a:lvl1pPr>
          </a:lstStyle>
          <a:p>
            <a:fld id="{4B29AD9B-A277-453C-8D2C-D06D129EE5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1808" y="1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/>
          <a:lstStyle>
            <a:lvl1pPr algn="r">
              <a:defRPr sz="1200"/>
            </a:lvl1pPr>
          </a:lstStyle>
          <a:p>
            <a:fld id="{05B084E3-8407-4E82-9DC2-17FA040DBEE2}" type="datetimeFigureOut">
              <a:rPr lang="pt-BR" smtClean="0"/>
              <a:pPr/>
              <a:t>15/09/2014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22350" y="723900"/>
            <a:ext cx="4826000" cy="3619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58" tIns="47229" rIns="94458" bIns="472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070" y="4585455"/>
            <a:ext cx="5496560" cy="4344115"/>
          </a:xfrm>
          <a:prstGeom prst="rect">
            <a:avLst/>
          </a:prstGeom>
        </p:spPr>
        <p:txBody>
          <a:bodyPr vert="horz" lIns="94458" tIns="47229" rIns="94458" bIns="47229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169234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1808" y="9169234"/>
            <a:ext cx="2977303" cy="482679"/>
          </a:xfrm>
          <a:prstGeom prst="rect">
            <a:avLst/>
          </a:prstGeom>
        </p:spPr>
        <p:txBody>
          <a:bodyPr vert="horz" lIns="94458" tIns="47229" rIns="94458" bIns="47229" rtlCol="0" anchor="b"/>
          <a:lstStyle>
            <a:lvl1pPr algn="r">
              <a:defRPr sz="1200"/>
            </a:lvl1pPr>
          </a:lstStyle>
          <a:p>
            <a:fld id="{A492CD47-BFCB-4B6E-AD74-A9A56B4014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BEC2-672F-486A-ACDA-8F559BE0453B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7168-8669-4240-A60F-6821889C3DDE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Ciência</a:t>
            </a:r>
            <a:r>
              <a:rPr lang="pt-BR" baseline="0" dirty="0" smtClean="0"/>
              <a:t> da Computação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68CF-1C9A-4083-AFA4-293F85FE5C2F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9CF-B5BE-4F18-A2C7-B149B185E0D8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Ciência</a:t>
            </a:r>
            <a:r>
              <a:rPr lang="pt-BR" baseline="0" dirty="0" smtClean="0"/>
              <a:t> da Computação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AD77-1A34-45C6-BD01-798E58AD412B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DA4F-B183-49FA-A172-CE418594C4B5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Ciência</a:t>
            </a:r>
            <a:r>
              <a:rPr lang="pt-BR" baseline="0" dirty="0" smtClean="0"/>
              <a:t> da Computação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9ED-861F-43A2-9CB9-86A4C4B77EAC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Imagem 9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Engenharia</a:t>
            </a:r>
            <a:r>
              <a:rPr lang="pt-BR" baseline="0" dirty="0" smtClean="0"/>
              <a:t> Elétrica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F92C-A23E-4203-97E3-CC4C4C23291B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Ciência</a:t>
            </a:r>
            <a:r>
              <a:rPr lang="pt-BR" baseline="0" dirty="0" smtClean="0"/>
              <a:t> da Computação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D676-8BF2-4023-B5C6-3224688DD6CE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 descr="assinaturaC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" y="1305228"/>
            <a:ext cx="2714645" cy="337822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714348" y="1285860"/>
            <a:ext cx="8429652" cy="357190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 smtClean="0"/>
              <a:t> Departamento de Ciência</a:t>
            </a:r>
            <a:r>
              <a:rPr lang="pt-BR" baseline="0" dirty="0" smtClean="0"/>
              <a:t> da Computação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FDA2-668E-4AD8-A9E8-C68B35F88192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B7-1325-48C6-9E78-1B64B3644015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AC79-9404-4042-9A1F-8BE69AF7B682}" type="datetime1">
              <a:rPr lang="pt-BR" smtClean="0"/>
              <a:pPr/>
              <a:t>15/09/2014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C939-7DBA-48A8-92AB-4EACF7C5B5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Sistemas de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24" y="4176730"/>
            <a:ext cx="7643866" cy="1752600"/>
          </a:xfrm>
        </p:spPr>
        <p:txBody>
          <a:bodyPr>
            <a:normAutofit/>
          </a:bodyPr>
          <a:lstStyle/>
          <a:p>
            <a:r>
              <a:rPr lang="pt-BR" dirty="0" smtClean="0"/>
              <a:t>Processos de Software</a:t>
            </a:r>
          </a:p>
          <a:p>
            <a:endParaRPr lang="pt-BR" dirty="0" smtClean="0"/>
          </a:p>
          <a:p>
            <a:r>
              <a:rPr lang="pt-BR" dirty="0" smtClean="0"/>
              <a:t>Edison </a:t>
            </a:r>
            <a:r>
              <a:rPr lang="pt-BR" dirty="0" err="1" smtClean="0"/>
              <a:t>Ishikawa</a:t>
            </a:r>
            <a:r>
              <a:rPr lang="pt-BR" dirty="0" smtClean="0"/>
              <a:t>, D. Sc.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34818" name="Picture 2" descr="http://www.redes.unb.br/templates/beez_20/images/logo-un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476672"/>
            <a:ext cx="2700293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Ciclo de Vida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centenas de diferentes tipos de modelos conhecidos e usados</a:t>
            </a:r>
          </a:p>
          <a:p>
            <a:endParaRPr lang="pt-BR" dirty="0" smtClean="0"/>
          </a:p>
          <a:p>
            <a:r>
              <a:rPr lang="pt-BR" dirty="0" smtClean="0"/>
              <a:t>Muitos são pequenas variações em somente um pequeno número de modelos básicos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Planejando com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Projetos de ES geralmente tem um </a:t>
            </a:r>
            <a:r>
              <a:rPr lang="pt-BR" b="1" u="sng" dirty="0" smtClean="0"/>
              <a:t>orçamento financeiro fixo</a:t>
            </a:r>
            <a:r>
              <a:rPr lang="pt-BR" dirty="0" smtClean="0"/>
              <a:t>. (Uma exceção é a manutenção).</a:t>
            </a:r>
          </a:p>
          <a:p>
            <a:endParaRPr lang="pt-BR" dirty="0" smtClean="0"/>
          </a:p>
          <a:p>
            <a:r>
              <a:rPr lang="pt-BR" dirty="0" smtClean="0"/>
              <a:t>Além disso, o timing para colocar o produto no mercado é uma </a:t>
            </a:r>
            <a:r>
              <a:rPr lang="pt-BR" u="sng" dirty="0" smtClean="0"/>
              <a:t>restrição temporal </a:t>
            </a:r>
            <a:r>
              <a:rPr lang="pt-BR" dirty="0" smtClean="0"/>
              <a:t>muito forte.</a:t>
            </a:r>
          </a:p>
          <a:p>
            <a:endParaRPr lang="pt-BR" dirty="0" smtClean="0"/>
          </a:p>
          <a:p>
            <a:r>
              <a:rPr lang="pt-BR" dirty="0" smtClean="0"/>
              <a:t>Existem outras </a:t>
            </a:r>
            <a:r>
              <a:rPr lang="pt-BR" b="1" u="sng" dirty="0" smtClean="0"/>
              <a:t>restrições de projetos </a:t>
            </a:r>
            <a:r>
              <a:rPr lang="pt-BR" dirty="0" smtClean="0"/>
              <a:t>tais com a equipe disponível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restrição em projetos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15816" y="3933056"/>
            <a:ext cx="28803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3275692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Dinheiro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4048" y="30689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Equipe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347864" y="2276872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Programadores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36096" y="1844824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Projetistas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236296" y="2636912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Gerentes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948264" y="5445224"/>
            <a:ext cx="8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63688" y="5661248"/>
            <a:ext cx="169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Recursos</a:t>
            </a:r>
          </a:p>
          <a:p>
            <a:pPr algn="ctr"/>
            <a:r>
              <a:rPr lang="pt-BR" dirty="0" smtClean="0"/>
              <a:t>Computacionais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2627784" y="4869160"/>
            <a:ext cx="720080" cy="72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835696" y="3573016"/>
            <a:ext cx="1080120" cy="576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7" idx="2"/>
          </p:cNvCxnSpPr>
          <p:nvPr/>
        </p:nvCxnSpPr>
        <p:spPr>
          <a:xfrm flipH="1">
            <a:off x="4788024" y="3438292"/>
            <a:ext cx="659415" cy="494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6016" y="2636912"/>
            <a:ext cx="432048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5580112" y="2276872"/>
            <a:ext cx="432048" cy="792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7" idx="3"/>
          </p:cNvCxnSpPr>
          <p:nvPr/>
        </p:nvCxnSpPr>
        <p:spPr>
          <a:xfrm flipH="1">
            <a:off x="5890829" y="2996952"/>
            <a:ext cx="1705507" cy="2566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5796136" y="4869160"/>
            <a:ext cx="1152128" cy="576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do Projeto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arte de escalonar as atividades necessárias, em tempo, no espaço e com uma equipe com o objetivo de otimizar</a:t>
            </a:r>
          </a:p>
          <a:p>
            <a:pPr lvl="1"/>
            <a:r>
              <a:rPr lang="pt-BR" dirty="0" smtClean="0"/>
              <a:t>Os riscos do projeto [baixo]</a:t>
            </a:r>
          </a:p>
          <a:p>
            <a:pPr lvl="1"/>
            <a:r>
              <a:rPr lang="pt-BR" dirty="0" smtClean="0"/>
              <a:t>Lucros [alto]</a:t>
            </a:r>
          </a:p>
          <a:p>
            <a:pPr lvl="1"/>
            <a:r>
              <a:rPr lang="pt-BR" dirty="0" smtClean="0"/>
              <a:t>Satisfação do cliente [alto]</a:t>
            </a:r>
          </a:p>
          <a:p>
            <a:pPr lvl="1"/>
            <a:r>
              <a:rPr lang="pt-BR" dirty="0" smtClean="0"/>
              <a:t>Satisfação dos usuários [alto]</a:t>
            </a:r>
          </a:p>
          <a:p>
            <a:pPr lvl="1"/>
            <a:r>
              <a:rPr lang="pt-BR" dirty="0" smtClean="0"/>
              <a:t>Os objetivo de longo prazo da organização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Quais são as atividades necessárias? (além da programação)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bons padrões de organizações que podemos copiar?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289200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Contém muita informação, mas no mínimo deve conter:</a:t>
            </a:r>
          </a:p>
          <a:p>
            <a:pPr lvl="1"/>
            <a:r>
              <a:rPr lang="pt-BR" dirty="0" smtClean="0"/>
              <a:t>Recursos necessários</a:t>
            </a:r>
          </a:p>
          <a:p>
            <a:pPr lvl="2"/>
            <a:r>
              <a:rPr lang="pt-BR" dirty="0" smtClean="0"/>
              <a:t>Pessoas, dinheiro, equipamentos, etc..</a:t>
            </a:r>
          </a:p>
          <a:p>
            <a:pPr lvl="1"/>
            <a:r>
              <a:rPr lang="pt-BR" dirty="0" smtClean="0"/>
              <a:t>Dependências e Timing das atividades</a:t>
            </a:r>
          </a:p>
          <a:p>
            <a:pPr lvl="2"/>
            <a:r>
              <a:rPr lang="pt-BR" dirty="0" smtClean="0"/>
              <a:t>Gráfico de fluxo, pacotes de trabalho,..</a:t>
            </a:r>
          </a:p>
          <a:p>
            <a:pPr lvl="1"/>
            <a:r>
              <a:rPr lang="pt-BR" dirty="0" smtClean="0"/>
              <a:t>Taxa de entregas</a:t>
            </a:r>
          </a:p>
          <a:p>
            <a:pPr lvl="2"/>
            <a:r>
              <a:rPr lang="pt-BR" dirty="0" smtClean="0"/>
              <a:t>Relatórios, código, etc...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27584" y="4725144"/>
            <a:ext cx="7344816" cy="16561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É impossível medir a </a:t>
            </a:r>
            <a:r>
              <a:rPr lang="pt-BR" sz="3200" b="1" u="sng" dirty="0" smtClean="0">
                <a:solidFill>
                  <a:srgbClr val="FF0000"/>
                </a:solidFill>
              </a:rPr>
              <a:t>taxa de progresso </a:t>
            </a:r>
            <a:r>
              <a:rPr lang="pt-BR" sz="3200" dirty="0" smtClean="0">
                <a:solidFill>
                  <a:schemeClr val="tx1"/>
                </a:solidFill>
              </a:rPr>
              <a:t>sem a existência de um Plano de Projeto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Quem tem acesso a partes do Plano do Projeto?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Gerentes</a:t>
            </a:r>
          </a:p>
          <a:p>
            <a:r>
              <a:rPr lang="pt-BR" dirty="0" smtClean="0"/>
              <a:t>Clientes</a:t>
            </a:r>
          </a:p>
          <a:p>
            <a:r>
              <a:rPr lang="pt-BR" dirty="0" smtClean="0"/>
              <a:t>Subcontratados</a:t>
            </a:r>
          </a:p>
          <a:p>
            <a:r>
              <a:rPr lang="pt-BR" dirty="0" smtClean="0"/>
              <a:t>Fornecedores</a:t>
            </a:r>
          </a:p>
          <a:p>
            <a:r>
              <a:rPr lang="pt-BR" dirty="0" smtClean="0"/>
              <a:t>Investidores</a:t>
            </a:r>
          </a:p>
          <a:p>
            <a:r>
              <a:rPr lang="pt-BR" dirty="0" smtClean="0"/>
              <a:t>Bancos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2171929"/>
          </a:xfrm>
        </p:spPr>
        <p:txBody>
          <a:bodyPr/>
          <a:lstStyle/>
          <a:p>
            <a:r>
              <a:rPr lang="pt-BR" dirty="0" smtClean="0"/>
              <a:t>Diferentemente das outras engenharias</a:t>
            </a:r>
          </a:p>
          <a:p>
            <a:pPr lvl="1"/>
            <a:r>
              <a:rPr lang="pt-BR" dirty="0" smtClean="0"/>
              <a:t>Civil, eletrônica, mecânica,...</a:t>
            </a:r>
          </a:p>
          <a:p>
            <a:pPr>
              <a:buNone/>
            </a:pPr>
            <a:r>
              <a:rPr lang="pt-BR" dirty="0" smtClean="0"/>
              <a:t>Engenheiros de Software não produzem nada físico.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71600" y="4365104"/>
            <a:ext cx="7200800" cy="18722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rgbClr val="FF0000"/>
                </a:solidFill>
              </a:rPr>
              <a:t>É inerentemente difícil monitorar um projeto de ES devido </a:t>
            </a:r>
            <a:r>
              <a:rPr lang="pt-BR" sz="4000" b="1" u="sng" dirty="0" smtClean="0">
                <a:solidFill>
                  <a:srgbClr val="FF0000"/>
                </a:solidFill>
              </a:rPr>
              <a:t>a FALTA DE VISIBILIDADE</a:t>
            </a:r>
            <a:endParaRPr lang="pt-BR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Isto significa que a ES deve produzir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Entregáveis adicionais (artefatos)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que são visíveis, tais como:</a:t>
            </a:r>
          </a:p>
          <a:p>
            <a:pPr lvl="2"/>
            <a:r>
              <a:rPr lang="pt-BR" dirty="0" smtClean="0"/>
              <a:t>Documentos de projeto (design)/protótipos</a:t>
            </a:r>
          </a:p>
          <a:p>
            <a:pPr lvl="2"/>
            <a:r>
              <a:rPr lang="pt-BR" dirty="0" smtClean="0"/>
              <a:t>Relatórios</a:t>
            </a:r>
          </a:p>
          <a:p>
            <a:pPr lvl="2"/>
            <a:r>
              <a:rPr lang="pt-BR" dirty="0" smtClean="0"/>
              <a:t>Reuniões de projeto/status</a:t>
            </a:r>
          </a:p>
          <a:p>
            <a:pPr lvl="2"/>
            <a:r>
              <a:rPr lang="pt-BR" dirty="0" smtClean="0"/>
              <a:t>Pesquisas com o cliente (Ex: nível de satisfação)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um modelo de ciclo de vida?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312368"/>
          </a:xfrm>
          <a:solidFill>
            <a:srgbClr val="FFFF00"/>
          </a:solidFill>
        </p:spPr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Definição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    Um modelo de ciclo de vida (software/sistema) é uma descrição de sequência  de atividades  executadas em um projeto de ES, e a ordem relativa destas atividades.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81207"/>
            <a:ext cx="8229600" cy="3036025"/>
          </a:xfrm>
        </p:spPr>
        <p:txBody>
          <a:bodyPr>
            <a:normAutofit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Aprender sobre o processo que fornece uma metodologia para a prática da Engenharia de Software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um modelo de ciclo de vida?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 fornece um framework genérico que pode ser ajustado a um projeto específico.</a:t>
            </a:r>
          </a:p>
          <a:p>
            <a:r>
              <a:rPr lang="pt-BR" dirty="0" smtClean="0"/>
              <a:t>Parâmetros específicos de projetos podem conter:</a:t>
            </a:r>
          </a:p>
          <a:p>
            <a:pPr lvl="1"/>
            <a:r>
              <a:rPr lang="pt-BR" dirty="0" smtClean="0"/>
              <a:t>Tamanho (pessoas, anos)</a:t>
            </a:r>
          </a:p>
          <a:p>
            <a:pPr lvl="1"/>
            <a:r>
              <a:rPr lang="pt-BR" dirty="0" smtClean="0"/>
              <a:t>Orçamento</a:t>
            </a:r>
          </a:p>
          <a:p>
            <a:pPr lvl="1"/>
            <a:r>
              <a:rPr lang="pt-BR" dirty="0" smtClean="0"/>
              <a:t>Duração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Existem centenas para escolher</a:t>
            </a:r>
          </a:p>
          <a:p>
            <a:pPr lvl="1"/>
            <a:r>
              <a:rPr lang="pt-BR" dirty="0" smtClean="0"/>
              <a:t>Cascata</a:t>
            </a:r>
          </a:p>
          <a:p>
            <a:pPr lvl="1"/>
            <a:r>
              <a:rPr lang="pt-BR" dirty="0" err="1" smtClean="0"/>
              <a:t>Codificar-e-corrigir</a:t>
            </a:r>
            <a:endParaRPr lang="pt-BR" dirty="0" smtClean="0"/>
          </a:p>
          <a:p>
            <a:pPr lvl="1"/>
            <a:r>
              <a:rPr lang="pt-BR" dirty="0" smtClean="0"/>
              <a:t>Espiral</a:t>
            </a:r>
          </a:p>
          <a:p>
            <a:pPr lvl="1"/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</a:p>
          <a:p>
            <a:pPr lvl="1"/>
            <a:r>
              <a:rPr lang="pt-BR" dirty="0" smtClean="0"/>
              <a:t>Processo Unificado (UP)</a:t>
            </a:r>
          </a:p>
          <a:p>
            <a:pPr lvl="1"/>
            <a:r>
              <a:rPr lang="pt-BR" dirty="0" smtClean="0"/>
              <a:t>Métodos ágeis, extreme programming (XP)</a:t>
            </a:r>
          </a:p>
          <a:p>
            <a:pPr lvl="1"/>
            <a:r>
              <a:rPr lang="pt-BR" dirty="0" smtClean="0"/>
              <a:t>COTS</a:t>
            </a:r>
          </a:p>
          <a:p>
            <a:pPr lvl="1"/>
            <a:r>
              <a:rPr lang="pt-BR" dirty="0" smtClean="0"/>
              <a:t>.....</a:t>
            </a:r>
          </a:p>
          <a:p>
            <a:pPr>
              <a:buNone/>
            </a:pPr>
            <a:r>
              <a:rPr lang="pt-BR" dirty="0" smtClean="0"/>
              <a:t>Mas muitos são pequenas variações dos modelos básicos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Mudando-se o ciclo de vida conseguimos  melhorar e/ou trocar</a:t>
            </a:r>
          </a:p>
          <a:p>
            <a:pPr lvl="1"/>
            <a:r>
              <a:rPr lang="pt-BR" dirty="0" smtClean="0"/>
              <a:t>Velocidade de desenvolvimento (</a:t>
            </a:r>
            <a:r>
              <a:rPr lang="pt-BR" i="1" dirty="0" smtClean="0"/>
              <a:t>time to </a:t>
            </a:r>
            <a:r>
              <a:rPr lang="pt-BR" i="1" dirty="0" err="1" smtClean="0"/>
              <a:t>market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Qualidade do produto</a:t>
            </a:r>
          </a:p>
          <a:p>
            <a:pPr lvl="1"/>
            <a:r>
              <a:rPr lang="pt-BR" dirty="0" smtClean="0"/>
              <a:t>Visibilidade do projeto</a:t>
            </a:r>
          </a:p>
          <a:p>
            <a:pPr lvl="1"/>
            <a:r>
              <a:rPr lang="pt-BR" i="1" dirty="0" smtClean="0"/>
              <a:t>Overhead</a:t>
            </a:r>
            <a:r>
              <a:rPr lang="pt-BR" dirty="0" smtClean="0"/>
              <a:t> administrativo</a:t>
            </a:r>
          </a:p>
          <a:p>
            <a:pPr lvl="1"/>
            <a:r>
              <a:rPr lang="pt-BR" dirty="0" smtClean="0"/>
              <a:t>Exposição ao risco</a:t>
            </a:r>
          </a:p>
          <a:p>
            <a:pPr lvl="1"/>
            <a:r>
              <a:rPr lang="pt-BR" dirty="0" smtClean="0"/>
              <a:t>Relações com o cliente</a:t>
            </a:r>
          </a:p>
          <a:p>
            <a:pPr lvl="1"/>
            <a:r>
              <a:rPr lang="pt-BR" dirty="0" err="1" smtClean="0"/>
              <a:t>Etc</a:t>
            </a:r>
            <a:r>
              <a:rPr lang="pt-BR" dirty="0" smtClean="0"/>
              <a:t>,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 o Ciclo de Vida cobre todo  tempo de vida útil do produto</a:t>
            </a:r>
          </a:p>
          <a:p>
            <a:pPr lvl="1"/>
            <a:r>
              <a:rPr lang="pt-BR" dirty="0" smtClean="0"/>
              <a:t>Desde o nascimento de uma </a:t>
            </a:r>
            <a:r>
              <a:rPr lang="pt-BR" dirty="0" err="1" smtClean="0"/>
              <a:t>idéia</a:t>
            </a:r>
            <a:r>
              <a:rPr lang="pt-BR" dirty="0" smtClean="0"/>
              <a:t> comercial até o final da instalação da última versão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Ou seja, três fases principais</a:t>
            </a:r>
          </a:p>
          <a:p>
            <a:pPr lvl="2"/>
            <a:r>
              <a:rPr lang="pt-BR" dirty="0" smtClean="0"/>
              <a:t>Projeto (design)</a:t>
            </a:r>
          </a:p>
          <a:p>
            <a:pPr lvl="2"/>
            <a:r>
              <a:rPr lang="pt-BR" dirty="0" smtClean="0"/>
              <a:t>Implementação (build)</a:t>
            </a:r>
          </a:p>
          <a:p>
            <a:pPr lvl="2"/>
            <a:r>
              <a:rPr lang="pt-BR" dirty="0" smtClean="0"/>
              <a:t>Manutenção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também </a:t>
            </a:r>
            <a:r>
              <a:rPr lang="pt-BR" b="1" u="sng" dirty="0" smtClean="0"/>
              <a:t>combinar</a:t>
            </a:r>
            <a:r>
              <a:rPr lang="pt-BR" dirty="0" smtClean="0"/>
              <a:t> modelos de ciclos de vida</a:t>
            </a:r>
          </a:p>
          <a:p>
            <a:pPr lvl="1"/>
            <a:r>
              <a:rPr lang="pt-BR" dirty="0" smtClean="0"/>
              <a:t>Ex: cascata dentro de um evolucionário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Podemos também </a:t>
            </a:r>
            <a:r>
              <a:rPr lang="pt-BR" b="1" u="sng" dirty="0" smtClean="0"/>
              <a:t>mudar</a:t>
            </a:r>
            <a:r>
              <a:rPr lang="pt-BR" dirty="0" smtClean="0"/>
              <a:t> o modelo de ciclo de vida entre versões com a maturidade do produto</a:t>
            </a:r>
          </a:p>
          <a:p>
            <a:pPr lvl="1"/>
            <a:r>
              <a:rPr lang="pt-BR" dirty="0" err="1" smtClean="0"/>
              <a:t>Prototipação</a:t>
            </a:r>
            <a:r>
              <a:rPr lang="pt-BR" dirty="0" smtClean="0"/>
              <a:t> rápida            cascata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24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211960" y="5661248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ciclo de 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Codifica e corrige (</a:t>
            </a:r>
            <a:r>
              <a:rPr lang="pt-BR" dirty="0" err="1" smtClean="0"/>
              <a:t>code-and-fix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É o mais caótico</a:t>
            </a:r>
          </a:p>
          <a:p>
            <a:pPr lvl="1"/>
            <a:r>
              <a:rPr lang="pt-BR" dirty="0" smtClean="0"/>
              <a:t>Conhecido por “</a:t>
            </a:r>
            <a:r>
              <a:rPr lang="pt-BR" dirty="0" err="1" smtClean="0"/>
              <a:t>codifica-remenda</a:t>
            </a:r>
            <a:r>
              <a:rPr lang="pt-BR" dirty="0" smtClean="0"/>
              <a:t>”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Nenhum processo é definido. Infelizmente, é provavelmente o ciclo de vida mais utilizado.</a:t>
            </a:r>
          </a:p>
          <a:p>
            <a:pPr lvl="1"/>
            <a:r>
              <a:rPr lang="pt-BR" dirty="0" smtClean="0"/>
              <a:t>Modelo de alto risco, impossível de gerir e que não permite assumir compromisso confiáveis.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2996952"/>
            <a:ext cx="1584176" cy="576064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Especificação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(????)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Nuvem 6"/>
          <p:cNvSpPr/>
          <p:nvPr/>
        </p:nvSpPr>
        <p:spPr>
          <a:xfrm>
            <a:off x="2915816" y="3212976"/>
            <a:ext cx="2376264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907704" y="3356992"/>
            <a:ext cx="1656184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427984" y="3861048"/>
            <a:ext cx="1656184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6156176" y="3861048"/>
            <a:ext cx="1512168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Produto 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Code-and-Fix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modelo começa com uma </a:t>
            </a:r>
            <a:r>
              <a:rPr lang="pt-BR" dirty="0" err="1" smtClean="0"/>
              <a:t>idéia</a:t>
            </a:r>
            <a:r>
              <a:rPr lang="pt-BR" dirty="0" smtClean="0"/>
              <a:t> genérica e informal do produto e o desenvolvimento do código  é feito até o produto estar “pronto” (o tempo se esgotou ou o dinheiro acabou).</a:t>
            </a:r>
          </a:p>
          <a:p>
            <a:r>
              <a:rPr lang="pt-BR" dirty="0" smtClean="0"/>
              <a:t>O trabalho é feito aleatoriamente.</a:t>
            </a:r>
          </a:p>
          <a:p>
            <a:endParaRPr lang="pt-BR" dirty="0" smtClean="0"/>
          </a:p>
          <a:p>
            <a:r>
              <a:rPr lang="pt-BR" dirty="0" smtClean="0"/>
              <a:t>Corresponde a não ter planejamento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Code-and-Fix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Não tem overhead administrativo</a:t>
            </a:r>
          </a:p>
          <a:p>
            <a:pPr lvl="1"/>
            <a:r>
              <a:rPr lang="pt-BR" dirty="0" smtClean="0"/>
              <a:t>Sinais do progresso (codificação) aparecem cedo</a:t>
            </a:r>
          </a:p>
          <a:p>
            <a:pPr lvl="1"/>
            <a:r>
              <a:rPr lang="pt-BR" dirty="0" smtClean="0"/>
              <a:t>Baixa especialização, qualquer um pode usá-lo</a:t>
            </a:r>
          </a:p>
          <a:p>
            <a:pPr lvl="1"/>
            <a:r>
              <a:rPr lang="pt-BR" dirty="0" smtClean="0"/>
              <a:t>Útil para pequenos projetos “provas de conceito</a:t>
            </a:r>
          </a:p>
          <a:p>
            <a:pPr lvl="2"/>
            <a:r>
              <a:rPr lang="pt-BR" dirty="0" smtClean="0"/>
              <a:t>Por exemplo, como parte de redução de riscos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Code-and-Fix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 </a:t>
            </a:r>
          </a:p>
          <a:p>
            <a:pPr lvl="1"/>
            <a:r>
              <a:rPr lang="pt-BR" dirty="0" smtClean="0"/>
              <a:t>Perigosíssimo</a:t>
            </a:r>
          </a:p>
          <a:p>
            <a:pPr lvl="2"/>
            <a:r>
              <a:rPr lang="pt-BR" dirty="0" smtClean="0"/>
              <a:t>Não tem visibilidade/controle</a:t>
            </a:r>
          </a:p>
          <a:p>
            <a:pPr lvl="2"/>
            <a:r>
              <a:rPr lang="pt-BR" dirty="0" smtClean="0"/>
              <a:t>Não tem planejamento de recursos</a:t>
            </a:r>
          </a:p>
          <a:p>
            <a:pPr lvl="2"/>
            <a:r>
              <a:rPr lang="pt-BR" dirty="0" smtClean="0"/>
              <a:t>Não tem </a:t>
            </a:r>
            <a:r>
              <a:rPr lang="pt-BR" i="1" dirty="0" smtClean="0"/>
              <a:t>deadlines</a:t>
            </a:r>
          </a:p>
          <a:p>
            <a:pPr lvl="2"/>
            <a:r>
              <a:rPr lang="pt-BR" dirty="0" smtClean="0"/>
              <a:t>Erros são difíceis detectar/corrigir</a:t>
            </a:r>
          </a:p>
          <a:p>
            <a:pPr lvl="1"/>
            <a:r>
              <a:rPr lang="pt-BR" dirty="0" smtClean="0"/>
              <a:t>Inviável para grandes projetos</a:t>
            </a:r>
          </a:p>
          <a:p>
            <a:pPr lvl="1"/>
            <a:r>
              <a:rPr lang="pt-BR" dirty="0" smtClean="0"/>
              <a:t>Gera falhas de comunicação</a:t>
            </a:r>
          </a:p>
          <a:p>
            <a:pPr lvl="1"/>
            <a:r>
              <a:rPr lang="pt-BR" dirty="0" smtClean="0"/>
              <a:t>É o caos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6372200" y="6461720"/>
            <a:ext cx="351656" cy="3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Cascata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16216" y="6381328"/>
            <a:ext cx="2133600" cy="365125"/>
          </a:xfrm>
        </p:spPr>
        <p:txBody>
          <a:bodyPr/>
          <a:lstStyle/>
          <a:p>
            <a:fld id="{7258C939-7DBA-48A8-92AB-4EACF7C5B5E8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220486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427984" y="479715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11760" y="299695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563888" y="38610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4" y="56612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691680" y="17008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444208" y="65253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0" idx="4"/>
            <a:endCxn id="5" idx="0"/>
          </p:cNvCxnSpPr>
          <p:nvPr/>
        </p:nvCxnSpPr>
        <p:spPr>
          <a:xfrm>
            <a:off x="1799692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5" idx="3"/>
            <a:endCxn id="7" idx="0"/>
          </p:cNvCxnSpPr>
          <p:nvPr/>
        </p:nvCxnSpPr>
        <p:spPr>
          <a:xfrm>
            <a:off x="2483768" y="2456892"/>
            <a:ext cx="61206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7" idx="3"/>
            <a:endCxn id="8" idx="0"/>
          </p:cNvCxnSpPr>
          <p:nvPr/>
        </p:nvCxnSpPr>
        <p:spPr>
          <a:xfrm>
            <a:off x="3779912" y="3248980"/>
            <a:ext cx="468052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8" idx="3"/>
            <a:endCxn id="6" idx="0"/>
          </p:cNvCxnSpPr>
          <p:nvPr/>
        </p:nvCxnSpPr>
        <p:spPr>
          <a:xfrm>
            <a:off x="4932040" y="4113076"/>
            <a:ext cx="360040" cy="6840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6" idx="3"/>
            <a:endCxn id="9" idx="0"/>
          </p:cNvCxnSpPr>
          <p:nvPr/>
        </p:nvCxnSpPr>
        <p:spPr>
          <a:xfrm>
            <a:off x="6156176" y="5049180"/>
            <a:ext cx="396044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>
          <a:xfrm flipH="1">
            <a:off x="6548028" y="6165304"/>
            <a:ext cx="4192" cy="2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475252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Um Modelo de Processo</a:t>
            </a:r>
          </a:p>
          <a:p>
            <a:r>
              <a:rPr lang="pt-BR" dirty="0" smtClean="0"/>
              <a:t>Ciclo de Vida dos Sistemas</a:t>
            </a:r>
          </a:p>
          <a:p>
            <a:r>
              <a:rPr lang="pt-BR" dirty="0" smtClean="0"/>
              <a:t>Modelos Genéricos</a:t>
            </a:r>
          </a:p>
          <a:p>
            <a:r>
              <a:rPr lang="pt-BR" dirty="0" smtClean="0"/>
              <a:t>Modelos de Marca</a:t>
            </a:r>
          </a:p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Fácil de entender e implementar</a:t>
            </a:r>
          </a:p>
          <a:p>
            <a:pPr lvl="1"/>
            <a:r>
              <a:rPr lang="pt-BR" dirty="0" smtClean="0"/>
              <a:t>Amplamente usado e conhecido (em teoria!)</a:t>
            </a:r>
          </a:p>
          <a:p>
            <a:pPr lvl="1"/>
            <a:r>
              <a:rPr lang="pt-BR" dirty="0" smtClean="0"/>
              <a:t>Reforça bons hábitos</a:t>
            </a:r>
          </a:p>
          <a:p>
            <a:pPr lvl="2"/>
            <a:r>
              <a:rPr lang="pt-BR" dirty="0" smtClean="0"/>
              <a:t>Define antes de projetar</a:t>
            </a:r>
          </a:p>
          <a:p>
            <a:pPr lvl="2"/>
            <a:r>
              <a:rPr lang="pt-BR" dirty="0" smtClean="0"/>
              <a:t>Projeta antes de codificar</a:t>
            </a:r>
          </a:p>
          <a:p>
            <a:pPr lvl="1"/>
            <a:r>
              <a:rPr lang="pt-BR" dirty="0" smtClean="0"/>
              <a:t>Identifica os entregáveis e o </a:t>
            </a:r>
            <a:r>
              <a:rPr lang="pt-BR" dirty="0" err="1" smtClean="0"/>
              <a:t>passo-a-passo</a:t>
            </a:r>
            <a:endParaRPr lang="pt-BR" dirty="0" smtClean="0"/>
          </a:p>
          <a:p>
            <a:pPr lvl="1"/>
            <a:r>
              <a:rPr lang="pt-BR" dirty="0" smtClean="0"/>
              <a:t>Dirigido a documentação</a:t>
            </a:r>
          </a:p>
          <a:p>
            <a:pPr lvl="1"/>
            <a:r>
              <a:rPr lang="pt-BR" dirty="0" smtClean="0"/>
              <a:t>Funciona bem em produtos maduros e equipes fracas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 I</a:t>
            </a:r>
          </a:p>
          <a:p>
            <a:pPr lvl="1"/>
            <a:r>
              <a:rPr lang="pt-BR" dirty="0" smtClean="0"/>
              <a:t>É uma idealização, não casa bem com a realidade</a:t>
            </a:r>
          </a:p>
          <a:p>
            <a:pPr lvl="1"/>
            <a:r>
              <a:rPr lang="pt-BR" dirty="0" smtClean="0"/>
              <a:t>Não reflete a natureza iterativa do desenvolvimento exploratório</a:t>
            </a:r>
          </a:p>
          <a:p>
            <a:pPr lvl="1"/>
            <a:r>
              <a:rPr lang="pt-BR" dirty="0" smtClean="0"/>
              <a:t>Não é realista ao esperar requisitos acurados no início do projeto</a:t>
            </a:r>
          </a:p>
          <a:p>
            <a:pPr lvl="1"/>
            <a:r>
              <a:rPr lang="pt-BR" dirty="0" smtClean="0"/>
              <a:t>O software é entregue muito tarde no projeto</a:t>
            </a:r>
          </a:p>
          <a:p>
            <a:pPr lvl="2"/>
            <a:r>
              <a:rPr lang="pt-BR" dirty="0" smtClean="0"/>
              <a:t>Atrasos devido a descoberta de sérios erros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6372200" y="6461720"/>
            <a:ext cx="351656" cy="3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Cascata com Realimentação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16216" y="6381328"/>
            <a:ext cx="2133600" cy="365125"/>
          </a:xfrm>
        </p:spPr>
        <p:txBody>
          <a:bodyPr/>
          <a:lstStyle/>
          <a:p>
            <a:fld id="{7258C939-7DBA-48A8-92AB-4EACF7C5B5E8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220486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427984" y="479715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11760" y="299695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563888" y="38610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4" y="56612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691680" y="17008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444208" y="65253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0" idx="4"/>
            <a:endCxn id="5" idx="0"/>
          </p:cNvCxnSpPr>
          <p:nvPr/>
        </p:nvCxnSpPr>
        <p:spPr>
          <a:xfrm>
            <a:off x="1799692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5" idx="3"/>
            <a:endCxn id="7" idx="0"/>
          </p:cNvCxnSpPr>
          <p:nvPr/>
        </p:nvCxnSpPr>
        <p:spPr>
          <a:xfrm>
            <a:off x="2483768" y="2456892"/>
            <a:ext cx="61206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7" idx="3"/>
            <a:endCxn id="8" idx="0"/>
          </p:cNvCxnSpPr>
          <p:nvPr/>
        </p:nvCxnSpPr>
        <p:spPr>
          <a:xfrm>
            <a:off x="3779912" y="3248980"/>
            <a:ext cx="468052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8" idx="3"/>
            <a:endCxn id="6" idx="0"/>
          </p:cNvCxnSpPr>
          <p:nvPr/>
        </p:nvCxnSpPr>
        <p:spPr>
          <a:xfrm>
            <a:off x="4932040" y="4113076"/>
            <a:ext cx="360040" cy="6840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6" idx="3"/>
            <a:endCxn id="9" idx="0"/>
          </p:cNvCxnSpPr>
          <p:nvPr/>
        </p:nvCxnSpPr>
        <p:spPr>
          <a:xfrm>
            <a:off x="6156176" y="5049180"/>
            <a:ext cx="396044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>
          <a:xfrm flipH="1">
            <a:off x="6548028" y="6165304"/>
            <a:ext cx="4192" cy="2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orma 18"/>
          <p:cNvCxnSpPr>
            <a:stCxn id="9" idx="1"/>
            <a:endCxn id="6" idx="2"/>
          </p:cNvCxnSpPr>
          <p:nvPr/>
        </p:nvCxnSpPr>
        <p:spPr>
          <a:xfrm rot="10800000">
            <a:off x="5292080" y="5301208"/>
            <a:ext cx="576064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Forma 20"/>
          <p:cNvCxnSpPr>
            <a:stCxn id="6" idx="1"/>
            <a:endCxn id="8" idx="2"/>
          </p:cNvCxnSpPr>
          <p:nvPr/>
        </p:nvCxnSpPr>
        <p:spPr>
          <a:xfrm rot="10800000">
            <a:off x="4247964" y="4365104"/>
            <a:ext cx="180020" cy="6840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8" idx="1"/>
            <a:endCxn id="7" idx="2"/>
          </p:cNvCxnSpPr>
          <p:nvPr/>
        </p:nvCxnSpPr>
        <p:spPr>
          <a:xfrm rot="10800000">
            <a:off x="3095836" y="3501008"/>
            <a:ext cx="468052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>
            <a:stCxn id="7" idx="1"/>
            <a:endCxn id="5" idx="2"/>
          </p:cNvCxnSpPr>
          <p:nvPr/>
        </p:nvCxnSpPr>
        <p:spPr>
          <a:xfrm rot="10800000">
            <a:off x="1799692" y="2708920"/>
            <a:ext cx="61206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Modelo cascata com realimentação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modelo clássico</a:t>
            </a:r>
          </a:p>
          <a:p>
            <a:pPr lvl="1"/>
            <a:r>
              <a:rPr lang="pt-BR" dirty="0" smtClean="0"/>
              <a:t>Amplamente </a:t>
            </a:r>
          </a:p>
          <a:p>
            <a:pPr lvl="2"/>
            <a:r>
              <a:rPr lang="pt-BR" dirty="0" smtClean="0"/>
              <a:t>Conhecido</a:t>
            </a:r>
          </a:p>
          <a:p>
            <a:pPr lvl="2"/>
            <a:r>
              <a:rPr lang="pt-BR" dirty="0" smtClean="0"/>
              <a:t>Entendido</a:t>
            </a:r>
          </a:p>
          <a:p>
            <a:pPr lvl="2"/>
            <a:r>
              <a:rPr lang="pt-BR" dirty="0" smtClean="0"/>
              <a:t>E (comumente?)  usado</a:t>
            </a:r>
          </a:p>
          <a:p>
            <a:pPr lvl="1"/>
            <a:r>
              <a:rPr lang="pt-BR" dirty="0" smtClean="0"/>
              <a:t>É a abordagem do bom senso</a:t>
            </a:r>
          </a:p>
          <a:p>
            <a:pPr lvl="1"/>
            <a:r>
              <a:rPr lang="pt-BR" dirty="0" smtClean="0"/>
              <a:t>Introduzido por </a:t>
            </a:r>
            <a:r>
              <a:rPr lang="pt-BR" dirty="0" err="1" smtClean="0"/>
              <a:t>Royce</a:t>
            </a:r>
            <a:r>
              <a:rPr lang="pt-BR" dirty="0" smtClean="0"/>
              <a:t> 1970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 II</a:t>
            </a:r>
          </a:p>
          <a:p>
            <a:pPr lvl="1"/>
            <a:r>
              <a:rPr lang="pt-BR" dirty="0" smtClean="0"/>
              <a:t>Difícil de integrar com o gerenciamento de risco</a:t>
            </a:r>
          </a:p>
          <a:p>
            <a:pPr lvl="1"/>
            <a:r>
              <a:rPr lang="pt-BR" dirty="0" smtClean="0"/>
              <a:t>Difícil e caro fazer mudanças nos documentos (feedback na direção contrária)</a:t>
            </a:r>
          </a:p>
          <a:p>
            <a:pPr lvl="1"/>
            <a:r>
              <a:rPr lang="pt-BR" dirty="0" smtClean="0"/>
              <a:t>Overhead administrativo significativo, custoso para projetos e equipes pequenas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6228184" y="6381328"/>
            <a:ext cx="351656" cy="3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espiral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16216" y="6381328"/>
            <a:ext cx="2133600" cy="365125"/>
          </a:xfrm>
        </p:spPr>
        <p:txBody>
          <a:bodyPr/>
          <a:lstStyle/>
          <a:p>
            <a:fld id="{7258C939-7DBA-48A8-92AB-4EACF7C5B5E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971600" y="90872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283968" y="3501008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267744" y="170080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19872" y="256490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724128" y="436510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547664" y="4046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300192" y="6444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0" idx="4"/>
            <a:endCxn id="5" idx="0"/>
          </p:cNvCxnSpPr>
          <p:nvPr/>
        </p:nvCxnSpPr>
        <p:spPr>
          <a:xfrm>
            <a:off x="1655676" y="620688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5" idx="3"/>
            <a:endCxn id="7" idx="0"/>
          </p:cNvCxnSpPr>
          <p:nvPr/>
        </p:nvCxnSpPr>
        <p:spPr>
          <a:xfrm>
            <a:off x="2339752" y="1160748"/>
            <a:ext cx="61206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7" idx="3"/>
            <a:endCxn id="8" idx="0"/>
          </p:cNvCxnSpPr>
          <p:nvPr/>
        </p:nvCxnSpPr>
        <p:spPr>
          <a:xfrm>
            <a:off x="3635896" y="1952836"/>
            <a:ext cx="468052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8" idx="3"/>
            <a:endCxn id="6" idx="0"/>
          </p:cNvCxnSpPr>
          <p:nvPr/>
        </p:nvCxnSpPr>
        <p:spPr>
          <a:xfrm>
            <a:off x="4788024" y="2816932"/>
            <a:ext cx="360040" cy="6840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6" idx="3"/>
            <a:endCxn id="9" idx="0"/>
          </p:cNvCxnSpPr>
          <p:nvPr/>
        </p:nvCxnSpPr>
        <p:spPr>
          <a:xfrm>
            <a:off x="6012160" y="3753036"/>
            <a:ext cx="396044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osango 30"/>
          <p:cNvSpPr/>
          <p:nvPr/>
        </p:nvSpPr>
        <p:spPr>
          <a:xfrm>
            <a:off x="5220072" y="5157192"/>
            <a:ext cx="2376264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 completo?</a:t>
            </a:r>
            <a:endParaRPr lang="pt-BR" dirty="0"/>
          </a:p>
        </p:txBody>
      </p:sp>
      <p:cxnSp>
        <p:nvCxnSpPr>
          <p:cNvPr id="33" name="Conector angulado 32"/>
          <p:cNvCxnSpPr>
            <a:stCxn id="9" idx="2"/>
            <a:endCxn id="31" idx="0"/>
          </p:cNvCxnSpPr>
          <p:nvPr/>
        </p:nvCxnSpPr>
        <p:spPr>
          <a:xfrm rot="5400000">
            <a:off x="6264188" y="5013176"/>
            <a:ext cx="28803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31" idx="2"/>
            <a:endCxn id="12" idx="0"/>
          </p:cNvCxnSpPr>
          <p:nvPr/>
        </p:nvCxnSpPr>
        <p:spPr>
          <a:xfrm rot="5400000">
            <a:off x="6226088" y="6199212"/>
            <a:ext cx="360040" cy="4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31" idx="1"/>
            <a:endCxn id="5" idx="2"/>
          </p:cNvCxnSpPr>
          <p:nvPr/>
        </p:nvCxnSpPr>
        <p:spPr>
          <a:xfrm rot="10800000">
            <a:off x="1655676" y="1412776"/>
            <a:ext cx="3564396" cy="41764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499992" y="52292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516216" y="602128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é difícil de definir/obter os requisitos do usuário final, é natural desenvolver software de uma forma experimental, por exemplo:</a:t>
            </a:r>
          </a:p>
          <a:p>
            <a:pPr lvl="1"/>
            <a:r>
              <a:rPr lang="pt-BR" dirty="0" smtClean="0"/>
              <a:t>Implemento algum software</a:t>
            </a:r>
          </a:p>
          <a:p>
            <a:pPr lvl="1"/>
            <a:r>
              <a:rPr lang="pt-BR" dirty="0" smtClean="0"/>
              <a:t>Vejo se atende alguns requisitos do cliente</a:t>
            </a:r>
          </a:p>
          <a:p>
            <a:pPr lvl="1"/>
            <a:r>
              <a:rPr lang="pt-BR" dirty="0" smtClean="0"/>
              <a:t>Se não, volto à fase 1, se sim paro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25319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Esta abordagem deu início  aos modelos de </a:t>
            </a:r>
            <a:r>
              <a:rPr lang="pt-BR" b="1" u="sng" dirty="0" smtClean="0"/>
              <a:t>ciclo de vida iterativos</a:t>
            </a:r>
            <a:r>
              <a:rPr lang="pt-BR" dirty="0" smtClean="0"/>
              <a:t> e estruturados</a:t>
            </a:r>
          </a:p>
          <a:p>
            <a:endParaRPr lang="pt-BR" dirty="0" smtClean="0"/>
          </a:p>
          <a:p>
            <a:r>
              <a:rPr lang="pt-BR" dirty="0" smtClean="0"/>
              <a:t>Em 1988 </a:t>
            </a:r>
            <a:r>
              <a:rPr lang="pt-BR" dirty="0" err="1" smtClean="0"/>
              <a:t>Boehm</a:t>
            </a:r>
            <a:r>
              <a:rPr lang="pt-BR" dirty="0" smtClean="0"/>
              <a:t> desenvolveu o modelo em espiral como um modelo iterativo  que </a:t>
            </a:r>
            <a:r>
              <a:rPr lang="pt-BR" dirty="0" err="1" smtClean="0"/>
              <a:t>incluia</a:t>
            </a:r>
            <a:r>
              <a:rPr lang="pt-BR" dirty="0" smtClean="0"/>
              <a:t> </a:t>
            </a:r>
            <a:r>
              <a:rPr lang="pt-BR" b="1" u="sng" dirty="0" smtClean="0"/>
              <a:t>análise de risco </a:t>
            </a:r>
            <a:r>
              <a:rPr lang="pt-BR" dirty="0" smtClean="0"/>
              <a:t>e </a:t>
            </a:r>
            <a:r>
              <a:rPr lang="pt-BR" b="1" u="sng" dirty="0" smtClean="0"/>
              <a:t>gerenciamento de risco</a:t>
            </a:r>
            <a:endParaRPr lang="pt-BR" b="1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99592" y="4365104"/>
            <a:ext cx="7056784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u="sng" dirty="0" err="1" smtClean="0">
                <a:solidFill>
                  <a:srgbClr val="FF0000"/>
                </a:solidFill>
              </a:rPr>
              <a:t>Idéia</a:t>
            </a:r>
            <a:r>
              <a:rPr lang="pt-BR" sz="3600" b="1" u="sng" dirty="0" smtClean="0">
                <a:solidFill>
                  <a:srgbClr val="FF0000"/>
                </a:solidFill>
              </a:rPr>
              <a:t> Chave</a:t>
            </a:r>
            <a:r>
              <a:rPr lang="pt-BR" sz="3600" dirty="0" smtClean="0">
                <a:solidFill>
                  <a:srgbClr val="FF0000"/>
                </a:solidFill>
              </a:rPr>
              <a:t>: em cada iteração identifique e resolva os subproblemas com </a:t>
            </a:r>
            <a:r>
              <a:rPr lang="pt-BR" sz="3600" b="1" u="sng" dirty="0" smtClean="0">
                <a:solidFill>
                  <a:srgbClr val="FF0000"/>
                </a:solidFill>
              </a:rPr>
              <a:t>maior risco</a:t>
            </a:r>
            <a:endParaRPr lang="pt-BR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espiral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2050" name="Picture 2" descr="http://guimaraesdani.files.wordpress.com/2010/09/espir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781857"/>
            <a:ext cx="6214408" cy="4815495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107504" y="1916832"/>
            <a:ext cx="2448272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Determina objetivos, alternativas e </a:t>
            </a:r>
            <a:r>
              <a:rPr lang="pt-BR" sz="2000" b="1" dirty="0" err="1" smtClean="0">
                <a:solidFill>
                  <a:srgbClr val="FF0000"/>
                </a:solidFill>
              </a:rPr>
              <a:t>restriçoes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16216" y="1916832"/>
            <a:ext cx="2448272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Avalia alternativas, identifica e resolve riscos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16216" y="5085184"/>
            <a:ext cx="2448272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Desenvolve e verifica o próximo nível do produto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504" y="5085184"/>
            <a:ext cx="2448272" cy="1152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Planeja a próxima fase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ciclo segue o modelo em cascata </a:t>
            </a:r>
          </a:p>
          <a:p>
            <a:pPr lvl="1"/>
            <a:r>
              <a:rPr lang="pt-BR" dirty="0" smtClean="0"/>
              <a:t>Determinando objetivos</a:t>
            </a:r>
          </a:p>
          <a:p>
            <a:pPr lvl="1"/>
            <a:r>
              <a:rPr lang="pt-BR" dirty="0" smtClean="0"/>
              <a:t>Especificando restrições</a:t>
            </a:r>
          </a:p>
          <a:p>
            <a:pPr lvl="1"/>
            <a:r>
              <a:rPr lang="pt-BR" dirty="0" smtClean="0"/>
              <a:t>Gerando alternativas</a:t>
            </a:r>
          </a:p>
          <a:p>
            <a:pPr lvl="1"/>
            <a:r>
              <a:rPr lang="pt-BR" dirty="0" smtClean="0"/>
              <a:t>Identificando riscos</a:t>
            </a:r>
          </a:p>
          <a:p>
            <a:pPr lvl="1"/>
            <a:r>
              <a:rPr lang="pt-BR" dirty="0" smtClean="0"/>
              <a:t>Resolvendo riscos</a:t>
            </a:r>
          </a:p>
          <a:p>
            <a:pPr lvl="1"/>
            <a:r>
              <a:rPr lang="pt-BR" dirty="0" smtClean="0"/>
              <a:t>Desenvolvendo o próximo nível do produto</a:t>
            </a:r>
          </a:p>
          <a:p>
            <a:pPr lvl="1"/>
            <a:r>
              <a:rPr lang="pt-BR" dirty="0" smtClean="0"/>
              <a:t>Planejando o próximo ciclo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ciência e a arte de construir sistemas de software relevantes:</a:t>
            </a:r>
          </a:p>
          <a:p>
            <a:pPr lvl="1"/>
            <a:r>
              <a:rPr lang="pt-BR" dirty="0" smtClean="0"/>
              <a:t>No prazo certo</a:t>
            </a:r>
          </a:p>
          <a:p>
            <a:pPr lvl="1"/>
            <a:r>
              <a:rPr lang="pt-BR" dirty="0" smtClean="0"/>
              <a:t>Dentro do orçamento previsto</a:t>
            </a:r>
          </a:p>
          <a:p>
            <a:pPr lvl="1"/>
            <a:r>
              <a:rPr lang="pt-BR" dirty="0" smtClean="0"/>
              <a:t>Com desempenho aceitável</a:t>
            </a:r>
          </a:p>
          <a:p>
            <a:pPr lvl="1"/>
            <a:r>
              <a:rPr lang="pt-BR" dirty="0" smtClean="0"/>
              <a:t>Operando corretamente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Realista</a:t>
            </a:r>
          </a:p>
          <a:p>
            <a:pPr lvl="2"/>
            <a:r>
              <a:rPr lang="pt-BR" dirty="0" smtClean="0"/>
              <a:t>O modelo reflete acuradamente a natureza iterativa do desenvolvimento do software em projetos com requisitos não muito claros</a:t>
            </a:r>
          </a:p>
          <a:p>
            <a:pPr lvl="1"/>
            <a:r>
              <a:rPr lang="pt-BR" dirty="0" smtClean="0"/>
              <a:t>Flexível</a:t>
            </a:r>
          </a:p>
          <a:p>
            <a:pPr lvl="2"/>
            <a:r>
              <a:rPr lang="pt-BR" dirty="0" smtClean="0"/>
              <a:t>Incorpora as vantagens do modelo cascata e </a:t>
            </a:r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</a:p>
          <a:p>
            <a:pPr lvl="1"/>
            <a:r>
              <a:rPr lang="pt-BR" dirty="0" smtClean="0"/>
              <a:t>Modelo compreensivo que diminui riscos</a:t>
            </a:r>
          </a:p>
          <a:p>
            <a:pPr lvl="1"/>
            <a:r>
              <a:rPr lang="pt-BR" dirty="0" smtClean="0"/>
              <a:t>Boa visibilidade do projeto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É necessário a especialização técnica em análise de risco para realmente funcionar</a:t>
            </a:r>
          </a:p>
          <a:p>
            <a:pPr lvl="1"/>
            <a:r>
              <a:rPr lang="pt-BR" dirty="0" smtClean="0"/>
              <a:t>O modelo não é muito entendido pelos gerente não técnicos, portanto não é muito utilizado</a:t>
            </a:r>
          </a:p>
          <a:p>
            <a:pPr lvl="1"/>
            <a:r>
              <a:rPr lang="pt-BR" dirty="0" smtClean="0"/>
              <a:t>Modelo complicado, necessita de gerenciamento profissional e competente. Alto </a:t>
            </a:r>
            <a:r>
              <a:rPr lang="pt-BR" i="1" dirty="0" smtClean="0"/>
              <a:t>overhead</a:t>
            </a:r>
            <a:r>
              <a:rPr lang="pt-BR" dirty="0" smtClean="0"/>
              <a:t> administrativo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64206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prototipação</a:t>
            </a:r>
            <a:r>
              <a:rPr lang="pt-BR" dirty="0" smtClean="0"/>
              <a:t> rápida prioriza a análise de requisitos  e a validação</a:t>
            </a:r>
          </a:p>
          <a:p>
            <a:r>
              <a:rPr lang="pt-BR" dirty="0" smtClean="0"/>
              <a:t>Também denominado</a:t>
            </a:r>
          </a:p>
          <a:p>
            <a:pPr lvl="1"/>
            <a:r>
              <a:rPr lang="pt-BR" dirty="0" smtClean="0"/>
              <a:t>Desenvolvimento orientado ao cliente</a:t>
            </a:r>
          </a:p>
          <a:p>
            <a:pPr lvl="1"/>
            <a:r>
              <a:rPr lang="pt-BR" dirty="0" err="1" smtClean="0"/>
              <a:t>Prototipação</a:t>
            </a:r>
            <a:r>
              <a:rPr lang="pt-BR" dirty="0" smtClean="0"/>
              <a:t> evolucionária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7544" y="1772816"/>
            <a:ext cx="8136904" cy="1584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solidFill>
                  <a:srgbClr val="FF0000"/>
                </a:solidFill>
              </a:rPr>
              <a:t>Idéia</a:t>
            </a:r>
            <a:r>
              <a:rPr lang="pt-BR" sz="3200" b="1" dirty="0" smtClean="0">
                <a:solidFill>
                  <a:srgbClr val="FF0000"/>
                </a:solidFill>
              </a:rPr>
              <a:t> Chave: clientes não são técnicos e normalmente não sabem o que querem/tem.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6372200" y="6461720"/>
            <a:ext cx="351656" cy="351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16216" y="6381328"/>
            <a:ext cx="2133600" cy="365125"/>
          </a:xfrm>
        </p:spPr>
        <p:txBody>
          <a:bodyPr/>
          <a:lstStyle/>
          <a:p>
            <a:fld id="{7258C939-7DBA-48A8-92AB-4EACF7C5B5E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220486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Capturar</a:t>
            </a:r>
          </a:p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427984" y="472514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 do protótipo pelo cliente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411760" y="299695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Design rápido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75856" y="3861048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Implementar protótipo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868144" y="5661248"/>
            <a:ext cx="15841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Engenheirar</a:t>
            </a:r>
            <a:r>
              <a:rPr lang="pt-BR" dirty="0" smtClean="0"/>
              <a:t> o produto final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691680" y="17008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444208" y="65253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0" idx="4"/>
            <a:endCxn id="5" idx="0"/>
          </p:cNvCxnSpPr>
          <p:nvPr/>
        </p:nvCxnSpPr>
        <p:spPr>
          <a:xfrm>
            <a:off x="1799692" y="191683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stCxn id="5" idx="3"/>
            <a:endCxn id="7" idx="0"/>
          </p:cNvCxnSpPr>
          <p:nvPr/>
        </p:nvCxnSpPr>
        <p:spPr>
          <a:xfrm>
            <a:off x="2483768" y="2456892"/>
            <a:ext cx="612068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7" idx="3"/>
            <a:endCxn id="8" idx="0"/>
          </p:cNvCxnSpPr>
          <p:nvPr/>
        </p:nvCxnSpPr>
        <p:spPr>
          <a:xfrm>
            <a:off x="3779912" y="3248980"/>
            <a:ext cx="324036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8" idx="3"/>
            <a:endCxn id="6" idx="0"/>
          </p:cNvCxnSpPr>
          <p:nvPr/>
        </p:nvCxnSpPr>
        <p:spPr>
          <a:xfrm>
            <a:off x="4932040" y="4113076"/>
            <a:ext cx="360040" cy="61206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6" idx="3"/>
            <a:endCxn id="9" idx="0"/>
          </p:cNvCxnSpPr>
          <p:nvPr/>
        </p:nvCxnSpPr>
        <p:spPr>
          <a:xfrm>
            <a:off x="6156176" y="5121188"/>
            <a:ext cx="504056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>
          <a:xfrm flipH="1">
            <a:off x="6548028" y="6309320"/>
            <a:ext cx="112204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6" idx="1"/>
            <a:endCxn id="7" idx="1"/>
          </p:cNvCxnSpPr>
          <p:nvPr/>
        </p:nvCxnSpPr>
        <p:spPr>
          <a:xfrm rot="10800000">
            <a:off x="2411760" y="3248980"/>
            <a:ext cx="2016224" cy="1872208"/>
          </a:xfrm>
          <a:prstGeom prst="bentConnector3">
            <a:avLst>
              <a:gd name="adj1" fmla="val 1113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411760" y="4653136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iteração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95536" y="5301208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Workflow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da </a:t>
            </a:r>
            <a:r>
              <a:rPr lang="pt-BR" b="1" dirty="0" err="1" smtClean="0">
                <a:solidFill>
                  <a:srgbClr val="FF0000"/>
                </a:solidFill>
              </a:rPr>
              <a:t>prototipação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b="1" dirty="0" smtClean="0">
                <a:solidFill>
                  <a:srgbClr val="FF0000"/>
                </a:solidFill>
              </a:rPr>
              <a:t>rápida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Reduz o risco de requisitos do usuário incorretos</a:t>
            </a:r>
          </a:p>
          <a:p>
            <a:pPr lvl="1"/>
            <a:r>
              <a:rPr lang="pt-BR" dirty="0" smtClean="0"/>
              <a:t>Bom quando requisitos mudam ou se volta atrás em alguma decisão</a:t>
            </a:r>
          </a:p>
          <a:p>
            <a:pPr lvl="1"/>
            <a:r>
              <a:rPr lang="pt-BR" dirty="0" smtClean="0"/>
              <a:t>Gerenciamento do progresso do projeto regularmente visível</a:t>
            </a:r>
          </a:p>
          <a:p>
            <a:pPr lvl="1"/>
            <a:r>
              <a:rPr lang="pt-BR" dirty="0" smtClean="0"/>
              <a:t>Possibilita antecipar o marketing do produto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 I</a:t>
            </a:r>
          </a:p>
          <a:p>
            <a:pPr lvl="1"/>
            <a:r>
              <a:rPr lang="pt-BR" dirty="0" smtClean="0"/>
              <a:t>Uma implementação instável/ruim do protótipo frequentemente se torna o produto final</a:t>
            </a:r>
          </a:p>
          <a:p>
            <a:pPr lvl="1"/>
            <a:r>
              <a:rPr lang="pt-BR" dirty="0" smtClean="0"/>
              <a:t>Requer colaboração intensiva do cliente</a:t>
            </a:r>
          </a:p>
          <a:p>
            <a:pPr lvl="2"/>
            <a:r>
              <a:rPr lang="pt-BR" dirty="0" smtClean="0"/>
              <a:t>Custa caro para o cliente</a:t>
            </a:r>
          </a:p>
          <a:p>
            <a:pPr lvl="2"/>
            <a:r>
              <a:rPr lang="pt-BR" dirty="0" smtClean="0"/>
              <a:t>Precisa de clientes comprometidos</a:t>
            </a:r>
          </a:p>
          <a:p>
            <a:pPr lvl="2"/>
            <a:r>
              <a:rPr lang="pt-BR" dirty="0" smtClean="0"/>
              <a:t>Dificuldade de finalizar se  cliente volta atrás</a:t>
            </a:r>
          </a:p>
          <a:p>
            <a:pPr lvl="2"/>
            <a:r>
              <a:rPr lang="pt-BR" dirty="0" smtClean="0"/>
              <a:t>Pode ser específico demais para um cliente, o mercado é restrito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Prototipação</a:t>
            </a:r>
            <a:r>
              <a:rPr lang="pt-BR" dirty="0" smtClean="0"/>
              <a:t> Rápida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 II</a:t>
            </a:r>
          </a:p>
          <a:p>
            <a:pPr lvl="1"/>
            <a:r>
              <a:rPr lang="pt-BR" dirty="0" smtClean="0"/>
              <a:t>Difícil </a:t>
            </a:r>
            <a:r>
              <a:rPr lang="pt-BR" smtClean="0"/>
              <a:t>de prever </a:t>
            </a:r>
            <a:r>
              <a:rPr lang="pt-BR" dirty="0" smtClean="0"/>
              <a:t>a duração do projeto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Fácil de se degradar no modelo </a:t>
            </a:r>
            <a:r>
              <a:rPr lang="pt-BR" dirty="0" err="1" smtClean="0"/>
              <a:t>code-and-fix</a:t>
            </a:r>
            <a:r>
              <a:rPr lang="pt-BR" dirty="0" smtClean="0"/>
              <a:t> sem uma adequada análise de requisitos, projeto, avaliação do cliente e feedback 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de processos de softwares genéricos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Cascata (com realimentação)</a:t>
            </a:r>
          </a:p>
          <a:p>
            <a:r>
              <a:rPr lang="pt-BR" dirty="0" smtClean="0"/>
              <a:t>Em espiral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Marca Registrada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05143"/>
            <a:ext cx="8229600" cy="433216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Processo Unificado (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- UP)</a:t>
            </a:r>
          </a:p>
          <a:p>
            <a:pPr lvl="1"/>
            <a:r>
              <a:rPr lang="pt-BR" dirty="0" smtClean="0"/>
              <a:t> </a:t>
            </a:r>
            <a:r>
              <a:rPr lang="pt-BR" dirty="0" err="1" smtClean="0"/>
              <a:t>Booch</a:t>
            </a:r>
            <a:r>
              <a:rPr lang="pt-BR" dirty="0" smtClean="0"/>
              <a:t>, Jacobson e </a:t>
            </a:r>
            <a:r>
              <a:rPr lang="pt-BR" dirty="0" err="1" smtClean="0"/>
              <a:t>Rumbaugh</a:t>
            </a:r>
            <a:r>
              <a:rPr lang="pt-BR" dirty="0" smtClean="0"/>
              <a:t> propuseram a UML como uma notação de modelagem orientada a objetos, independentemente de processos de desenvolvimento.  Além disso, propuseram o </a:t>
            </a:r>
            <a:r>
              <a:rPr lang="pt-BR" b="1" dirty="0" smtClean="0"/>
              <a:t>Processo</a:t>
            </a:r>
            <a:r>
              <a:rPr lang="pt-BR" dirty="0" smtClean="0"/>
              <a:t> </a:t>
            </a:r>
            <a:r>
              <a:rPr lang="pt-BR" b="1" dirty="0" smtClean="0"/>
              <a:t>Unificado</a:t>
            </a:r>
            <a:r>
              <a:rPr lang="pt-BR" dirty="0" smtClean="0"/>
              <a:t>, que utiliza UML  como notação de uma série de modelos que compõe os principais resultados das atividades do processo.</a:t>
            </a:r>
          </a:p>
          <a:p>
            <a:pPr lvl="1"/>
            <a:r>
              <a:rPr lang="pt-BR" dirty="0" smtClean="0"/>
              <a:t>Características</a:t>
            </a:r>
          </a:p>
          <a:p>
            <a:pPr lvl="2"/>
            <a:r>
              <a:rPr lang="pt-BR" dirty="0" smtClean="0"/>
              <a:t>Dirigido por casos de uso (fluxos de trabalho derivados de casos de uso</a:t>
            </a:r>
          </a:p>
          <a:p>
            <a:pPr lvl="2"/>
            <a:r>
              <a:rPr lang="pt-BR" dirty="0" smtClean="0"/>
              <a:t>Centrado na arquitetura</a:t>
            </a:r>
          </a:p>
          <a:p>
            <a:pPr lvl="2"/>
            <a:r>
              <a:rPr lang="pt-BR" dirty="0" smtClean="0"/>
              <a:t>Iterativo</a:t>
            </a:r>
          </a:p>
          <a:p>
            <a:pPr lvl="2"/>
            <a:r>
              <a:rPr lang="pt-BR" dirty="0" smtClean="0"/>
              <a:t>Incremental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48</a:t>
            </a:fld>
            <a:endParaRPr lang="pt-BR" dirty="0"/>
          </a:p>
        </p:txBody>
      </p:sp>
      <p:pic>
        <p:nvPicPr>
          <p:cNvPr id="9218" name="Picture 2" descr="http://upload.wikimedia.org/wikipedia/commons/d/d9/UnifiedProcessProjectProfile200607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5085184"/>
            <a:ext cx="2877713" cy="1138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/>
          <p:cNvSpPr/>
          <p:nvPr/>
        </p:nvSpPr>
        <p:spPr>
          <a:xfrm>
            <a:off x="1259632" y="450912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- UP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267744" y="2420888"/>
            <a:ext cx="194421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012160" y="2420888"/>
            <a:ext cx="194421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Elaboração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012160" y="4293096"/>
            <a:ext cx="194421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Construção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267744" y="4293096"/>
            <a:ext cx="1944216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Transição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35696" y="6237312"/>
            <a:ext cx="508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(desenhado como um diagrama de estados do UML)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120397" y="5877272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Phase</a:t>
            </a:r>
            <a:r>
              <a:rPr lang="pt-BR" dirty="0" smtClean="0"/>
              <a:t> Workflow</a:t>
            </a:r>
            <a:endParaRPr lang="pt-BR" dirty="0"/>
          </a:p>
        </p:txBody>
      </p:sp>
      <p:cxnSp>
        <p:nvCxnSpPr>
          <p:cNvPr id="16" name="Conector de seta reta 15"/>
          <p:cNvCxnSpPr>
            <a:endCxn id="5" idx="1"/>
          </p:cNvCxnSpPr>
          <p:nvPr/>
        </p:nvCxnSpPr>
        <p:spPr>
          <a:xfrm>
            <a:off x="1619672" y="2852936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6" idx="1"/>
          </p:cNvCxnSpPr>
          <p:nvPr/>
        </p:nvCxnSpPr>
        <p:spPr>
          <a:xfrm>
            <a:off x="4211960" y="2852936"/>
            <a:ext cx="18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6" idx="2"/>
            <a:endCxn id="7" idx="0"/>
          </p:cNvCxnSpPr>
          <p:nvPr/>
        </p:nvCxnSpPr>
        <p:spPr>
          <a:xfrm>
            <a:off x="6984268" y="328498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8" idx="3"/>
          </p:cNvCxnSpPr>
          <p:nvPr/>
        </p:nvCxnSpPr>
        <p:spPr>
          <a:xfrm flipH="1">
            <a:off x="4211960" y="4725144"/>
            <a:ext cx="18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H="1">
            <a:off x="1691680" y="4725144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331640" y="270892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1331640" y="458112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Modelo de Processo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699792" y="3369766"/>
            <a:ext cx="316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90823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Início</a:t>
            </a:r>
          </a:p>
          <a:p>
            <a:pPr lvl="1"/>
            <a:r>
              <a:rPr lang="pt-BR" dirty="0" smtClean="0"/>
              <a:t>Identifica casos de usos principais e os usa para estabelecer a arquitetura e </a:t>
            </a:r>
            <a:r>
              <a:rPr lang="pt-BR" i="1" dirty="0" err="1" smtClean="0"/>
              <a:t>tradeoffs</a:t>
            </a:r>
            <a:r>
              <a:rPr lang="pt-BR" dirty="0" smtClean="0"/>
              <a:t> de projeto</a:t>
            </a:r>
          </a:p>
          <a:p>
            <a:pPr lvl="1"/>
            <a:r>
              <a:rPr lang="pt-BR" dirty="0" smtClean="0"/>
              <a:t>Estima e escalona o projeto de conhecimentos derivados</a:t>
            </a:r>
          </a:p>
          <a:p>
            <a:r>
              <a:rPr lang="pt-BR" dirty="0" smtClean="0"/>
              <a:t>Elaboração</a:t>
            </a:r>
          </a:p>
          <a:p>
            <a:pPr lvl="1"/>
            <a:r>
              <a:rPr lang="pt-BR" dirty="0" smtClean="0"/>
              <a:t>Captura requisitos detalhados do usuário</a:t>
            </a:r>
          </a:p>
          <a:p>
            <a:pPr lvl="1"/>
            <a:r>
              <a:rPr lang="pt-BR" dirty="0" smtClean="0"/>
              <a:t>Confecciona o projeto (design) detalhado</a:t>
            </a:r>
          </a:p>
          <a:p>
            <a:pPr lvl="1"/>
            <a:r>
              <a:rPr lang="pt-BR" dirty="0" smtClean="0"/>
              <a:t>Decide entre desenvolver e comprar</a:t>
            </a:r>
          </a:p>
          <a:p>
            <a:r>
              <a:rPr lang="pt-BR" dirty="0" smtClean="0"/>
              <a:t>Construção</a:t>
            </a:r>
          </a:p>
          <a:p>
            <a:pPr lvl="1"/>
            <a:r>
              <a:rPr lang="pt-BR" dirty="0" smtClean="0"/>
              <a:t>Componentes são comprados ou construídos, e integrados</a:t>
            </a:r>
          </a:p>
          <a:p>
            <a:r>
              <a:rPr lang="pt-BR" dirty="0" smtClean="0"/>
              <a:t>Transição</a:t>
            </a:r>
          </a:p>
          <a:p>
            <a:pPr lvl="1"/>
            <a:r>
              <a:rPr lang="pt-BR" dirty="0" smtClean="0"/>
              <a:t>Entrega uma versão madura que satisfaça critérios de aceitação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51</a:t>
            </a:fld>
            <a:endParaRPr lang="pt-BR"/>
          </a:p>
        </p:txBody>
      </p:sp>
      <p:pic>
        <p:nvPicPr>
          <p:cNvPr id="35842" name="Picture 2" descr="http://www.methodsandtools.com/archive/unifie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608512" cy="485150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660232" y="3429000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Usa a notação do UML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Marca Registrada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RUP (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 Tem raízes no Processo Unificado, detalhando e ampliando o material técnico, complementando-o com aspectos gerenciais.</a:t>
            </a:r>
          </a:p>
          <a:p>
            <a:pPr lvl="1"/>
            <a:r>
              <a:rPr lang="pt-BR" dirty="0" smtClean="0"/>
              <a:t>No entanto, não deve ser confundido com o Processo Unificado: ele tem estrutura diferente, usando as mesmas fases e as mesmas características  básicas, mas </a:t>
            </a:r>
            <a:r>
              <a:rPr lang="pt-BR" smtClean="0"/>
              <a:t>as coleções </a:t>
            </a:r>
            <a:r>
              <a:rPr lang="pt-BR" dirty="0" smtClean="0"/>
              <a:t>de atividades técnicas são distintas, chamadas de disciplinas.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53</a:t>
            </a:fld>
            <a:endParaRPr lang="pt-BR"/>
          </a:p>
        </p:txBody>
      </p:sp>
      <p:pic>
        <p:nvPicPr>
          <p:cNvPr id="1026" name="Picture 2" descr="http://www.devarticles.com/images/orgrupseproj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262834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Abordagem do ciclo de vida de software especialmente adequada à UML</a:t>
            </a:r>
          </a:p>
          <a:p>
            <a:r>
              <a:rPr lang="pt-BR" dirty="0" smtClean="0"/>
              <a:t>Captura algumas das melhores práticas atuais de desenvolvimento de software de forma que possa ser adaptada a uma ampla variedade de projetos e empresas</a:t>
            </a:r>
          </a:p>
          <a:p>
            <a:r>
              <a:rPr lang="pt-BR" dirty="0" smtClean="0"/>
              <a:t>Em relação ao gerenciamento proporciona procedimento disciplinado a respeito de como atribuir tarefas e responsabilidades em uma empresa de desenvolvimento de 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83622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Processo iterativo</a:t>
            </a:r>
          </a:p>
          <a:p>
            <a:pPr lvl="1"/>
            <a:r>
              <a:rPr lang="pt-BR" dirty="0" smtClean="0"/>
              <a:t>Ênfase à criação e manutenção de modelos eletrônicos no lugar de documentos impressos</a:t>
            </a:r>
          </a:p>
          <a:p>
            <a:pPr lvl="2"/>
            <a:r>
              <a:rPr lang="pt-BR" dirty="0" smtClean="0"/>
              <a:t>Os modelos especificados com UML proporcionam </a:t>
            </a:r>
            <a:r>
              <a:rPr lang="pt-BR" u="sng" dirty="0" smtClean="0"/>
              <a:t>representações</a:t>
            </a:r>
            <a:r>
              <a:rPr lang="pt-BR" dirty="0" smtClean="0"/>
              <a:t> semanticamente ricas do sistema  de software em desenvolvimento</a:t>
            </a:r>
          </a:p>
          <a:p>
            <a:pPr lvl="3"/>
            <a:r>
              <a:rPr lang="pt-BR" dirty="0" smtClean="0"/>
              <a:t>Podem ser visualizadas de diversas maneiras</a:t>
            </a:r>
          </a:p>
          <a:p>
            <a:pPr lvl="3"/>
            <a:r>
              <a:rPr lang="pt-BR" dirty="0" smtClean="0"/>
              <a:t>Podem ser capturadas e controladas eletronicamente</a:t>
            </a:r>
          </a:p>
          <a:p>
            <a:pPr lvl="2"/>
            <a:r>
              <a:rPr lang="pt-BR" dirty="0" smtClean="0"/>
              <a:t>É racional ao manter o foco em modelos e não documentos impressos</a:t>
            </a:r>
          </a:p>
          <a:p>
            <a:pPr lvl="3"/>
            <a:r>
              <a:rPr lang="pt-BR" dirty="0" smtClean="0"/>
              <a:t>Minimiza sobrecarga associada à geração e manutenção de documentos e maximiza o conteúdo das informações relevantes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Desenvolvimento centrado na arquitetura</a:t>
            </a:r>
          </a:p>
          <a:p>
            <a:pPr lvl="2"/>
            <a:r>
              <a:rPr lang="pt-BR" dirty="0" smtClean="0"/>
              <a:t>Dispor de uma arquitetura robusta </a:t>
            </a:r>
          </a:p>
          <a:p>
            <a:pPr lvl="3"/>
            <a:r>
              <a:rPr lang="pt-BR" dirty="0" smtClean="0"/>
              <a:t>facilita o desenvolvimento paralelo, </a:t>
            </a:r>
          </a:p>
          <a:p>
            <a:pPr lvl="3"/>
            <a:r>
              <a:rPr lang="pt-BR" dirty="0" smtClean="0"/>
              <a:t>minimiza o retrabalho</a:t>
            </a:r>
          </a:p>
          <a:p>
            <a:pPr lvl="3"/>
            <a:r>
              <a:rPr lang="pt-BR" dirty="0" smtClean="0"/>
              <a:t>Aumenta a probabilidade de reutilização e manutenção</a:t>
            </a:r>
          </a:p>
          <a:p>
            <a:pPr lvl="1"/>
            <a:r>
              <a:rPr lang="pt-BR" dirty="0" smtClean="0"/>
              <a:t>Orientado por casos de uso (cenários de uso)</a:t>
            </a:r>
          </a:p>
          <a:p>
            <a:pPr lvl="2"/>
            <a:r>
              <a:rPr lang="pt-BR" dirty="0" smtClean="0"/>
              <a:t>Compreensão completa de como o sistema será utilizado</a:t>
            </a:r>
          </a:p>
          <a:p>
            <a:pPr lvl="1"/>
            <a:r>
              <a:rPr lang="pt-BR" dirty="0" smtClean="0"/>
              <a:t>Suporte a técnicas OO</a:t>
            </a:r>
          </a:p>
          <a:p>
            <a:pPr lvl="2"/>
            <a:r>
              <a:rPr lang="pt-BR" dirty="0" smtClean="0"/>
              <a:t>Utiliza UML como sua notação comum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Processo configurável</a:t>
            </a:r>
          </a:p>
          <a:p>
            <a:pPr lvl="2"/>
            <a:r>
              <a:rPr lang="pt-BR" dirty="0" smtClean="0"/>
              <a:t>Pode ser ajustado e redimensionado às necessidades do projeto</a:t>
            </a:r>
          </a:p>
          <a:p>
            <a:pPr lvl="1"/>
            <a:r>
              <a:rPr lang="pt-BR" dirty="0" smtClean="0"/>
              <a:t>Encoraja o controle de qualidade</a:t>
            </a:r>
          </a:p>
          <a:p>
            <a:pPr lvl="2"/>
            <a:r>
              <a:rPr lang="pt-BR" dirty="0" smtClean="0"/>
              <a:t>A avaliação de qualidade é inserida no processo em todas as atividades</a:t>
            </a:r>
          </a:p>
          <a:p>
            <a:pPr lvl="2"/>
            <a:r>
              <a:rPr lang="pt-BR" dirty="0" smtClean="0"/>
              <a:t>Envolve todos os participantes</a:t>
            </a:r>
          </a:p>
          <a:p>
            <a:pPr lvl="2"/>
            <a:r>
              <a:rPr lang="pt-BR" dirty="0" smtClean="0"/>
              <a:t>Objetividade na utilização de medidas e critérios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Encoraja o controle de riscos</a:t>
            </a:r>
          </a:p>
          <a:p>
            <a:pPr lvl="2"/>
            <a:r>
              <a:rPr lang="pt-BR" dirty="0" smtClean="0"/>
              <a:t>É inserido no processo</a:t>
            </a:r>
          </a:p>
          <a:p>
            <a:pPr lvl="2"/>
            <a:r>
              <a:rPr lang="pt-BR" dirty="0" smtClean="0"/>
              <a:t>Riscos para o sucesso são identificados </a:t>
            </a:r>
            <a:r>
              <a:rPr lang="pt-BR" smtClean="0"/>
              <a:t>e atacados </a:t>
            </a:r>
            <a:r>
              <a:rPr lang="pt-BR" dirty="0" smtClean="0"/>
              <a:t>no início do processo de desenvolvimento, quando há tempo para uma reação adequada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Fase e Iterações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1026" name="Picture 2" descr="gráfico r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132856"/>
            <a:ext cx="5838825" cy="4381500"/>
          </a:xfrm>
          <a:prstGeom prst="rect">
            <a:avLst/>
          </a:prstGeom>
          <a:noFill/>
        </p:spPr>
      </p:pic>
      <p:cxnSp>
        <p:nvCxnSpPr>
          <p:cNvPr id="7" name="Conector reto 6"/>
          <p:cNvCxnSpPr/>
          <p:nvPr/>
        </p:nvCxnSpPr>
        <p:spPr>
          <a:xfrm>
            <a:off x="251520" y="2708920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51520" y="47971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3528" y="3225750"/>
            <a:ext cx="127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Fluxos de </a:t>
            </a:r>
          </a:p>
          <a:p>
            <a:r>
              <a:rPr lang="pt-BR" dirty="0" smtClean="0"/>
              <a:t>trabalho do</a:t>
            </a:r>
          </a:p>
          <a:p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3528" y="4881934"/>
            <a:ext cx="1266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Fluxos de </a:t>
            </a:r>
          </a:p>
          <a:p>
            <a:r>
              <a:rPr lang="pt-BR" dirty="0" smtClean="0"/>
              <a:t>trabalho de</a:t>
            </a:r>
          </a:p>
          <a:p>
            <a:r>
              <a:rPr lang="pt-BR" dirty="0" smtClean="0"/>
              <a:t>suporte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Processo da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/>
              <a:t>Especificação</a:t>
            </a:r>
            <a:r>
              <a:rPr lang="pt-BR" dirty="0" smtClean="0"/>
              <a:t>: </a:t>
            </a:r>
            <a:r>
              <a:rPr lang="pt-BR" sz="2800" dirty="0" smtClean="0"/>
              <a:t>levantamento dos requisitos e das restrições do sistema</a:t>
            </a:r>
            <a:endParaRPr lang="pt-BR" dirty="0" smtClean="0"/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sz="3000" dirty="0" smtClean="0"/>
              <a:t>produz o modelo do sistema</a:t>
            </a:r>
            <a:endParaRPr lang="pt-BR" dirty="0" smtClean="0"/>
          </a:p>
          <a:p>
            <a:r>
              <a:rPr lang="pt-BR" b="1" dirty="0" smtClean="0"/>
              <a:t>Manufatura</a:t>
            </a:r>
            <a:r>
              <a:rPr lang="pt-BR" dirty="0" smtClean="0"/>
              <a:t>: </a:t>
            </a:r>
            <a:r>
              <a:rPr lang="pt-BR" sz="3000" dirty="0" smtClean="0"/>
              <a:t>constrói o sistema</a:t>
            </a:r>
            <a:endParaRPr lang="pt-BR" dirty="0" smtClean="0"/>
          </a:p>
          <a:p>
            <a:r>
              <a:rPr lang="pt-BR" b="1" dirty="0" smtClean="0"/>
              <a:t>Testes</a:t>
            </a:r>
            <a:r>
              <a:rPr lang="pt-BR" dirty="0" smtClean="0"/>
              <a:t>: </a:t>
            </a:r>
            <a:r>
              <a:rPr lang="pt-BR" sz="3000" dirty="0" smtClean="0"/>
              <a:t>verifica se o sistema atende as especificações</a:t>
            </a:r>
            <a:endParaRPr lang="pt-BR" dirty="0" smtClean="0"/>
          </a:p>
          <a:p>
            <a:r>
              <a:rPr lang="pt-BR" b="1" dirty="0" smtClean="0"/>
              <a:t>Instalação</a:t>
            </a:r>
            <a:r>
              <a:rPr lang="pt-BR" dirty="0" smtClean="0"/>
              <a:t>: </a:t>
            </a:r>
            <a:r>
              <a:rPr lang="pt-BR" sz="3000" dirty="0" smtClean="0"/>
              <a:t>entrega o sistema ao cliente e assegura que está operacional</a:t>
            </a:r>
            <a:endParaRPr lang="pt-BR" dirty="0" smtClean="0"/>
          </a:p>
          <a:p>
            <a:r>
              <a:rPr lang="pt-BR" b="1" dirty="0" smtClean="0"/>
              <a:t>Manutenção</a:t>
            </a:r>
            <a:r>
              <a:rPr lang="pt-BR" dirty="0" smtClean="0"/>
              <a:t>: </a:t>
            </a:r>
            <a:r>
              <a:rPr lang="pt-BR" sz="3000" dirty="0" smtClean="0"/>
              <a:t>repara falhas no sistema à medida que elas aparecem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Concepção</a:t>
            </a:r>
          </a:p>
          <a:p>
            <a:pPr marL="914400" lvl="1" indent="-514350"/>
            <a:r>
              <a:rPr lang="pt-BR" dirty="0" smtClean="0"/>
              <a:t>Estabelece o caso de negócio</a:t>
            </a:r>
          </a:p>
          <a:p>
            <a:pPr marL="1314450" lvl="2" indent="-514350"/>
            <a:r>
              <a:rPr lang="pt-BR" dirty="0" smtClean="0"/>
              <a:t>Critérios de sucesso</a:t>
            </a:r>
          </a:p>
          <a:p>
            <a:pPr marL="1314450" lvl="2" indent="-514350"/>
            <a:r>
              <a:rPr lang="pt-BR" dirty="0" smtClean="0"/>
              <a:t>Avaliação de riscos</a:t>
            </a:r>
          </a:p>
          <a:p>
            <a:pPr marL="1314450" lvl="2" indent="-514350"/>
            <a:r>
              <a:rPr lang="pt-BR" dirty="0" smtClean="0"/>
              <a:t>Estimativa de recursos</a:t>
            </a:r>
          </a:p>
          <a:p>
            <a:pPr marL="1314450" lvl="2" indent="-514350"/>
            <a:r>
              <a:rPr lang="pt-BR" dirty="0" smtClean="0"/>
              <a:t>Plano para a fase – marcos que mostram o progresso</a:t>
            </a:r>
          </a:p>
          <a:p>
            <a:pPr marL="1314450" lvl="2" indent="-514350"/>
            <a:r>
              <a:rPr lang="pt-BR" dirty="0" smtClean="0"/>
              <a:t>É comum a criação de um protótipo executável</a:t>
            </a:r>
          </a:p>
          <a:p>
            <a:pPr marL="1771650" lvl="3" indent="-514350"/>
            <a:r>
              <a:rPr lang="pt-BR" dirty="0" smtClean="0"/>
              <a:t>É um teste para </a:t>
            </a:r>
            <a:r>
              <a:rPr lang="pt-BR" dirty="0" err="1" smtClean="0"/>
              <a:t>aconcepção</a:t>
            </a:r>
            <a:endParaRPr lang="pt-BR" dirty="0" smtClean="0"/>
          </a:p>
          <a:p>
            <a:pPr marL="1314450" lvl="2" indent="-514350"/>
            <a:r>
              <a:rPr lang="pt-BR" dirty="0" smtClean="0"/>
              <a:t>Examina o ciclo de vida</a:t>
            </a:r>
          </a:p>
          <a:p>
            <a:pPr marL="1314450" lvl="2" indent="-514350"/>
            <a:r>
              <a:rPr lang="pt-BR" dirty="0" smtClean="0"/>
              <a:t>Decide se deve prosseguir o desenvolvimento em plena escala</a:t>
            </a:r>
          </a:p>
          <a:p>
            <a:pPr marL="914400" lvl="1" indent="-514350"/>
            <a:r>
              <a:rPr lang="pt-BR" dirty="0" smtClean="0"/>
              <a:t>Delimita o escopo do projeto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Elaboração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Construção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Concepção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Elaboração</a:t>
            </a:r>
          </a:p>
          <a:p>
            <a:pPr marL="914400" lvl="1" indent="-514350"/>
            <a:r>
              <a:rPr lang="pt-BR" dirty="0" smtClean="0"/>
              <a:t>Análise do domínio do problema</a:t>
            </a:r>
          </a:p>
          <a:p>
            <a:pPr marL="914400" lvl="1" indent="-514350"/>
            <a:r>
              <a:rPr lang="pt-BR" dirty="0" smtClean="0"/>
              <a:t>Fundação de uma arquitetura sólida</a:t>
            </a:r>
          </a:p>
          <a:p>
            <a:pPr marL="1314450" lvl="2" indent="-514350"/>
            <a:r>
              <a:rPr lang="pt-BR" dirty="0" smtClean="0"/>
              <a:t>Feita após se ter compreendido todo o sistema</a:t>
            </a:r>
          </a:p>
          <a:p>
            <a:pPr marL="1771650" lvl="3" indent="-514350"/>
            <a:r>
              <a:rPr lang="pt-BR" dirty="0" smtClean="0"/>
              <a:t>Maioria dos requistos já foi levantado</a:t>
            </a:r>
          </a:p>
          <a:p>
            <a:pPr marL="1314450" lvl="2" indent="-514350"/>
            <a:r>
              <a:rPr lang="pt-BR" dirty="0" smtClean="0"/>
              <a:t>Para validar implementa-se um sistema que demonstre as escolhas e execute os casos de uso significativos</a:t>
            </a:r>
          </a:p>
          <a:p>
            <a:pPr marL="914400" lvl="1" indent="-514350"/>
            <a:r>
              <a:rPr lang="pt-BR" dirty="0" smtClean="0"/>
              <a:t>Desenvolvimento do plano de projeto</a:t>
            </a:r>
          </a:p>
          <a:p>
            <a:pPr marL="914400" lvl="1" indent="-514350"/>
            <a:r>
              <a:rPr lang="pt-BR" dirty="0" smtClean="0"/>
              <a:t>Eliminação dos riscos mais altos</a:t>
            </a:r>
          </a:p>
          <a:p>
            <a:pPr marL="914400" lvl="1" indent="-514350"/>
            <a:r>
              <a:rPr lang="pt-BR" dirty="0" smtClean="0"/>
              <a:t>No fim, examina tudo de novo e decide se prossegue ou não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Construção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Concepção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Elaboração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Construção</a:t>
            </a:r>
          </a:p>
          <a:p>
            <a:pPr marL="914400" lvl="1" indent="-514350"/>
            <a:r>
              <a:rPr lang="pt-BR" dirty="0" smtClean="0"/>
              <a:t>Desenvolve, de forma iterativa e incremental, um produto completo pronto para a transição à sua comunidade de usuários</a:t>
            </a:r>
          </a:p>
          <a:p>
            <a:pPr marL="1314450" lvl="2" indent="-514350"/>
            <a:r>
              <a:rPr lang="pt-BR" dirty="0" smtClean="0"/>
              <a:t>descrição </a:t>
            </a:r>
          </a:p>
          <a:p>
            <a:pPr marL="1771650" lvl="3" indent="-514350"/>
            <a:r>
              <a:rPr lang="pt-BR" dirty="0" smtClean="0"/>
              <a:t>dos requisitos restantes</a:t>
            </a:r>
          </a:p>
          <a:p>
            <a:pPr marL="1771650" lvl="3" indent="-514350"/>
            <a:r>
              <a:rPr lang="pt-BR" dirty="0" smtClean="0"/>
              <a:t>dos critérios de aceitação</a:t>
            </a:r>
          </a:p>
          <a:p>
            <a:pPr marL="1314450" lvl="2" indent="-514350"/>
            <a:r>
              <a:rPr lang="pt-BR" dirty="0" smtClean="0"/>
              <a:t>Conclusão da implementação e teste do software</a:t>
            </a:r>
          </a:p>
          <a:p>
            <a:pPr marL="914400" lvl="1" indent="-514350"/>
            <a:r>
              <a:rPr lang="pt-BR" dirty="0" smtClean="0"/>
              <a:t>No fim, decide se o software, ambientes e usuários estão todos prontos para se tornarem operacionais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Transição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90823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Concepção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Elaboração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Construção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Transição</a:t>
            </a:r>
          </a:p>
          <a:p>
            <a:pPr marL="914400" lvl="1" indent="-514350"/>
            <a:r>
              <a:rPr lang="pt-BR" dirty="0" smtClean="0"/>
              <a:t>Torna o software disponível à comunidade de usuários</a:t>
            </a:r>
          </a:p>
          <a:p>
            <a:pPr marL="1314450" lvl="2" indent="-514350"/>
            <a:r>
              <a:rPr lang="pt-BR" dirty="0" smtClean="0"/>
              <a:t>Após sempre são necessários ajustes</a:t>
            </a:r>
          </a:p>
          <a:p>
            <a:pPr marL="1771650" lvl="3" indent="-514350"/>
            <a:r>
              <a:rPr lang="pt-BR" dirty="0" smtClean="0"/>
              <a:t>Correção de alguns problemas identificados</a:t>
            </a:r>
          </a:p>
          <a:p>
            <a:pPr marL="1771650" lvl="3" indent="-514350"/>
            <a:r>
              <a:rPr lang="pt-BR" dirty="0" smtClean="0"/>
              <a:t>Conclusão de algumas características propostas </a:t>
            </a:r>
            <a:r>
              <a:rPr lang="pt-BR" i="1" dirty="0" smtClean="0"/>
              <a:t>a </a:t>
            </a:r>
            <a:r>
              <a:rPr lang="pt-BR" i="1" dirty="0" err="1" smtClean="0"/>
              <a:t>posteriori</a:t>
            </a:r>
            <a:endParaRPr lang="pt-BR" i="1" dirty="0" smtClean="0"/>
          </a:p>
          <a:p>
            <a:pPr marL="1771650" lvl="3" indent="-514350"/>
            <a:r>
              <a:rPr lang="pt-BR" dirty="0" smtClean="0"/>
              <a:t>Começa com a versão beta do sistema</a:t>
            </a:r>
          </a:p>
          <a:p>
            <a:pPr marL="1771650" lvl="3" indent="-514350"/>
            <a:r>
              <a:rPr lang="pt-BR" dirty="0" smtClean="0"/>
              <a:t>Termina com  o sistema da produção</a:t>
            </a:r>
          </a:p>
          <a:p>
            <a:pPr marL="1314450" lvl="2" indent="-514350"/>
            <a:r>
              <a:rPr lang="pt-BR" dirty="0" smtClean="0"/>
              <a:t>No fim, decide se os objetivos foram alcançados e determina se deverá iniciar outro ciclo de desenvolvimento</a:t>
            </a:r>
          </a:p>
          <a:p>
            <a:pPr marL="1771650" lvl="3" indent="-514350"/>
            <a:r>
              <a:rPr lang="pt-BR" dirty="0" smtClean="0"/>
              <a:t>Assimilação das lições aprendidas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Iterações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76421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Fluxos de trabalho do processo</a:t>
            </a:r>
          </a:p>
          <a:p>
            <a:pPr lvl="1"/>
            <a:r>
              <a:rPr lang="pt-BR" dirty="0" smtClean="0"/>
              <a:t>Modelagem do negócio</a:t>
            </a:r>
          </a:p>
          <a:p>
            <a:pPr lvl="2"/>
            <a:r>
              <a:rPr lang="pt-BR" dirty="0" smtClean="0"/>
              <a:t>Descreve a estrutura e a dinâmica da empresa</a:t>
            </a:r>
          </a:p>
          <a:p>
            <a:pPr lvl="1"/>
            <a:r>
              <a:rPr lang="pt-BR" dirty="0" smtClean="0"/>
              <a:t>Requisitos</a:t>
            </a:r>
          </a:p>
          <a:p>
            <a:pPr lvl="2"/>
            <a:r>
              <a:rPr lang="pt-BR" dirty="0" smtClean="0"/>
              <a:t>Identifica requisitos com casos de uso</a:t>
            </a:r>
          </a:p>
          <a:p>
            <a:pPr lvl="1"/>
            <a:r>
              <a:rPr lang="pt-BR" dirty="0" smtClean="0"/>
              <a:t>Análise e projeto</a:t>
            </a:r>
          </a:p>
          <a:p>
            <a:pPr lvl="2"/>
            <a:r>
              <a:rPr lang="pt-BR" dirty="0" smtClean="0"/>
              <a:t>Descreve as várias visões da arquitetura</a:t>
            </a:r>
          </a:p>
          <a:p>
            <a:pPr lvl="1"/>
            <a:r>
              <a:rPr lang="pt-BR" dirty="0" smtClean="0"/>
              <a:t>Implementação</a:t>
            </a:r>
          </a:p>
          <a:p>
            <a:pPr lvl="2"/>
            <a:r>
              <a:rPr lang="pt-BR" dirty="0" smtClean="0"/>
              <a:t>Desenvolvimento do software, testes e integração</a:t>
            </a:r>
          </a:p>
          <a:p>
            <a:pPr lvl="1"/>
            <a:r>
              <a:rPr lang="pt-BR" dirty="0" smtClean="0"/>
              <a:t>Teste</a:t>
            </a:r>
          </a:p>
          <a:p>
            <a:pPr lvl="2"/>
            <a:r>
              <a:rPr lang="pt-BR" dirty="0" smtClean="0"/>
              <a:t>Descreve casos de teste, procedimentos e medidas para acompanhamento de erros</a:t>
            </a:r>
          </a:p>
          <a:p>
            <a:pPr lvl="1"/>
            <a:r>
              <a:rPr lang="pt-BR" dirty="0" smtClean="0"/>
              <a:t>Entrega</a:t>
            </a:r>
          </a:p>
          <a:p>
            <a:pPr lvl="2"/>
            <a:r>
              <a:rPr lang="pt-BR" dirty="0" smtClean="0"/>
              <a:t>Configuração do sistema a ser entregue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RUP - Iterações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764217"/>
          </a:xfrm>
        </p:spPr>
        <p:txBody>
          <a:bodyPr>
            <a:normAutofit/>
          </a:bodyPr>
          <a:lstStyle/>
          <a:p>
            <a:r>
              <a:rPr lang="pt-BR" dirty="0" smtClean="0"/>
              <a:t>Fluxos de trabalho de suporte</a:t>
            </a:r>
          </a:p>
          <a:p>
            <a:pPr lvl="1"/>
            <a:r>
              <a:rPr lang="pt-BR" dirty="0" smtClean="0"/>
              <a:t>Gerenciamento de configuração e mudança</a:t>
            </a:r>
          </a:p>
          <a:p>
            <a:pPr lvl="2"/>
            <a:r>
              <a:rPr lang="pt-BR" dirty="0" smtClean="0"/>
              <a:t>Controla as modificações</a:t>
            </a:r>
          </a:p>
          <a:p>
            <a:pPr lvl="2"/>
            <a:r>
              <a:rPr lang="pt-BR" dirty="0" smtClean="0"/>
              <a:t>Mantém integridade dos artefatos do projeto</a:t>
            </a:r>
          </a:p>
          <a:p>
            <a:pPr lvl="1"/>
            <a:r>
              <a:rPr lang="pt-BR" dirty="0" smtClean="0"/>
              <a:t>Gerenciamento de projeto</a:t>
            </a:r>
          </a:p>
          <a:p>
            <a:pPr lvl="2"/>
            <a:r>
              <a:rPr lang="pt-BR" dirty="0" smtClean="0"/>
              <a:t>Descreve as várias estratégias para o trabalho com um processo iterativo</a:t>
            </a:r>
          </a:p>
          <a:p>
            <a:pPr lvl="1"/>
            <a:r>
              <a:rPr lang="pt-BR" dirty="0" smtClean="0"/>
              <a:t>Ambiente </a:t>
            </a:r>
          </a:p>
          <a:p>
            <a:pPr lvl="2"/>
            <a:r>
              <a:rPr lang="pt-BR" dirty="0" smtClean="0"/>
              <a:t>Abrange a infraestrutura necessária para o desenvolvimento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Marca Registrada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Processos Ágeis</a:t>
            </a:r>
          </a:p>
          <a:p>
            <a:pPr lvl="1"/>
            <a:r>
              <a:rPr lang="pt-BR" dirty="0" smtClean="0"/>
              <a:t>Constituem um grupo de metodologias diferentes entre si, mas caracterizadas por princípios comuns, mais baseados no trabalho cooperativo do que no formalismo e na documentação escrita</a:t>
            </a:r>
          </a:p>
          <a:p>
            <a:pPr lvl="1"/>
            <a:r>
              <a:rPr lang="pt-BR" dirty="0" smtClean="0"/>
              <a:t>Manifesto Ágil - princípios</a:t>
            </a:r>
          </a:p>
          <a:p>
            <a:pPr lvl="2"/>
            <a:r>
              <a:rPr lang="pt-BR" dirty="0" smtClean="0"/>
              <a:t>Indivíduos e interações, em relação a processos e ferramentas</a:t>
            </a:r>
          </a:p>
          <a:p>
            <a:pPr lvl="2"/>
            <a:r>
              <a:rPr lang="pt-BR" dirty="0" smtClean="0"/>
              <a:t>Colaboração com o cliente, em relação a negociações contratuais</a:t>
            </a:r>
          </a:p>
          <a:p>
            <a:pPr lvl="2"/>
            <a:r>
              <a:rPr lang="pt-BR" dirty="0" smtClean="0"/>
              <a:t>Resposta à mudança, em relação a seguir planos</a:t>
            </a:r>
          </a:p>
          <a:p>
            <a:pPr lvl="1"/>
            <a:r>
              <a:rPr lang="pt-BR" dirty="0" smtClean="0"/>
              <a:t>Que se traduzem em</a:t>
            </a:r>
          </a:p>
          <a:p>
            <a:pPr lvl="2"/>
            <a:r>
              <a:rPr lang="pt-BR" dirty="0" smtClean="0"/>
              <a:t>Satisfazer o cliente com entregas rápidas e frequentes do software útil</a:t>
            </a:r>
          </a:p>
          <a:p>
            <a:pPr lvl="2"/>
            <a:r>
              <a:rPr lang="pt-BR" dirty="0" smtClean="0"/>
              <a:t>Colaboração próxima e diária entre gerentes e desenvolvedores</a:t>
            </a:r>
          </a:p>
          <a:p>
            <a:pPr lvl="2"/>
            <a:r>
              <a:rPr lang="pt-BR" dirty="0" smtClean="0"/>
              <a:t>...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Marca Registrada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Processo Ágeis</a:t>
            </a:r>
          </a:p>
          <a:p>
            <a:pPr lvl="1"/>
            <a:r>
              <a:rPr lang="pt-BR" dirty="0" err="1" smtClean="0"/>
              <a:t>Scrum</a:t>
            </a:r>
            <a:endParaRPr lang="pt-BR" dirty="0" smtClean="0"/>
          </a:p>
          <a:p>
            <a:pPr lvl="1"/>
            <a:r>
              <a:rPr lang="pt-BR" dirty="0" err="1" smtClean="0"/>
              <a:t>Crystal</a:t>
            </a:r>
            <a:r>
              <a:rPr lang="pt-BR" dirty="0" smtClean="0"/>
              <a:t> </a:t>
            </a:r>
            <a:r>
              <a:rPr lang="pt-BR" dirty="0" err="1" smtClean="0"/>
              <a:t>Clear</a:t>
            </a:r>
            <a:endParaRPr lang="pt-BR" dirty="0" smtClean="0"/>
          </a:p>
          <a:p>
            <a:pPr lvl="1"/>
            <a:r>
              <a:rPr lang="pt-BR" dirty="0" err="1" smtClean="0"/>
              <a:t>Adaptive</a:t>
            </a:r>
            <a:r>
              <a:rPr lang="pt-BR" dirty="0" smtClean="0"/>
              <a:t> Software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pPr lvl="1"/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(FDD)</a:t>
            </a:r>
          </a:p>
          <a:p>
            <a:pPr lvl="1"/>
            <a:r>
              <a:rPr lang="pt-BR" dirty="0" err="1" smtClean="0"/>
              <a:t>Dynamic</a:t>
            </a:r>
            <a:r>
              <a:rPr lang="pt-BR" dirty="0" smtClean="0"/>
              <a:t> Systems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(DSDM)</a:t>
            </a:r>
          </a:p>
          <a:p>
            <a:pPr lvl="1"/>
            <a:r>
              <a:rPr lang="pt-BR" b="1" dirty="0" smtClean="0"/>
              <a:t>Extreme Programming (XP)</a:t>
            </a:r>
          </a:p>
          <a:p>
            <a:pPr lvl="2"/>
            <a:r>
              <a:rPr lang="pt-BR" dirty="0" smtClean="0"/>
              <a:t>Mais difundido de todos</a:t>
            </a:r>
          </a:p>
          <a:p>
            <a:pPr lvl="2"/>
            <a:r>
              <a:rPr lang="pt-BR" dirty="0" smtClean="0"/>
              <a:t>Programa em pares</a:t>
            </a:r>
          </a:p>
          <a:p>
            <a:pPr lvl="2"/>
            <a:r>
              <a:rPr lang="pt-BR" dirty="0" smtClean="0"/>
              <a:t>Orientado a testes, etc...</a:t>
            </a:r>
          </a:p>
          <a:p>
            <a:pPr lvl="1"/>
            <a:r>
              <a:rPr lang="pt-BR" dirty="0" err="1" smtClean="0"/>
              <a:t>Agile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endParaRPr lang="pt-BR" dirty="0" smtClean="0"/>
          </a:p>
          <a:p>
            <a:pPr lvl="2"/>
            <a:r>
              <a:rPr lang="pt-BR" dirty="0" smtClean="0"/>
              <a:t>Se propõe a ser uma versão ágil do RUP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Marca Registrada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Processo Ágeis</a:t>
            </a:r>
          </a:p>
          <a:p>
            <a:pPr lvl="1"/>
            <a:r>
              <a:rPr lang="pt-BR" dirty="0" smtClean="0"/>
              <a:t>Críticas</a:t>
            </a:r>
          </a:p>
          <a:p>
            <a:pPr lvl="2"/>
            <a:r>
              <a:rPr lang="pt-BR" dirty="0" smtClean="0"/>
              <a:t>Faltam-lhes estrutura e documentação realmente necessárias</a:t>
            </a:r>
          </a:p>
          <a:p>
            <a:pPr lvl="2"/>
            <a:r>
              <a:rPr lang="pt-BR" dirty="0" smtClean="0"/>
              <a:t>Requerem desenvolvedores muito experientes e disciplinados</a:t>
            </a:r>
          </a:p>
          <a:p>
            <a:pPr lvl="2"/>
            <a:r>
              <a:rPr lang="pt-BR" dirty="0" smtClean="0"/>
              <a:t>Costumam resultar em projeto (design) insuficiente</a:t>
            </a:r>
          </a:p>
          <a:p>
            <a:pPr lvl="2"/>
            <a:r>
              <a:rPr lang="pt-BR" dirty="0" smtClean="0"/>
              <a:t>Requerem mudança cultural muito grande</a:t>
            </a:r>
          </a:p>
          <a:p>
            <a:pPr lvl="2"/>
            <a:r>
              <a:rPr lang="pt-BR" dirty="0" smtClean="0"/>
              <a:t>Dificultam negociações contratuais</a:t>
            </a:r>
          </a:p>
          <a:p>
            <a:pPr lvl="2"/>
            <a:r>
              <a:rPr lang="pt-BR" dirty="0" smtClean="0"/>
              <a:t>Podem ser ineficientes se as alterações de requisitos forem frequentes</a:t>
            </a:r>
          </a:p>
          <a:p>
            <a:pPr lvl="2"/>
            <a:r>
              <a:rPr lang="pt-BR" dirty="0" smtClean="0"/>
              <a:t>Dificultam as estimativas de esforços, custos e prazos</a:t>
            </a:r>
          </a:p>
          <a:p>
            <a:pPr lvl="2"/>
            <a:r>
              <a:rPr lang="pt-BR" dirty="0" smtClean="0"/>
              <a:t>Mostram dificuldade de requisitos não funcionais 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Programação em duplas</a:t>
            </a:r>
          </a:p>
          <a:p>
            <a:r>
              <a:rPr lang="pt-BR" dirty="0" smtClean="0"/>
              <a:t>Desenvolvimento orientado a testes</a:t>
            </a:r>
          </a:p>
          <a:p>
            <a:r>
              <a:rPr lang="pt-BR" dirty="0" smtClean="0"/>
              <a:t>Planejamento, mudanças e entregas contínuas</a:t>
            </a:r>
          </a:p>
          <a:p>
            <a:r>
              <a:rPr lang="pt-BR" dirty="0" smtClean="0"/>
              <a:t>Compartilhamento de metáforas de projeto, padrões de codificação e propriedade intelectual do código</a:t>
            </a:r>
          </a:p>
          <a:p>
            <a:r>
              <a:rPr lang="pt-BR" dirty="0" smtClean="0"/>
              <a:t>Sem horas extras (não é sustentável a longo prazo)!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 é diferente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Normalmente, as especificações são incompletas</a:t>
            </a:r>
          </a:p>
          <a:p>
            <a:r>
              <a:rPr lang="pt-BR" dirty="0" smtClean="0"/>
              <a:t>A fronteira entre especificação, projeto e manufatura não são claras</a:t>
            </a:r>
          </a:p>
          <a:p>
            <a:r>
              <a:rPr lang="pt-BR" dirty="0" smtClean="0"/>
              <a:t>O teste do sistema não gera resultados físicos</a:t>
            </a:r>
          </a:p>
          <a:p>
            <a:r>
              <a:rPr lang="pt-BR" dirty="0" smtClean="0"/>
              <a:t>Software não é descartável – sua manutenção não é simplesmente substituir um componente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Métodos leves que se encaixam bem em projetos de tamanho pequeno a médio</a:t>
            </a:r>
          </a:p>
          <a:p>
            <a:pPr lvl="1"/>
            <a:r>
              <a:rPr lang="pt-BR" dirty="0" smtClean="0"/>
              <a:t>Produz uma boa coesão no equipe</a:t>
            </a:r>
          </a:p>
          <a:p>
            <a:pPr lvl="1"/>
            <a:r>
              <a:rPr lang="pt-BR" dirty="0" smtClean="0"/>
              <a:t>Ênfase no produto final</a:t>
            </a:r>
          </a:p>
          <a:p>
            <a:pPr lvl="1"/>
            <a:r>
              <a:rPr lang="pt-BR" dirty="0" smtClean="0"/>
              <a:t>Iterativo</a:t>
            </a:r>
          </a:p>
          <a:p>
            <a:pPr lvl="1"/>
            <a:r>
              <a:rPr lang="pt-BR" dirty="0" smtClean="0"/>
              <a:t>Abordagem baseada em testes para os requisitos e na garantia da qualidade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Difícil de escalar para grandes projetos onde a documentação é essencial</a:t>
            </a:r>
          </a:p>
          <a:p>
            <a:pPr lvl="1"/>
            <a:r>
              <a:rPr lang="pt-BR" dirty="0" smtClean="0"/>
              <a:t>É precisos experiência e habilidade senão degenera para </a:t>
            </a:r>
            <a:r>
              <a:rPr lang="pt-BR" i="1" dirty="0" err="1" smtClean="0"/>
              <a:t>code-and-fix</a:t>
            </a:r>
            <a:endParaRPr lang="pt-BR" i="1" dirty="0" smtClean="0"/>
          </a:p>
          <a:p>
            <a:pPr lvl="1"/>
            <a:r>
              <a:rPr lang="pt-BR" dirty="0" smtClean="0"/>
              <a:t>Programar em duplas aumenta muito os custos</a:t>
            </a:r>
          </a:p>
          <a:p>
            <a:pPr lvl="1"/>
            <a:r>
              <a:rPr lang="pt-BR" dirty="0" smtClean="0"/>
              <a:t>Construir casos de teste é complexo e exige habilidades especializadas 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Commercial</a:t>
            </a:r>
            <a:r>
              <a:rPr lang="pt-BR" dirty="0" smtClean="0"/>
              <a:t> </a:t>
            </a:r>
            <a:r>
              <a:rPr lang="pt-BR" dirty="0" err="1" smtClean="0"/>
              <a:t>Off-The-Shelf</a:t>
            </a:r>
            <a:r>
              <a:rPr lang="pt-BR" dirty="0" smtClean="0"/>
              <a:t> software</a:t>
            </a:r>
          </a:p>
          <a:p>
            <a:r>
              <a:rPr lang="pt-BR" dirty="0" err="1" smtClean="0"/>
              <a:t>Engenheirar</a:t>
            </a:r>
            <a:r>
              <a:rPr lang="pt-BR" dirty="0" smtClean="0"/>
              <a:t> uma solução usando pacotes de software comerciais usando o mínimo de software “para colar” as partes</a:t>
            </a:r>
          </a:p>
          <a:p>
            <a:r>
              <a:rPr lang="pt-BR" dirty="0" smtClean="0"/>
              <a:t>Exemplo, usar</a:t>
            </a:r>
          </a:p>
          <a:p>
            <a:pPr lvl="1"/>
            <a:r>
              <a:rPr lang="pt-BR" dirty="0" smtClean="0"/>
              <a:t>Banco de dados, planilhas, processadores de texto, softwares gráficos, browser web, etc...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Rápido, solução barata</a:t>
            </a:r>
          </a:p>
          <a:p>
            <a:pPr lvl="1"/>
            <a:r>
              <a:rPr lang="pt-BR" dirty="0" smtClean="0"/>
              <a:t>Pode oferecer toda a funcionalidade básica</a:t>
            </a:r>
          </a:p>
          <a:p>
            <a:pPr lvl="1"/>
            <a:r>
              <a:rPr lang="pt-BR" dirty="0" smtClean="0"/>
              <a:t>Projeto bem definido, fácil de rodar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Funcionalidade limitada</a:t>
            </a:r>
          </a:p>
          <a:p>
            <a:pPr lvl="1"/>
            <a:r>
              <a:rPr lang="pt-BR" dirty="0" smtClean="0"/>
              <a:t>Problemas de licenciamento, taxas de manutenção, problemas de compatibilidade dos upgrades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2625223"/>
            <a:ext cx="8229600" cy="28200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“Achamos que desenvolvedores de software não percebem uma verdade essencial: a maioria das organizações não sabe o que faz. Elas acham que sabem, mas não sabem.”</a:t>
            </a:r>
          </a:p>
          <a:p>
            <a:pPr>
              <a:buNone/>
            </a:pPr>
            <a:r>
              <a:rPr lang="pt-BR" dirty="0" smtClean="0"/>
              <a:t>						Tom </a:t>
            </a:r>
            <a:r>
              <a:rPr lang="pt-BR" dirty="0" err="1" smtClean="0"/>
              <a:t>DeMarco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48193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Processo é uma receita que é seguida por um projeto</a:t>
            </a:r>
          </a:p>
          <a:p>
            <a:r>
              <a:rPr lang="pt-BR" dirty="0" smtClean="0"/>
              <a:t>Processos podem ser definidos para atividades como:</a:t>
            </a:r>
          </a:p>
          <a:p>
            <a:pPr lvl="1"/>
            <a:r>
              <a:rPr lang="pt-BR" dirty="0" smtClean="0"/>
              <a:t>Desenvolvimento, manutenção, etc...</a:t>
            </a:r>
          </a:p>
          <a:p>
            <a:pPr lvl="1"/>
            <a:r>
              <a:rPr lang="pt-BR" dirty="0" smtClean="0"/>
              <a:t>Pode-se também definir subprocessos para cada atividade</a:t>
            </a:r>
          </a:p>
          <a:p>
            <a:pPr lvl="2"/>
            <a:r>
              <a:rPr lang="pt-BR" dirty="0" smtClean="0"/>
              <a:t>Desenvolvimento</a:t>
            </a:r>
          </a:p>
          <a:p>
            <a:pPr lvl="3"/>
            <a:r>
              <a:rPr lang="pt-BR" dirty="0" smtClean="0"/>
              <a:t>Determinação dos requisitos</a:t>
            </a:r>
          </a:p>
          <a:p>
            <a:pPr lvl="3"/>
            <a:r>
              <a:rPr lang="pt-BR" dirty="0" smtClean="0"/>
              <a:t>Análise</a:t>
            </a:r>
          </a:p>
          <a:p>
            <a:pPr lvl="3"/>
            <a:r>
              <a:rPr lang="pt-BR" dirty="0" smtClean="0"/>
              <a:t>Projeto (design)</a:t>
            </a:r>
          </a:p>
          <a:p>
            <a:pPr lvl="3"/>
            <a:r>
              <a:rPr lang="pt-BR" dirty="0" smtClean="0"/>
              <a:t>Implementação</a:t>
            </a:r>
          </a:p>
          <a:p>
            <a:pPr lvl="3"/>
            <a:r>
              <a:rPr lang="pt-BR" dirty="0" smtClean="0"/>
              <a:t>Testes, ...</a:t>
            </a:r>
          </a:p>
          <a:p>
            <a:r>
              <a:rPr lang="pt-BR" dirty="0" smtClean="0"/>
              <a:t>Ponto de partida para desenvolver software</a:t>
            </a:r>
          </a:p>
          <a:p>
            <a:pPr lvl="1"/>
            <a:r>
              <a:rPr lang="pt-BR" dirty="0" smtClean="0"/>
              <a:t>Definir modelo de ciclo de vida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Ciclo de Vida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formato que foi padronizado para</a:t>
            </a:r>
          </a:p>
          <a:p>
            <a:pPr lvl="1"/>
            <a:r>
              <a:rPr lang="pt-BR" dirty="0" smtClean="0"/>
              <a:t>Planejar</a:t>
            </a:r>
          </a:p>
          <a:p>
            <a:pPr lvl="1"/>
            <a:r>
              <a:rPr lang="pt-BR" dirty="0" smtClean="0"/>
              <a:t>Organizar</a:t>
            </a:r>
          </a:p>
          <a:p>
            <a:pPr lvl="1"/>
            <a:r>
              <a:rPr lang="pt-BR" dirty="0" smtClean="0"/>
              <a:t>Executar</a:t>
            </a:r>
          </a:p>
          <a:p>
            <a:pPr lvl="1">
              <a:buNone/>
            </a:pPr>
            <a:r>
              <a:rPr lang="pt-BR" dirty="0" smtClean="0"/>
              <a:t>um novo projeto de desenvolvimento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C939-7DBA-48A8-92AB-4EACF7C5B5E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2985</Words>
  <Application>Microsoft Office PowerPoint</Application>
  <PresentationFormat>Apresentação na tela (4:3)</PresentationFormat>
  <Paragraphs>620</Paragraphs>
  <Slides>74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74</vt:i4>
      </vt:variant>
    </vt:vector>
  </HeadingPairs>
  <TitlesOfParts>
    <vt:vector size="75" baseType="lpstr">
      <vt:lpstr>Tema do Office</vt:lpstr>
      <vt:lpstr>Sistemas de Informação</vt:lpstr>
      <vt:lpstr>Introdução</vt:lpstr>
      <vt:lpstr>Sumário</vt:lpstr>
      <vt:lpstr>Engenharia de Software</vt:lpstr>
      <vt:lpstr>Um Modelo de Processo</vt:lpstr>
      <vt:lpstr>Modelo de Processo da Engenharia</vt:lpstr>
      <vt:lpstr>Engenharia de Software é diferente</vt:lpstr>
      <vt:lpstr>O Processo de Software</vt:lpstr>
      <vt:lpstr>Modelo de Ciclo de Vida de Software</vt:lpstr>
      <vt:lpstr>Modelo de Ciclo de Vida de Software</vt:lpstr>
      <vt:lpstr>Planejando com modelos</vt:lpstr>
      <vt:lpstr>Exemplos de restrição em projetos</vt:lpstr>
      <vt:lpstr>Planejamento do Projeto</vt:lpstr>
      <vt:lpstr>Questionário</vt:lpstr>
      <vt:lpstr>Plano de Projeto</vt:lpstr>
      <vt:lpstr>Quem tem acesso a partes do Plano do Projeto?</vt:lpstr>
      <vt:lpstr>Visibilidade do Projeto</vt:lpstr>
      <vt:lpstr>Isto significa que a ES deve produzir</vt:lpstr>
      <vt:lpstr>O que é um modelo de ciclo de vida?</vt:lpstr>
      <vt:lpstr>O que é um modelo de ciclo de vida?</vt:lpstr>
      <vt:lpstr>Modelos de Ciclo de Vida</vt:lpstr>
      <vt:lpstr>Ciclo de Vida</vt:lpstr>
      <vt:lpstr>Ciclo de Vida</vt:lpstr>
      <vt:lpstr>Ciclo de Vida</vt:lpstr>
      <vt:lpstr>Modelos de ciclo de vida</vt:lpstr>
      <vt:lpstr>Code-and-Fix</vt:lpstr>
      <vt:lpstr>Code-and-Fix</vt:lpstr>
      <vt:lpstr>Code-and-Fix</vt:lpstr>
      <vt:lpstr>Cascata</vt:lpstr>
      <vt:lpstr>Modelo Cascata</vt:lpstr>
      <vt:lpstr>Modelo Cascata</vt:lpstr>
      <vt:lpstr>Cascata com Realimentação</vt:lpstr>
      <vt:lpstr>Modelo cascata com realimentação</vt:lpstr>
      <vt:lpstr>Modelo Cascata</vt:lpstr>
      <vt:lpstr>Em espiral</vt:lpstr>
      <vt:lpstr>Espiral</vt:lpstr>
      <vt:lpstr>Espiral</vt:lpstr>
      <vt:lpstr>Em espiral</vt:lpstr>
      <vt:lpstr>Espiral</vt:lpstr>
      <vt:lpstr>Espiral</vt:lpstr>
      <vt:lpstr>Espiral</vt:lpstr>
      <vt:lpstr>Prototipação Rápida</vt:lpstr>
      <vt:lpstr>Prototipação Rápida</vt:lpstr>
      <vt:lpstr>Prototipação Rápida</vt:lpstr>
      <vt:lpstr>Prototipação Rápida</vt:lpstr>
      <vt:lpstr>Prototipação Rápida</vt:lpstr>
      <vt:lpstr>Modelos de processos de softwares genéricos</vt:lpstr>
      <vt:lpstr>Processos Marca Registrada</vt:lpstr>
      <vt:lpstr>Ciclo de Vida - UP</vt:lpstr>
      <vt:lpstr>UP</vt:lpstr>
      <vt:lpstr>UP</vt:lpstr>
      <vt:lpstr>Processos Marca Registrada</vt:lpstr>
      <vt:lpstr>RUP</vt:lpstr>
      <vt:lpstr>Rational Unified Process</vt:lpstr>
      <vt:lpstr>RUP</vt:lpstr>
      <vt:lpstr>RUP</vt:lpstr>
      <vt:lpstr>RUP</vt:lpstr>
      <vt:lpstr>RUP</vt:lpstr>
      <vt:lpstr>RUP - Fase e Iterações</vt:lpstr>
      <vt:lpstr>RUP - Fases</vt:lpstr>
      <vt:lpstr>RUP - Fases</vt:lpstr>
      <vt:lpstr>RUP - Fases</vt:lpstr>
      <vt:lpstr>RUP - Fases</vt:lpstr>
      <vt:lpstr>RUP - Iterações </vt:lpstr>
      <vt:lpstr>RUP - Iterações </vt:lpstr>
      <vt:lpstr>Processos Marca Registrada</vt:lpstr>
      <vt:lpstr>Processos Marca Registrada</vt:lpstr>
      <vt:lpstr>Processos Marca Registrada</vt:lpstr>
      <vt:lpstr>XP - Práticas</vt:lpstr>
      <vt:lpstr>XP</vt:lpstr>
      <vt:lpstr>XP</vt:lpstr>
      <vt:lpstr>COTS</vt:lpstr>
      <vt:lpstr>COTS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edison.ishikawa@gmail.com</dc:creator>
  <cp:lastModifiedBy>Edison Ishikawa</cp:lastModifiedBy>
  <cp:revision>786</cp:revision>
  <dcterms:created xsi:type="dcterms:W3CDTF">2013-09-06T23:27:10Z</dcterms:created>
  <dcterms:modified xsi:type="dcterms:W3CDTF">2014-09-15T14:44:24Z</dcterms:modified>
</cp:coreProperties>
</file>