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94" r:id="rId32"/>
    <p:sldId id="295" r:id="rId33"/>
    <p:sldId id="296" r:id="rId34"/>
    <p:sldId id="297" r:id="rId35"/>
    <p:sldId id="298" r:id="rId36"/>
    <p:sldId id="299" r:id="rId37"/>
    <p:sldId id="300" r:id="rId38"/>
    <p:sldId id="301" r:id="rId39"/>
    <p:sldId id="279" r:id="rId4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2"/>
      </p:bgRef>
    </p:bg>
    <p:spTree>
      <p:nvGrpSpPr>
        <p:cNvPr id="1" name=""/>
        <p:cNvGrpSpPr/>
        <p:nvPr/>
      </p:nvGrpSpPr>
      <p:grpSpPr>
        <a:xfrm>
          <a:off x="0" y="0"/>
          <a:ext cx="0" cy="0"/>
          <a:chOff x="0" y="0"/>
          <a:chExt cx="0" cy="0"/>
        </a:xfrm>
      </p:grpSpPr>
      <p:sp>
        <p:nvSpPr>
          <p:cNvPr id="15" name="Retâ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ângulo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ítulo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p:txBody>
          <a:bodyPr/>
          <a:lstStyle/>
          <a:p>
            <a:fld id="{82576478-9208-4381-BCBE-C2B63C36B246}" type="datetimeFigureOut">
              <a:rPr lang="pt-BR" smtClean="0"/>
              <a:pPr/>
              <a:t>29/10/2013</a:t>
            </a:fld>
            <a:endParaRPr lang="pt-BR"/>
          </a:p>
        </p:txBody>
      </p:sp>
      <p:sp>
        <p:nvSpPr>
          <p:cNvPr id="17" name="Espaço Reservado para Rodapé 16"/>
          <p:cNvSpPr>
            <a:spLocks noGrp="1"/>
          </p:cNvSpPr>
          <p:nvPr>
            <p:ph type="ftr" sz="quarter" idx="11"/>
          </p:nvPr>
        </p:nvSpPr>
        <p:spPr/>
        <p:txBody>
          <a:bodyPr/>
          <a:lstStyle/>
          <a:p>
            <a:endParaRPr lang="pt-BR"/>
          </a:p>
        </p:txBody>
      </p:sp>
      <p:sp>
        <p:nvSpPr>
          <p:cNvPr id="7" name="Conector reto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tângulo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ço Reservado para Número de Slid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1B0359C-A07E-462B-AFAA-981576668BE9}" type="slidenum">
              <a:rPr lang="pt-BR" smtClean="0"/>
              <a:pPr/>
              <a:t>‹nº›</a:t>
            </a:fld>
            <a:endParaRPr lang="pt-BR"/>
          </a:p>
        </p:txBody>
      </p:sp>
      <p:sp>
        <p:nvSpPr>
          <p:cNvPr id="8" name="Título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pt-BR" smtClean="0"/>
              <a:t>Clique para editar o título mestre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82576478-9208-4381-BCBE-C2B63C36B246}" type="datetimeFigureOut">
              <a:rPr lang="pt-BR" smtClean="0"/>
              <a:pPr/>
              <a:t>29/10/2013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B0359C-A07E-462B-AFAA-981576668BE9}"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bg>
      <p:bgRef idx="1001">
        <a:schemeClr val="bg2"/>
      </p:bgRef>
    </p:bg>
    <p:spTree>
      <p:nvGrpSpPr>
        <p:cNvPr id="1" name=""/>
        <p:cNvGrpSpPr/>
        <p:nvPr/>
      </p:nvGrpSpPr>
      <p:grpSpPr>
        <a:xfrm>
          <a:off x="0" y="0"/>
          <a:ext cx="0" cy="0"/>
          <a:chOff x="0" y="0"/>
          <a:chExt cx="0" cy="0"/>
        </a:xfrm>
      </p:grpSpPr>
      <p:sp>
        <p:nvSpPr>
          <p:cNvPr id="7" name="Retângu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ângulo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ângulo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tângulo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tângulo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ângulo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ector reto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a:off x="6915912" y="3009901"/>
            <a:ext cx="457200" cy="441325"/>
          </a:xfrm>
        </p:spPr>
        <p:txBody>
          <a:bodyPr/>
          <a:lstStyle/>
          <a:p>
            <a:fld id="{C1B0359C-A07E-462B-AFAA-981576668BE9}" type="slidenum">
              <a:rPr lang="pt-BR" smtClean="0"/>
              <a:pPr/>
              <a:t>‹nº›</a:t>
            </a:fld>
            <a:endParaRPr lang="pt-BR"/>
          </a:p>
        </p:txBody>
      </p:sp>
      <p:sp>
        <p:nvSpPr>
          <p:cNvPr id="3" name="Espaço Reservado para Texto Vertical 2"/>
          <p:cNvSpPr>
            <a:spLocks noGrp="1"/>
          </p:cNvSpPr>
          <p:nvPr>
            <p:ph type="body" orient="vert" idx="1"/>
          </p:nvPr>
        </p:nvSpPr>
        <p:spPr>
          <a:xfrm>
            <a:off x="304800" y="304800"/>
            <a:ext cx="6553200" cy="5821366"/>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82576478-9208-4381-BCBE-C2B63C36B246}" type="datetimeFigureOut">
              <a:rPr lang="pt-BR" smtClean="0"/>
              <a:pPr/>
              <a:t>29/10/2013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2" name="Título Vertical 1"/>
          <p:cNvSpPr>
            <a:spLocks noGrp="1"/>
          </p:cNvSpPr>
          <p:nvPr>
            <p:ph type="title" orient="vert"/>
          </p:nvPr>
        </p:nvSpPr>
        <p:spPr>
          <a:xfrm>
            <a:off x="7391400" y="304801"/>
            <a:ext cx="1447800" cy="5851525"/>
          </a:xfrm>
        </p:spPr>
        <p:txBody>
          <a:bodyPr vert="eaVert"/>
          <a:lstStyle/>
          <a:p>
            <a:r>
              <a:rPr kumimoji="0" lang="pt-BR" smtClean="0"/>
              <a:t>Clique para editar o título mestre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accent3">
                    <a:shade val="75000"/>
                  </a:schemeClr>
                </a:solidFill>
              </a:defRPr>
            </a:lvl1pPr>
          </a:lstStyle>
          <a:p>
            <a:r>
              <a:rPr kumimoji="0" lang="pt-BR" smtClean="0"/>
              <a:t>Clique para editar o título mestre</a:t>
            </a:r>
            <a:endParaRPr kumimoji="0" lang="en-US"/>
          </a:p>
        </p:txBody>
      </p:sp>
      <p:sp>
        <p:nvSpPr>
          <p:cNvPr id="4" name="Espaço Reservado para Data 3"/>
          <p:cNvSpPr>
            <a:spLocks noGrp="1"/>
          </p:cNvSpPr>
          <p:nvPr>
            <p:ph type="dt" sz="half" idx="10"/>
          </p:nvPr>
        </p:nvSpPr>
        <p:spPr/>
        <p:txBody>
          <a:bodyPr/>
          <a:lstStyle/>
          <a:p>
            <a:fld id="{82576478-9208-4381-BCBE-C2B63C36B246}" type="datetimeFigureOut">
              <a:rPr lang="pt-BR" smtClean="0"/>
              <a:pPr/>
              <a:t>29/10/2013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a:xfrm>
            <a:off x="4361688" y="1026372"/>
            <a:ext cx="457200" cy="441325"/>
          </a:xfrm>
        </p:spPr>
        <p:txBody>
          <a:bodyPr/>
          <a:lstStyle/>
          <a:p>
            <a:fld id="{C1B0359C-A07E-462B-AFAA-981576668BE9}" type="slidenum">
              <a:rPr lang="pt-BR" smtClean="0"/>
              <a:pPr/>
              <a:t>‹nº›</a:t>
            </a:fld>
            <a:endParaRPr lang="pt-BR"/>
          </a:p>
        </p:txBody>
      </p:sp>
      <p:sp>
        <p:nvSpPr>
          <p:cNvPr id="8" name="Espaço Reservado para Conteúdo 7"/>
          <p:cNvSpPr>
            <a:spLocks noGrp="1"/>
          </p:cNvSpPr>
          <p:nvPr>
            <p:ph sz="quarter" idx="1"/>
          </p:nvPr>
        </p:nvSpPr>
        <p:spPr>
          <a:xfrm>
            <a:off x="301752" y="1527048"/>
            <a:ext cx="850392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1"/>
      </p:bgRef>
    </p:bg>
    <p:spTree>
      <p:nvGrpSpPr>
        <p:cNvPr id="1" name=""/>
        <p:cNvGrpSpPr/>
        <p:nvPr/>
      </p:nvGrpSpPr>
      <p:grpSpPr>
        <a:xfrm>
          <a:off x="0" y="0"/>
          <a:ext cx="0" cy="0"/>
          <a:chOff x="0" y="0"/>
          <a:chExt cx="0" cy="0"/>
        </a:xfrm>
      </p:grpSpPr>
      <p:sp>
        <p:nvSpPr>
          <p:cNvPr id="17" name="Retâ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tâ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ângulo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ço Reservado para Texto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13" name="Retângulo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tângu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ço Reservado para Rodapé 4"/>
          <p:cNvSpPr>
            <a:spLocks noGrp="1"/>
          </p:cNvSpPr>
          <p:nvPr>
            <p:ph type="ftr" sz="quarter" idx="11"/>
          </p:nvPr>
        </p:nvSpPr>
        <p:spPr/>
        <p:txBody>
          <a:bodyPr/>
          <a:lstStyle/>
          <a:p>
            <a:endParaRPr lang="pt-BR"/>
          </a:p>
        </p:txBody>
      </p:sp>
      <p:sp>
        <p:nvSpPr>
          <p:cNvPr id="4" name="Espaço Reservado para Data 3"/>
          <p:cNvSpPr>
            <a:spLocks noGrp="1"/>
          </p:cNvSpPr>
          <p:nvPr>
            <p:ph type="dt" sz="half" idx="10"/>
          </p:nvPr>
        </p:nvSpPr>
        <p:spPr/>
        <p:txBody>
          <a:bodyPr/>
          <a:lstStyle/>
          <a:p>
            <a:fld id="{82576478-9208-4381-BCBE-C2B63C36B246}" type="datetimeFigureOut">
              <a:rPr lang="pt-BR" smtClean="0"/>
              <a:pPr/>
              <a:t>29/10/2013</a:t>
            </a:fld>
            <a:endParaRPr lang="pt-BR"/>
          </a:p>
        </p:txBody>
      </p:sp>
      <p:sp>
        <p:nvSpPr>
          <p:cNvPr id="8" name="Conector reto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1B0359C-A07E-462B-AFAA-981576668BE9}" type="slidenum">
              <a:rPr lang="pt-BR" smtClean="0"/>
              <a:pPr/>
              <a:t>‹nº›</a:t>
            </a:fld>
            <a:endParaRPr lang="pt-BR"/>
          </a:p>
        </p:txBody>
      </p:sp>
      <p:sp>
        <p:nvSpPr>
          <p:cNvPr id="2" name="Título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pt-BR" smtClean="0"/>
              <a:t>Clique para editar o título mestre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301752" y="228600"/>
            <a:ext cx="8534400" cy="758952"/>
          </a:xfrm>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a:xfrm>
            <a:off x="5791200" y="6409944"/>
            <a:ext cx="3044952" cy="365760"/>
          </a:xfrm>
        </p:spPr>
        <p:txBody>
          <a:bodyPr/>
          <a:lstStyle/>
          <a:p>
            <a:fld id="{82576478-9208-4381-BCBE-C2B63C36B246}" type="datetimeFigureOut">
              <a:rPr lang="pt-BR" smtClean="0"/>
              <a:pPr/>
              <a:t>29/10/2013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1B0359C-A07E-462B-AFAA-981576668BE9}" type="slidenum">
              <a:rPr lang="pt-BR" smtClean="0"/>
              <a:pPr/>
              <a:t>‹nº›</a:t>
            </a:fld>
            <a:endParaRPr lang="pt-BR"/>
          </a:p>
        </p:txBody>
      </p:sp>
      <p:sp>
        <p:nvSpPr>
          <p:cNvPr id="8" name="Conector reto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ço Reservado para Conteúdo 9"/>
          <p:cNvSpPr>
            <a:spLocks noGrp="1"/>
          </p:cNvSpPr>
          <p:nvPr>
            <p:ph sz="half" idx="1"/>
          </p:nvPr>
        </p:nvSpPr>
        <p:spPr>
          <a:xfrm>
            <a:off x="301752" y="1371600"/>
            <a:ext cx="4038600" cy="4681728"/>
          </a:xfrm>
        </p:spPr>
        <p:txBody>
          <a:bodyPr/>
          <a:lstStyle>
            <a:lvl1pPr>
              <a:defRPr sz="2500"/>
            </a:lvl1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Conteúdo 11"/>
          <p:cNvSpPr>
            <a:spLocks noGrp="1"/>
          </p:cNvSpPr>
          <p:nvPr>
            <p:ph sz="half" idx="2"/>
          </p:nvPr>
        </p:nvSpPr>
        <p:spPr>
          <a:xfrm>
            <a:off x="4800600" y="1371600"/>
            <a:ext cx="4038600" cy="4681728"/>
          </a:xfrm>
        </p:spPr>
        <p:txBody>
          <a:bodyPr/>
          <a:lstStyle>
            <a:lvl1pPr>
              <a:defRPr sz="2500"/>
            </a:lvl1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1">
        <a:schemeClr val="bg2"/>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tângulo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tângulo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tângulo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tângulo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ângulo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ço Reservado para Texto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7" name="Espaço Reservado para Data 6"/>
          <p:cNvSpPr>
            <a:spLocks noGrp="1"/>
          </p:cNvSpPr>
          <p:nvPr>
            <p:ph type="dt" sz="half" idx="10"/>
          </p:nvPr>
        </p:nvSpPr>
        <p:spPr/>
        <p:txBody>
          <a:bodyPr/>
          <a:lstStyle/>
          <a:p>
            <a:fld id="{82576478-9208-4381-BCBE-C2B63C36B246}" type="datetimeFigureOut">
              <a:rPr lang="pt-BR" smtClean="0"/>
              <a:pPr/>
              <a:t>29/10/2013</a:t>
            </a:fld>
            <a:endParaRPr lang="pt-BR"/>
          </a:p>
        </p:txBody>
      </p:sp>
      <p:sp>
        <p:nvSpPr>
          <p:cNvPr id="8" name="Espaço Reservado para Rodapé 7"/>
          <p:cNvSpPr>
            <a:spLocks noGrp="1"/>
          </p:cNvSpPr>
          <p:nvPr>
            <p:ph type="ftr" sz="quarter" idx="11"/>
          </p:nvPr>
        </p:nvSpPr>
        <p:spPr>
          <a:xfrm>
            <a:off x="304800" y="6409944"/>
            <a:ext cx="3581400" cy="365760"/>
          </a:xfrm>
        </p:spPr>
        <p:txBody>
          <a:bodyPr/>
          <a:lstStyle/>
          <a:p>
            <a:endParaRPr lang="pt-BR"/>
          </a:p>
        </p:txBody>
      </p:sp>
      <p:sp>
        <p:nvSpPr>
          <p:cNvPr id="15" name="Conector reto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ço Reservado para Conteúdo 23"/>
          <p:cNvSpPr>
            <a:spLocks noGrp="1"/>
          </p:cNvSpPr>
          <p:nvPr>
            <p:ph sz="quarter" idx="2"/>
          </p:nvPr>
        </p:nvSpPr>
        <p:spPr>
          <a:xfrm>
            <a:off x="301752" y="2471383"/>
            <a:ext cx="4041648" cy="3818404"/>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6" name="Espaço Reservado para Conteúdo 25"/>
          <p:cNvSpPr>
            <a:spLocks noGrp="1"/>
          </p:cNvSpPr>
          <p:nvPr>
            <p:ph sz="quarter" idx="4"/>
          </p:nvPr>
        </p:nvSpPr>
        <p:spPr>
          <a:xfrm>
            <a:off x="4800600" y="2471383"/>
            <a:ext cx="4038600" cy="382219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5" name="E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ço Reservado para Número de Slide 8"/>
          <p:cNvSpPr>
            <a:spLocks noGrp="1"/>
          </p:cNvSpPr>
          <p:nvPr>
            <p:ph type="sldNum" sz="quarter" idx="12"/>
          </p:nvPr>
        </p:nvSpPr>
        <p:spPr>
          <a:xfrm>
            <a:off x="4343400" y="1042416"/>
            <a:ext cx="457200" cy="441325"/>
          </a:xfrm>
        </p:spPr>
        <p:txBody>
          <a:bodyPr/>
          <a:lstStyle>
            <a:lvl1pPr algn="ctr">
              <a:defRPr/>
            </a:lvl1pPr>
          </a:lstStyle>
          <a:p>
            <a:fld id="{C1B0359C-A07E-462B-AFAA-981576668BE9}" type="slidenum">
              <a:rPr lang="pt-BR" smtClean="0"/>
              <a:pPr/>
              <a:t>‹nº›</a:t>
            </a:fld>
            <a:endParaRPr lang="pt-BR"/>
          </a:p>
        </p:txBody>
      </p:sp>
      <p:sp>
        <p:nvSpPr>
          <p:cNvPr id="23" name="Título 22"/>
          <p:cNvSpPr>
            <a:spLocks noGrp="1"/>
          </p:cNvSpPr>
          <p:nvPr>
            <p:ph type="title"/>
          </p:nvPr>
        </p:nvSpPr>
        <p:spPr/>
        <p:txBody>
          <a:bodyPr rtlCol="0" anchor="b" anchorCtr="0"/>
          <a:lstStyle/>
          <a:p>
            <a:r>
              <a:rPr kumimoji="0" lang="pt-BR" smtClean="0"/>
              <a:t>Clique para editar o título mestre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p>
            <a:fld id="{82576478-9208-4381-BCBE-C2B63C36B246}" type="datetimeFigureOut">
              <a:rPr lang="pt-BR" smtClean="0"/>
              <a:pPr/>
              <a:t>29/10/2013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a:xfrm>
            <a:off x="4343400" y="1036020"/>
            <a:ext cx="457200" cy="441325"/>
          </a:xfrm>
        </p:spPr>
        <p:txBody>
          <a:bodyPr/>
          <a:lstStyle/>
          <a:p>
            <a:fld id="{C1B0359C-A07E-462B-AFAA-981576668BE9}"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7" name="Retângu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ângulo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tângulo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ângulo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tângulo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tângulo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ço Reservado para Data 1"/>
          <p:cNvSpPr>
            <a:spLocks noGrp="1"/>
          </p:cNvSpPr>
          <p:nvPr>
            <p:ph type="dt" sz="half" idx="10"/>
          </p:nvPr>
        </p:nvSpPr>
        <p:spPr/>
        <p:txBody>
          <a:bodyPr/>
          <a:lstStyle/>
          <a:p>
            <a:fld id="{82576478-9208-4381-BCBE-C2B63C36B246}" type="datetimeFigureOut">
              <a:rPr lang="pt-BR" smtClean="0"/>
              <a:pPr/>
              <a:t>29/10/2013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1B0359C-A07E-462B-AFAA-981576668BE9}"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9" name="Retângulo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tâ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tâ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tângulo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8" name="Retângulo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ector reto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ço Reservado para Conteúdo 19"/>
          <p:cNvSpPr>
            <a:spLocks noGrp="1"/>
          </p:cNvSpPr>
          <p:nvPr>
            <p:ph sz="quarter" idx="1"/>
          </p:nvPr>
        </p:nvSpPr>
        <p:spPr>
          <a:xfrm>
            <a:off x="3124200" y="685800"/>
            <a:ext cx="5638800" cy="5410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0" name="E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ço Reservado para Número de Slid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1B0359C-A07E-462B-AFAA-981576668BE9}" type="slidenum">
              <a:rPr lang="pt-BR" smtClean="0"/>
              <a:pPr/>
              <a:t>‹nº›</a:t>
            </a:fld>
            <a:endParaRPr lang="pt-BR"/>
          </a:p>
        </p:txBody>
      </p:sp>
      <p:sp>
        <p:nvSpPr>
          <p:cNvPr id="21" name="Retângulo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ço Reservado para Data 4"/>
          <p:cNvSpPr>
            <a:spLocks noGrp="1"/>
          </p:cNvSpPr>
          <p:nvPr>
            <p:ph type="dt" sz="half" idx="10"/>
          </p:nvPr>
        </p:nvSpPr>
        <p:spPr/>
        <p:txBody>
          <a:bodyPr/>
          <a:lstStyle/>
          <a:p>
            <a:fld id="{82576478-9208-4381-BCBE-C2B63C36B246}" type="datetimeFigureOut">
              <a:rPr lang="pt-BR" smtClean="0"/>
              <a:pPr/>
              <a:t>29/10/2013</a:t>
            </a:fld>
            <a:endParaRPr lang="pt-BR"/>
          </a:p>
        </p:txBody>
      </p:sp>
      <p:sp>
        <p:nvSpPr>
          <p:cNvPr id="6" name="Espaço Reservado para Rodapé 5"/>
          <p:cNvSpPr>
            <a:spLocks noGrp="1"/>
          </p:cNvSpPr>
          <p:nvPr>
            <p:ph type="ftr" sz="quarter" idx="11"/>
          </p:nvPr>
        </p:nvSpPr>
        <p:spPr>
          <a:xfrm>
            <a:off x="301752" y="6410848"/>
            <a:ext cx="3383280" cy="365760"/>
          </a:xfrm>
        </p:spPr>
        <p:txBody>
          <a:bodyPr/>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1" name="Conector reto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tângulo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tângulo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ângulo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tângulo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ço Reservado para Número de Slide 6"/>
          <p:cNvSpPr>
            <a:spLocks noGrp="1"/>
          </p:cNvSpPr>
          <p:nvPr>
            <p:ph type="sldNum" sz="quarter" idx="12"/>
          </p:nvPr>
        </p:nvSpPr>
        <p:spPr>
          <a:xfrm>
            <a:off x="1371600" y="312738"/>
            <a:ext cx="457200" cy="441325"/>
          </a:xfrm>
        </p:spPr>
        <p:txBody>
          <a:bodyPr/>
          <a:lstStyle/>
          <a:p>
            <a:fld id="{C1B0359C-A07E-462B-AFAA-981576668BE9}" type="slidenum">
              <a:rPr lang="pt-BR" smtClean="0"/>
              <a:pPr/>
              <a:t>‹nº›</a:t>
            </a:fld>
            <a:endParaRPr lang="pt-BR"/>
          </a:p>
        </p:txBody>
      </p:sp>
      <p:sp>
        <p:nvSpPr>
          <p:cNvPr id="2" name="Título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3000375" y="609600"/>
            <a:ext cx="5867400" cy="4267200"/>
          </a:xfrm>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22" name="Retângulo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ço Reservado para Data 4"/>
          <p:cNvSpPr>
            <a:spLocks noGrp="1"/>
          </p:cNvSpPr>
          <p:nvPr>
            <p:ph type="dt" sz="half" idx="10"/>
          </p:nvPr>
        </p:nvSpPr>
        <p:spPr>
          <a:xfrm>
            <a:off x="5788152" y="6404984"/>
            <a:ext cx="3044952" cy="365760"/>
          </a:xfrm>
        </p:spPr>
        <p:txBody>
          <a:bodyPr/>
          <a:lstStyle/>
          <a:p>
            <a:fld id="{82576478-9208-4381-BCBE-C2B63C36B246}" type="datetimeFigureOut">
              <a:rPr lang="pt-BR" smtClean="0"/>
              <a:pPr/>
              <a:t>29/10/2013</a:t>
            </a:fld>
            <a:endParaRPr lang="pt-BR"/>
          </a:p>
        </p:txBody>
      </p:sp>
      <p:sp>
        <p:nvSpPr>
          <p:cNvPr id="6" name="Espaço Reservado para Rodapé 5"/>
          <p:cNvSpPr>
            <a:spLocks noGrp="1"/>
          </p:cNvSpPr>
          <p:nvPr>
            <p:ph type="ftr" sz="quarter" idx="11"/>
          </p:nvPr>
        </p:nvSpPr>
        <p:spPr>
          <a:xfrm>
            <a:off x="301752" y="6410848"/>
            <a:ext cx="3584448" cy="365760"/>
          </a:xfrm>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tângulo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ângulo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ço Reservado para Data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2576478-9208-4381-BCBE-C2B63C36B246}" type="datetimeFigureOut">
              <a:rPr lang="pt-BR" smtClean="0"/>
              <a:pPr/>
              <a:t>29/10/2013</a:t>
            </a:fld>
            <a:endParaRPr lang="pt-BR"/>
          </a:p>
        </p:txBody>
      </p:sp>
      <p:sp>
        <p:nvSpPr>
          <p:cNvPr id="3" name="Espaço Reservado para Rodapé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pt-BR"/>
          </a:p>
        </p:txBody>
      </p:sp>
      <p:sp>
        <p:nvSpPr>
          <p:cNvPr id="8" name="Retângulo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ector reto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ço Reservado para Número de Slid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1B0359C-A07E-462B-AFAA-981576668BE9}" type="slidenum">
              <a:rPr lang="pt-BR" smtClean="0"/>
              <a:pPr/>
              <a:t>‹nº›</a:t>
            </a:fld>
            <a:endParaRPr lang="pt-BR"/>
          </a:p>
        </p:txBody>
      </p:sp>
      <p:sp>
        <p:nvSpPr>
          <p:cNvPr id="22" name="Espaço Reservado para Título 21"/>
          <p:cNvSpPr>
            <a:spLocks noGrp="1"/>
          </p:cNvSpPr>
          <p:nvPr>
            <p:ph type="title"/>
          </p:nvPr>
        </p:nvSpPr>
        <p:spPr>
          <a:xfrm>
            <a:off x="301752" y="228600"/>
            <a:ext cx="8534400" cy="758952"/>
          </a:xfrm>
          <a:prstGeom prst="rect">
            <a:avLst/>
          </a:prstGeom>
        </p:spPr>
        <p:txBody>
          <a:bodyPr vert="horz" anchor="b">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Universidade de Brasília - </a:t>
            </a:r>
            <a:r>
              <a:rPr lang="pt-BR" dirty="0" err="1" smtClean="0"/>
              <a:t>Unb</a:t>
            </a:r>
            <a:endParaRPr lang="pt-BR" dirty="0"/>
          </a:p>
        </p:txBody>
      </p:sp>
      <p:sp>
        <p:nvSpPr>
          <p:cNvPr id="5" name="Espaço Reservado para Conteúdo 4"/>
          <p:cNvSpPr>
            <a:spLocks noGrp="1"/>
          </p:cNvSpPr>
          <p:nvPr>
            <p:ph sz="quarter" idx="1"/>
          </p:nvPr>
        </p:nvSpPr>
        <p:spPr/>
        <p:txBody>
          <a:bodyPr/>
          <a:lstStyle/>
          <a:p>
            <a:endParaRPr lang="pt-BR" dirty="0" smtClean="0"/>
          </a:p>
          <a:p>
            <a:pPr algn="ctr">
              <a:buNone/>
            </a:pPr>
            <a:r>
              <a:rPr lang="pt-BR" dirty="0" smtClean="0"/>
              <a:t>Prof. Dr. Benjamin de Lacerda Júnior</a:t>
            </a:r>
          </a:p>
          <a:p>
            <a:pPr algn="ctr">
              <a:buNone/>
            </a:pPr>
            <a:r>
              <a:rPr lang="pt-BR" dirty="0" smtClean="0"/>
              <a:t>Fundamentos de Educação Ambiental</a:t>
            </a:r>
          </a:p>
          <a:p>
            <a:pPr algn="ctr">
              <a:buNone/>
            </a:pPr>
            <a:r>
              <a:rPr lang="pt-BR" dirty="0" smtClean="0"/>
              <a:t>A Formação do Sujeito Ecológico</a:t>
            </a:r>
            <a:endParaRPr lang="pt-BR" dirty="0"/>
          </a:p>
        </p:txBody>
      </p:sp>
    </p:spTree>
    <p:extLst>
      <p:ext uri="{BB962C8B-B14F-4D97-AF65-F5344CB8AC3E}">
        <p14:creationId xmlns:p14="http://schemas.microsoft.com/office/powerpoint/2010/main" xmlns="" val="140663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O próprio conceito de educação ambiental já é, ele mesmo, efeito de uma adjetivação. Trata-se do atributo “ambiental” aplicado ao substantivo “educação”. Poderíamos nos perguntar porque tantos adjetivos? O que significa o fato de haver uma tipologia tão variada quando se fala em educação ambiental? O que isto sinaliza sobre o tipo produção teórico-conceitual nesta área? Que projetos pedagógicos e concepções de mundo guarda cada um destes atributos?</a:t>
            </a:r>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Neste sentido, a primeira marca é a que funda a EA. Trata-se do </a:t>
            </a:r>
            <a:r>
              <a:rPr lang="pt-BR" i="1" dirty="0" smtClean="0"/>
              <a:t>ambiental da </a:t>
            </a:r>
            <a:r>
              <a:rPr lang="pt-BR" dirty="0" smtClean="0"/>
              <a:t>educação ambiental. A segunda é aquela que confere o atributo </a:t>
            </a:r>
            <a:r>
              <a:rPr lang="pt-BR" i="1" dirty="0" smtClean="0"/>
              <a:t>crítico qualificando a </a:t>
            </a:r>
            <a:r>
              <a:rPr lang="pt-BR" dirty="0" smtClean="0"/>
              <a:t>educação ambiental como educação ambiental crítica.</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Como se sabe, a educação constitui uma arena, um espaço social que abriga uma diversidade de práticas de formação de sujeitos. A afirmação desta diversidade é produto da história social do campo educativo, onde concorrem diferentes atores, forças e projetos na disputa pelos sentidos da ação educativa. Por isto, por mais que se argumente que a idéia de educação inclui a educação ambiental, dificilmente se poderá reduzir toda a diversidade dos projetos educativos a uma só idéia geral e abstrata de educação. (CARVALHO, 2008).</a:t>
            </a:r>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 ORMAÇÃO DO SUJEITO ECOLÓGICO</a:t>
            </a:r>
            <a:endParaRPr lang="pt-BR" dirty="0"/>
          </a:p>
        </p:txBody>
      </p:sp>
      <p:sp>
        <p:nvSpPr>
          <p:cNvPr id="3" name="Espaço Reservado para Conteúdo 2"/>
          <p:cNvSpPr>
            <a:spLocks noGrp="1"/>
          </p:cNvSpPr>
          <p:nvPr>
            <p:ph sz="quarter" idx="1"/>
          </p:nvPr>
        </p:nvSpPr>
        <p:spPr/>
        <p:txBody>
          <a:bodyPr>
            <a:normAutofit fontScale="92500"/>
          </a:bodyPr>
          <a:lstStyle/>
          <a:p>
            <a:r>
              <a:rPr lang="pt-BR" b="1" dirty="0" smtClean="0"/>
              <a:t>O posicionamento crítico da educação ambiental por parte do educador e da instituição.</a:t>
            </a:r>
          </a:p>
          <a:p>
            <a:r>
              <a:rPr lang="pt-BR" dirty="0" smtClean="0"/>
              <a:t>Uma vez legitimada a esfera da educação ambiental, emerge uma nova exigência de escolha </a:t>
            </a:r>
            <a:r>
              <a:rPr lang="pt-BR" dirty="0" err="1" smtClean="0"/>
              <a:t>ético-política</a:t>
            </a:r>
            <a:r>
              <a:rPr lang="pt-BR" dirty="0" smtClean="0"/>
              <a:t>.</a:t>
            </a:r>
          </a:p>
          <a:p>
            <a:r>
              <a:rPr lang="pt-BR" dirty="0" smtClean="0"/>
              <a:t>É possível denominar educação ambiental a práticas muito diferentes do ponto de vista de seu posicionamento político-pedagógico.</a:t>
            </a:r>
          </a:p>
          <a:p>
            <a:r>
              <a:rPr lang="pt-BR" dirty="0" smtClean="0"/>
              <a:t>Torna-se necessário situar o ambiente conceitual e político onde a EA pode buscar sua fundamentação enquanto projeto educativo que pretende transformar a sociedade.</a:t>
            </a: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Nesse momento Carvalho (2008) nos chama atenção na construção de correntes da educação transformadora ao fazer uma leitura em Paulo Freire:</a:t>
            </a:r>
          </a:p>
          <a:p>
            <a:r>
              <a:rPr lang="pt-BR" dirty="0" smtClean="0"/>
              <a:t>A educação crítica tem suas raízes nos ideais democráticos e </a:t>
            </a:r>
            <a:r>
              <a:rPr lang="pt-BR" dirty="0" err="1" smtClean="0"/>
              <a:t>emancipatórios</a:t>
            </a:r>
            <a:r>
              <a:rPr lang="pt-BR" dirty="0" smtClean="0"/>
              <a:t> do pensamento crítico aplicado à educação. No Brasil, estes ideais foram constitutivos da educação popular que rompe com uma visão de educação tecnicista, difusora e repassadora de conhecimentos, convocando a educação a assumir a mediação na construção social de conhecimentos implicados na vida dos sujeitos.</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Paulo Freire, uma das referências fundadoras do pensamento crítico na educação brasileira insiste, em toda sua obra, na defesa da educação como formação de sujeitos sociais emancipados, isto é, autores de sua própria história. As metodologias de alfabetização baseadas em temas e palavras geradoras, por exemplo, buscam religar o conhecimento do mundo à vida dos </a:t>
            </a:r>
            <a:r>
              <a:rPr lang="pt-BR" dirty="0" err="1" smtClean="0"/>
              <a:t>educandos</a:t>
            </a:r>
            <a:r>
              <a:rPr lang="pt-BR" dirty="0" smtClean="0"/>
              <a:t> para torná-los leitores críticos do seu mundo.</a:t>
            </a:r>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Inspirada nestas idéias-força de Freire e outros autores que posicionam a educação imersa na vida, na história e nas questões urgentes de nosso tempo, a EA acrescenta uma especificidade: compreender as relações sociedade-natureza e intervir sobre os problemas e conflitos ambientais. </a:t>
            </a:r>
          </a:p>
          <a:p>
            <a:r>
              <a:rPr lang="pt-BR" dirty="0" smtClean="0"/>
              <a:t>Neste sentido, o projeto político-pedagógico de uma EA crítica seria o de contribuir para uma mudança de valores e atitudes, contribuindo para a formação de um </a:t>
            </a:r>
            <a:r>
              <a:rPr lang="pt-BR" i="1" dirty="0" smtClean="0"/>
              <a:t>sujeito ecológico.</a:t>
            </a:r>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endParaRPr lang="pt-BR" dirty="0" smtClean="0"/>
          </a:p>
          <a:p>
            <a:r>
              <a:rPr lang="pt-BR" dirty="0" smtClean="0"/>
              <a:t> Carvalho (2008) defende que o principal objetivo da Educação Ambiental crítica é a formação do sujeito ecológico, caracterizado por um tipo ideal, com uma identidade em construção que seja capaz de traduzir os ideais das relações sociais que giram em torno da questão ambiental. </a:t>
            </a:r>
            <a:endParaRPr lang="pt-BR" dirty="0"/>
          </a:p>
        </p:txBody>
      </p:sp>
    </p:spTree>
    <p:extLst>
      <p:ext uri="{BB962C8B-B14F-4D97-AF65-F5344CB8AC3E}">
        <p14:creationId xmlns:p14="http://schemas.microsoft.com/office/powerpoint/2010/main" xmlns="" val="3401410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A proposta educativa que inspira este paradigma é contribuir para formação de sujeitos capazes de compreender o mundo e agir nele de forma crítica. Essa intenção também poderia ser enunciada como a formação da capacidade de 'ler e interpretar' um mundo complexo e em constante transformação. Compartilhando dessa intencionalidade educativa, o projeto político-pedagógico de uma EA crítica poderia ser pensado como a formação de um sujeito capaz de 'ler' seu ambiente e interpretar as relações, os conflitos e os problemas aí presentes. (CARVALHO, 2008.)</a:t>
            </a:r>
            <a:endParaRPr lang="pt-BR" dirty="0"/>
          </a:p>
        </p:txBody>
      </p:sp>
    </p:spTree>
    <p:extLst>
      <p:ext uri="{BB962C8B-B14F-4D97-AF65-F5344CB8AC3E}">
        <p14:creationId xmlns:p14="http://schemas.microsoft.com/office/powerpoint/2010/main" xmlns="" val="239064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Verifica-se que a proposta da autora nos permite compreender as condições naturais em que vivemos em nosso mundo de significados, transformando a natureza em cultura.</a:t>
            </a:r>
          </a:p>
          <a:p>
            <a:r>
              <a:rPr lang="pt-BR" dirty="0" smtClean="0"/>
              <a:t>Dessa forma nos libertaríamos das concepções </a:t>
            </a:r>
            <a:r>
              <a:rPr lang="pt-BR" dirty="0" err="1" smtClean="0"/>
              <a:t>biocentristas</a:t>
            </a:r>
            <a:r>
              <a:rPr lang="pt-BR" dirty="0" smtClean="0"/>
              <a:t> e </a:t>
            </a:r>
            <a:r>
              <a:rPr lang="pt-BR" dirty="0" err="1" smtClean="0"/>
              <a:t>antroprocentristas</a:t>
            </a:r>
            <a:r>
              <a:rPr lang="pt-BR" dirty="0" smtClean="0"/>
              <a:t>.</a:t>
            </a:r>
            <a:endParaRPr lang="pt-BR" dirty="0"/>
          </a:p>
        </p:txBody>
      </p:sp>
    </p:spTree>
    <p:extLst>
      <p:ext uri="{BB962C8B-B14F-4D97-AF65-F5344CB8AC3E}">
        <p14:creationId xmlns:p14="http://schemas.microsoft.com/office/powerpoint/2010/main" xmlns="" val="320590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endParaRPr lang="pt-BR" dirty="0" smtClean="0"/>
          </a:p>
          <a:p>
            <a:r>
              <a:rPr lang="pt-BR" dirty="0" smtClean="0"/>
              <a:t> A Educação Ambiental crítica vem conquistando espaço no campo de pesquisa devido ao fato de possibilitar uma melhor leitura da crise ambiental.</a:t>
            </a:r>
          </a:p>
          <a:p>
            <a:endParaRPr lang="pt-BR" dirty="0" smtClean="0"/>
          </a:p>
          <a:p>
            <a:r>
              <a:rPr lang="pt-BR" dirty="0" smtClean="0"/>
              <a:t> Nessa vertente crítica, a compreensão de meio ambiente vai além dos recursos naturais, e engloba as complexas relações que existentes entre sociedade e natureza. </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Nesse sentido segundo Carvalho (2008) a educação acontece como parte da ação humana de transformar a natureza em cultura, atribuindo-lhe sentidos, trazendo-a para o campo da compreensão e da experiência humana de estar no mundo e participar da vida.</a:t>
            </a:r>
          </a:p>
          <a:p>
            <a:r>
              <a:rPr lang="pt-BR" dirty="0" smtClean="0"/>
              <a:t>Como deveríamos fazer isso enquanto educador ambiental? Seria no dia do meio ambiente? No dia do índio? No dia da árvore? </a:t>
            </a:r>
            <a:endParaRPr lang="pt-BR" dirty="0"/>
          </a:p>
        </p:txBody>
      </p:sp>
    </p:spTree>
    <p:extLst>
      <p:ext uri="{BB962C8B-B14F-4D97-AF65-F5344CB8AC3E}">
        <p14:creationId xmlns:p14="http://schemas.microsoft.com/office/powerpoint/2010/main" xmlns="" val="428334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Neste sentido, o educador de um modo geral, mas especialmente o educador ambiental é, por 'natureza', um intérprete, não apenas porque todos os humanos o são, mas também por ofício, uma vez que educar é ser mediador, tradutor de mundos. </a:t>
            </a:r>
          </a:p>
          <a:p>
            <a:r>
              <a:rPr lang="pt-BR" dirty="0" smtClean="0"/>
              <a:t>Ele está sempre envolvido na tarefa reflexiva que implica provocar outras leituras da vida, novas compreensões e versões possíveis sobre o mundo e sobre nossa ação no mundo. (CARVALHO, 2008)</a:t>
            </a:r>
          </a:p>
          <a:p>
            <a:endParaRPr lang="pt-BR" dirty="0" smtClean="0"/>
          </a:p>
          <a:p>
            <a:endParaRPr lang="pt-BR" dirty="0"/>
          </a:p>
        </p:txBody>
      </p:sp>
    </p:spTree>
    <p:extLst>
      <p:ext uri="{BB962C8B-B14F-4D97-AF65-F5344CB8AC3E}">
        <p14:creationId xmlns:p14="http://schemas.microsoft.com/office/powerpoint/2010/main" xmlns="" val="3423540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No contexto educacional é fundamental que se reflita sobre o processo de ensino e aprendizagem na formação do sujeito ecológico diante da crise socioambiental contemporânea. </a:t>
            </a:r>
          </a:p>
          <a:p>
            <a:r>
              <a:rPr lang="pt-BR" dirty="0" smtClean="0"/>
              <a:t>Carvalho (2008) sinaliza que nos dias atuais a formação do sujeito deve ultrapassar a prática de transmissão de conteúdo e informação, pois o ensino deve promover subsídios para posicionamentos críticos e reflexivos, em que possibilite a atuação cidadã diante dos problemas ambientais.</a:t>
            </a:r>
          </a:p>
          <a:p>
            <a:endParaRPr lang="pt-BR" dirty="0"/>
          </a:p>
        </p:txBody>
      </p:sp>
    </p:spTree>
    <p:extLst>
      <p:ext uri="{BB962C8B-B14F-4D97-AF65-F5344CB8AC3E}">
        <p14:creationId xmlns:p14="http://schemas.microsoft.com/office/powerpoint/2010/main" xmlns="" val="61653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Torna-se relevante que o educador  identifique e compreenda  quais são os valores, as atitudes e as crenças centrais que devem constituir o sujeito ecológico e como ele deverá operar em consonância com a orientação socioambiental, para expressar seu ponto de vista considerando as características individuais e coletivas nos contextos histórico, social e cultural de cada grupo social.</a:t>
            </a:r>
            <a:endParaRPr lang="pt-BR" dirty="0"/>
          </a:p>
        </p:txBody>
      </p:sp>
    </p:spTree>
    <p:extLst>
      <p:ext uri="{BB962C8B-B14F-4D97-AF65-F5344CB8AC3E}">
        <p14:creationId xmlns:p14="http://schemas.microsoft.com/office/powerpoint/2010/main" xmlns="" val="1928184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Sendo assim, a proposta educativa poderia ser pautada na formação de um sujeito capaz de ler seu ambiente e interpretar as relações, os conflitos e os problemas aí presentes.</a:t>
            </a:r>
          </a:p>
          <a:p>
            <a:pPr>
              <a:buNone/>
            </a:pPr>
            <a:endParaRPr lang="pt-BR" dirty="0"/>
          </a:p>
        </p:txBody>
      </p:sp>
    </p:spTree>
    <p:extLst>
      <p:ext uri="{BB962C8B-B14F-4D97-AF65-F5344CB8AC3E}">
        <p14:creationId xmlns:p14="http://schemas.microsoft.com/office/powerpoint/2010/main" xmlns="" val="287347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A escola deve está formando cidadãos críticos, pois diante de toda repercussão sobre as causas e conseqüência dos impactos ambientais na vida e organização dos seres vivos, temos sido interpelados e convidados a participar mais efetivamente dos embates envolvidos no campo ambiental, mas para tanto precisa-se de  indivíduos com espírito de luta, sede de mudança  e compromisso para  defender um mundo sustentável em que haja responsabilidade no uso dos recursos naturais</a:t>
            </a:r>
            <a:endParaRPr lang="pt-BR" dirty="0"/>
          </a:p>
        </p:txBody>
      </p:sp>
    </p:spTree>
    <p:extLst>
      <p:ext uri="{BB962C8B-B14F-4D97-AF65-F5344CB8AC3E}">
        <p14:creationId xmlns:p14="http://schemas.microsoft.com/office/powerpoint/2010/main" xmlns="" val="1154948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a:bodyPr>
          <a:lstStyle/>
          <a:p>
            <a:r>
              <a:rPr lang="pt-BR" dirty="0" smtClean="0"/>
              <a:t>Assim, a escola poderá contribuir neste sentido, tendo como uma de suas metas promover os primeiros passos para a constituição de sujeitos ecológicos em prol da cidadania ambiental.</a:t>
            </a:r>
          </a:p>
          <a:p>
            <a:pPr>
              <a:buNone/>
            </a:pPr>
            <a:endParaRPr lang="pt-BR" dirty="0"/>
          </a:p>
        </p:txBody>
      </p:sp>
    </p:spTree>
    <p:extLst>
      <p:ext uri="{BB962C8B-B14F-4D97-AF65-F5344CB8AC3E}">
        <p14:creationId xmlns:p14="http://schemas.microsoft.com/office/powerpoint/2010/main" xmlns="" val="1200354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A compreensão sobre cidadania deve se pautar no estabelecimento de uma sociedade democrática, considerando-se a democracia não só como um regime político, mas como uma forma de sociabilidade que se insere nos espaços sociais (BRASIL, 1997). </a:t>
            </a:r>
          </a:p>
          <a:p>
            <a:r>
              <a:rPr lang="pt-BR" dirty="0" smtClean="0"/>
              <a:t>Portanto, a cidadania também está diretamente relacionada com a participação ativa do cidadão em questões que remetem à luta a favor dos direitos sociais, igualdade social e econômica, qualidade da educação, saúde e moradia, com sua participação na gestão pública.</a:t>
            </a:r>
          </a:p>
          <a:p>
            <a:endParaRPr lang="pt-BR" dirty="0"/>
          </a:p>
        </p:txBody>
      </p:sp>
    </p:spTree>
    <p:extLst>
      <p:ext uri="{BB962C8B-B14F-4D97-AF65-F5344CB8AC3E}">
        <p14:creationId xmlns:p14="http://schemas.microsoft.com/office/powerpoint/2010/main" xmlns="" val="3869435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Mais do que nunca precisamos usar o espaço escolar como ferramenta para melhoria de uma sociedade justa e igualitária. </a:t>
            </a:r>
          </a:p>
          <a:p>
            <a:r>
              <a:rPr lang="pt-BR" dirty="0" smtClean="0"/>
              <a:t> Você já parou para pensar que políticos, advogados, médicos, professores e outros representantes de demais profissões passaram por uma sala de aula? Tiveram a oportunidade de adquirir conhecimentos e utilizá-los na formação escolhida e no cotidiano? Então, como podemos justificar que muitos políticos e cidadãos comuns não têm compromisso e responsabilidade com o ambiente? Em que momento as reflexões ambientais foram perdidas na formação de tais indivíduos? Será que é responsabilidade só da escola a formação do sujeito ambiental?</a:t>
            </a:r>
            <a:endParaRPr lang="pt-BR" dirty="0"/>
          </a:p>
        </p:txBody>
      </p:sp>
    </p:spTree>
    <p:extLst>
      <p:ext uri="{BB962C8B-B14F-4D97-AF65-F5344CB8AC3E}">
        <p14:creationId xmlns:p14="http://schemas.microsoft.com/office/powerpoint/2010/main" xmlns="" val="2683956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O educador ambiental tem um potencial enorme em mãos, reinventar a criatividade dos estudantes, e para isso devem ser motivados e considerados como instrumentos de transformação para uma sociedade mais justa. </a:t>
            </a:r>
          </a:p>
          <a:p>
            <a:endParaRPr lang="pt-BR" dirty="0"/>
          </a:p>
        </p:txBody>
      </p:sp>
    </p:spTree>
    <p:extLst>
      <p:ext uri="{BB962C8B-B14F-4D97-AF65-F5344CB8AC3E}">
        <p14:creationId xmlns:p14="http://schemas.microsoft.com/office/powerpoint/2010/main" xmlns="" val="351921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Os que convivem com a educação ambiental (EA) podem constatar a surpreendente diversidade sob o guarda chuva desta denominação. Um olhar um pouco mais detido ¾ seja por parte daqueles que estão ai há muito tempo, dos recém chegados ou dos de estão de passagem pela </a:t>
            </a:r>
            <a:r>
              <a:rPr lang="pt-BR" dirty="0" err="1" smtClean="0"/>
              <a:t>área¾</a:t>
            </a:r>
            <a:r>
              <a:rPr lang="pt-BR" dirty="0" smtClean="0"/>
              <a:t> observará as inúmeras possibilidades que se abrem sob a </a:t>
            </a:r>
            <a:r>
              <a:rPr lang="pt-BR" i="1" dirty="0" smtClean="0"/>
              <a:t>esperança </a:t>
            </a:r>
            <a:r>
              <a:rPr lang="pt-BR" dirty="0" smtClean="0"/>
              <a:t>de Pandora, como Santos &amp; Sato (2001) apropriadamente denominaram o estado do debate</a:t>
            </a:r>
          </a:p>
          <a:p>
            <a:pPr>
              <a:buNone/>
            </a:pPr>
            <a:r>
              <a:rPr lang="pt-BR" dirty="0" smtClean="0"/>
              <a:t>   em educação ambiental.</a:t>
            </a:r>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AMBIENTAL</a:t>
            </a:r>
            <a:endParaRPr lang="pt-BR" dirty="0"/>
          </a:p>
        </p:txBody>
      </p:sp>
      <p:sp>
        <p:nvSpPr>
          <p:cNvPr id="3" name="Espaço Reservado para Conteúdo 2"/>
          <p:cNvSpPr>
            <a:spLocks noGrp="1"/>
          </p:cNvSpPr>
          <p:nvPr>
            <p:ph sz="quarter" idx="1"/>
          </p:nvPr>
        </p:nvSpPr>
        <p:spPr/>
        <p:txBody>
          <a:bodyPr>
            <a:normAutofit/>
          </a:bodyPr>
          <a:lstStyle/>
          <a:p>
            <a:r>
              <a:rPr lang="pt-BR" dirty="0" smtClean="0"/>
              <a:t>Mesmo que o sistema nos forneça elementos que tentam nos silenciar, a profissão de educador ambiental requer energia e luta para tentarmos mudar essa realidade grotesca. Educador, seja o agente provedor da criatividade ambiental e dê asas responsáveis aos estudantes, assim poderão voar em busca de habitat sustentável, como diria Rubens Alves: “Há escolas que são gaiolas e há escolas que são asas”. Que tipo de escola é a sua? </a:t>
            </a:r>
          </a:p>
          <a:p>
            <a:endParaRPr lang="pt-BR" dirty="0"/>
          </a:p>
        </p:txBody>
      </p:sp>
    </p:spTree>
    <p:extLst>
      <p:ext uri="{BB962C8B-B14F-4D97-AF65-F5344CB8AC3E}">
        <p14:creationId xmlns:p14="http://schemas.microsoft.com/office/powerpoint/2010/main" xmlns="" val="20696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Que tal uma escola que possa inserir no seu projeto político pedagógico e nos planos de aula para a EA, caminhos de transformação que desponta da convergência entre mudança social e ambiental ao </a:t>
            </a:r>
            <a:r>
              <a:rPr lang="pt-BR" dirty="0" err="1" smtClean="0"/>
              <a:t>ressignificar</a:t>
            </a:r>
            <a:r>
              <a:rPr lang="pt-BR" dirty="0" smtClean="0"/>
              <a:t> o </a:t>
            </a:r>
            <a:r>
              <a:rPr lang="pt-BR" i="1" dirty="0" smtClean="0"/>
              <a:t>cuidado para com a natureza e para </a:t>
            </a:r>
            <a:r>
              <a:rPr lang="pt-BR" dirty="0" smtClean="0"/>
              <a:t>com o Outro humano como valores </a:t>
            </a:r>
            <a:r>
              <a:rPr lang="pt-BR" dirty="0" err="1" smtClean="0"/>
              <a:t>ético-políticos</a:t>
            </a:r>
            <a:r>
              <a:rPr lang="pt-BR" dirty="0" smtClean="0"/>
              <a:t>, a educação ambiental crítica afirma uma ética ambiental, balizadora das decisões sociais e </a:t>
            </a:r>
            <a:r>
              <a:rPr lang="pt-BR" dirty="0" err="1" smtClean="0"/>
              <a:t>reorientadora</a:t>
            </a:r>
            <a:r>
              <a:rPr lang="pt-BR" dirty="0" smtClean="0"/>
              <a:t> dos estilos de vida coletivos e individuais.</a:t>
            </a:r>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Carvalho (2008) afirma que longe </a:t>
            </a:r>
            <a:r>
              <a:rPr lang="pt-BR" dirty="0" smtClean="0"/>
              <a:t>de resumir </a:t>
            </a:r>
            <a:r>
              <a:rPr lang="pt-BR" dirty="0" smtClean="0"/>
              <a:t>um projeto </a:t>
            </a:r>
            <a:r>
              <a:rPr lang="pt-BR" dirty="0" smtClean="0"/>
              <a:t>que segue sendo construído e disputado na batalha das </a:t>
            </a:r>
            <a:r>
              <a:rPr lang="pt-BR" dirty="0" err="1" smtClean="0"/>
              <a:t>ideias</a:t>
            </a:r>
            <a:r>
              <a:rPr lang="pt-BR" dirty="0" smtClean="0"/>
              <a:t>, ideais e ações </a:t>
            </a:r>
            <a:r>
              <a:rPr lang="pt-BR" dirty="0" smtClean="0"/>
              <a:t>da educação</a:t>
            </a:r>
            <a:r>
              <a:rPr lang="pt-BR" dirty="0" smtClean="0"/>
              <a:t>, a </a:t>
            </a:r>
            <a:r>
              <a:rPr lang="pt-BR" dirty="0" smtClean="0"/>
              <a:t>intenção </a:t>
            </a:r>
            <a:r>
              <a:rPr lang="pt-BR" dirty="0" smtClean="0"/>
              <a:t>é disparar o diálogo, convidar a pensar, discutir, compartilhar </a:t>
            </a:r>
            <a:r>
              <a:rPr lang="pt-BR" dirty="0" smtClean="0"/>
              <a:t>ou refutar </a:t>
            </a:r>
            <a:r>
              <a:rPr lang="pt-BR" dirty="0" smtClean="0"/>
              <a:t>as </a:t>
            </a:r>
            <a:r>
              <a:rPr lang="pt-BR" dirty="0" err="1" smtClean="0"/>
              <a:t>ideias</a:t>
            </a:r>
            <a:r>
              <a:rPr lang="pt-BR" dirty="0" smtClean="0"/>
              <a:t> </a:t>
            </a:r>
            <a:r>
              <a:rPr lang="pt-BR" dirty="0" smtClean="0"/>
              <a:t>que destacamos a seguir, na forma de </a:t>
            </a:r>
            <a:r>
              <a:rPr lang="pt-BR" dirty="0" smtClean="0"/>
              <a:t>tópicos para se entender ou praticar uma educação ambiental crítica.</a:t>
            </a:r>
            <a:endParaRPr lang="pt-BR" dirty="0" smtClean="0"/>
          </a:p>
          <a:p>
            <a:endParaRPr lang="pt-B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Promover a compreensão dos problemas socioambientais em suas múltiplas dimensões</a:t>
            </a:r>
            <a:r>
              <a:rPr lang="pt-BR" dirty="0" smtClean="0"/>
              <a:t>: geográficas</a:t>
            </a:r>
            <a:r>
              <a:rPr lang="pt-BR" dirty="0" smtClean="0"/>
              <a:t>, históricas, biológicas, sociais e subjetivas; considerando o ambiente como o </a:t>
            </a:r>
            <a:r>
              <a:rPr lang="pt-BR" dirty="0" smtClean="0"/>
              <a:t>conjunto das </a:t>
            </a:r>
            <a:r>
              <a:rPr lang="pt-BR" dirty="0" smtClean="0"/>
              <a:t>inter-relações que se estabelecem entre o mundo natural e o mundo social, mediado </a:t>
            </a:r>
            <a:r>
              <a:rPr lang="pt-BR" dirty="0" smtClean="0"/>
              <a:t>por saberes </a:t>
            </a:r>
            <a:r>
              <a:rPr lang="pt-BR" dirty="0" smtClean="0"/>
              <a:t>locais e tradicionais, alem dos saberes </a:t>
            </a:r>
            <a:r>
              <a:rPr lang="pt-BR" dirty="0" smtClean="0"/>
              <a:t>científicos.</a:t>
            </a:r>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Contribuir para a transformação dos atuais padrões de uso e distribuição dos bens ambientais </a:t>
            </a:r>
            <a:r>
              <a:rPr lang="pt-BR" dirty="0" smtClean="0"/>
              <a:t>em direção </a:t>
            </a:r>
            <a:r>
              <a:rPr lang="pt-BR" dirty="0" smtClean="0"/>
              <a:t>a formas mais sustentáveis, justas e solidárias de vida e de relação com a </a:t>
            </a:r>
            <a:r>
              <a:rPr lang="pt-BR" dirty="0" smtClean="0"/>
              <a:t>natureza.</a:t>
            </a:r>
            <a:endParaRPr lang="pt-BR" dirty="0" smtClean="0"/>
          </a:p>
          <a:p>
            <a:r>
              <a:rPr lang="pt-BR" dirty="0" smtClean="0"/>
              <a:t>Formar uma atitude ecológica dotada de sensibilidades estéticas, éticas e políticas sensíveis </a:t>
            </a:r>
            <a:r>
              <a:rPr lang="pt-BR" dirty="0" smtClean="0"/>
              <a:t>à identificação </a:t>
            </a:r>
            <a:r>
              <a:rPr lang="pt-BR" dirty="0" smtClean="0"/>
              <a:t>dos problemas e conflitos que afetam o ambiente em que vivemos;</a:t>
            </a:r>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Implicar os sujeitos da educação com a solução ou melhoria destes problemas e conflitos </a:t>
            </a:r>
            <a:r>
              <a:rPr lang="pt-BR" dirty="0" smtClean="0"/>
              <a:t>através processos </a:t>
            </a:r>
            <a:r>
              <a:rPr lang="pt-BR" dirty="0" smtClean="0"/>
              <a:t>de ensino-aprendizagem, formais ou não formais, que preconizem a </a:t>
            </a:r>
            <a:r>
              <a:rPr lang="pt-BR" dirty="0" smtClean="0"/>
              <a:t>construção significativa </a:t>
            </a:r>
            <a:r>
              <a:rPr lang="pt-BR" dirty="0" smtClean="0"/>
              <a:t>de conhecimentos e a formação de uma cidadania ambiental.</a:t>
            </a:r>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Atuar no cotidiano escolar e não escolar, provocando novas questões, situações de </a:t>
            </a:r>
            <a:r>
              <a:rPr lang="pt-BR" dirty="0" smtClean="0"/>
              <a:t>aprendizagem e </a:t>
            </a:r>
            <a:r>
              <a:rPr lang="pt-BR" dirty="0" smtClean="0"/>
              <a:t>desafios para a participação na resolução de problemas, buscando articular escola com </a:t>
            </a:r>
            <a:r>
              <a:rPr lang="pt-BR" dirty="0" smtClean="0"/>
              <a:t>os ambientes </a:t>
            </a:r>
            <a:r>
              <a:rPr lang="pt-BR" dirty="0" smtClean="0"/>
              <a:t>locais e regionais onde estão inseridas.</a:t>
            </a:r>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Construir processos de aprendizagem significativa, conectando a experiência e os repertórios </a:t>
            </a:r>
            <a:r>
              <a:rPr lang="pt-BR" dirty="0" smtClean="0"/>
              <a:t>já existentes </a:t>
            </a:r>
            <a:r>
              <a:rPr lang="pt-BR" dirty="0" smtClean="0"/>
              <a:t>com questões e experiências que possam gerar novos conceitos e significados </a:t>
            </a:r>
            <a:r>
              <a:rPr lang="pt-BR" dirty="0" smtClean="0"/>
              <a:t>para quem </a:t>
            </a:r>
            <a:r>
              <a:rPr lang="pt-BR" dirty="0" smtClean="0"/>
              <a:t>se abre à aventura de compreender e se deixar surpreender pelo mundo que o cerca</a:t>
            </a:r>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Situar o educador como, sobretudo, um mediador de relações sócio-educativas, coordenador </a:t>
            </a:r>
            <a:r>
              <a:rPr lang="pt-BR" dirty="0" smtClean="0"/>
              <a:t>de ações</a:t>
            </a:r>
            <a:r>
              <a:rPr lang="pt-BR" dirty="0" smtClean="0"/>
              <a:t>, pesquisas e reflexões ¾ escolares e/ou comunitárias ¾ que oportunizem novos </a:t>
            </a:r>
            <a:r>
              <a:rPr lang="pt-BR" dirty="0" smtClean="0"/>
              <a:t>processos de </a:t>
            </a:r>
            <a:r>
              <a:rPr lang="pt-BR" dirty="0" smtClean="0"/>
              <a:t>aprendizagens sociais, individuais e institucionais.</a:t>
            </a:r>
            <a:endParaRPr lang="pt-B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sz="quarter" idx="1"/>
          </p:nvPr>
        </p:nvSpPr>
        <p:spPr/>
        <p:txBody>
          <a:bodyPr/>
          <a:lstStyle/>
          <a:p>
            <a:pPr>
              <a:buNone/>
            </a:pPr>
            <a:r>
              <a:rPr lang="pt-BR" dirty="0" smtClean="0"/>
              <a:t>BRASIL, Ministério da Educação. Secretaria de Educação Fundamental. </a:t>
            </a:r>
            <a:r>
              <a:rPr lang="pt-BR" i="1" dirty="0" smtClean="0"/>
              <a:t>Parâmetros Curriculares Nacionais</a:t>
            </a:r>
            <a:r>
              <a:rPr lang="pt-BR" dirty="0" smtClean="0"/>
              <a:t>. Introdução. Brasília: MEC/SEF, 1997. </a:t>
            </a:r>
          </a:p>
          <a:p>
            <a:pPr>
              <a:buNone/>
            </a:pPr>
            <a:r>
              <a:rPr lang="pt-BR" dirty="0" smtClean="0"/>
              <a:t>CARVALHO, Isabel Cristina de Moura. </a:t>
            </a:r>
            <a:r>
              <a:rPr lang="pt-BR" b="1" i="1" dirty="0" smtClean="0"/>
              <a:t>Educação ambiental</a:t>
            </a:r>
            <a:r>
              <a:rPr lang="pt-BR" b="1" dirty="0" smtClean="0"/>
              <a:t>: a formação do sujeito ecológico</a:t>
            </a:r>
            <a:r>
              <a:rPr lang="pt-BR" dirty="0" smtClean="0"/>
              <a:t>. São Paulo: Cortez, 2008.</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b="1" dirty="0" smtClean="0"/>
              <a:t>Uma educação ambiental para chamar de “sua”?</a:t>
            </a:r>
          </a:p>
          <a:p>
            <a:r>
              <a:rPr lang="pt-BR" dirty="0" smtClean="0"/>
              <a:t>Mas, antes que se insinue a expectativa de chegar à terra prometida da EA poderíamos, desde já, desalojar esta promessa perguntando: existiria uma EA para chamar de “sua”? um tesouro no final do arco-íris para os que alcançarem virtuosamente o coração desta diversidade?</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A pergunta de Paul </a:t>
            </a:r>
            <a:r>
              <a:rPr lang="pt-BR" dirty="0" err="1" smtClean="0"/>
              <a:t>Ricoeur</a:t>
            </a:r>
            <a:r>
              <a:rPr lang="pt-BR" dirty="0" smtClean="0"/>
              <a:t> para as várias filosofias destacada na epígrafe deste texto, pode ser reposta aqui, para o dilema do educador que está diante da multiplicidade das educações ambientais. Habitar uma filosofia, um autor, ou neste caso, uma orientação em EA, oferece a permanência acolhedora que transforma o mundo em um lugar conhecido e amistoso. Mas a pergunta ética fundamental que está ao fundo de toda escolha deste tipo, diz respeito a alteridade. Esta pergunta permanece, mesmo depois da legitima tomada de posição pelos lugares que queremos habitar. (CARVALHO, 2008).</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A pergunta que permanece e, ao permanecer mantém a abertura necessária que não permite a inércia e a acomodação da província, diz respeito ao que dizer dos outros lugares, das outras educações ambientais? Como fundamentar nossas escolhas? Como conviver com as outras escolhas, as escolhas dos outros? Afinal, como conviver com o Outro, a </a:t>
            </a:r>
            <a:r>
              <a:rPr lang="pt-BR" dirty="0" err="1" smtClean="0"/>
              <a:t>outridade</a:t>
            </a:r>
            <a:r>
              <a:rPr lang="pt-BR" dirty="0" smtClean="0"/>
              <a:t> irredutível da diferença que, particularmente no campo ambiental, se coloca tanto no encontro com os outros humanos</a:t>
            </a:r>
          </a:p>
          <a:p>
            <a:r>
              <a:rPr lang="pt-BR" dirty="0" smtClean="0"/>
              <a:t>quanto no encontro com a natureza enquanto Outro?</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CARVALHO (2008) relaciona esse momento de tantas educação ambiental de torre de babel.</a:t>
            </a:r>
          </a:p>
          <a:p>
            <a:r>
              <a:rPr lang="pt-BR" dirty="0" smtClean="0"/>
              <a:t>O melhor enfrentamento da babel das múltiplas educações ambientais passa, do nosso ponto de vista, pela abertura de um espaço que contemple o diálogo entre as diferentes abordagens. Para que este diálogo se dê é condição fundamental a explicitação dos pressupostos de cada uma das diferentes posições, (CARVALHO, 2008).</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Para este entendimento a autora trabalha com a discussão de alguns dos fundamentos do que se poderia chamar de EA crítica, sem com isso sugerir a possível cristalização de uma única EA. </a:t>
            </a:r>
          </a:p>
          <a:p>
            <a:r>
              <a:rPr lang="pt-BR" dirty="0" smtClean="0"/>
              <a:t>Desde uma visão sócio-histórica, reconhecedora do contexto plural das educações ambientais, a proposição de uma EA crítica, tal como a entendemos, não tem a pretensão de solucionar a babel das educações ambientais. Mesmo porque não acreditamos que seja possível a traduzir ou reduzir as múltiplas orientações numa única educação ambiental: uma espécie de esperanto ou pensamento único ambiental.</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FORMAÇÃO DO SUJEITO ECOLÓGICO</a:t>
            </a:r>
            <a:endParaRPr lang="pt-BR" dirty="0"/>
          </a:p>
        </p:txBody>
      </p:sp>
      <p:sp>
        <p:nvSpPr>
          <p:cNvPr id="3" name="Espaço Reservado para Conteúdo 2"/>
          <p:cNvSpPr>
            <a:spLocks noGrp="1"/>
          </p:cNvSpPr>
          <p:nvPr>
            <p:ph sz="quarter" idx="1"/>
          </p:nvPr>
        </p:nvSpPr>
        <p:spPr/>
        <p:txBody>
          <a:bodyPr/>
          <a:lstStyle/>
          <a:p>
            <a:r>
              <a:rPr lang="pt-BR" dirty="0" smtClean="0"/>
              <a:t>O que carvalho propõe em seu discurso teórico?</a:t>
            </a:r>
          </a:p>
          <a:p>
            <a:r>
              <a:rPr lang="pt-BR" dirty="0" smtClean="0"/>
              <a:t>As práticas agrupadas sob o conceito de educação ambiental tem sido categorizadas de muitas maneiras: educação ambiental popular, crítica, política, comunitária, formal, não formal, para o desenvolvimento sustentável, conservacionista, socioambiental, ao ar livre, para solução de problemas entre tantas outras.</a:t>
            </a:r>
            <a:endParaRPr lang="pt-B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ívico">
  <a:themeElements>
    <a:clrScheme name="Cívico">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ívico">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ívico">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580</TotalTime>
  <Words>2722</Words>
  <Application>Microsoft Office PowerPoint</Application>
  <PresentationFormat>Apresentação na tela (4:3)</PresentationFormat>
  <Paragraphs>104</Paragraphs>
  <Slides>39</Slides>
  <Notes>0</Notes>
  <HiddenSlides>0</HiddenSlides>
  <MMClips>0</MMClips>
  <ScaleCrop>false</ScaleCrop>
  <HeadingPairs>
    <vt:vector size="4" baseType="variant">
      <vt:variant>
        <vt:lpstr>Tema</vt:lpstr>
      </vt:variant>
      <vt:variant>
        <vt:i4>1</vt:i4>
      </vt:variant>
      <vt:variant>
        <vt:lpstr>Títulos de slides</vt:lpstr>
      </vt:variant>
      <vt:variant>
        <vt:i4>39</vt:i4>
      </vt:variant>
    </vt:vector>
  </HeadingPairs>
  <TitlesOfParts>
    <vt:vector size="40" baseType="lpstr">
      <vt:lpstr>Cívico</vt:lpstr>
      <vt:lpstr>Universidade de Brasília - Unb</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 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AMBIENTAL</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A FORMAÇÃO DO SUJEITO ECOLÓGICO</vt:lpstr>
      <vt:lpstr>REFERÊNCIAS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Universidade de Brasília - Unb</dc:title>
  <dc:creator>Benjamin</dc:creator>
  <cp:lastModifiedBy>Benjamin</cp:lastModifiedBy>
  <cp:revision>66</cp:revision>
  <dcterms:created xsi:type="dcterms:W3CDTF">2013-09-11T21:24:57Z</dcterms:created>
  <dcterms:modified xsi:type="dcterms:W3CDTF">2013-10-29T19:23:27Z</dcterms:modified>
</cp:coreProperties>
</file>