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7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6" r:id="rId21"/>
    <p:sldId id="278" r:id="rId22"/>
    <p:sldId id="279" r:id="rId2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000" autoAdjust="0"/>
    <p:restoredTop sz="94660"/>
  </p:normalViewPr>
  <p:slideViewPr>
    <p:cSldViewPr>
      <p:cViewPr varScale="1">
        <p:scale>
          <a:sx n="68" d="100"/>
          <a:sy n="68" d="100"/>
        </p:scale>
        <p:origin x="-147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tângulo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tângulo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tângulo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tângulo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76478-9208-4381-BCBE-C2B63C36B246}" type="datetimeFigureOut">
              <a:rPr lang="pt-BR" smtClean="0"/>
              <a:pPr/>
              <a:t>10/10/2013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tângulo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Elipse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Elipse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1B0359C-A07E-462B-AFAA-981576668BE9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76478-9208-4381-BCBE-C2B63C36B246}" type="datetimeFigureOut">
              <a:rPr lang="pt-BR" smtClean="0"/>
              <a:pPr/>
              <a:t>10/10/2013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0359C-A07E-462B-AFAA-981576668BE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tângulo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tângulo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tângulo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tângulo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Elipse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ipse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C1B0359C-A07E-462B-AFAA-981576668BE9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76478-9208-4381-BCBE-C2B63C36B246}" type="datetimeFigureOut">
              <a:rPr lang="pt-BR" smtClean="0"/>
              <a:pPr/>
              <a:t>10/10/2013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76478-9208-4381-BCBE-C2B63C36B246}" type="datetimeFigureOut">
              <a:rPr lang="pt-BR" smtClean="0"/>
              <a:pPr/>
              <a:t>10/10/2013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C1B0359C-A07E-462B-AFAA-981576668BE9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tângulo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tângulo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tângulo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tângulo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tângulo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13" name="Retângulo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tângulo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76478-9208-4381-BCBE-C2B63C36B246}" type="datetimeFigureOut">
              <a:rPr lang="pt-BR" smtClean="0"/>
              <a:pPr/>
              <a:t>10/10/2013</a:t>
            </a:fld>
            <a:endParaRPr lang="pt-BR"/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Elipse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ipse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1B0359C-A07E-462B-AFAA-981576668BE9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82576478-9208-4381-BCBE-C2B63C36B246}" type="datetimeFigureOut">
              <a:rPr lang="pt-BR" smtClean="0"/>
              <a:pPr/>
              <a:t>10/10/2013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0359C-A07E-462B-AFAA-981576668BE9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Espaço Reservado para Conteúdo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2" name="Espaço Reservado para Conteúdo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ector reto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tângulo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tângulo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tângulo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tângulo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tângulo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tângulo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76478-9208-4381-BCBE-C2B63C36B246}" type="datetimeFigureOut">
              <a:rPr lang="pt-BR" smtClean="0"/>
              <a:pPr/>
              <a:t>10/10/2013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pt-BR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tângulo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Espaço Reservado para Conteúdo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6" name="Espaço Reservado para Conteúdo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5" name="Elipse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Elipse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C1B0359C-A07E-462B-AFAA-981576668BE9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3" name="Título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76478-9208-4381-BCBE-C2B63C36B246}" type="datetimeFigureOut">
              <a:rPr lang="pt-BR" smtClean="0"/>
              <a:pPr/>
              <a:t>10/10/2013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C1B0359C-A07E-462B-AFAA-981576668BE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tângulo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tângulo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tângulo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tângulo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76478-9208-4381-BCBE-C2B63C36B246}" type="datetimeFigureOut">
              <a:rPr lang="pt-BR" smtClean="0"/>
              <a:pPr/>
              <a:t>10/10/2013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1B0359C-A07E-462B-AFAA-981576668BE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ângulo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tângulo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tângulo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tângulo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tângulo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tângulo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Espaço Reservado para Conteúdo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0" name="Elipse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ipse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1B0359C-A07E-462B-AFAA-981576668BE9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1" name="Retângulo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76478-9208-4381-BCBE-C2B63C36B246}" type="datetimeFigureOut">
              <a:rPr lang="pt-BR" smtClean="0"/>
              <a:pPr/>
              <a:t>10/10/2013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ector reto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tângulo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tângulo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tângulo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tângulo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tângulo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tângulo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Elipse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Elipse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C1B0359C-A07E-462B-AFAA-981576668BE9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22" name="Retângulo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82576478-9208-4381-BCBE-C2B63C36B246}" type="datetimeFigureOut">
              <a:rPr lang="pt-BR" smtClean="0"/>
              <a:pPr/>
              <a:t>10/10/2013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tângulo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tângulo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tângulo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tângulo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82576478-9208-4381-BCBE-C2B63C36B246}" type="datetimeFigureOut">
              <a:rPr lang="pt-BR" smtClean="0"/>
              <a:pPr/>
              <a:t>10/10/2013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Elipse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ipse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1B0359C-A07E-462B-AFAA-981576668BE9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Universidade de Brasília - </a:t>
            </a:r>
            <a:r>
              <a:rPr lang="pt-BR" dirty="0" err="1" smtClean="0"/>
              <a:t>Unb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Prof. Dr. Benjamin de Lacerda Júnior</a:t>
            </a:r>
          </a:p>
          <a:p>
            <a:r>
              <a:rPr lang="pt-BR" dirty="0" smtClean="0"/>
              <a:t>Fundamentos de Educação Ambiental</a:t>
            </a:r>
          </a:p>
          <a:p>
            <a:r>
              <a:rPr lang="pt-BR" dirty="0" smtClean="0"/>
              <a:t>A </a:t>
            </a:r>
            <a:r>
              <a:rPr lang="pt-BR" dirty="0" smtClean="0"/>
              <a:t>invenção </a:t>
            </a:r>
            <a:r>
              <a:rPr lang="pt-BR" dirty="0" smtClean="0"/>
              <a:t>do sujeito ecológico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14066318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 INVENÇÃO DO SUJEITO ECOLÓGICO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 noção de campo ambiental e relações sociais ou campo social, historicamente situadas </a:t>
            </a:r>
            <a:r>
              <a:rPr lang="pt-BR" dirty="0" err="1" smtClean="0"/>
              <a:t>Bourdieu</a:t>
            </a:r>
            <a:r>
              <a:rPr lang="pt-BR" dirty="0" smtClean="0"/>
              <a:t> (1989).</a:t>
            </a:r>
          </a:p>
          <a:p>
            <a:r>
              <a:rPr lang="pt-BR" dirty="0" smtClean="0"/>
              <a:t>A noção de campo social evoca um espaço relativamente autônomo de relações sociais historicamente situadas que produz um conjunto de valores, uma ética, traços </a:t>
            </a:r>
            <a:r>
              <a:rPr lang="pt-BR" dirty="0" err="1" smtClean="0"/>
              <a:t>identitários</a:t>
            </a:r>
            <a:r>
              <a:rPr lang="pt-BR" dirty="0" smtClean="0"/>
              <a:t> de um sujeito ideal, naturaliza certos modos de ver e de ser comportar que põem em ação regras do jogo do campo.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2873473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 INVENÇÃO DO SUJEITO ECOLÓGICO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No campo ambiental enquanto espaço estruturante, o campo ambiental inclui uma série de práticas e políticas pedagógicas, religiosas e culturais que se organizam de forma mais ou menos instituídas no âmbito do poder público em vários níveis e que reúne e forma um corpo de militantes com vários propósitos sobre a temática ambiental.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11549485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 INVENÇÃO DO SUJEITO ECOLÓGICO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Análise de trajetórias biográficas relacionados a questão ambiental ou seja o campo sócio ambiental tomando trajetórias de vida e levando e consideração a narrativa como metodologia, constitui-se dessa forma o referencial teórico para a invenção do sujeito ecológico.</a:t>
            </a:r>
          </a:p>
          <a:p>
            <a:r>
              <a:rPr lang="pt-BR" dirty="0" smtClean="0"/>
              <a:t>Um sujeito com um ideal ecológico.</a:t>
            </a:r>
          </a:p>
          <a:p>
            <a:r>
              <a:rPr lang="pt-BR" dirty="0" smtClean="0"/>
              <a:t>Um sujeito ecológico enquanto uma identidade narrativa que remete uma prática social e um perfil profissional particular: o educador ambiental.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12003549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 INVENÇÃO DO SUJEITO ECOLÓGICO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GB" sz="2800" dirty="0" err="1" smtClean="0"/>
              <a:t>Nesse</a:t>
            </a:r>
            <a:r>
              <a:rPr lang="en-GB" sz="2800" dirty="0" smtClean="0"/>
              <a:t> </a:t>
            </a:r>
            <a:r>
              <a:rPr lang="en-GB" sz="2800" dirty="0" err="1" smtClean="0"/>
              <a:t>pensamento</a:t>
            </a:r>
            <a:r>
              <a:rPr lang="en-GB" sz="2800" dirty="0" smtClean="0"/>
              <a:t> </a:t>
            </a:r>
            <a:r>
              <a:rPr lang="en-GB" sz="2800" dirty="0" err="1" smtClean="0"/>
              <a:t>teórico</a:t>
            </a:r>
            <a:r>
              <a:rPr lang="en-GB" sz="2800" dirty="0" smtClean="0"/>
              <a:t> de </a:t>
            </a:r>
            <a:r>
              <a:rPr lang="en-GB" sz="2800" dirty="0" err="1" smtClean="0"/>
              <a:t>Carvalho</a:t>
            </a:r>
            <a:r>
              <a:rPr lang="en-GB" sz="2800" dirty="0" smtClean="0"/>
              <a:t> (2005) </a:t>
            </a:r>
            <a:r>
              <a:rPr lang="en-GB" sz="2800" dirty="0" err="1" smtClean="0"/>
              <a:t>podemos</a:t>
            </a:r>
            <a:r>
              <a:rPr lang="en-GB" sz="2800" dirty="0" smtClean="0"/>
              <a:t> </a:t>
            </a:r>
            <a:r>
              <a:rPr lang="en-GB" sz="2800" dirty="0" err="1" smtClean="0"/>
              <a:t>remeter</a:t>
            </a:r>
            <a:r>
              <a:rPr lang="en-GB" sz="2800" dirty="0" smtClean="0"/>
              <a:t> </a:t>
            </a:r>
            <a:r>
              <a:rPr lang="en-GB" sz="2800" dirty="0" err="1" smtClean="0"/>
              <a:t>nas</a:t>
            </a:r>
            <a:r>
              <a:rPr lang="en-GB" sz="2800" dirty="0" smtClean="0"/>
              <a:t> </a:t>
            </a:r>
            <a:r>
              <a:rPr lang="en-GB" sz="2800" dirty="0" err="1" smtClean="0"/>
              <a:t>narrativas</a:t>
            </a:r>
            <a:r>
              <a:rPr lang="en-GB" sz="2800" dirty="0" smtClean="0"/>
              <a:t> </a:t>
            </a:r>
            <a:r>
              <a:rPr lang="en-GB" sz="2800" dirty="0" err="1" smtClean="0"/>
              <a:t>bibliográficas</a:t>
            </a:r>
            <a:r>
              <a:rPr lang="en-GB" sz="2800" dirty="0" smtClean="0"/>
              <a:t> </a:t>
            </a:r>
            <a:r>
              <a:rPr lang="en-GB" sz="2800" dirty="0" err="1" smtClean="0"/>
              <a:t>propostas</a:t>
            </a:r>
            <a:r>
              <a:rPr lang="en-GB" sz="2800" dirty="0" smtClean="0"/>
              <a:t> </a:t>
            </a:r>
            <a:r>
              <a:rPr lang="en-GB" sz="2800" dirty="0" err="1" smtClean="0"/>
              <a:t>pela</a:t>
            </a:r>
            <a:r>
              <a:rPr lang="en-GB" sz="2800" dirty="0" smtClean="0"/>
              <a:t> </a:t>
            </a:r>
            <a:r>
              <a:rPr lang="en-GB" sz="2800" dirty="0" err="1" smtClean="0"/>
              <a:t>autora</a:t>
            </a:r>
            <a:r>
              <a:rPr lang="en-GB" sz="2800" dirty="0" smtClean="0"/>
              <a:t> o </a:t>
            </a:r>
            <a:r>
              <a:rPr lang="en-GB" sz="2800" dirty="0" err="1" smtClean="0"/>
              <a:t>seguinte</a:t>
            </a:r>
            <a:r>
              <a:rPr lang="en-GB" sz="2800" dirty="0" smtClean="0"/>
              <a:t>:</a:t>
            </a:r>
          </a:p>
          <a:p>
            <a:r>
              <a:rPr lang="en-GB" sz="2800" dirty="0" err="1" smtClean="0"/>
              <a:t>educação</a:t>
            </a:r>
            <a:r>
              <a:rPr lang="en-GB" sz="2800" dirty="0" smtClean="0"/>
              <a:t> e o </a:t>
            </a:r>
            <a:r>
              <a:rPr lang="en-GB" sz="2800" dirty="0" err="1" smtClean="0"/>
              <a:t>meio</a:t>
            </a:r>
            <a:r>
              <a:rPr lang="en-GB" sz="2800" dirty="0" smtClean="0"/>
              <a:t> </a:t>
            </a:r>
            <a:r>
              <a:rPr lang="en-GB" sz="2800" dirty="0" err="1" smtClean="0"/>
              <a:t>ambiente</a:t>
            </a:r>
            <a:r>
              <a:rPr lang="en-GB" sz="2800" dirty="0" smtClean="0"/>
              <a:t>: </a:t>
            </a:r>
            <a:r>
              <a:rPr lang="en-GB" sz="2800" dirty="0" err="1" smtClean="0"/>
              <a:t>importância</a:t>
            </a:r>
            <a:r>
              <a:rPr lang="en-GB" sz="2800" dirty="0" smtClean="0"/>
              <a:t> </a:t>
            </a:r>
            <a:r>
              <a:rPr lang="en-GB" sz="2800" dirty="0" err="1" smtClean="0"/>
              <a:t>da</a:t>
            </a:r>
            <a:r>
              <a:rPr lang="en-GB" sz="2800" dirty="0" smtClean="0"/>
              <a:t> </a:t>
            </a:r>
            <a:r>
              <a:rPr lang="en-GB" sz="2800" dirty="0" err="1" smtClean="0"/>
              <a:t>educação</a:t>
            </a:r>
            <a:r>
              <a:rPr lang="en-GB" sz="2800" dirty="0" smtClean="0"/>
              <a:t> </a:t>
            </a:r>
            <a:r>
              <a:rPr lang="en-GB" sz="2800" dirty="0" err="1" smtClean="0"/>
              <a:t>enquanto</a:t>
            </a:r>
            <a:r>
              <a:rPr lang="en-GB" sz="2800" dirty="0" smtClean="0"/>
              <a:t> </a:t>
            </a:r>
            <a:r>
              <a:rPr lang="en-GB" sz="2800" dirty="0" err="1" smtClean="0"/>
              <a:t>instrumento</a:t>
            </a:r>
            <a:r>
              <a:rPr lang="en-GB" sz="2800" dirty="0" smtClean="0"/>
              <a:t> </a:t>
            </a:r>
            <a:r>
              <a:rPr lang="en-GB" sz="2800" dirty="0" err="1" smtClean="0"/>
              <a:t>privilegiado</a:t>
            </a:r>
            <a:r>
              <a:rPr lang="en-GB" sz="2800" dirty="0" smtClean="0"/>
              <a:t> de </a:t>
            </a:r>
            <a:r>
              <a:rPr lang="en-GB" sz="2800" dirty="0" err="1" smtClean="0"/>
              <a:t>humanização</a:t>
            </a:r>
            <a:r>
              <a:rPr lang="en-GB" sz="2800" dirty="0" smtClean="0"/>
              <a:t>, </a:t>
            </a:r>
            <a:r>
              <a:rPr lang="en-GB" sz="2800" dirty="0" err="1" smtClean="0"/>
              <a:t>socialização</a:t>
            </a:r>
            <a:r>
              <a:rPr lang="en-GB" sz="2800" dirty="0" smtClean="0"/>
              <a:t> e </a:t>
            </a:r>
            <a:r>
              <a:rPr lang="en-GB" sz="2800" dirty="0" err="1" smtClean="0"/>
              <a:t>direcionamento</a:t>
            </a:r>
            <a:r>
              <a:rPr lang="en-GB" sz="2800" dirty="0" smtClean="0"/>
              <a:t> social. </a:t>
            </a:r>
            <a:br>
              <a:rPr lang="en-GB" sz="2800" dirty="0" smtClean="0"/>
            </a:br>
            <a:r>
              <a:rPr lang="en-GB" sz="2800" dirty="0" smtClean="0"/>
              <a:t>Como </a:t>
            </a:r>
            <a:r>
              <a:rPr lang="en-GB" sz="2800" dirty="0" err="1" smtClean="0"/>
              <a:t>toda</a:t>
            </a:r>
            <a:r>
              <a:rPr lang="en-GB" sz="2800" dirty="0" smtClean="0"/>
              <a:t> </a:t>
            </a:r>
            <a:r>
              <a:rPr lang="en-GB" sz="2800" dirty="0" err="1" smtClean="0"/>
              <a:t>prática</a:t>
            </a:r>
            <a:r>
              <a:rPr lang="en-GB" sz="2800" dirty="0" smtClean="0"/>
              <a:t> social, </a:t>
            </a:r>
            <a:r>
              <a:rPr lang="en-GB" sz="2800" dirty="0" err="1" smtClean="0"/>
              <a:t>ela</a:t>
            </a:r>
            <a:r>
              <a:rPr lang="en-GB" sz="2800" dirty="0" smtClean="0"/>
              <a:t> </a:t>
            </a:r>
            <a:r>
              <a:rPr lang="en-GB" sz="2800" dirty="0" err="1" smtClean="0"/>
              <a:t>guarda</a:t>
            </a:r>
            <a:r>
              <a:rPr lang="en-GB" sz="2800" dirty="0" smtClean="0"/>
              <a:t> </a:t>
            </a:r>
            <a:r>
              <a:rPr lang="en-GB" sz="2800" dirty="0" err="1" smtClean="0"/>
              <a:t>em</a:t>
            </a:r>
            <a:r>
              <a:rPr lang="en-GB" sz="2800" dirty="0" smtClean="0"/>
              <a:t> </a:t>
            </a:r>
            <a:r>
              <a:rPr lang="en-GB" sz="2800" dirty="0" err="1" smtClean="0"/>
              <a:t>si</a:t>
            </a:r>
            <a:r>
              <a:rPr lang="en-GB" sz="2800" dirty="0" smtClean="0"/>
              <a:t> as </a:t>
            </a:r>
            <a:r>
              <a:rPr lang="en-GB" sz="2800" dirty="0" err="1" smtClean="0"/>
              <a:t>possbilidades</a:t>
            </a:r>
            <a:r>
              <a:rPr lang="en-GB" sz="2800" dirty="0" smtClean="0"/>
              <a:t> </a:t>
            </a:r>
            <a:r>
              <a:rPr lang="en-GB" sz="2800" dirty="0" err="1" smtClean="0"/>
              <a:t>extremas</a:t>
            </a:r>
            <a:r>
              <a:rPr lang="en-GB" sz="2800" dirty="0" smtClean="0"/>
              <a:t> de </a:t>
            </a:r>
            <a:r>
              <a:rPr lang="en-GB" sz="2800" dirty="0" err="1" smtClean="0"/>
              <a:t>promover</a:t>
            </a:r>
            <a:r>
              <a:rPr lang="en-GB" sz="2800" dirty="0" smtClean="0"/>
              <a:t> a </a:t>
            </a:r>
            <a:r>
              <a:rPr lang="en-GB" sz="2800" dirty="0" err="1" smtClean="0"/>
              <a:t>liberdade</a:t>
            </a:r>
            <a:r>
              <a:rPr lang="en-GB" sz="2800" dirty="0" smtClean="0"/>
              <a:t> </a:t>
            </a:r>
            <a:r>
              <a:rPr lang="en-GB" sz="2800" dirty="0" err="1" smtClean="0"/>
              <a:t>ou</a:t>
            </a:r>
            <a:r>
              <a:rPr lang="en-GB" sz="2800" dirty="0" smtClean="0"/>
              <a:t> a </a:t>
            </a:r>
            <a:r>
              <a:rPr lang="en-GB" sz="2800" dirty="0" err="1" smtClean="0"/>
              <a:t>opressão</a:t>
            </a:r>
            <a:r>
              <a:rPr lang="en-GB" sz="2800" dirty="0" smtClean="0"/>
              <a:t>, de </a:t>
            </a:r>
            <a:r>
              <a:rPr lang="en-GB" sz="2800" dirty="0" err="1" smtClean="0"/>
              <a:t>transformar</a:t>
            </a:r>
            <a:r>
              <a:rPr lang="en-GB" sz="2800" dirty="0" smtClean="0"/>
              <a:t> </a:t>
            </a:r>
            <a:r>
              <a:rPr lang="en-GB" sz="2800" dirty="0" err="1" smtClean="0"/>
              <a:t>ou</a:t>
            </a:r>
            <a:r>
              <a:rPr lang="en-GB" sz="2800" dirty="0" smtClean="0"/>
              <a:t> </a:t>
            </a:r>
            <a:r>
              <a:rPr lang="en-GB" sz="2800" dirty="0" err="1" smtClean="0"/>
              <a:t>conservar</a:t>
            </a:r>
            <a:r>
              <a:rPr lang="en-GB" sz="2800" dirty="0" smtClean="0"/>
              <a:t> a </a:t>
            </a:r>
            <a:r>
              <a:rPr lang="en-GB" sz="2800" dirty="0" err="1" smtClean="0"/>
              <a:t>ordem</a:t>
            </a:r>
            <a:r>
              <a:rPr lang="en-GB" sz="2800" dirty="0" smtClean="0"/>
              <a:t> </a:t>
            </a:r>
            <a:r>
              <a:rPr lang="en-GB" sz="2800" dirty="0" err="1" smtClean="0"/>
              <a:t>socialmente</a:t>
            </a:r>
            <a:r>
              <a:rPr lang="en-GB" sz="2800" dirty="0" smtClean="0"/>
              <a:t> </a:t>
            </a:r>
            <a:r>
              <a:rPr lang="en-GB" sz="2800" dirty="0" err="1" smtClean="0"/>
              <a:t>estabelecida</a:t>
            </a:r>
            <a:r>
              <a:rPr lang="en-GB" sz="2800" dirty="0" smtClean="0"/>
              <a:t> 			</a:t>
            </a:r>
            <a:r>
              <a:rPr lang="en-GB" sz="1800" dirty="0" smtClean="0"/>
              <a:t>(LIMA, 1999)</a:t>
            </a:r>
            <a:r>
              <a:rPr lang="ar-SA" sz="1800" dirty="0" smtClean="0"/>
              <a:t>‏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38694359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 INVENÇÃO DO SUJEITO ECOLÓGICO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Pode-se pensar a partir desse ideal que a proposição de sujeito ecológico, se constitui em caminhos de identificação e construção da identidade do educador ambiental percorridas nas trajetórias biográficas de educadores ambientais concretos.</a:t>
            </a:r>
          </a:p>
          <a:p>
            <a:r>
              <a:rPr lang="pt-BR" dirty="0" smtClean="0"/>
              <a:t>Memória, estética e sensibilidades ambientais na formação do educador.</a:t>
            </a:r>
          </a:p>
          <a:p>
            <a:r>
              <a:rPr lang="pt-BR" dirty="0" smtClean="0"/>
              <a:t>Tempo vivido que tem um ideal ecológico que se remete a um futuro utópico e atemporal. A natureza boa e bela como mito de origem.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26839565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 INVENÇÃO DO SUJEITO ECOLÓGICO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“ O valor da natureza enquanto reserva estética e moral que se pode encontrar no naturalismo e nas chamadas nas novas sensibilidades para com a natureza”. O imaginário ecológico.</a:t>
            </a:r>
          </a:p>
          <a:p>
            <a:r>
              <a:rPr lang="pt-BR" dirty="0" smtClean="0"/>
              <a:t>A autora remete esse momento ao </a:t>
            </a:r>
            <a:r>
              <a:rPr lang="pt-BR" dirty="0" err="1" smtClean="0"/>
              <a:t>conservacionismo</a:t>
            </a:r>
            <a:r>
              <a:rPr lang="pt-BR" dirty="0" smtClean="0"/>
              <a:t> ecológico. </a:t>
            </a:r>
          </a:p>
          <a:p>
            <a:r>
              <a:rPr lang="pt-BR" dirty="0" smtClean="0"/>
              <a:t>Visão de mundo que informa não apenas ações de mobilização contra o desaparecimento e espécies, proteção de animais, mas também a ação do Estado que atende a identificar sua política ambiental.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35192121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 INVENÇÃO DO SUJEITO AMBIENTAL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TORNAR-SE EDUCADOR AMBIENTAL: CAMINHOS, MITOS E RITOS.</a:t>
            </a:r>
          </a:p>
          <a:p>
            <a:r>
              <a:rPr lang="pt-BR" dirty="0" smtClean="0"/>
              <a:t>“As vias de acesso dos educadores á educação ambiental conduzem aos ritos de entrada, remetendo aos caminhos de aproximação e à ultrapassagem de certa fronteira de conversão pessoal e reconversão profissional. A partir daí se dá a identificação com um ideário ambiental e a opção por este campo como espaço de vida e de profissionalização”.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2069698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 INVENÇÃO DO SUJEITO ECOLÓGICO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“Nomear-se educador ambiental aparece ora adesão a um ideário, ora como sinônimo de um ser ideal ainda não alcançado, ora opção de profissionalização, ora um signo descritor de uma prática educativa </a:t>
            </a:r>
            <a:r>
              <a:rPr lang="pt-BR" dirty="0" err="1" smtClean="0"/>
              <a:t>ambientalizada</a:t>
            </a:r>
            <a:r>
              <a:rPr lang="pt-BR" dirty="0" smtClean="0"/>
              <a:t>, combinando em diferentes gradações as vias da militância e da profissionalização em um perfil </a:t>
            </a:r>
            <a:r>
              <a:rPr lang="pt-BR" dirty="0" err="1" smtClean="0"/>
              <a:t>profisional-militante</a:t>
            </a:r>
            <a:r>
              <a:rPr lang="pt-BR" dirty="0" smtClean="0"/>
              <a:t>”.</a:t>
            </a:r>
          </a:p>
          <a:p>
            <a:r>
              <a:rPr lang="pt-BR" dirty="0" smtClean="0"/>
              <a:t>Nesse sentido o ideal combinado </a:t>
            </a:r>
            <a:r>
              <a:rPr lang="pt-BR" dirty="0" err="1" smtClean="0"/>
              <a:t>profisional-militante</a:t>
            </a:r>
            <a:r>
              <a:rPr lang="pt-BR" dirty="0" smtClean="0"/>
              <a:t> ganha uma identidade.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7803376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 INVENÇÃO DO SUJEITO ECOLÓGICO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EA E OS DESAFIOS POLÍTICOS E EPISTEMOLÓGICOS.</a:t>
            </a:r>
          </a:p>
          <a:p>
            <a:r>
              <a:rPr lang="pt-BR" dirty="0" smtClean="0"/>
              <a:t>A inserção de práticas pedagógicas sugeridas nos currículos nacionais como tema transversal.</a:t>
            </a:r>
          </a:p>
          <a:p>
            <a:r>
              <a:rPr lang="pt-BR" dirty="0" smtClean="0"/>
              <a:t>Formação de professores ambientais. Dimensão que transcende ação pedagógica, metodológica de capacitação.</a:t>
            </a:r>
          </a:p>
          <a:p>
            <a:r>
              <a:rPr lang="pt-BR" dirty="0" smtClean="0"/>
              <a:t>Trata-se da formação de uma identidade pessoal e profissional.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19046276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 INVENÇÃO DO SUJEITO ECOLÓGICO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Desafios para a EA construir seu lugar e sua legitimidade como prática educativa. </a:t>
            </a:r>
          </a:p>
          <a:p>
            <a:r>
              <a:rPr lang="pt-BR" dirty="0" smtClean="0"/>
              <a:t>A idéia de formação de sujeito ecológico deveria ser um critério de avaliação.</a:t>
            </a:r>
          </a:p>
          <a:p>
            <a:r>
              <a:rPr lang="pt-BR" dirty="0" smtClean="0"/>
              <a:t>Capacidade de um processo em educação ambiental gerar experiências significativas de aprendizado.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4248256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 invenção do sujeito ecológico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A discussão sobre uma subjetivação que estão implicados na </a:t>
            </a:r>
            <a:r>
              <a:rPr lang="pt-BR" dirty="0" err="1" smtClean="0"/>
              <a:t>internalização</a:t>
            </a:r>
            <a:r>
              <a:rPr lang="pt-BR" dirty="0" smtClean="0"/>
              <a:t> de um ideário ecológico como parte importante dos processos de construção da identidade dos profissionais ambientais.</a:t>
            </a:r>
          </a:p>
          <a:p>
            <a:r>
              <a:rPr lang="pt-BR" dirty="0" smtClean="0"/>
              <a:t>Formação de um educador ambiental que envolve nessa formação relações sociais, materiais, institucionais e simbólicas em torno de uma preocupação ambiental onde se destaca a noção de sujeito ecológico.</a:t>
            </a:r>
            <a:endParaRPr lang="pt-BR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 INVENÇÃO DO SUJEITO ECOLÓGICO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sz="2400" dirty="0" smtClean="0"/>
              <a:t>A </a:t>
            </a:r>
            <a:r>
              <a:rPr lang="en-GB" sz="2400" dirty="0" err="1" smtClean="0"/>
              <a:t>visão</a:t>
            </a:r>
            <a:r>
              <a:rPr lang="en-GB" sz="2400" dirty="0" smtClean="0"/>
              <a:t> </a:t>
            </a:r>
            <a:r>
              <a:rPr lang="en-GB" sz="2400" dirty="0" err="1" smtClean="0"/>
              <a:t>socioambiental</a:t>
            </a:r>
            <a:r>
              <a:rPr lang="en-GB" sz="2400" dirty="0" smtClean="0"/>
              <a:t> </a:t>
            </a:r>
            <a:r>
              <a:rPr lang="en-GB" sz="2400" dirty="0" err="1" smtClean="0"/>
              <a:t>orienta</a:t>
            </a:r>
            <a:r>
              <a:rPr lang="en-GB" sz="2400" dirty="0" smtClean="0"/>
              <a:t>-se </a:t>
            </a:r>
            <a:r>
              <a:rPr lang="en-GB" sz="2400" dirty="0" err="1" smtClean="0"/>
              <a:t>por</a:t>
            </a:r>
            <a:r>
              <a:rPr lang="en-GB" sz="2400" dirty="0" smtClean="0"/>
              <a:t> </a:t>
            </a:r>
            <a:r>
              <a:rPr lang="en-GB" sz="2400" dirty="0" err="1" smtClean="0"/>
              <a:t>uma</a:t>
            </a:r>
            <a:r>
              <a:rPr lang="en-GB" sz="2400" dirty="0" smtClean="0"/>
              <a:t> </a:t>
            </a:r>
            <a:r>
              <a:rPr lang="en-GB" sz="2400" dirty="0" err="1" smtClean="0"/>
              <a:t>racionalidade</a:t>
            </a:r>
            <a:r>
              <a:rPr lang="en-GB" sz="2400" dirty="0" smtClean="0"/>
              <a:t> </a:t>
            </a:r>
            <a:r>
              <a:rPr lang="en-GB" sz="2400" dirty="0" err="1" smtClean="0"/>
              <a:t>complexa</a:t>
            </a:r>
            <a:r>
              <a:rPr lang="en-GB" sz="2400" dirty="0" smtClean="0"/>
              <a:t> e </a:t>
            </a:r>
            <a:r>
              <a:rPr lang="en-GB" sz="2400" dirty="0" err="1" smtClean="0"/>
              <a:t>interdisciplinar</a:t>
            </a:r>
            <a:r>
              <a:rPr lang="en-GB" sz="2400" dirty="0" smtClean="0"/>
              <a:t> e </a:t>
            </a:r>
            <a:r>
              <a:rPr lang="en-GB" sz="2400" dirty="0" err="1" smtClean="0"/>
              <a:t>pensa</a:t>
            </a:r>
            <a:r>
              <a:rPr lang="en-GB" sz="2400" dirty="0" smtClean="0"/>
              <a:t> o </a:t>
            </a:r>
            <a:r>
              <a:rPr lang="en-GB" sz="2400" dirty="0" err="1" smtClean="0"/>
              <a:t>meio</a:t>
            </a:r>
            <a:r>
              <a:rPr lang="en-GB" sz="2400" dirty="0" smtClean="0"/>
              <a:t> </a:t>
            </a:r>
            <a:r>
              <a:rPr lang="en-GB" sz="2400" dirty="0" err="1" smtClean="0"/>
              <a:t>ambiente</a:t>
            </a:r>
            <a:r>
              <a:rPr lang="en-GB" sz="2400" dirty="0" smtClean="0"/>
              <a:t> </a:t>
            </a:r>
            <a:r>
              <a:rPr lang="en-GB" sz="2400" dirty="0" err="1" smtClean="0"/>
              <a:t>não</a:t>
            </a:r>
            <a:r>
              <a:rPr lang="en-GB" sz="2400" dirty="0" smtClean="0"/>
              <a:t> </a:t>
            </a:r>
            <a:r>
              <a:rPr lang="en-GB" sz="2400" dirty="0" err="1" smtClean="0"/>
              <a:t>como</a:t>
            </a:r>
            <a:r>
              <a:rPr lang="en-GB" sz="2400" dirty="0" smtClean="0"/>
              <a:t> </a:t>
            </a:r>
            <a:r>
              <a:rPr lang="en-GB" sz="2400" dirty="0" err="1" smtClean="0"/>
              <a:t>sinônimo</a:t>
            </a:r>
            <a:r>
              <a:rPr lang="en-GB" sz="2400" dirty="0" smtClean="0"/>
              <a:t> de </a:t>
            </a:r>
            <a:r>
              <a:rPr lang="en-GB" sz="2400" dirty="0" err="1" smtClean="0"/>
              <a:t>natureza</a:t>
            </a:r>
            <a:r>
              <a:rPr lang="en-GB" sz="2400" dirty="0" smtClean="0"/>
              <a:t> </a:t>
            </a:r>
            <a:r>
              <a:rPr lang="en-GB" sz="2400" dirty="0" err="1" smtClean="0"/>
              <a:t>intocada</a:t>
            </a:r>
            <a:r>
              <a:rPr lang="en-GB" sz="2400" dirty="0" smtClean="0"/>
              <a:t>, </a:t>
            </a:r>
            <a:r>
              <a:rPr lang="en-GB" sz="2400" dirty="0" err="1" smtClean="0"/>
              <a:t>mas</a:t>
            </a:r>
            <a:r>
              <a:rPr lang="en-GB" sz="2400" dirty="0" smtClean="0"/>
              <a:t> </a:t>
            </a:r>
            <a:r>
              <a:rPr lang="en-GB" sz="2400" dirty="0" err="1" smtClean="0"/>
              <a:t>como</a:t>
            </a:r>
            <a:r>
              <a:rPr lang="en-GB" sz="2400" dirty="0" smtClean="0"/>
              <a:t> um campo de </a:t>
            </a:r>
            <a:r>
              <a:rPr lang="en-GB" sz="2400" dirty="0" err="1" smtClean="0"/>
              <a:t>interações</a:t>
            </a:r>
            <a:r>
              <a:rPr lang="en-GB" sz="2400" dirty="0" smtClean="0"/>
              <a:t> entre a </a:t>
            </a:r>
            <a:r>
              <a:rPr lang="en-GB" sz="2400" dirty="0" err="1" smtClean="0"/>
              <a:t>cultura</a:t>
            </a:r>
            <a:r>
              <a:rPr lang="en-GB" sz="2400" dirty="0" smtClean="0"/>
              <a:t>, a </a:t>
            </a:r>
            <a:r>
              <a:rPr lang="en-GB" sz="2400" dirty="0" err="1" smtClean="0"/>
              <a:t>sociedade</a:t>
            </a:r>
            <a:r>
              <a:rPr lang="en-GB" sz="2400" dirty="0" smtClean="0"/>
              <a:t> e a base </a:t>
            </a:r>
            <a:r>
              <a:rPr lang="en-GB" sz="2400" dirty="0" err="1" smtClean="0"/>
              <a:t>física</a:t>
            </a:r>
            <a:r>
              <a:rPr lang="en-GB" sz="2400" dirty="0" smtClean="0"/>
              <a:t> e </a:t>
            </a:r>
            <a:r>
              <a:rPr lang="en-GB" sz="2400" dirty="0" err="1" smtClean="0"/>
              <a:t>biológica</a:t>
            </a:r>
            <a:r>
              <a:rPr lang="en-GB" sz="2400" dirty="0" smtClean="0"/>
              <a:t> dos </a:t>
            </a:r>
            <a:r>
              <a:rPr lang="en-GB" sz="2400" dirty="0" err="1" smtClean="0"/>
              <a:t>processos</a:t>
            </a:r>
            <a:r>
              <a:rPr lang="en-GB" sz="2400" dirty="0" smtClean="0"/>
              <a:t> </a:t>
            </a:r>
            <a:r>
              <a:rPr lang="en-GB" sz="2400" dirty="0" err="1" smtClean="0"/>
              <a:t>vitais</a:t>
            </a:r>
            <a:r>
              <a:rPr lang="en-GB" sz="2400" dirty="0" smtClean="0"/>
              <a:t>, no </a:t>
            </a:r>
            <a:r>
              <a:rPr lang="en-GB" sz="2400" dirty="0" err="1" smtClean="0"/>
              <a:t>qual</a:t>
            </a:r>
            <a:r>
              <a:rPr lang="en-GB" sz="2400" dirty="0" smtClean="0"/>
              <a:t> </a:t>
            </a:r>
            <a:r>
              <a:rPr lang="en-GB" sz="2400" dirty="0" err="1" smtClean="0"/>
              <a:t>todos</a:t>
            </a:r>
            <a:r>
              <a:rPr lang="en-GB" sz="2400" dirty="0" smtClean="0"/>
              <a:t> </a:t>
            </a:r>
            <a:r>
              <a:rPr lang="en-GB" sz="2400" dirty="0" err="1" smtClean="0"/>
              <a:t>os</a:t>
            </a:r>
            <a:r>
              <a:rPr lang="en-GB" sz="2400" dirty="0" smtClean="0"/>
              <a:t> </a:t>
            </a:r>
            <a:r>
              <a:rPr lang="en-GB" sz="2400" dirty="0" err="1" smtClean="0"/>
              <a:t>termos</a:t>
            </a:r>
            <a:r>
              <a:rPr lang="en-GB" sz="2400" dirty="0" smtClean="0"/>
              <a:t> </a:t>
            </a:r>
            <a:r>
              <a:rPr lang="en-GB" sz="2400" dirty="0" err="1" smtClean="0"/>
              <a:t>dessa</a:t>
            </a:r>
            <a:r>
              <a:rPr lang="en-GB" sz="2400" dirty="0" smtClean="0"/>
              <a:t> </a:t>
            </a:r>
            <a:r>
              <a:rPr lang="en-GB" sz="2400" dirty="0" err="1" smtClean="0"/>
              <a:t>relação</a:t>
            </a:r>
            <a:r>
              <a:rPr lang="en-GB" sz="2400" dirty="0" smtClean="0"/>
              <a:t> se </a:t>
            </a:r>
            <a:r>
              <a:rPr lang="en-GB" sz="2400" dirty="0" err="1" smtClean="0"/>
              <a:t>modificam</a:t>
            </a:r>
            <a:r>
              <a:rPr lang="en-GB" sz="2400" dirty="0" smtClean="0"/>
              <a:t> </a:t>
            </a:r>
            <a:r>
              <a:rPr lang="en-GB" sz="2400" dirty="0" err="1" smtClean="0"/>
              <a:t>dinâmica</a:t>
            </a:r>
            <a:r>
              <a:rPr lang="en-GB" sz="2400" dirty="0" smtClean="0"/>
              <a:t> e </a:t>
            </a:r>
            <a:r>
              <a:rPr lang="en-GB" sz="2400" dirty="0" err="1" smtClean="0"/>
              <a:t>mutuamente</a:t>
            </a:r>
            <a:r>
              <a:rPr lang="en-GB" sz="2400" dirty="0" smtClean="0"/>
              <a:t>. </a:t>
            </a:r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xmlns="" val="28789985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 INVERÇÃO DO SUJEITO ECOLÓGICO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spcBef>
                <a:spcPts val="650"/>
              </a:spcBef>
              <a:buFont typeface="Wingdings" charset="2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800" dirty="0" err="1" smtClean="0"/>
              <a:t>Formação</a:t>
            </a:r>
            <a:r>
              <a:rPr lang="en-GB" sz="2800" dirty="0" smtClean="0"/>
              <a:t> do </a:t>
            </a:r>
            <a:r>
              <a:rPr lang="en-GB" sz="2800" dirty="0" err="1" smtClean="0"/>
              <a:t>da</a:t>
            </a:r>
            <a:r>
              <a:rPr lang="en-GB" sz="2800" dirty="0" smtClean="0"/>
              <a:t> </a:t>
            </a:r>
            <a:r>
              <a:rPr lang="en-GB" sz="2800" dirty="0" err="1" smtClean="0"/>
              <a:t>consciência</a:t>
            </a:r>
            <a:r>
              <a:rPr lang="en-GB" sz="2800" dirty="0" smtClean="0"/>
              <a:t> </a:t>
            </a:r>
            <a:r>
              <a:rPr lang="en-GB" sz="2800" dirty="0" err="1" smtClean="0"/>
              <a:t>ecológica</a:t>
            </a:r>
            <a:r>
              <a:rPr lang="en-GB" sz="2800" dirty="0" smtClean="0"/>
              <a:t>: </a:t>
            </a:r>
          </a:p>
          <a:p>
            <a:pPr marL="0" indent="0">
              <a:spcBef>
                <a:spcPts val="650"/>
              </a:spcBef>
              <a:buFont typeface="Wingdings" charset="2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800" dirty="0" err="1" smtClean="0"/>
              <a:t>história</a:t>
            </a:r>
            <a:r>
              <a:rPr lang="en-GB" sz="2800" dirty="0" smtClean="0"/>
              <a:t> do </a:t>
            </a:r>
            <a:r>
              <a:rPr lang="en-GB" sz="2800" dirty="0" err="1" smtClean="0"/>
              <a:t>movimento</a:t>
            </a:r>
            <a:r>
              <a:rPr lang="en-GB" sz="2800" dirty="0" smtClean="0"/>
              <a:t> </a:t>
            </a:r>
            <a:r>
              <a:rPr lang="en-GB" sz="2800" dirty="0" err="1" smtClean="0"/>
              <a:t>ecológico</a:t>
            </a:r>
            <a:r>
              <a:rPr lang="en-GB" sz="2800" dirty="0" smtClean="0"/>
              <a:t> e </a:t>
            </a:r>
            <a:r>
              <a:rPr lang="en-GB" sz="2800" dirty="0" err="1" smtClean="0"/>
              <a:t>da</a:t>
            </a:r>
            <a:r>
              <a:rPr lang="en-GB" sz="2800" dirty="0" smtClean="0"/>
              <a:t> </a:t>
            </a:r>
            <a:r>
              <a:rPr lang="en-GB" sz="2800" dirty="0" err="1" smtClean="0"/>
              <a:t>própria</a:t>
            </a:r>
            <a:r>
              <a:rPr lang="en-GB" sz="2800" dirty="0" smtClean="0"/>
              <a:t> </a:t>
            </a:r>
            <a:r>
              <a:rPr lang="en-GB" sz="2800" dirty="0" err="1" smtClean="0"/>
              <a:t>Educação</a:t>
            </a:r>
            <a:r>
              <a:rPr lang="en-GB" sz="2800" dirty="0" smtClean="0"/>
              <a:t> </a:t>
            </a:r>
            <a:r>
              <a:rPr lang="en-GB" sz="2800" dirty="0" err="1" smtClean="0"/>
              <a:t>Ambiental</a:t>
            </a:r>
            <a:r>
              <a:rPr lang="en-GB" sz="2800" dirty="0" smtClean="0"/>
              <a:t>. </a:t>
            </a:r>
          </a:p>
          <a:p>
            <a:pPr marL="0" indent="0">
              <a:spcBef>
                <a:spcPts val="650"/>
              </a:spcBef>
              <a:buFont typeface="Wingdings" charset="2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800" dirty="0" smtClean="0"/>
              <a:t>A </a:t>
            </a:r>
            <a:r>
              <a:rPr lang="en-GB" sz="2800" dirty="0" err="1" smtClean="0"/>
              <a:t>tomada</a:t>
            </a:r>
            <a:r>
              <a:rPr lang="en-GB" sz="2800" dirty="0" smtClean="0"/>
              <a:t> de </a:t>
            </a:r>
            <a:r>
              <a:rPr lang="en-GB" sz="2800" dirty="0" err="1" smtClean="0"/>
              <a:t>consciência</a:t>
            </a:r>
            <a:r>
              <a:rPr lang="en-GB" sz="2800" dirty="0" smtClean="0"/>
              <a:t> do </a:t>
            </a:r>
            <a:r>
              <a:rPr lang="en-GB" sz="2800" dirty="0" err="1" smtClean="0"/>
              <a:t>problema</a:t>
            </a:r>
            <a:r>
              <a:rPr lang="en-GB" sz="2800" dirty="0" smtClean="0"/>
              <a:t> </a:t>
            </a:r>
            <a:r>
              <a:rPr lang="en-GB" sz="2800" dirty="0" err="1" smtClean="0"/>
              <a:t>ambiental</a:t>
            </a:r>
            <a:r>
              <a:rPr lang="en-GB" sz="2800" dirty="0" smtClean="0"/>
              <a:t>: </a:t>
            </a:r>
            <a:r>
              <a:rPr lang="en-GB" sz="2800" dirty="0" err="1" smtClean="0"/>
              <a:t>crescente</a:t>
            </a:r>
            <a:r>
              <a:rPr lang="en-GB" sz="2800" dirty="0" smtClean="0"/>
              <a:t> </a:t>
            </a:r>
            <a:r>
              <a:rPr lang="en-GB" sz="2800" dirty="0" err="1" smtClean="0"/>
              <a:t>visibilidade</a:t>
            </a:r>
            <a:r>
              <a:rPr lang="en-GB" sz="2800" dirty="0" smtClean="0"/>
              <a:t> e </a:t>
            </a:r>
            <a:r>
              <a:rPr lang="en-GB" sz="2800" dirty="0" err="1" smtClean="0"/>
              <a:t>legitimidade</a:t>
            </a:r>
            <a:r>
              <a:rPr lang="en-GB" sz="2800" dirty="0" smtClean="0"/>
              <a:t> dos </a:t>
            </a:r>
            <a:r>
              <a:rPr lang="en-GB" sz="2800" dirty="0" err="1" smtClean="0"/>
              <a:t>movimentos</a:t>
            </a:r>
            <a:r>
              <a:rPr lang="en-GB" sz="2800" dirty="0" smtClean="0"/>
              <a:t> </a:t>
            </a:r>
            <a:r>
              <a:rPr lang="en-GB" sz="2800" dirty="0" err="1" smtClean="0"/>
              <a:t>ecologistas</a:t>
            </a:r>
            <a:r>
              <a:rPr lang="en-GB" sz="2800" dirty="0" smtClean="0"/>
              <a:t>, com </a:t>
            </a:r>
            <a:r>
              <a:rPr lang="en-GB" sz="2800" dirty="0" err="1" smtClean="0"/>
              <a:t>crenças</a:t>
            </a:r>
            <a:r>
              <a:rPr lang="en-GB" sz="2800" dirty="0" smtClean="0"/>
              <a:t> e </a:t>
            </a:r>
            <a:r>
              <a:rPr lang="en-GB" sz="2800" dirty="0" err="1" smtClean="0"/>
              <a:t>valores</a:t>
            </a:r>
            <a:r>
              <a:rPr lang="en-GB" sz="2800" dirty="0" smtClean="0"/>
              <a:t> </a:t>
            </a:r>
            <a:r>
              <a:rPr lang="en-GB" sz="2800" dirty="0" err="1" smtClean="0"/>
              <a:t>que</a:t>
            </a:r>
            <a:r>
              <a:rPr lang="en-GB" sz="2800" dirty="0" smtClean="0"/>
              <a:t> </a:t>
            </a:r>
            <a:r>
              <a:rPr lang="en-GB" sz="2800" dirty="0" err="1" smtClean="0"/>
              <a:t>apontam</a:t>
            </a:r>
            <a:r>
              <a:rPr lang="en-GB" sz="2800" dirty="0" smtClean="0"/>
              <a:t> </a:t>
            </a:r>
            <a:r>
              <a:rPr lang="en-GB" sz="2800" dirty="0" err="1" smtClean="0"/>
              <a:t>para</a:t>
            </a:r>
            <a:r>
              <a:rPr lang="en-GB" sz="2800" dirty="0" smtClean="0"/>
              <a:t> um </a:t>
            </a:r>
            <a:r>
              <a:rPr lang="en-GB" sz="2800" dirty="0" err="1" smtClean="0"/>
              <a:t>jeito</a:t>
            </a:r>
            <a:r>
              <a:rPr lang="en-GB" sz="2800" dirty="0" smtClean="0"/>
              <a:t> </a:t>
            </a:r>
            <a:r>
              <a:rPr lang="en-GB" sz="2800" dirty="0" err="1" smtClean="0"/>
              <a:t>ecológico</a:t>
            </a:r>
            <a:r>
              <a:rPr lang="en-GB" sz="2800" dirty="0" smtClean="0"/>
              <a:t> de ser, um novo </a:t>
            </a:r>
            <a:r>
              <a:rPr lang="en-GB" sz="2800" dirty="0" err="1" smtClean="0"/>
              <a:t>estilo</a:t>
            </a:r>
            <a:r>
              <a:rPr lang="en-GB" sz="2800" dirty="0" smtClean="0"/>
              <a:t> de </a:t>
            </a:r>
            <a:r>
              <a:rPr lang="en-GB" sz="2800" dirty="0" err="1" smtClean="0"/>
              <a:t>vida</a:t>
            </a:r>
            <a:r>
              <a:rPr lang="en-GB" sz="2800" dirty="0" smtClean="0"/>
              <a:t>, com </a:t>
            </a:r>
            <a:r>
              <a:rPr lang="en-GB" sz="2800" dirty="0" err="1" smtClean="0"/>
              <a:t>modos</a:t>
            </a:r>
            <a:r>
              <a:rPr lang="en-GB" sz="2800" dirty="0" smtClean="0"/>
              <a:t> </a:t>
            </a:r>
            <a:r>
              <a:rPr lang="en-GB" sz="2800" dirty="0" err="1" smtClean="0"/>
              <a:t>próprios</a:t>
            </a:r>
            <a:r>
              <a:rPr lang="en-GB" sz="2800" dirty="0" smtClean="0"/>
              <a:t> de </a:t>
            </a:r>
            <a:r>
              <a:rPr lang="en-GB" sz="2800" dirty="0" err="1" smtClean="0"/>
              <a:t>pensar</a:t>
            </a:r>
            <a:r>
              <a:rPr lang="en-GB" sz="2800" dirty="0" smtClean="0"/>
              <a:t> o </a:t>
            </a:r>
            <a:r>
              <a:rPr lang="en-GB" sz="2800" dirty="0" err="1" smtClean="0"/>
              <a:t>mundo</a:t>
            </a:r>
            <a:r>
              <a:rPr lang="en-GB" sz="2800" dirty="0" smtClean="0"/>
              <a:t> e, </a:t>
            </a:r>
            <a:r>
              <a:rPr lang="en-GB" sz="2800" dirty="0" err="1" smtClean="0"/>
              <a:t>principalmente</a:t>
            </a:r>
            <a:r>
              <a:rPr lang="en-GB" sz="2800" dirty="0" smtClean="0"/>
              <a:t>, de </a:t>
            </a:r>
            <a:r>
              <a:rPr lang="en-GB" sz="2800" dirty="0" err="1" smtClean="0"/>
              <a:t>pensar</a:t>
            </a:r>
            <a:r>
              <a:rPr lang="en-GB" sz="2800" dirty="0" smtClean="0"/>
              <a:t> a </a:t>
            </a:r>
            <a:r>
              <a:rPr lang="en-GB" sz="2800" dirty="0" err="1" smtClean="0"/>
              <a:t>si</a:t>
            </a:r>
            <a:r>
              <a:rPr lang="en-GB" sz="2800" dirty="0" smtClean="0"/>
              <a:t> </a:t>
            </a:r>
            <a:r>
              <a:rPr lang="en-GB" sz="2800" dirty="0" err="1" smtClean="0"/>
              <a:t>mesmo</a:t>
            </a:r>
            <a:r>
              <a:rPr lang="en-GB" sz="2800" dirty="0" smtClean="0"/>
              <a:t> e as </a:t>
            </a:r>
            <a:r>
              <a:rPr lang="en-GB" sz="2800" dirty="0" err="1" smtClean="0"/>
              <a:t>relações</a:t>
            </a:r>
            <a:r>
              <a:rPr lang="en-GB" sz="2800" dirty="0" smtClean="0"/>
              <a:t> com </a:t>
            </a:r>
            <a:r>
              <a:rPr lang="en-GB" sz="2800" dirty="0" err="1" smtClean="0"/>
              <a:t>os</a:t>
            </a:r>
            <a:r>
              <a:rPr lang="en-GB" sz="2800" dirty="0" smtClean="0"/>
              <a:t> </a:t>
            </a:r>
            <a:r>
              <a:rPr lang="en-GB" sz="2800" dirty="0" err="1" smtClean="0"/>
              <a:t>outros</a:t>
            </a:r>
            <a:r>
              <a:rPr lang="en-GB" sz="2800" dirty="0" smtClean="0"/>
              <a:t> </a:t>
            </a:r>
            <a:r>
              <a:rPr lang="en-GB" sz="2800" dirty="0" err="1" smtClean="0"/>
              <a:t>neste</a:t>
            </a:r>
            <a:r>
              <a:rPr lang="en-GB" sz="2800" dirty="0" smtClean="0"/>
              <a:t> </a:t>
            </a:r>
            <a:r>
              <a:rPr lang="en-GB" sz="2800" dirty="0" err="1" smtClean="0"/>
              <a:t>mundo</a:t>
            </a:r>
            <a:endParaRPr lang="pt-BR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A INVENÇÃO DO SUJEITO ECOLÓGICO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spcBef>
                <a:spcPts val="600"/>
              </a:spcBef>
              <a:buFont typeface="Wingdings" charset="2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800" dirty="0" smtClean="0"/>
              <a:t>EA </a:t>
            </a:r>
            <a:r>
              <a:rPr lang="en-GB" sz="2800" dirty="0" err="1" smtClean="0"/>
              <a:t>está</a:t>
            </a:r>
            <a:r>
              <a:rPr lang="en-GB" sz="2800" dirty="0" smtClean="0"/>
              <a:t> </a:t>
            </a:r>
            <a:r>
              <a:rPr lang="en-GB" sz="2800" dirty="0" err="1" smtClean="0"/>
              <a:t>oferecendo</a:t>
            </a:r>
            <a:r>
              <a:rPr lang="en-GB" sz="2800" dirty="0" smtClean="0"/>
              <a:t>:  um </a:t>
            </a:r>
            <a:r>
              <a:rPr lang="en-GB" sz="2800" dirty="0" err="1" smtClean="0"/>
              <a:t>ambiente</a:t>
            </a:r>
            <a:r>
              <a:rPr lang="en-GB" sz="2800" dirty="0" smtClean="0"/>
              <a:t> de </a:t>
            </a:r>
            <a:r>
              <a:rPr lang="en-GB" sz="2800" dirty="0" err="1" smtClean="0"/>
              <a:t>aprendizagem</a:t>
            </a:r>
            <a:r>
              <a:rPr lang="en-GB" sz="2800" dirty="0" smtClean="0"/>
              <a:t> social e individual  no </a:t>
            </a:r>
            <a:r>
              <a:rPr lang="en-GB" sz="2800" dirty="0" err="1" smtClean="0"/>
              <a:t>sentido</a:t>
            </a:r>
            <a:r>
              <a:rPr lang="en-GB" sz="2800" dirty="0" smtClean="0"/>
              <a:t> </a:t>
            </a:r>
            <a:r>
              <a:rPr lang="en-GB" sz="2800" dirty="0" err="1" smtClean="0"/>
              <a:t>mais</a:t>
            </a:r>
            <a:r>
              <a:rPr lang="en-GB" sz="2800" dirty="0" smtClean="0"/>
              <a:t> </a:t>
            </a:r>
            <a:r>
              <a:rPr lang="en-GB" sz="2800" dirty="0" err="1" smtClean="0"/>
              <a:t>profundo</a:t>
            </a:r>
            <a:r>
              <a:rPr lang="en-GB" sz="2800" dirty="0" smtClean="0"/>
              <a:t> </a:t>
            </a:r>
            <a:r>
              <a:rPr lang="en-GB" sz="2800" dirty="0" err="1" smtClean="0"/>
              <a:t>da</a:t>
            </a:r>
            <a:r>
              <a:rPr lang="en-GB" sz="2800" dirty="0" smtClean="0"/>
              <a:t> </a:t>
            </a:r>
            <a:r>
              <a:rPr lang="en-GB" sz="2800" dirty="0" err="1" smtClean="0"/>
              <a:t>experiência</a:t>
            </a:r>
            <a:r>
              <a:rPr lang="en-GB" sz="2800" dirty="0" smtClean="0"/>
              <a:t> de </a:t>
            </a:r>
            <a:r>
              <a:rPr lang="en-GB" sz="2800" dirty="0" err="1" smtClean="0"/>
              <a:t>aprender</a:t>
            </a:r>
            <a:r>
              <a:rPr lang="en-GB" sz="2800" dirty="0" smtClean="0"/>
              <a:t>. </a:t>
            </a:r>
          </a:p>
          <a:p>
            <a:pPr marL="0" indent="0">
              <a:spcBef>
                <a:spcPts val="600"/>
              </a:spcBef>
              <a:buFont typeface="Wingdings" charset="2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800" dirty="0" smtClean="0"/>
              <a:t>Para </a:t>
            </a:r>
            <a:r>
              <a:rPr lang="en-GB" sz="2800" dirty="0" err="1" smtClean="0"/>
              <a:t>além</a:t>
            </a:r>
            <a:r>
              <a:rPr lang="en-GB" sz="2800" dirty="0" smtClean="0"/>
              <a:t> dos </a:t>
            </a:r>
            <a:r>
              <a:rPr lang="en-GB" sz="2800" dirty="0" err="1" smtClean="0"/>
              <a:t>conteúdos</a:t>
            </a:r>
            <a:r>
              <a:rPr lang="en-GB" sz="2800" dirty="0" smtClean="0"/>
              <a:t> e </a:t>
            </a:r>
            <a:r>
              <a:rPr lang="en-GB" sz="2800" dirty="0" err="1" smtClean="0"/>
              <a:t>informações</a:t>
            </a:r>
            <a:r>
              <a:rPr lang="en-GB" sz="2800" dirty="0" smtClean="0"/>
              <a:t>: </a:t>
            </a:r>
            <a:r>
              <a:rPr lang="en-GB" sz="2800" dirty="0" err="1" smtClean="0"/>
              <a:t>processos</a:t>
            </a:r>
            <a:r>
              <a:rPr lang="en-GB" sz="2800" dirty="0" smtClean="0"/>
              <a:t> de </a:t>
            </a:r>
            <a:r>
              <a:rPr lang="en-GB" sz="2800" dirty="0" err="1" smtClean="0"/>
              <a:t>formação</a:t>
            </a:r>
            <a:r>
              <a:rPr lang="en-GB" sz="2800" dirty="0" smtClean="0"/>
              <a:t> do </a:t>
            </a:r>
            <a:r>
              <a:rPr lang="en-GB" sz="2800" dirty="0" err="1" smtClean="0"/>
              <a:t>sujeito</a:t>
            </a:r>
            <a:r>
              <a:rPr lang="en-GB" sz="2800" dirty="0" smtClean="0"/>
              <a:t> </a:t>
            </a:r>
            <a:r>
              <a:rPr lang="en-GB" sz="2800" dirty="0" err="1" smtClean="0"/>
              <a:t>humano</a:t>
            </a:r>
            <a:r>
              <a:rPr lang="en-GB" sz="2800" dirty="0" smtClean="0"/>
              <a:t>, com </a:t>
            </a:r>
            <a:r>
              <a:rPr lang="en-GB" sz="2800" dirty="0" err="1" smtClean="0"/>
              <a:t>novos</a:t>
            </a:r>
            <a:r>
              <a:rPr lang="en-GB" sz="2800" dirty="0" smtClean="0"/>
              <a:t> </a:t>
            </a:r>
            <a:r>
              <a:rPr lang="en-GB" sz="2800" dirty="0" err="1" smtClean="0"/>
              <a:t>modos</a:t>
            </a:r>
            <a:r>
              <a:rPr lang="en-GB" sz="2800" dirty="0" smtClean="0"/>
              <a:t> de ser, de </a:t>
            </a:r>
            <a:r>
              <a:rPr lang="en-GB" sz="2800" dirty="0" err="1" smtClean="0"/>
              <a:t>compreender</a:t>
            </a:r>
            <a:r>
              <a:rPr lang="en-GB" sz="2800" dirty="0" smtClean="0"/>
              <a:t>, de </a:t>
            </a:r>
            <a:r>
              <a:rPr lang="en-GB" sz="2800" dirty="0" err="1" smtClean="0"/>
              <a:t>posicionar</a:t>
            </a:r>
            <a:r>
              <a:rPr lang="en-GB" sz="2800" dirty="0" smtClean="0"/>
              <a:t>-se ante </a:t>
            </a:r>
            <a:r>
              <a:rPr lang="en-GB" sz="2800" dirty="0" err="1" smtClean="0"/>
              <a:t>os</a:t>
            </a:r>
            <a:r>
              <a:rPr lang="en-GB" sz="2800" dirty="0" smtClean="0"/>
              <a:t> </a:t>
            </a:r>
            <a:r>
              <a:rPr lang="en-GB" sz="2800" dirty="0" err="1" smtClean="0"/>
              <a:t>outros</a:t>
            </a:r>
            <a:r>
              <a:rPr lang="en-GB" sz="2800" dirty="0" smtClean="0"/>
              <a:t> e a </a:t>
            </a:r>
            <a:r>
              <a:rPr lang="en-GB" sz="2800" dirty="0" err="1" smtClean="0"/>
              <a:t>si</a:t>
            </a:r>
            <a:r>
              <a:rPr lang="en-GB" sz="2800" dirty="0" smtClean="0"/>
              <a:t> </a:t>
            </a:r>
            <a:r>
              <a:rPr lang="en-GB" sz="2800" dirty="0" err="1" smtClean="0"/>
              <a:t>mesmo</a:t>
            </a:r>
            <a:r>
              <a:rPr lang="en-GB" sz="2800" dirty="0" smtClean="0"/>
              <a:t>, </a:t>
            </a:r>
            <a:r>
              <a:rPr lang="en-GB" sz="2800" dirty="0" err="1" smtClean="0"/>
              <a:t>enfrentando</a:t>
            </a:r>
            <a:r>
              <a:rPr lang="en-GB" sz="2800" dirty="0" smtClean="0"/>
              <a:t> </a:t>
            </a:r>
            <a:r>
              <a:rPr lang="en-GB" sz="2800" dirty="0" err="1" smtClean="0"/>
              <a:t>os</a:t>
            </a:r>
            <a:r>
              <a:rPr lang="en-GB" sz="2800" dirty="0" smtClean="0"/>
              <a:t> </a:t>
            </a:r>
            <a:r>
              <a:rPr lang="en-GB" sz="2800" dirty="0" err="1" smtClean="0"/>
              <a:t>desafios</a:t>
            </a:r>
            <a:r>
              <a:rPr lang="en-GB" sz="2800" dirty="0" smtClean="0"/>
              <a:t> e as crises do tempo </a:t>
            </a:r>
            <a:r>
              <a:rPr lang="en-GB" sz="2800" dirty="0" err="1" smtClean="0"/>
              <a:t>em</a:t>
            </a:r>
            <a:r>
              <a:rPr lang="en-GB" sz="2800" dirty="0" smtClean="0"/>
              <a:t> </a:t>
            </a:r>
            <a:r>
              <a:rPr lang="en-GB" sz="2800" dirty="0" err="1" smtClean="0"/>
              <a:t>que</a:t>
            </a:r>
            <a:r>
              <a:rPr lang="en-GB" sz="2800" dirty="0" smtClean="0"/>
              <a:t> </a:t>
            </a:r>
            <a:r>
              <a:rPr lang="en-GB" sz="2800" dirty="0" err="1" smtClean="0"/>
              <a:t>vivemos</a:t>
            </a:r>
            <a:endParaRPr lang="en-GB" sz="2800" dirty="0" smtClean="0"/>
          </a:p>
          <a:p>
            <a:endParaRPr lang="pt-B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 INVENÇÃO DO SUJEITO ECOLÓGICO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GB" dirty="0" smtClean="0"/>
              <a:t>A EA surge </a:t>
            </a:r>
            <a:r>
              <a:rPr lang="en-GB" dirty="0" err="1" smtClean="0"/>
              <a:t>em</a:t>
            </a:r>
            <a:r>
              <a:rPr lang="en-GB" dirty="0" smtClean="0"/>
              <a:t> um </a:t>
            </a:r>
            <a:r>
              <a:rPr lang="en-GB" dirty="0" err="1" smtClean="0"/>
              <a:t>terreno</a:t>
            </a:r>
            <a:r>
              <a:rPr lang="en-GB" dirty="0" smtClean="0"/>
              <a:t> </a:t>
            </a:r>
            <a:r>
              <a:rPr lang="en-GB" dirty="0" err="1" smtClean="0"/>
              <a:t>marcado</a:t>
            </a:r>
            <a:r>
              <a:rPr lang="en-GB" dirty="0" smtClean="0"/>
              <a:t> </a:t>
            </a:r>
            <a:r>
              <a:rPr lang="en-GB" dirty="0" err="1" smtClean="0"/>
              <a:t>por</a:t>
            </a:r>
            <a:r>
              <a:rPr lang="en-GB" dirty="0" smtClean="0"/>
              <a:t> </a:t>
            </a:r>
            <a:r>
              <a:rPr lang="en-GB" dirty="0" err="1" smtClean="0"/>
              <a:t>uma</a:t>
            </a:r>
            <a:r>
              <a:rPr lang="en-GB" dirty="0" smtClean="0"/>
              <a:t> </a:t>
            </a:r>
            <a:r>
              <a:rPr lang="en-GB" dirty="0" err="1" smtClean="0"/>
              <a:t>tradição</a:t>
            </a:r>
            <a:r>
              <a:rPr lang="en-GB" dirty="0" smtClean="0"/>
              <a:t> </a:t>
            </a:r>
            <a:r>
              <a:rPr lang="en-GB" dirty="0" err="1" smtClean="0"/>
              <a:t>naturalista</a:t>
            </a:r>
            <a:r>
              <a:rPr lang="en-GB" dirty="0" smtClean="0"/>
              <a:t>. </a:t>
            </a:r>
            <a:r>
              <a:rPr lang="en-GB" dirty="0" err="1" smtClean="0"/>
              <a:t>Superar</a:t>
            </a:r>
            <a:r>
              <a:rPr lang="en-GB" dirty="0" smtClean="0"/>
              <a:t> </a:t>
            </a:r>
            <a:r>
              <a:rPr lang="en-GB" dirty="0" err="1" smtClean="0"/>
              <a:t>essa</a:t>
            </a:r>
            <a:r>
              <a:rPr lang="en-GB" dirty="0" smtClean="0"/>
              <a:t> </a:t>
            </a:r>
            <a:r>
              <a:rPr lang="en-GB" dirty="0" err="1" smtClean="0"/>
              <a:t>marca</a:t>
            </a:r>
            <a:r>
              <a:rPr lang="en-GB" dirty="0" smtClean="0"/>
              <a:t>, </a:t>
            </a:r>
            <a:r>
              <a:rPr lang="en-GB" dirty="0" err="1" smtClean="0"/>
              <a:t>mediante</a:t>
            </a:r>
            <a:r>
              <a:rPr lang="en-GB" dirty="0" smtClean="0"/>
              <a:t> a </a:t>
            </a:r>
            <a:r>
              <a:rPr lang="en-GB" dirty="0" err="1" smtClean="0"/>
              <a:t>afirmação</a:t>
            </a:r>
            <a:r>
              <a:rPr lang="en-GB" dirty="0" smtClean="0"/>
              <a:t> de </a:t>
            </a:r>
            <a:r>
              <a:rPr lang="en-GB" dirty="0" err="1" smtClean="0"/>
              <a:t>uma</a:t>
            </a:r>
            <a:r>
              <a:rPr lang="en-GB" dirty="0" smtClean="0"/>
              <a:t> </a:t>
            </a:r>
            <a:r>
              <a:rPr lang="en-GB" dirty="0" err="1" smtClean="0"/>
              <a:t>visão</a:t>
            </a:r>
            <a:r>
              <a:rPr lang="en-GB" dirty="0" smtClean="0"/>
              <a:t> </a:t>
            </a:r>
            <a:r>
              <a:rPr lang="en-GB" dirty="0" err="1" smtClean="0"/>
              <a:t>socioambiental</a:t>
            </a:r>
            <a:r>
              <a:rPr lang="en-GB" dirty="0" smtClean="0"/>
              <a:t>, </a:t>
            </a:r>
            <a:r>
              <a:rPr lang="en-GB" dirty="0" err="1" smtClean="0"/>
              <a:t>exige</a:t>
            </a:r>
            <a:r>
              <a:rPr lang="en-GB" dirty="0" smtClean="0"/>
              <a:t> um </a:t>
            </a:r>
            <a:r>
              <a:rPr lang="en-GB" dirty="0" err="1" smtClean="0"/>
              <a:t>esforço</a:t>
            </a:r>
            <a:r>
              <a:rPr lang="en-GB" dirty="0" smtClean="0"/>
              <a:t> de </a:t>
            </a:r>
            <a:r>
              <a:rPr lang="en-GB" dirty="0" err="1" smtClean="0"/>
              <a:t>superação</a:t>
            </a:r>
            <a:r>
              <a:rPr lang="en-GB" dirty="0" smtClean="0"/>
              <a:t> </a:t>
            </a:r>
            <a:r>
              <a:rPr lang="en-GB" dirty="0" err="1" smtClean="0"/>
              <a:t>da</a:t>
            </a:r>
            <a:r>
              <a:rPr lang="en-GB" dirty="0" smtClean="0"/>
              <a:t> </a:t>
            </a:r>
            <a:r>
              <a:rPr lang="en-GB" dirty="0" err="1" smtClean="0"/>
              <a:t>dicotomia</a:t>
            </a:r>
            <a:r>
              <a:rPr lang="en-GB" dirty="0" smtClean="0"/>
              <a:t> entre </a:t>
            </a:r>
            <a:r>
              <a:rPr lang="en-GB" dirty="0" err="1" smtClean="0"/>
              <a:t>natureza</a:t>
            </a:r>
            <a:r>
              <a:rPr lang="en-GB" dirty="0" smtClean="0"/>
              <a:t> e </a:t>
            </a:r>
            <a:r>
              <a:rPr lang="en-GB" dirty="0" err="1" smtClean="0"/>
              <a:t>saciedade</a:t>
            </a:r>
            <a:r>
              <a:rPr lang="en-GB" dirty="0" smtClean="0"/>
              <a:t>, </a:t>
            </a:r>
            <a:r>
              <a:rPr lang="en-GB" dirty="0" err="1" smtClean="0"/>
              <a:t>para</a:t>
            </a:r>
            <a:r>
              <a:rPr lang="en-GB" dirty="0" smtClean="0"/>
              <a:t> </a:t>
            </a:r>
            <a:r>
              <a:rPr lang="en-GB" dirty="0" err="1" smtClean="0"/>
              <a:t>poder</a:t>
            </a:r>
            <a:r>
              <a:rPr lang="en-GB" dirty="0" smtClean="0"/>
              <a:t> </a:t>
            </a:r>
            <a:r>
              <a:rPr lang="en-GB" dirty="0" err="1" smtClean="0"/>
              <a:t>ver</a:t>
            </a:r>
            <a:r>
              <a:rPr lang="en-GB" dirty="0" smtClean="0"/>
              <a:t> as </a:t>
            </a:r>
            <a:r>
              <a:rPr lang="en-GB" dirty="0" err="1" smtClean="0"/>
              <a:t>relações</a:t>
            </a:r>
            <a:r>
              <a:rPr lang="en-GB" dirty="0" smtClean="0"/>
              <a:t> de </a:t>
            </a:r>
            <a:r>
              <a:rPr lang="en-GB" dirty="0" err="1" smtClean="0"/>
              <a:t>interação</a:t>
            </a:r>
            <a:r>
              <a:rPr lang="en-GB" dirty="0" smtClean="0"/>
              <a:t> </a:t>
            </a:r>
            <a:r>
              <a:rPr lang="en-GB" dirty="0" err="1" smtClean="0"/>
              <a:t>permanente</a:t>
            </a:r>
            <a:r>
              <a:rPr lang="en-GB" dirty="0" smtClean="0"/>
              <a:t> entre a </a:t>
            </a:r>
            <a:r>
              <a:rPr lang="en-GB" dirty="0" err="1" smtClean="0"/>
              <a:t>vida</a:t>
            </a:r>
            <a:r>
              <a:rPr lang="en-GB" dirty="0" smtClean="0"/>
              <a:t> </a:t>
            </a:r>
            <a:r>
              <a:rPr lang="en-GB" dirty="0" err="1" smtClean="0"/>
              <a:t>humana</a:t>
            </a:r>
            <a:r>
              <a:rPr lang="en-GB" dirty="0" smtClean="0"/>
              <a:t> social e a </a:t>
            </a:r>
            <a:r>
              <a:rPr lang="en-GB" dirty="0" err="1" smtClean="0"/>
              <a:t>vida</a:t>
            </a:r>
            <a:r>
              <a:rPr lang="en-GB" dirty="0" smtClean="0"/>
              <a:t> </a:t>
            </a:r>
            <a:r>
              <a:rPr lang="en-GB" dirty="0" err="1" smtClean="0"/>
              <a:t>biológica</a:t>
            </a:r>
            <a:r>
              <a:rPr lang="en-GB" dirty="0" smtClean="0"/>
              <a:t> </a:t>
            </a:r>
            <a:r>
              <a:rPr lang="en-GB" dirty="0" err="1" smtClean="0"/>
              <a:t>da</a:t>
            </a:r>
            <a:r>
              <a:rPr lang="en-GB" dirty="0" smtClean="0"/>
              <a:t> </a:t>
            </a:r>
            <a:r>
              <a:rPr lang="en-GB" dirty="0" err="1" smtClean="0"/>
              <a:t>natureza</a:t>
            </a:r>
            <a:r>
              <a:rPr lang="en-GB" dirty="0" smtClean="0"/>
              <a:t> (</a:t>
            </a:r>
            <a:r>
              <a:rPr lang="en-GB" dirty="0" err="1" smtClean="0"/>
              <a:t>Carvalho</a:t>
            </a:r>
            <a:r>
              <a:rPr lang="en-GB" dirty="0" smtClean="0"/>
              <a:t>, 2006).</a:t>
            </a:r>
          </a:p>
          <a:p>
            <a:pPr algn="just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3401410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 INVENÇÃO DO SUJEITO ECOLÓGICO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sz="2800" dirty="0" smtClean="0">
                <a:solidFill>
                  <a:srgbClr val="000000"/>
                </a:solidFill>
              </a:rPr>
              <a:t>De </a:t>
            </a:r>
            <a:r>
              <a:rPr lang="en-GB" sz="2800" dirty="0" err="1" smtClean="0">
                <a:solidFill>
                  <a:srgbClr val="000000"/>
                </a:solidFill>
              </a:rPr>
              <a:t>acordo</a:t>
            </a:r>
            <a:r>
              <a:rPr lang="en-GB" sz="2800" dirty="0" smtClean="0">
                <a:solidFill>
                  <a:srgbClr val="000000"/>
                </a:solidFill>
              </a:rPr>
              <a:t> com a </a:t>
            </a:r>
            <a:r>
              <a:rPr lang="en-GB" sz="2800" dirty="0" err="1" smtClean="0">
                <a:solidFill>
                  <a:srgbClr val="000000"/>
                </a:solidFill>
              </a:rPr>
              <a:t>Conferência</a:t>
            </a:r>
            <a:r>
              <a:rPr lang="en-GB" sz="2800" dirty="0" smtClean="0">
                <a:solidFill>
                  <a:srgbClr val="000000"/>
                </a:solidFill>
              </a:rPr>
              <a:t> de </a:t>
            </a:r>
            <a:r>
              <a:rPr lang="en-GB" sz="2800" dirty="0" err="1" smtClean="0">
                <a:solidFill>
                  <a:srgbClr val="000000"/>
                </a:solidFill>
              </a:rPr>
              <a:t>Tibilisi</a:t>
            </a:r>
            <a:r>
              <a:rPr lang="en-GB" sz="2800" dirty="0" smtClean="0">
                <a:solidFill>
                  <a:srgbClr val="000000"/>
                </a:solidFill>
              </a:rPr>
              <a:t> (1977)</a:t>
            </a:r>
            <a:r>
              <a:rPr lang="ar-SA" sz="2800" dirty="0" smtClean="0">
                <a:solidFill>
                  <a:srgbClr val="000000"/>
                </a:solidFill>
              </a:rPr>
              <a:t>‏</a:t>
            </a:r>
            <a:endParaRPr lang="en-GB" sz="2800" dirty="0" smtClean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800" dirty="0" smtClean="0"/>
              <a:t>Ser </a:t>
            </a:r>
            <a:r>
              <a:rPr lang="en-GB" sz="2800" dirty="0" err="1" smtClean="0"/>
              <a:t>atividade</a:t>
            </a:r>
            <a:r>
              <a:rPr lang="en-GB" sz="2800" dirty="0" smtClean="0"/>
              <a:t> </a:t>
            </a:r>
            <a:r>
              <a:rPr lang="en-GB" sz="2800" dirty="0" err="1" smtClean="0"/>
              <a:t>contínua</a:t>
            </a:r>
            <a:r>
              <a:rPr lang="en-GB" sz="2800" dirty="0" smtClean="0"/>
              <a:t>, </a:t>
            </a:r>
            <a:r>
              <a:rPr lang="en-GB" sz="2800" dirty="0" err="1" smtClean="0"/>
              <a:t>acompanhando</a:t>
            </a:r>
            <a:r>
              <a:rPr lang="en-GB" sz="2800" dirty="0" smtClean="0"/>
              <a:t> o </a:t>
            </a:r>
            <a:r>
              <a:rPr lang="en-GB" sz="2800" dirty="0" err="1" smtClean="0"/>
              <a:t>cidadão</a:t>
            </a:r>
            <a:r>
              <a:rPr lang="en-GB" sz="2800" dirty="0" smtClean="0"/>
              <a:t> </a:t>
            </a:r>
            <a:r>
              <a:rPr lang="en-GB" sz="2800" dirty="0" err="1" smtClean="0"/>
              <a:t>em</a:t>
            </a:r>
            <a:r>
              <a:rPr lang="en-GB" sz="2800" dirty="0" smtClean="0"/>
              <a:t> </a:t>
            </a:r>
            <a:r>
              <a:rPr lang="en-GB" sz="2800" dirty="0" err="1" smtClean="0"/>
              <a:t>todas</a:t>
            </a:r>
            <a:r>
              <a:rPr lang="en-GB" sz="2800" dirty="0" smtClean="0"/>
              <a:t> as </a:t>
            </a:r>
            <a:r>
              <a:rPr lang="en-GB" sz="2800" dirty="0" err="1" smtClean="0"/>
              <a:t>fases</a:t>
            </a:r>
            <a:r>
              <a:rPr lang="en-GB" sz="2800" dirty="0" smtClean="0"/>
              <a:t> </a:t>
            </a:r>
            <a:r>
              <a:rPr lang="en-GB" sz="2800" dirty="0" err="1" smtClean="0"/>
              <a:t>da</a:t>
            </a:r>
            <a:r>
              <a:rPr lang="en-GB" sz="2800" dirty="0" smtClean="0"/>
              <a:t> </a:t>
            </a:r>
            <a:r>
              <a:rPr lang="en-GB" sz="2800" dirty="0" err="1" smtClean="0"/>
              <a:t>sua</a:t>
            </a:r>
            <a:r>
              <a:rPr lang="en-GB" sz="2800" dirty="0" smtClean="0"/>
              <a:t> </a:t>
            </a:r>
            <a:r>
              <a:rPr lang="en-GB" sz="2800" dirty="0" err="1" smtClean="0"/>
              <a:t>vida</a:t>
            </a:r>
            <a:r>
              <a:rPr lang="en-GB" sz="2800" dirty="0" smtClean="0"/>
              <a:t>;</a:t>
            </a:r>
          </a:p>
          <a:p>
            <a:pPr>
              <a:lnSpc>
                <a:spcPct val="9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800" dirty="0" err="1" smtClean="0"/>
              <a:t>Ter</a:t>
            </a:r>
            <a:r>
              <a:rPr lang="en-GB" sz="2800" dirty="0" smtClean="0"/>
              <a:t> </a:t>
            </a:r>
            <a:r>
              <a:rPr lang="en-GB" sz="2800" dirty="0" err="1" smtClean="0"/>
              <a:t>caráter</a:t>
            </a:r>
            <a:r>
              <a:rPr lang="en-GB" sz="2800" dirty="0" smtClean="0"/>
              <a:t> </a:t>
            </a:r>
            <a:r>
              <a:rPr lang="en-GB" sz="2800" dirty="0" err="1" smtClean="0"/>
              <a:t>interdisicplianar</a:t>
            </a:r>
            <a:r>
              <a:rPr lang="en-GB" sz="2800" dirty="0" smtClean="0"/>
              <a:t>, </a:t>
            </a:r>
            <a:r>
              <a:rPr lang="en-GB" sz="2800" dirty="0" err="1" smtClean="0"/>
              <a:t>integrando</a:t>
            </a:r>
            <a:r>
              <a:rPr lang="en-GB" sz="2800" dirty="0" smtClean="0"/>
              <a:t> o </a:t>
            </a:r>
            <a:r>
              <a:rPr lang="en-GB" sz="2800" dirty="0" err="1" smtClean="0"/>
              <a:t>conhecimento</a:t>
            </a:r>
            <a:r>
              <a:rPr lang="en-GB" sz="2800" dirty="0" smtClean="0"/>
              <a:t> de </a:t>
            </a:r>
            <a:r>
              <a:rPr lang="en-GB" sz="2800" dirty="0" err="1" smtClean="0"/>
              <a:t>diferentes</a:t>
            </a:r>
            <a:r>
              <a:rPr lang="en-GB" sz="2800" dirty="0" smtClean="0"/>
              <a:t> </a:t>
            </a:r>
            <a:r>
              <a:rPr lang="en-GB" sz="2800" dirty="0" err="1" smtClean="0"/>
              <a:t>áreas</a:t>
            </a:r>
            <a:r>
              <a:rPr lang="en-GB" sz="2800" dirty="0" smtClean="0"/>
              <a:t>;</a:t>
            </a:r>
          </a:p>
          <a:p>
            <a:pPr>
              <a:lnSpc>
                <a:spcPct val="9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800" dirty="0" err="1" smtClean="0"/>
              <a:t>Ter</a:t>
            </a:r>
            <a:r>
              <a:rPr lang="en-GB" sz="2800" dirty="0" smtClean="0"/>
              <a:t> um </a:t>
            </a:r>
            <a:r>
              <a:rPr lang="en-GB" sz="2800" dirty="0" err="1" smtClean="0"/>
              <a:t>perfil</a:t>
            </a:r>
            <a:r>
              <a:rPr lang="en-GB" sz="2800" dirty="0" smtClean="0"/>
              <a:t> </a:t>
            </a:r>
            <a:r>
              <a:rPr lang="en-GB" sz="2800" dirty="0" err="1" smtClean="0"/>
              <a:t>pluridimensional</a:t>
            </a:r>
            <a:r>
              <a:rPr lang="en-GB" sz="2800" dirty="0" smtClean="0"/>
              <a:t>, </a:t>
            </a:r>
            <a:r>
              <a:rPr lang="en-GB" sz="2800" dirty="0" err="1" smtClean="0"/>
              <a:t>associando</a:t>
            </a:r>
            <a:r>
              <a:rPr lang="en-GB" sz="2800" dirty="0" smtClean="0"/>
              <a:t> </a:t>
            </a:r>
            <a:r>
              <a:rPr lang="en-GB" sz="2800" dirty="0" err="1" smtClean="0"/>
              <a:t>os</a:t>
            </a:r>
            <a:r>
              <a:rPr lang="en-GB" sz="2800" dirty="0" smtClean="0"/>
              <a:t> </a:t>
            </a:r>
            <a:r>
              <a:rPr lang="en-GB" sz="2800" dirty="0" err="1" smtClean="0"/>
              <a:t>aspectos</a:t>
            </a:r>
            <a:r>
              <a:rPr lang="en-GB" sz="2800" dirty="0" smtClean="0"/>
              <a:t> </a:t>
            </a:r>
            <a:r>
              <a:rPr lang="en-GB" sz="2800" dirty="0" err="1" smtClean="0"/>
              <a:t>econômico</a:t>
            </a:r>
            <a:r>
              <a:rPr lang="en-GB" sz="2800" dirty="0" smtClean="0"/>
              <a:t>, </a:t>
            </a:r>
            <a:r>
              <a:rPr lang="en-GB" sz="2800" dirty="0" err="1" smtClean="0"/>
              <a:t>político</a:t>
            </a:r>
            <a:r>
              <a:rPr lang="en-GB" sz="2800" dirty="0" smtClean="0"/>
              <a:t>, cultural, social e </a:t>
            </a:r>
            <a:r>
              <a:rPr lang="en-GB" sz="2800" dirty="0" err="1" smtClean="0"/>
              <a:t>ecológico</a:t>
            </a:r>
            <a:r>
              <a:rPr lang="en-GB" sz="2800" dirty="0" smtClean="0"/>
              <a:t> </a:t>
            </a:r>
            <a:r>
              <a:rPr lang="en-GB" sz="2800" dirty="0" err="1" smtClean="0"/>
              <a:t>da</a:t>
            </a:r>
            <a:r>
              <a:rPr lang="en-GB" sz="2800" dirty="0" smtClean="0"/>
              <a:t> </a:t>
            </a:r>
            <a:r>
              <a:rPr lang="en-GB" sz="2800" dirty="0" err="1" smtClean="0"/>
              <a:t>questão</a:t>
            </a:r>
            <a:r>
              <a:rPr lang="en-GB" sz="2800" dirty="0" smtClean="0"/>
              <a:t> </a:t>
            </a:r>
            <a:r>
              <a:rPr lang="en-GB" sz="2800" dirty="0" err="1" smtClean="0"/>
              <a:t>ambiental</a:t>
            </a:r>
            <a:r>
              <a:rPr lang="en-GB" sz="2800" dirty="0" smtClean="0"/>
              <a:t>;</a:t>
            </a:r>
          </a:p>
          <a:p>
            <a:pPr>
              <a:lnSpc>
                <a:spcPct val="9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800" dirty="0" smtClean="0"/>
              <a:t>Ser </a:t>
            </a:r>
            <a:r>
              <a:rPr lang="en-GB" sz="2800" dirty="0" err="1" smtClean="0"/>
              <a:t>voltada</a:t>
            </a:r>
            <a:r>
              <a:rPr lang="en-GB" sz="2800" dirty="0" smtClean="0"/>
              <a:t> </a:t>
            </a:r>
            <a:r>
              <a:rPr lang="en-GB" sz="2800" dirty="0" err="1" smtClean="0"/>
              <a:t>para</a:t>
            </a:r>
            <a:r>
              <a:rPr lang="en-GB" sz="2800" dirty="0" smtClean="0"/>
              <a:t> a </a:t>
            </a:r>
            <a:r>
              <a:rPr lang="en-GB" sz="2800" dirty="0" err="1" smtClean="0"/>
              <a:t>participação</a:t>
            </a:r>
            <a:r>
              <a:rPr lang="en-GB" sz="2800" dirty="0" smtClean="0"/>
              <a:t> social e </a:t>
            </a:r>
            <a:r>
              <a:rPr lang="en-GB" sz="2800" dirty="0" err="1" smtClean="0"/>
              <a:t>para</a:t>
            </a:r>
            <a:r>
              <a:rPr lang="en-GB" sz="2800" dirty="0" smtClean="0"/>
              <a:t> a </a:t>
            </a:r>
            <a:r>
              <a:rPr lang="en-GB" sz="2800" dirty="0" err="1" smtClean="0"/>
              <a:t>solução</a:t>
            </a:r>
            <a:r>
              <a:rPr lang="en-GB" sz="2800" dirty="0" smtClean="0"/>
              <a:t> dos </a:t>
            </a:r>
            <a:r>
              <a:rPr lang="en-GB" sz="2800" dirty="0" err="1" smtClean="0"/>
              <a:t>problemas</a:t>
            </a:r>
            <a:r>
              <a:rPr lang="en-GB" sz="2800" dirty="0" smtClean="0"/>
              <a:t> </a:t>
            </a:r>
            <a:r>
              <a:rPr lang="en-GB" sz="2800" dirty="0" err="1" smtClean="0"/>
              <a:t>ambientais</a:t>
            </a:r>
            <a:r>
              <a:rPr lang="en-GB" sz="2800" dirty="0" smtClean="0"/>
              <a:t>;</a:t>
            </a:r>
          </a:p>
          <a:p>
            <a:pPr>
              <a:lnSpc>
                <a:spcPct val="9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800" dirty="0" err="1" smtClean="0"/>
              <a:t>Visar</a:t>
            </a:r>
            <a:r>
              <a:rPr lang="en-GB" sz="2800" dirty="0" smtClean="0"/>
              <a:t> a </a:t>
            </a:r>
            <a:r>
              <a:rPr lang="en-GB" sz="2800" dirty="0" err="1" smtClean="0"/>
              <a:t>mudança</a:t>
            </a:r>
            <a:r>
              <a:rPr lang="en-GB" sz="2800" dirty="0" smtClean="0"/>
              <a:t> de </a:t>
            </a:r>
            <a:r>
              <a:rPr lang="en-GB" sz="2800" dirty="0" err="1" smtClean="0"/>
              <a:t>valores</a:t>
            </a:r>
            <a:r>
              <a:rPr lang="en-GB" sz="2800" dirty="0" smtClean="0"/>
              <a:t>, </a:t>
            </a:r>
            <a:r>
              <a:rPr lang="en-GB" sz="2800" dirty="0" err="1" smtClean="0"/>
              <a:t>atitudes</a:t>
            </a:r>
            <a:r>
              <a:rPr lang="en-GB" sz="2800" dirty="0" smtClean="0"/>
              <a:t> e </a:t>
            </a:r>
            <a:r>
              <a:rPr lang="en-GB" sz="2800" dirty="0" err="1" smtClean="0"/>
              <a:t>comportamentos</a:t>
            </a:r>
            <a:r>
              <a:rPr lang="en-GB" sz="2800" dirty="0" smtClean="0"/>
              <a:t> </a:t>
            </a:r>
            <a:r>
              <a:rPr lang="en-GB" sz="2800" dirty="0" err="1" smtClean="0"/>
              <a:t>sociais</a:t>
            </a:r>
            <a:r>
              <a:rPr lang="en-GB" sz="2800" dirty="0" smtClean="0"/>
              <a:t>) </a:t>
            </a:r>
            <a:r>
              <a:rPr lang="en-GB" sz="3200" dirty="0" smtClean="0"/>
              <a:t>									</a:t>
            </a:r>
            <a:r>
              <a:rPr lang="en-GB" sz="2000" dirty="0" smtClean="0"/>
              <a:t>(LIMA, 1999)</a:t>
            </a:r>
            <a:r>
              <a:rPr lang="ar-SA" sz="2000" dirty="0" smtClean="0"/>
              <a:t>‏</a:t>
            </a:r>
            <a:endParaRPr lang="en-GB" sz="2000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2390641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 INVENÇÃO DO SUJEITO ECOLÓGICO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Carvalho (2005) trabalha os conceitos de identidade e subjetividade e sua dinâmica com os processos sócio-históricos nos quais se produzem modo de ser e de compreender um sujeito humano em permanente abertura e troca reflexiva com o mundo que vive e não  com conformações ababadas, cristalizadas ou estáticas.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3205904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 INVENÇÃO DO SUJEITO ECOLÓGICO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Para </a:t>
            </a:r>
            <a:r>
              <a:rPr lang="en-GB" dirty="0" err="1" smtClean="0"/>
              <a:t>seus</a:t>
            </a:r>
            <a:r>
              <a:rPr lang="en-GB" dirty="0" smtClean="0"/>
              <a:t> </a:t>
            </a:r>
            <a:r>
              <a:rPr lang="en-GB" dirty="0" err="1" smtClean="0"/>
              <a:t>defensores</a:t>
            </a:r>
            <a:r>
              <a:rPr lang="en-GB" dirty="0" smtClean="0"/>
              <a:t>, a EA, </a:t>
            </a:r>
            <a:r>
              <a:rPr lang="en-GB" dirty="0" err="1" smtClean="0"/>
              <a:t>em</a:t>
            </a:r>
            <a:r>
              <a:rPr lang="en-GB" dirty="0" smtClean="0"/>
              <a:t> </a:t>
            </a:r>
            <a:r>
              <a:rPr lang="en-GB" dirty="0" err="1" smtClean="0"/>
              <a:t>vez</a:t>
            </a:r>
            <a:r>
              <a:rPr lang="en-GB" dirty="0" smtClean="0"/>
              <a:t> de </a:t>
            </a:r>
            <a:r>
              <a:rPr lang="en-GB" dirty="0" err="1" smtClean="0"/>
              <a:t>ter</a:t>
            </a:r>
            <a:r>
              <a:rPr lang="en-GB" dirty="0" smtClean="0"/>
              <a:t> um </a:t>
            </a:r>
            <a:r>
              <a:rPr lang="en-GB" dirty="0" err="1" smtClean="0"/>
              <a:t>caráter</a:t>
            </a:r>
            <a:r>
              <a:rPr lang="en-GB" dirty="0" smtClean="0"/>
              <a:t> </a:t>
            </a:r>
            <a:r>
              <a:rPr lang="en-GB" dirty="0" err="1" smtClean="0"/>
              <a:t>meramente</a:t>
            </a:r>
            <a:r>
              <a:rPr lang="en-GB" dirty="0" smtClean="0"/>
              <a:t> </a:t>
            </a:r>
            <a:r>
              <a:rPr lang="en-GB" dirty="0" err="1" smtClean="0"/>
              <a:t>informativo</a:t>
            </a:r>
            <a:r>
              <a:rPr lang="en-GB" dirty="0" smtClean="0"/>
              <a:t>, </a:t>
            </a:r>
            <a:r>
              <a:rPr lang="en-GB" dirty="0" err="1" smtClean="0"/>
              <a:t>deveria</a:t>
            </a:r>
            <a:r>
              <a:rPr lang="en-GB" dirty="0" smtClean="0"/>
              <a:t> </a:t>
            </a:r>
            <a:r>
              <a:rPr lang="en-GB" i="1" dirty="0" err="1" smtClean="0"/>
              <a:t>desenvolver</a:t>
            </a:r>
            <a:r>
              <a:rPr lang="en-GB" i="1" dirty="0" smtClean="0"/>
              <a:t> </a:t>
            </a:r>
            <a:r>
              <a:rPr lang="en-GB" i="1" dirty="0" err="1" smtClean="0"/>
              <a:t>hábitos</a:t>
            </a:r>
            <a:r>
              <a:rPr lang="en-GB" i="1" dirty="0" smtClean="0"/>
              <a:t>, </a:t>
            </a:r>
            <a:r>
              <a:rPr lang="en-GB" i="1" dirty="0" err="1" smtClean="0"/>
              <a:t>atitudes</a:t>
            </a:r>
            <a:r>
              <a:rPr lang="en-GB" i="1" dirty="0" smtClean="0"/>
              <a:t> e </a:t>
            </a:r>
            <a:r>
              <a:rPr lang="en-GB" i="1" dirty="0" err="1" smtClean="0"/>
              <a:t>comportamentos</a:t>
            </a:r>
            <a:r>
              <a:rPr lang="en-GB" dirty="0" smtClean="0"/>
              <a:t> </a:t>
            </a:r>
            <a:r>
              <a:rPr lang="en-GB" dirty="0" err="1" smtClean="0"/>
              <a:t>que</a:t>
            </a:r>
            <a:r>
              <a:rPr lang="en-GB" dirty="0" smtClean="0"/>
              <a:t> </a:t>
            </a:r>
            <a:r>
              <a:rPr lang="en-GB" dirty="0" err="1" smtClean="0"/>
              <a:t>propiciassem</a:t>
            </a:r>
            <a:r>
              <a:rPr lang="en-GB" dirty="0" smtClean="0"/>
              <a:t> a </a:t>
            </a:r>
            <a:r>
              <a:rPr lang="en-GB" dirty="0" err="1" smtClean="0"/>
              <a:t>formação</a:t>
            </a:r>
            <a:r>
              <a:rPr lang="en-GB" dirty="0" smtClean="0"/>
              <a:t>, </a:t>
            </a:r>
            <a:r>
              <a:rPr lang="en-GB" dirty="0" err="1" smtClean="0"/>
              <a:t>nos</a:t>
            </a:r>
            <a:r>
              <a:rPr lang="en-GB" dirty="0" smtClean="0"/>
              <a:t> </a:t>
            </a:r>
            <a:r>
              <a:rPr lang="en-GB" dirty="0" err="1" smtClean="0"/>
              <a:t>alunos</a:t>
            </a:r>
            <a:r>
              <a:rPr lang="en-GB" dirty="0" smtClean="0"/>
              <a:t>, de </a:t>
            </a:r>
            <a:r>
              <a:rPr lang="en-GB" dirty="0" err="1" smtClean="0"/>
              <a:t>uma</a:t>
            </a:r>
            <a:r>
              <a:rPr lang="en-GB" dirty="0" smtClean="0"/>
              <a:t> </a:t>
            </a:r>
            <a:r>
              <a:rPr lang="en-GB" dirty="0" err="1" smtClean="0"/>
              <a:t>cultura</a:t>
            </a:r>
            <a:r>
              <a:rPr lang="en-GB" dirty="0" smtClean="0"/>
              <a:t> </a:t>
            </a:r>
            <a:r>
              <a:rPr lang="en-GB" dirty="0" err="1" smtClean="0"/>
              <a:t>eminentemente</a:t>
            </a:r>
            <a:r>
              <a:rPr lang="en-GB" dirty="0" smtClean="0"/>
              <a:t> </a:t>
            </a:r>
            <a:r>
              <a:rPr lang="en-GB" dirty="0" err="1" smtClean="0"/>
              <a:t>ativa</a:t>
            </a:r>
            <a:r>
              <a:rPr lang="en-GB" dirty="0" smtClean="0"/>
              <a:t> </a:t>
            </a:r>
            <a:r>
              <a:rPr lang="en-GB" dirty="0" err="1" smtClean="0"/>
              <a:t>na</a:t>
            </a:r>
            <a:r>
              <a:rPr lang="en-GB" dirty="0" smtClean="0"/>
              <a:t> </a:t>
            </a:r>
            <a:r>
              <a:rPr lang="en-GB" dirty="0" err="1" smtClean="0"/>
              <a:t>defesa</a:t>
            </a:r>
            <a:r>
              <a:rPr lang="en-GB" dirty="0" smtClean="0"/>
              <a:t> de um </a:t>
            </a:r>
            <a:r>
              <a:rPr lang="en-GB" dirty="0" err="1" smtClean="0"/>
              <a:t>meio</a:t>
            </a:r>
            <a:r>
              <a:rPr lang="en-GB" dirty="0" smtClean="0"/>
              <a:t> </a:t>
            </a:r>
            <a:r>
              <a:rPr lang="en-GB" dirty="0" err="1" smtClean="0"/>
              <a:t>ambiente</a:t>
            </a:r>
            <a:r>
              <a:rPr lang="en-GB" dirty="0" smtClean="0"/>
              <a:t> </a:t>
            </a:r>
            <a:r>
              <a:rPr lang="en-GB" dirty="0" err="1" smtClean="0"/>
              <a:t>saudável</a:t>
            </a:r>
            <a:r>
              <a:rPr lang="en-GB" dirty="0" smtClean="0"/>
              <a:t> e do </a:t>
            </a:r>
            <a:r>
              <a:rPr lang="en-GB" dirty="0" err="1" smtClean="0"/>
              <a:t>uso</a:t>
            </a:r>
            <a:r>
              <a:rPr lang="en-GB" dirty="0" smtClean="0"/>
              <a:t> </a:t>
            </a:r>
            <a:r>
              <a:rPr lang="en-GB" dirty="0" err="1" smtClean="0"/>
              <a:t>racional</a:t>
            </a:r>
            <a:r>
              <a:rPr lang="en-GB" dirty="0" smtClean="0"/>
              <a:t> dos </a:t>
            </a:r>
            <a:r>
              <a:rPr lang="en-GB" dirty="0" err="1" smtClean="0"/>
              <a:t>recursos</a:t>
            </a:r>
            <a:r>
              <a:rPr lang="en-GB" dirty="0" smtClean="0"/>
              <a:t> </a:t>
            </a:r>
            <a:r>
              <a:rPr lang="en-GB" dirty="0" err="1" smtClean="0"/>
              <a:t>naturais</a:t>
            </a:r>
            <a:r>
              <a:rPr lang="en-GB" dirty="0" smtClean="0"/>
              <a:t>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4283349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 INVENÇÃO DO SUJEITO ECOLÓGICO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 partir desse ideário o educador é sempre passível de novas provocações, desestabilizações e reconstruções, assim como a natureza social da constituição do indivíduo.</a:t>
            </a:r>
          </a:p>
          <a:p>
            <a:r>
              <a:rPr lang="pt-BR" dirty="0" smtClean="0"/>
              <a:t>“ o sujeito implicado nestas formações subjetivas e </a:t>
            </a:r>
            <a:r>
              <a:rPr lang="pt-BR" dirty="0" err="1" smtClean="0"/>
              <a:t>identitárias</a:t>
            </a:r>
            <a:r>
              <a:rPr lang="pt-BR" dirty="0" smtClean="0"/>
              <a:t> reside no entrecruzamento de sua condição de ser singular, individual, </a:t>
            </a:r>
            <a:r>
              <a:rPr lang="pt-BR" dirty="0" err="1" smtClean="0"/>
              <a:t>irrepetível</a:t>
            </a:r>
            <a:r>
              <a:rPr lang="pt-BR" dirty="0" smtClean="0"/>
              <a:t>, e sua natureza social, histórica, constituído na relação com os outros e com o Outro da cultura” (CARVALHO, 2005)</a:t>
            </a:r>
          </a:p>
          <a:p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34235402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 invenção do sujeito ecológico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GB" sz="2800" dirty="0" err="1" smtClean="0"/>
              <a:t>educação</a:t>
            </a:r>
            <a:r>
              <a:rPr lang="en-GB" sz="2800" dirty="0" smtClean="0"/>
              <a:t> e o </a:t>
            </a:r>
            <a:r>
              <a:rPr lang="en-GB" sz="2800" dirty="0" err="1" smtClean="0"/>
              <a:t>meio</a:t>
            </a:r>
            <a:r>
              <a:rPr lang="en-GB" sz="2800" dirty="0" smtClean="0"/>
              <a:t> </a:t>
            </a:r>
            <a:r>
              <a:rPr lang="en-GB" sz="2800" dirty="0" err="1" smtClean="0"/>
              <a:t>ambiente</a:t>
            </a:r>
            <a:r>
              <a:rPr lang="en-GB" sz="2800" dirty="0" smtClean="0"/>
              <a:t>: </a:t>
            </a:r>
            <a:r>
              <a:rPr lang="en-GB" sz="2800" dirty="0" err="1" smtClean="0"/>
              <a:t>importância</a:t>
            </a:r>
            <a:r>
              <a:rPr lang="en-GB" sz="2800" dirty="0" smtClean="0"/>
              <a:t> </a:t>
            </a:r>
            <a:r>
              <a:rPr lang="en-GB" sz="2800" dirty="0" err="1" smtClean="0"/>
              <a:t>da</a:t>
            </a:r>
            <a:r>
              <a:rPr lang="en-GB" sz="2800" dirty="0" smtClean="0"/>
              <a:t> </a:t>
            </a:r>
            <a:r>
              <a:rPr lang="en-GB" sz="2800" dirty="0" err="1" smtClean="0"/>
              <a:t>educação</a:t>
            </a:r>
            <a:r>
              <a:rPr lang="en-GB" sz="2800" dirty="0" smtClean="0"/>
              <a:t> </a:t>
            </a:r>
            <a:r>
              <a:rPr lang="en-GB" sz="2800" dirty="0" err="1" smtClean="0"/>
              <a:t>enquanto</a:t>
            </a:r>
            <a:r>
              <a:rPr lang="en-GB" sz="2800" dirty="0" smtClean="0"/>
              <a:t> </a:t>
            </a:r>
            <a:r>
              <a:rPr lang="en-GB" sz="2800" dirty="0" err="1" smtClean="0"/>
              <a:t>instrumento</a:t>
            </a:r>
            <a:r>
              <a:rPr lang="en-GB" sz="2800" dirty="0" smtClean="0"/>
              <a:t> </a:t>
            </a:r>
            <a:r>
              <a:rPr lang="en-GB" sz="2800" dirty="0" err="1" smtClean="0"/>
              <a:t>privilegiado</a:t>
            </a:r>
            <a:r>
              <a:rPr lang="en-GB" sz="2800" dirty="0" smtClean="0"/>
              <a:t> de </a:t>
            </a:r>
            <a:r>
              <a:rPr lang="en-GB" sz="2800" dirty="0" err="1" smtClean="0"/>
              <a:t>humanização</a:t>
            </a:r>
            <a:r>
              <a:rPr lang="en-GB" sz="2800" dirty="0" smtClean="0"/>
              <a:t>, </a:t>
            </a:r>
            <a:r>
              <a:rPr lang="en-GB" sz="2800" dirty="0" err="1" smtClean="0"/>
              <a:t>socialização</a:t>
            </a:r>
            <a:r>
              <a:rPr lang="en-GB" sz="2800" dirty="0" smtClean="0"/>
              <a:t> e </a:t>
            </a:r>
            <a:r>
              <a:rPr lang="en-GB" sz="2800" dirty="0" err="1" smtClean="0"/>
              <a:t>direcionamento</a:t>
            </a:r>
            <a:r>
              <a:rPr lang="en-GB" sz="2800" dirty="0" smtClean="0"/>
              <a:t> social. </a:t>
            </a:r>
            <a:br>
              <a:rPr lang="en-GB" sz="2800" dirty="0" smtClean="0"/>
            </a:br>
            <a:r>
              <a:rPr lang="en-GB" sz="2800" dirty="0" smtClean="0"/>
              <a:t>Como </a:t>
            </a:r>
            <a:r>
              <a:rPr lang="en-GB" sz="2800" dirty="0" err="1" smtClean="0"/>
              <a:t>toda</a:t>
            </a:r>
            <a:r>
              <a:rPr lang="en-GB" sz="2800" dirty="0" smtClean="0"/>
              <a:t> </a:t>
            </a:r>
            <a:r>
              <a:rPr lang="en-GB" sz="2800" dirty="0" err="1" smtClean="0"/>
              <a:t>prática</a:t>
            </a:r>
            <a:r>
              <a:rPr lang="en-GB" sz="2800" dirty="0" smtClean="0"/>
              <a:t> social, </a:t>
            </a:r>
            <a:r>
              <a:rPr lang="en-GB" sz="2800" dirty="0" err="1" smtClean="0"/>
              <a:t>ela</a:t>
            </a:r>
            <a:r>
              <a:rPr lang="en-GB" sz="2800" dirty="0" smtClean="0"/>
              <a:t> </a:t>
            </a:r>
            <a:r>
              <a:rPr lang="en-GB" sz="2800" dirty="0" err="1" smtClean="0"/>
              <a:t>guarda</a:t>
            </a:r>
            <a:r>
              <a:rPr lang="en-GB" sz="2800" dirty="0" smtClean="0"/>
              <a:t> </a:t>
            </a:r>
            <a:r>
              <a:rPr lang="en-GB" sz="2800" dirty="0" err="1" smtClean="0"/>
              <a:t>em</a:t>
            </a:r>
            <a:r>
              <a:rPr lang="en-GB" sz="2800" dirty="0" smtClean="0"/>
              <a:t> </a:t>
            </a:r>
            <a:r>
              <a:rPr lang="en-GB" sz="2800" dirty="0" err="1" smtClean="0"/>
              <a:t>si</a:t>
            </a:r>
            <a:r>
              <a:rPr lang="en-GB" sz="2800" dirty="0" smtClean="0"/>
              <a:t> as </a:t>
            </a:r>
            <a:r>
              <a:rPr lang="en-GB" sz="2800" dirty="0" err="1" smtClean="0"/>
              <a:t>possbilidades</a:t>
            </a:r>
            <a:r>
              <a:rPr lang="en-GB" sz="2800" dirty="0" smtClean="0"/>
              <a:t> </a:t>
            </a:r>
            <a:r>
              <a:rPr lang="en-GB" sz="2800" dirty="0" err="1" smtClean="0"/>
              <a:t>extremas</a:t>
            </a:r>
            <a:r>
              <a:rPr lang="en-GB" sz="2800" dirty="0" smtClean="0"/>
              <a:t> de </a:t>
            </a:r>
            <a:r>
              <a:rPr lang="en-GB" sz="2800" dirty="0" err="1" smtClean="0"/>
              <a:t>promover</a:t>
            </a:r>
            <a:r>
              <a:rPr lang="en-GB" sz="2800" dirty="0" smtClean="0"/>
              <a:t> a </a:t>
            </a:r>
            <a:r>
              <a:rPr lang="en-GB" sz="2800" dirty="0" err="1" smtClean="0"/>
              <a:t>liberdade</a:t>
            </a:r>
            <a:r>
              <a:rPr lang="en-GB" sz="2800" dirty="0" smtClean="0"/>
              <a:t> </a:t>
            </a:r>
            <a:r>
              <a:rPr lang="en-GB" sz="2800" dirty="0" err="1" smtClean="0"/>
              <a:t>ou</a:t>
            </a:r>
            <a:r>
              <a:rPr lang="en-GB" sz="2800" dirty="0" smtClean="0"/>
              <a:t> a </a:t>
            </a:r>
            <a:r>
              <a:rPr lang="en-GB" sz="2800" dirty="0" err="1" smtClean="0"/>
              <a:t>opressão</a:t>
            </a:r>
            <a:r>
              <a:rPr lang="en-GB" sz="2800" dirty="0" smtClean="0"/>
              <a:t>, de </a:t>
            </a:r>
            <a:r>
              <a:rPr lang="en-GB" sz="2800" dirty="0" err="1" smtClean="0"/>
              <a:t>transformar</a:t>
            </a:r>
            <a:r>
              <a:rPr lang="en-GB" sz="2800" dirty="0" smtClean="0"/>
              <a:t> </a:t>
            </a:r>
            <a:r>
              <a:rPr lang="en-GB" sz="2800" dirty="0" err="1" smtClean="0"/>
              <a:t>ou</a:t>
            </a:r>
            <a:r>
              <a:rPr lang="en-GB" sz="2800" dirty="0" smtClean="0"/>
              <a:t> </a:t>
            </a:r>
            <a:r>
              <a:rPr lang="en-GB" sz="2800" dirty="0" err="1" smtClean="0"/>
              <a:t>conservar</a:t>
            </a:r>
            <a:r>
              <a:rPr lang="en-GB" sz="2800" dirty="0" smtClean="0"/>
              <a:t> a </a:t>
            </a:r>
            <a:r>
              <a:rPr lang="en-GB" sz="2800" dirty="0" err="1" smtClean="0"/>
              <a:t>ordem</a:t>
            </a:r>
            <a:r>
              <a:rPr lang="en-GB" sz="2800" dirty="0" smtClean="0"/>
              <a:t> </a:t>
            </a:r>
            <a:r>
              <a:rPr lang="en-GB" sz="2800" dirty="0" err="1" smtClean="0"/>
              <a:t>socialmente</a:t>
            </a:r>
            <a:r>
              <a:rPr lang="en-GB" sz="2800" dirty="0" smtClean="0"/>
              <a:t> </a:t>
            </a:r>
            <a:r>
              <a:rPr lang="en-GB" sz="2800" dirty="0" err="1" smtClean="0"/>
              <a:t>estabelecida</a:t>
            </a:r>
            <a:r>
              <a:rPr lang="en-GB" sz="2800" dirty="0" smtClean="0"/>
              <a:t> 			</a:t>
            </a:r>
            <a:r>
              <a:rPr lang="en-GB" sz="1800" dirty="0" smtClean="0"/>
              <a:t>(LIMA, 1999)</a:t>
            </a:r>
            <a:r>
              <a:rPr lang="ar-SA" sz="1800" dirty="0" smtClean="0"/>
              <a:t>‏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6165395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 INVENÇÃO DO SUJEITO ECOLÓGICO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Carvalho dessa forma busca teorizar a invenção do sujeito ecológico nos discursos da análise biográfica de educadores ambientais enquanto sujeitos sociais na construção de uma educação ambiental e busca superar dicotomias como indivíduo-sociedade, intimidade-esfera pública, interioridade e exterioridade, tão presente em certa divisão disciplinar das ciências humanas e remete a psicologia.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19281848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ívico">
  <a:themeElements>
    <a:clrScheme name="Cívico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ívico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ívico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450</TotalTime>
  <Words>1377</Words>
  <Application>Microsoft Office PowerPoint</Application>
  <PresentationFormat>Apresentação na tela (4:3)</PresentationFormat>
  <Paragraphs>71</Paragraphs>
  <Slides>22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3" baseType="lpstr">
      <vt:lpstr>Cívico</vt:lpstr>
      <vt:lpstr>Universidade de Brasília - Unb</vt:lpstr>
      <vt:lpstr>A invenção do sujeito ecológico</vt:lpstr>
      <vt:lpstr>A INVENÇÃO DO SUJEITO ECOLÓGICO</vt:lpstr>
      <vt:lpstr>A INVENÇÃO DO SUJEITO ECOLÓGICO</vt:lpstr>
      <vt:lpstr>A INVENÇÃO DO SUJEITO ECOLÓGICO</vt:lpstr>
      <vt:lpstr>A INVENÇÃO DO SUJEITO ECOLÓGICO</vt:lpstr>
      <vt:lpstr>A INVENÇÃO DO SUJEITO ECOLÓGICO</vt:lpstr>
      <vt:lpstr>A invenção do sujeito ecológico</vt:lpstr>
      <vt:lpstr>A INVENÇÃO DO SUJEITO ECOLÓGICO</vt:lpstr>
      <vt:lpstr>A INVENÇÃO DO SUJEITO ECOLÓGICO</vt:lpstr>
      <vt:lpstr>A INVENÇÃO DO SUJEITO ECOLÓGICO</vt:lpstr>
      <vt:lpstr>A INVENÇÃO DO SUJEITO ECOLÓGICO</vt:lpstr>
      <vt:lpstr>A INVENÇÃO DO SUJEITO ECOLÓGICO</vt:lpstr>
      <vt:lpstr>A INVENÇÃO DO SUJEITO ECOLÓGICO</vt:lpstr>
      <vt:lpstr>A INVENÇÃO DO SUJEITO ECOLÓGICO</vt:lpstr>
      <vt:lpstr>A INVENÇÃO DO SUJEITO AMBIENTAL</vt:lpstr>
      <vt:lpstr>A INVENÇÃO DO SUJEITO ECOLÓGICO</vt:lpstr>
      <vt:lpstr>A INVENÇÃO DO SUJEITO ECOLÓGICO</vt:lpstr>
      <vt:lpstr>A INVENÇÃO DO SUJEITO ECOLÓGICO</vt:lpstr>
      <vt:lpstr>A INVENÇÃO DO SUJEITO ECOLÓGICO</vt:lpstr>
      <vt:lpstr>A INVERÇÃO DO SUJEITO ECOLÓGICO</vt:lpstr>
      <vt:lpstr>A INVENÇÃO DO SUJEITO ECOLÓGICO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Universidade de Brasília - Unb</dc:title>
  <dc:creator>Benjamin</dc:creator>
  <cp:lastModifiedBy>Benjamin</cp:lastModifiedBy>
  <cp:revision>50</cp:revision>
  <dcterms:created xsi:type="dcterms:W3CDTF">2013-09-11T21:24:57Z</dcterms:created>
  <dcterms:modified xsi:type="dcterms:W3CDTF">2013-10-10T14:52:27Z</dcterms:modified>
</cp:coreProperties>
</file>