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1" r:id="rId3"/>
    <p:sldId id="265" r:id="rId4"/>
    <p:sldId id="257" r:id="rId5"/>
    <p:sldId id="258" r:id="rId6"/>
    <p:sldId id="259" r:id="rId7"/>
    <p:sldId id="260" r:id="rId8"/>
    <p:sldId id="268" r:id="rId9"/>
    <p:sldId id="262" r:id="rId10"/>
    <p:sldId id="263" r:id="rId11"/>
    <p:sldId id="270" r:id="rId12"/>
    <p:sldId id="271" r:id="rId13"/>
    <p:sldId id="272" r:id="rId14"/>
    <p:sldId id="264" r:id="rId15"/>
    <p:sldId id="266" r:id="rId16"/>
    <p:sldId id="26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02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6625"/>
            <a:ext cx="97536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66530"/>
            <a:ext cx="97536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A8B7-2FEA-44A9-A9A5-77193BC590D9}" type="datetimeFigureOut">
              <a:rPr lang="pt-BR" smtClean="0"/>
              <a:t>30/11/2014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5A460-0D7D-40FE-A2E1-241C360C898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A8B7-2FEA-44A9-A9A5-77193BC590D9}" type="datetimeFigureOut">
              <a:rPr lang="pt-BR" smtClean="0"/>
              <a:t>30/11/2014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A460-0D7D-40FE-A2E1-241C360C89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1201" y="1826709"/>
            <a:ext cx="1989999" cy="448445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9365" y="1826709"/>
            <a:ext cx="6988635" cy="448445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A8B7-2FEA-44A9-A9A5-77193BC590D9}" type="datetimeFigureOut">
              <a:rPr lang="pt-BR" smtClean="0"/>
              <a:t>30/11/2014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A460-0D7D-40FE-A2E1-241C360C89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A8B7-2FEA-44A9-A9A5-77193BC590D9}" type="datetimeFigureOut">
              <a:rPr lang="pt-BR" smtClean="0"/>
              <a:t>30/11/2014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A460-0D7D-40FE-A2E1-241C360C89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865098"/>
            <a:ext cx="97536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A8B7-2FEA-44A9-A9A5-77193BC590D9}" type="datetimeFigureOut">
              <a:rPr lang="pt-BR" smtClean="0"/>
              <a:t>30/11/2014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A460-0D7D-40FE-A2E1-241C360C89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A8B7-2FEA-44A9-A9A5-77193BC590D9}" type="datetimeFigureOut">
              <a:rPr lang="pt-BR" smtClean="0"/>
              <a:t>30/11/2014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A460-0D7D-40FE-A2E1-241C360C898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2743200"/>
            <a:ext cx="4754880" cy="359359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2743201"/>
            <a:ext cx="4754880" cy="35956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3526" y="2743200"/>
            <a:ext cx="4482749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A8B7-2FEA-44A9-A9A5-77193BC590D9}" type="datetimeFigureOut">
              <a:rPr lang="pt-BR" smtClean="0"/>
              <a:t>30/11/2014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A460-0D7D-40FE-A2E1-241C360C898D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3383280"/>
            <a:ext cx="4754880" cy="29535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2303" y="3383280"/>
            <a:ext cx="4754880" cy="29535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A8B7-2FEA-44A9-A9A5-77193BC590D9}" type="datetimeFigureOut">
              <a:rPr lang="pt-BR" smtClean="0"/>
              <a:t>30/11/2014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A460-0D7D-40FE-A2E1-241C360C89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A8B7-2FEA-44A9-A9A5-77193BC590D9}" type="datetimeFigureOut">
              <a:rPr lang="pt-BR" smtClean="0"/>
              <a:t>30/11/2014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A460-0D7D-40FE-A2E1-241C360C89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5363"/>
            <a:ext cx="3934581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336" y="1826709"/>
            <a:ext cx="5610464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61096"/>
            <a:ext cx="3934581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A8B7-2FEA-44A9-A9A5-77193BC590D9}" type="datetimeFigureOut">
              <a:rPr lang="pt-BR" smtClean="0"/>
              <a:t>30/11/2014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A460-0D7D-40FE-A2E1-241C360C89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0" y="2286000"/>
            <a:ext cx="53848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59936"/>
            <a:ext cx="3938016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A8B7-2FEA-44A9-A9A5-77193BC590D9}" type="datetimeFigureOut">
              <a:rPr lang="pt-BR" smtClean="0"/>
              <a:t>30/11/2014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A460-0D7D-40FE-A2E1-241C360C89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47024" y="573807"/>
            <a:ext cx="114981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769834"/>
            <a:ext cx="97536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0254" y="548797"/>
            <a:ext cx="1585509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D7DA8B7-2FEA-44A9-A9A5-77193BC590D9}" type="datetimeFigureOut">
              <a:rPr lang="pt-BR" smtClean="0"/>
              <a:t>30/11/2014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554" y="548797"/>
            <a:ext cx="125493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135A460-0D7D-40FE-A2E1-241C360C898D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1585" y="855957"/>
            <a:ext cx="299531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Arquitetura ARM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60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621" y="125819"/>
            <a:ext cx="9753600" cy="1154097"/>
          </a:xfrm>
        </p:spPr>
        <p:txBody>
          <a:bodyPr/>
          <a:lstStyle/>
          <a:p>
            <a:r>
              <a:rPr lang="pt-BR" dirty="0" smtClean="0"/>
              <a:t>Caminho de dados</a:t>
            </a:r>
            <a:endParaRPr lang="pt-BR" dirty="0"/>
          </a:p>
        </p:txBody>
      </p:sp>
      <p:pic>
        <p:nvPicPr>
          <p:cNvPr id="6146" name="Picture 2" descr="C:\Users\AlexPC\Desktop\Datapat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462" y="1485414"/>
            <a:ext cx="6947338" cy="482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73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9904" y="241434"/>
            <a:ext cx="9753600" cy="1154097"/>
          </a:xfrm>
        </p:spPr>
        <p:txBody>
          <a:bodyPr>
            <a:normAutofit/>
          </a:bodyPr>
          <a:lstStyle/>
          <a:p>
            <a:r>
              <a:rPr lang="pt-BR" smtClean="0"/>
              <a:t>Data processing instruction</a:t>
            </a:r>
            <a:endParaRPr lang="pt-BR" dirty="0"/>
          </a:p>
        </p:txBody>
      </p:sp>
      <p:pic>
        <p:nvPicPr>
          <p:cNvPr id="7170" name="Picture 2" descr="C:\Users\AlexPC\Desktop\Data processi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381" y="1832966"/>
            <a:ext cx="7104992" cy="467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74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227" y="188882"/>
            <a:ext cx="9753600" cy="1154097"/>
          </a:xfrm>
        </p:spPr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transfer</a:t>
            </a:r>
            <a:r>
              <a:rPr lang="pt-BR" dirty="0" smtClean="0"/>
              <a:t> </a:t>
            </a:r>
            <a:r>
              <a:rPr lang="pt-BR" dirty="0" err="1" smtClean="0"/>
              <a:t>instruction</a:t>
            </a:r>
            <a:endParaRPr lang="pt-BR" dirty="0"/>
          </a:p>
        </p:txBody>
      </p:sp>
      <p:pic>
        <p:nvPicPr>
          <p:cNvPr id="8194" name="Picture 2" descr="C:\Users\AlexPC\Desktop\Data transf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281" y="1481960"/>
            <a:ext cx="7942463" cy="522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08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5517" y="115309"/>
            <a:ext cx="9753600" cy="1154097"/>
          </a:xfrm>
        </p:spPr>
        <p:txBody>
          <a:bodyPr/>
          <a:lstStyle/>
          <a:p>
            <a:r>
              <a:rPr lang="pt-BR" dirty="0" err="1" smtClean="0"/>
              <a:t>Branch</a:t>
            </a:r>
            <a:r>
              <a:rPr lang="pt-BR" dirty="0" smtClean="0"/>
              <a:t> </a:t>
            </a:r>
            <a:r>
              <a:rPr lang="pt-BR" dirty="0" err="1" smtClean="0"/>
              <a:t>instruction</a:t>
            </a:r>
            <a:endParaRPr lang="pt-BR" dirty="0"/>
          </a:p>
        </p:txBody>
      </p:sp>
      <p:pic>
        <p:nvPicPr>
          <p:cNvPr id="9218" name="Picture 2" descr="C:\Users\AlexPC\Desktop\Branch instruction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327" y="1566042"/>
            <a:ext cx="7851252" cy="511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035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7972" y="230923"/>
            <a:ext cx="9753600" cy="1154097"/>
          </a:xfrm>
        </p:spPr>
        <p:txBody>
          <a:bodyPr/>
          <a:lstStyle/>
          <a:p>
            <a:r>
              <a:rPr lang="pt-BR" dirty="0" smtClean="0"/>
              <a:t>Código Assembly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27" y="2777085"/>
            <a:ext cx="6058746" cy="3524742"/>
          </a:xfrm>
        </p:spPr>
      </p:pic>
    </p:spTree>
    <p:extLst>
      <p:ext uri="{BB962C8B-B14F-4D97-AF65-F5344CB8AC3E}">
        <p14:creationId xmlns:p14="http://schemas.microsoft.com/office/powerpoint/2010/main" val="361165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9393" y="272965"/>
            <a:ext cx="9753600" cy="1154097"/>
          </a:xfrm>
        </p:spPr>
        <p:txBody>
          <a:bodyPr/>
          <a:lstStyle/>
          <a:p>
            <a:r>
              <a:rPr lang="pt-BR" dirty="0" smtClean="0"/>
              <a:t>Evolução da família ARM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ARM1 – 1985  Protótipo que não chegou ao mercado.</a:t>
            </a:r>
          </a:p>
          <a:p>
            <a:r>
              <a:rPr lang="pt-BR" dirty="0" smtClean="0"/>
              <a:t>ARM2 – 1986 Possuía um barramento de dados de 32 bits, porém só usava 26 bits, deixando 6 bits para as </a:t>
            </a:r>
            <a:r>
              <a:rPr lang="pt-BR" dirty="0" err="1" smtClean="0"/>
              <a:t>flags</a:t>
            </a:r>
            <a:r>
              <a:rPr lang="pt-BR" dirty="0" smtClean="0"/>
              <a:t> de estado.</a:t>
            </a:r>
          </a:p>
          <a:p>
            <a:r>
              <a:rPr lang="pt-BR" dirty="0" smtClean="0"/>
              <a:t>ARM3 – 1989 4KB de cache, melhorou a performance. Torna-se líder do mercado de processadores embarcados. </a:t>
            </a:r>
          </a:p>
          <a:p>
            <a:r>
              <a:rPr lang="pt-BR" dirty="0" smtClean="0"/>
              <a:t>ARM7DMI – 1994 Pipeline de 3 estágios.</a:t>
            </a:r>
          </a:p>
          <a:p>
            <a:r>
              <a:rPr lang="pt-BR" dirty="0" smtClean="0"/>
              <a:t>ARM8 – 1996 Pipeline de 5 estágios</a:t>
            </a:r>
          </a:p>
          <a:p>
            <a:r>
              <a:rPr lang="pt-BR" dirty="0" smtClean="0"/>
              <a:t>ARM10E – 2002 Pipeline de 6 estágios, cache variando entre 32k e 16k.</a:t>
            </a:r>
          </a:p>
          <a:p>
            <a:r>
              <a:rPr lang="pt-BR" dirty="0" err="1" smtClean="0"/>
              <a:t>Xscale</a:t>
            </a:r>
            <a:r>
              <a:rPr lang="pt-BR" dirty="0" smtClean="0"/>
              <a:t> – 2006 Linha produzida pela Intel, baseada na arquitetura </a:t>
            </a:r>
            <a:r>
              <a:rPr lang="pt-BR" dirty="0" err="1" smtClean="0"/>
              <a:t>StrongARM</a:t>
            </a:r>
            <a:r>
              <a:rPr lang="pt-BR" dirty="0" smtClean="0"/>
              <a:t>. Trabalham entre 133MHZ e 400 MHz. Pipeline de 7 estágios.</a:t>
            </a:r>
          </a:p>
          <a:p>
            <a:r>
              <a:rPr lang="pt-BR" dirty="0" smtClean="0"/>
              <a:t>CORTEX – 2010 De 600Mhz até mais de 1 GHz. Inclui 13 estágio de pipeline, com estado de espera programáveis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45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4193" y="230923"/>
            <a:ext cx="9753600" cy="1154097"/>
          </a:xfrm>
        </p:spPr>
        <p:txBody>
          <a:bodyPr/>
          <a:lstStyle/>
          <a:p>
            <a:r>
              <a:rPr lang="pt-BR" dirty="0" smtClean="0"/>
              <a:t>Bibliografias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9297" y="1576552"/>
            <a:ext cx="10184523" cy="4606685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http://www.eng.auburn.edu/~</a:t>
            </a:r>
            <a:r>
              <a:rPr lang="pt-BR" dirty="0" smtClean="0"/>
              <a:t>nelson/courses/elec5260_6260/University%20PresentationQ109_Adv.pdf</a:t>
            </a:r>
          </a:p>
          <a:p>
            <a:r>
              <a:rPr lang="pt-BR" dirty="0"/>
              <a:t>https://web.eecs.umich.edu/~</a:t>
            </a:r>
            <a:r>
              <a:rPr lang="pt-BR" dirty="0" smtClean="0"/>
              <a:t>prabal/teaching/eecs373-f10/slides/lec22.pdf</a:t>
            </a:r>
          </a:p>
          <a:p>
            <a:r>
              <a:rPr lang="pt-BR" dirty="0"/>
              <a:t>http</a:t>
            </a:r>
            <a:r>
              <a:rPr lang="pt-BR" dirty="0" smtClean="0"/>
              <a:t>://www.arm.com</a:t>
            </a:r>
          </a:p>
          <a:p>
            <a:r>
              <a:rPr lang="en-US" dirty="0"/>
              <a:t>ARM, The Architecture for the Digital World (2012);; “The ARM Processor</a:t>
            </a:r>
          </a:p>
          <a:p>
            <a:r>
              <a:rPr lang="pt-BR" dirty="0" err="1"/>
              <a:t>Architecture</a:t>
            </a:r>
            <a:r>
              <a:rPr lang="pt-BR" dirty="0"/>
              <a:t>”, disponível em &lt;http://www.arm.com/products/processors/</a:t>
            </a:r>
          </a:p>
          <a:p>
            <a:r>
              <a:rPr lang="pt-BR" dirty="0" err="1"/>
              <a:t>technologies</a:t>
            </a:r>
            <a:r>
              <a:rPr lang="pt-BR" dirty="0"/>
              <a:t>/</a:t>
            </a:r>
            <a:r>
              <a:rPr lang="pt-BR" dirty="0" err="1"/>
              <a:t>instruction</a:t>
            </a:r>
            <a:r>
              <a:rPr lang="pt-BR" dirty="0"/>
              <a:t>-set-</a:t>
            </a:r>
            <a:r>
              <a:rPr lang="pt-BR" dirty="0" err="1"/>
              <a:t>architectures.php</a:t>
            </a:r>
            <a:r>
              <a:rPr lang="pt-BR" dirty="0"/>
              <a:t>&gt;, acessado em 04 de junho de 2012.</a:t>
            </a:r>
          </a:p>
          <a:p>
            <a:r>
              <a:rPr lang="en-US" dirty="0" err="1"/>
              <a:t>Furber</a:t>
            </a:r>
            <a:r>
              <a:rPr lang="en-US" dirty="0"/>
              <a:t>, S. (2000); “ARM System-on-Chip </a:t>
            </a:r>
            <a:r>
              <a:rPr lang="en-US" dirty="0" err="1"/>
              <a:t>Arquitecture</a:t>
            </a:r>
            <a:r>
              <a:rPr lang="en-US" dirty="0"/>
              <a:t>”, 2ª </a:t>
            </a:r>
            <a:r>
              <a:rPr lang="en-US" dirty="0" err="1"/>
              <a:t>Edição</a:t>
            </a:r>
            <a:r>
              <a:rPr lang="en-US" dirty="0"/>
              <a:t>, Addison-Wesley.</a:t>
            </a:r>
          </a:p>
          <a:p>
            <a:r>
              <a:rPr lang="en-US" dirty="0"/>
              <a:t>ARM, The Architecture for the Digital World (2005); “ARM </a:t>
            </a:r>
            <a:r>
              <a:rPr lang="en-US" dirty="0" err="1"/>
              <a:t>Archtecture</a:t>
            </a:r>
            <a:r>
              <a:rPr lang="en-US" dirty="0"/>
              <a:t> Reference</a:t>
            </a:r>
          </a:p>
          <a:p>
            <a:r>
              <a:rPr lang="pt-BR" dirty="0"/>
              <a:t>Manual”.</a:t>
            </a:r>
          </a:p>
          <a:p>
            <a:r>
              <a:rPr lang="en-US" dirty="0" err="1"/>
              <a:t>RealView</a:t>
            </a:r>
            <a:r>
              <a:rPr lang="en-US" dirty="0"/>
              <a:t>, Tools by ARM (2011); “ARM Architecture Overview”,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endParaRPr lang="en-US" dirty="0"/>
          </a:p>
          <a:p>
            <a:r>
              <a:rPr lang="pt-BR" dirty="0"/>
              <a:t>http://web.eecs.umich.edu/~prabal/teaching/eecs373-f10/readings/ARM_Architec</a:t>
            </a:r>
          </a:p>
          <a:p>
            <a:r>
              <a:rPr lang="pt-BR" dirty="0"/>
              <a:t>ture_Overview.pdf&gt;, acessado em 14 de junho de 2012.</a:t>
            </a:r>
          </a:p>
          <a:p>
            <a:r>
              <a:rPr lang="en-US" dirty="0"/>
              <a:t>ARM, The Architecture for the Digital World (2012);; “Processors”,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endParaRPr lang="en-US" dirty="0"/>
          </a:p>
          <a:p>
            <a:r>
              <a:rPr lang="pt-BR" dirty="0"/>
              <a:t>&lt;http://www.arm.com/products/processors/index.php&gt;, acessado em 10 de junho de</a:t>
            </a:r>
          </a:p>
          <a:p>
            <a:r>
              <a:rPr lang="pt-BR" dirty="0"/>
              <a:t>2012.</a:t>
            </a:r>
          </a:p>
          <a:p>
            <a:r>
              <a:rPr lang="en-US" dirty="0"/>
              <a:t>ARM, The Architecture for the Digital World (2001); “ARM7TDMI Technical</a:t>
            </a:r>
          </a:p>
          <a:p>
            <a:r>
              <a:rPr lang="pt-BR" dirty="0" err="1"/>
              <a:t>Reference</a:t>
            </a:r>
            <a:r>
              <a:rPr lang="pt-BR" dirty="0"/>
              <a:t> Manual</a:t>
            </a:r>
            <a:r>
              <a:rPr lang="pt-BR" dirty="0" smtClean="0"/>
              <a:t>”.</a:t>
            </a:r>
          </a:p>
          <a:p>
            <a:r>
              <a:rPr lang="pt-BR" dirty="0"/>
              <a:t>http://sca.unioeste-foz.br/~grupob3/html/assembly.htm</a:t>
            </a:r>
          </a:p>
        </p:txBody>
      </p:sp>
    </p:spTree>
    <p:extLst>
      <p:ext uri="{BB962C8B-B14F-4D97-AF65-F5344CB8AC3E}">
        <p14:creationId xmlns:p14="http://schemas.microsoft.com/office/powerpoint/2010/main" val="264877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6951" y="220413"/>
            <a:ext cx="9753600" cy="1154097"/>
          </a:xfrm>
        </p:spPr>
        <p:txBody>
          <a:bodyPr/>
          <a:lstStyle/>
          <a:p>
            <a:r>
              <a:rPr lang="pt-BR" dirty="0" smtClean="0"/>
              <a:t>Utilidades</a:t>
            </a:r>
            <a:endParaRPr lang="pt-BR" dirty="0"/>
          </a:p>
        </p:txBody>
      </p:sp>
      <p:pic>
        <p:nvPicPr>
          <p:cNvPr id="1029" name="Picture 5" descr="C:\Users\AlexPC\Desktop\Sem títul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353" y="1671145"/>
            <a:ext cx="8450316" cy="492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3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9503" y="0"/>
            <a:ext cx="9753600" cy="1154097"/>
          </a:xfrm>
        </p:spPr>
        <p:txBody>
          <a:bodyPr/>
          <a:lstStyle/>
          <a:p>
            <a:r>
              <a:rPr lang="pt-BR" dirty="0" smtClean="0"/>
              <a:t>Licenciamento</a:t>
            </a:r>
            <a:endParaRPr lang="pt-BR" dirty="0"/>
          </a:p>
        </p:txBody>
      </p:sp>
      <p:pic>
        <p:nvPicPr>
          <p:cNvPr id="2051" name="Picture 3" descr="C:\Users\AlexPC\Desktop\Sem títul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356" y="1673315"/>
            <a:ext cx="7083973" cy="479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73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3379" y="346536"/>
            <a:ext cx="9753600" cy="1154097"/>
          </a:xfrm>
        </p:spPr>
        <p:txBody>
          <a:bodyPr/>
          <a:lstStyle/>
          <a:p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0211" y="2241212"/>
            <a:ext cx="9432089" cy="3056001"/>
          </a:xfrm>
        </p:spPr>
        <p:txBody>
          <a:bodyPr>
            <a:normAutofit/>
          </a:bodyPr>
          <a:lstStyle/>
          <a:p>
            <a:r>
              <a:rPr lang="pt-BR" dirty="0" smtClean="0"/>
              <a:t>Desenvolvido </a:t>
            </a:r>
            <a:r>
              <a:rPr lang="pt-BR" dirty="0"/>
              <a:t>pela </a:t>
            </a:r>
            <a:r>
              <a:rPr lang="pt-BR" dirty="0" err="1"/>
              <a:t>Acorn</a:t>
            </a:r>
            <a:r>
              <a:rPr lang="pt-BR" dirty="0"/>
              <a:t> </a:t>
            </a:r>
            <a:r>
              <a:rPr lang="pt-BR" dirty="0" err="1"/>
              <a:t>Computers</a:t>
            </a:r>
            <a:r>
              <a:rPr lang="pt-BR" dirty="0"/>
              <a:t> </a:t>
            </a:r>
            <a:r>
              <a:rPr lang="pt-BR" dirty="0" err="1"/>
              <a:t>Limited</a:t>
            </a:r>
            <a:r>
              <a:rPr lang="pt-BR" dirty="0"/>
              <a:t> de Cambridge 1983 </a:t>
            </a:r>
            <a:r>
              <a:rPr lang="pt-BR" dirty="0" smtClean="0"/>
              <a:t>– 1985.</a:t>
            </a:r>
          </a:p>
          <a:p>
            <a:r>
              <a:rPr lang="pt-BR" dirty="0" smtClean="0"/>
              <a:t>MOS Technology 6502</a:t>
            </a:r>
            <a:endParaRPr lang="pt-BR" dirty="0"/>
          </a:p>
          <a:p>
            <a:r>
              <a:rPr lang="pt-BR" dirty="0" smtClean="0"/>
              <a:t>Segue o conceito de processadores RISC (</a:t>
            </a:r>
            <a:r>
              <a:rPr lang="pt-BR" dirty="0" err="1" smtClean="0"/>
              <a:t>Arcon</a:t>
            </a:r>
            <a:r>
              <a:rPr lang="pt-BR" dirty="0" smtClean="0"/>
              <a:t>  RISC </a:t>
            </a:r>
            <a:r>
              <a:rPr lang="pt-BR" dirty="0" err="1" smtClean="0"/>
              <a:t>machine</a:t>
            </a:r>
            <a:r>
              <a:rPr lang="pt-BR" dirty="0" smtClean="0"/>
              <a:t>).</a:t>
            </a:r>
          </a:p>
          <a:p>
            <a:r>
              <a:rPr lang="pt-BR" dirty="0" smtClean="0"/>
              <a:t>Sistemas embarcados</a:t>
            </a:r>
          </a:p>
          <a:p>
            <a:r>
              <a:rPr lang="pt-BR" dirty="0" smtClean="0"/>
              <a:t>Base no Projeto </a:t>
            </a:r>
            <a:r>
              <a:rPr lang="pt-BR" dirty="0"/>
              <a:t>Berkeley RISC </a:t>
            </a:r>
            <a:r>
              <a:rPr lang="pt-BR" dirty="0" smtClean="0"/>
              <a:t>I.</a:t>
            </a:r>
          </a:p>
          <a:p>
            <a:r>
              <a:rPr lang="pt-BR" dirty="0" smtClean="0"/>
              <a:t>ARM </a:t>
            </a:r>
            <a:r>
              <a:rPr lang="pt-BR" dirty="0" err="1" smtClean="0"/>
              <a:t>Ltd</a:t>
            </a:r>
            <a:r>
              <a:rPr lang="pt-BR" dirty="0" smtClean="0"/>
              <a:t>. 1990 (</a:t>
            </a:r>
            <a:r>
              <a:rPr lang="pt-BR" dirty="0" err="1" smtClean="0"/>
              <a:t>Advanced</a:t>
            </a:r>
            <a:r>
              <a:rPr lang="pt-BR" dirty="0" smtClean="0"/>
              <a:t> RISC </a:t>
            </a:r>
            <a:r>
              <a:rPr lang="pt-BR" dirty="0" err="1" smtClean="0"/>
              <a:t>Machine</a:t>
            </a:r>
            <a:r>
              <a:rPr lang="pt-BR" dirty="0" smtClean="0"/>
              <a:t>)</a:t>
            </a:r>
          </a:p>
          <a:p>
            <a:r>
              <a:rPr lang="pt-BR" dirty="0" smtClean="0"/>
              <a:t>Processadores x86(Intel 1979) e ARM</a:t>
            </a:r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53" y="4749447"/>
            <a:ext cx="3067478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1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965" y="283475"/>
            <a:ext cx="9753600" cy="1154097"/>
          </a:xfrm>
        </p:spPr>
        <p:txBody>
          <a:bodyPr/>
          <a:lstStyle/>
          <a:p>
            <a:r>
              <a:rPr lang="pt-BR" dirty="0" smtClean="0"/>
              <a:t>Principais 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Baixo consumo de energia</a:t>
            </a:r>
          </a:p>
          <a:p>
            <a:r>
              <a:rPr lang="pt-BR" dirty="0" smtClean="0"/>
              <a:t>Arquitetura </a:t>
            </a:r>
            <a:r>
              <a:rPr lang="pt-BR" dirty="0" smtClean="0"/>
              <a:t>de LOAD/STORE</a:t>
            </a:r>
          </a:p>
          <a:p>
            <a:r>
              <a:rPr lang="pt-BR" dirty="0" smtClean="0"/>
              <a:t>Endereçamento simples</a:t>
            </a:r>
          </a:p>
          <a:p>
            <a:r>
              <a:rPr lang="pt-BR" dirty="0" smtClean="0"/>
              <a:t>Uniformidade e tamanho fixo dos campos de instruções</a:t>
            </a:r>
          </a:p>
          <a:p>
            <a:r>
              <a:rPr lang="pt-BR" dirty="0" err="1" smtClean="0"/>
              <a:t>Autoincremento</a:t>
            </a:r>
            <a:r>
              <a:rPr lang="pt-BR" dirty="0" smtClean="0"/>
              <a:t> </a:t>
            </a:r>
            <a:r>
              <a:rPr lang="pt-BR" dirty="0" smtClean="0"/>
              <a:t>dos endereços de instruções</a:t>
            </a:r>
          </a:p>
          <a:p>
            <a:r>
              <a:rPr lang="pt-BR" dirty="0" smtClean="0"/>
              <a:t>Instruções de múltiplos </a:t>
            </a:r>
            <a:r>
              <a:rPr lang="pt-BR" dirty="0" err="1" smtClean="0"/>
              <a:t>loads</a:t>
            </a:r>
            <a:r>
              <a:rPr lang="pt-BR" dirty="0" smtClean="0"/>
              <a:t>/</a:t>
            </a:r>
            <a:r>
              <a:rPr lang="pt-BR" dirty="0" err="1" smtClean="0"/>
              <a:t>stores</a:t>
            </a:r>
            <a:endParaRPr lang="pt-BR" dirty="0" smtClean="0"/>
          </a:p>
        </p:txBody>
      </p:sp>
      <p:pic>
        <p:nvPicPr>
          <p:cNvPr id="1028" name="Picture 4" descr="http://upload.wikimedia.org/wikipedia/commons/thumb/d/d2/DEC_StrongARM.jpg/300px-DEC_StrongA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905" y="235563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9296" y="220412"/>
            <a:ext cx="9753600" cy="1154097"/>
          </a:xfrm>
        </p:spPr>
        <p:txBody>
          <a:bodyPr/>
          <a:lstStyle/>
          <a:p>
            <a:r>
              <a:rPr lang="pt-BR" dirty="0" smtClean="0"/>
              <a:t>Registradores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9807" y="1781862"/>
            <a:ext cx="9753600" cy="3539527"/>
          </a:xfrm>
        </p:spPr>
        <p:txBody>
          <a:bodyPr/>
          <a:lstStyle/>
          <a:p>
            <a:r>
              <a:rPr lang="pt-BR" dirty="0" smtClean="0"/>
              <a:t>31 registradores de 32 bits com propósito geral</a:t>
            </a:r>
          </a:p>
          <a:p>
            <a:r>
              <a:rPr lang="pt-BR" dirty="0" smtClean="0"/>
              <a:t>16 registradores </a:t>
            </a:r>
            <a:r>
              <a:rPr lang="pt-BR" dirty="0" smtClean="0"/>
              <a:t>visíveis</a:t>
            </a:r>
            <a:endParaRPr lang="pt-BR" dirty="0"/>
          </a:p>
          <a:p>
            <a:r>
              <a:rPr lang="pt-BR" dirty="0"/>
              <a:t>Link </a:t>
            </a:r>
            <a:r>
              <a:rPr lang="pt-BR" dirty="0" err="1"/>
              <a:t>Register</a:t>
            </a:r>
            <a:r>
              <a:rPr lang="pt-BR" dirty="0"/>
              <a:t> (R14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 err="1"/>
              <a:t>Program</a:t>
            </a:r>
            <a:r>
              <a:rPr lang="pt-BR" dirty="0"/>
              <a:t> </a:t>
            </a:r>
            <a:r>
              <a:rPr lang="pt-BR" dirty="0" err="1"/>
              <a:t>Counter</a:t>
            </a:r>
            <a:r>
              <a:rPr lang="pt-BR" dirty="0"/>
              <a:t> (R15)</a:t>
            </a:r>
          </a:p>
        </p:txBody>
      </p:sp>
      <p:pic>
        <p:nvPicPr>
          <p:cNvPr id="5122" name="Picture 2" descr="C:\Users\AlexPC\Desktop\Sem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612" y="2427890"/>
            <a:ext cx="7800210" cy="417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1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656" y="200207"/>
            <a:ext cx="9753600" cy="776744"/>
          </a:xfrm>
        </p:spPr>
        <p:txBody>
          <a:bodyPr/>
          <a:lstStyle/>
          <a:p>
            <a:r>
              <a:rPr lang="pt-BR" dirty="0" smtClean="0"/>
              <a:t>Tipos de instruções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8083" y="1323807"/>
            <a:ext cx="10806223" cy="5534193"/>
          </a:xfrm>
        </p:spPr>
        <p:txBody>
          <a:bodyPr/>
          <a:lstStyle/>
          <a:p>
            <a:r>
              <a:rPr lang="pt-BR" dirty="0" smtClean="0"/>
              <a:t>Instruções de </a:t>
            </a:r>
            <a:r>
              <a:rPr lang="pt-BR" dirty="0" err="1"/>
              <a:t>b</a:t>
            </a:r>
            <a:r>
              <a:rPr lang="pt-BR" dirty="0" err="1" smtClean="0"/>
              <a:t>ranch</a:t>
            </a:r>
            <a:endParaRPr lang="pt-BR" dirty="0" smtClean="0"/>
          </a:p>
          <a:p>
            <a:r>
              <a:rPr lang="pt-BR" dirty="0"/>
              <a:t>Instruções de processamento de </a:t>
            </a:r>
            <a:r>
              <a:rPr lang="pt-BR" dirty="0" smtClean="0"/>
              <a:t>dados</a:t>
            </a:r>
          </a:p>
        </p:txBody>
      </p:sp>
      <p:pic>
        <p:nvPicPr>
          <p:cNvPr id="6" name="Picture 2" descr="C:\Users\AlexPC\Desktop\Sem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60" y="2392326"/>
            <a:ext cx="6877214" cy="419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01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1337" y="1865944"/>
            <a:ext cx="9753600" cy="3539527"/>
          </a:xfrm>
        </p:spPr>
        <p:txBody>
          <a:bodyPr/>
          <a:lstStyle/>
          <a:p>
            <a:r>
              <a:rPr lang="pt-BR" dirty="0" smtClean="0"/>
              <a:t>Instrução de acesso ao registrador de estado</a:t>
            </a:r>
          </a:p>
          <a:p>
            <a:pPr lvl="1"/>
            <a:r>
              <a:rPr lang="pt-BR" dirty="0" smtClean="0"/>
              <a:t>Registrador de propósito geral</a:t>
            </a:r>
          </a:p>
          <a:p>
            <a:pPr lvl="1"/>
            <a:r>
              <a:rPr lang="pt-BR" dirty="0" smtClean="0"/>
              <a:t>Registrador de estado</a:t>
            </a:r>
          </a:p>
          <a:p>
            <a:pPr marL="320040" lvl="1" indent="0">
              <a:buNone/>
            </a:pPr>
            <a:endParaRPr lang="pt-BR" dirty="0"/>
          </a:p>
          <a:p>
            <a:r>
              <a:rPr lang="pt-BR" dirty="0" smtClean="0"/>
              <a:t>Instruções </a:t>
            </a:r>
            <a:r>
              <a:rPr lang="pt-BR" dirty="0"/>
              <a:t>de </a:t>
            </a:r>
            <a:r>
              <a:rPr lang="pt-BR" dirty="0" err="1"/>
              <a:t>Load</a:t>
            </a:r>
            <a:r>
              <a:rPr lang="pt-BR" dirty="0"/>
              <a:t> e </a:t>
            </a:r>
            <a:r>
              <a:rPr lang="pt-BR" dirty="0" err="1"/>
              <a:t>Store</a:t>
            </a:r>
            <a:endParaRPr lang="pt-BR" dirty="0"/>
          </a:p>
          <a:p>
            <a:r>
              <a:rPr lang="pt-BR" dirty="0"/>
              <a:t>Instruções de </a:t>
            </a:r>
            <a:r>
              <a:rPr lang="pt-BR" dirty="0" err="1"/>
              <a:t>co-processador</a:t>
            </a:r>
            <a:endParaRPr lang="pt-BR" dirty="0"/>
          </a:p>
          <a:p>
            <a:r>
              <a:rPr lang="pt-BR" dirty="0"/>
              <a:t>Instruções de geração de </a:t>
            </a:r>
            <a:r>
              <a:rPr lang="pt-BR" dirty="0" smtClean="0"/>
              <a:t>exceções</a:t>
            </a:r>
          </a:p>
          <a:p>
            <a:pPr lvl="1"/>
            <a:r>
              <a:rPr lang="pt-BR" dirty="0" smtClean="0"/>
              <a:t>SWI</a:t>
            </a:r>
          </a:p>
          <a:p>
            <a:pPr lvl="1"/>
            <a:r>
              <a:rPr lang="pt-BR" dirty="0" smtClean="0"/>
              <a:t>BKPT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053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6793" y="189126"/>
            <a:ext cx="9753600" cy="1154097"/>
          </a:xfrm>
        </p:spPr>
        <p:txBody>
          <a:bodyPr/>
          <a:lstStyle/>
          <a:p>
            <a:r>
              <a:rPr lang="pt-BR" dirty="0" smtClean="0"/>
              <a:t>Conjunto de instruções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554" y="1916271"/>
            <a:ext cx="9008918" cy="4669739"/>
          </a:xfrm>
        </p:spPr>
      </p:pic>
    </p:spTree>
    <p:extLst>
      <p:ext uri="{BB962C8B-B14F-4D97-AF65-F5344CB8AC3E}">
        <p14:creationId xmlns:p14="http://schemas.microsoft.com/office/powerpoint/2010/main" val="53153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Folhagem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242</TotalTime>
  <Words>460</Words>
  <Application>Microsoft Office PowerPoint</Application>
  <PresentationFormat>Personalizar</PresentationFormat>
  <Paragraphs>69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Perspectiva</vt:lpstr>
      <vt:lpstr>Arquitetura ARM</vt:lpstr>
      <vt:lpstr>Utilidades</vt:lpstr>
      <vt:lpstr>Licenciamento</vt:lpstr>
      <vt:lpstr>Histórico</vt:lpstr>
      <vt:lpstr>Principais Características</vt:lpstr>
      <vt:lpstr>Registradores</vt:lpstr>
      <vt:lpstr>Tipos de instruções</vt:lpstr>
      <vt:lpstr>Apresentação do PowerPoint</vt:lpstr>
      <vt:lpstr>Conjunto de instruções</vt:lpstr>
      <vt:lpstr>Caminho de dados</vt:lpstr>
      <vt:lpstr>Data processing instruction</vt:lpstr>
      <vt:lpstr>Data transfer instruction</vt:lpstr>
      <vt:lpstr>Branch instruction</vt:lpstr>
      <vt:lpstr>Código Assembly</vt:lpstr>
      <vt:lpstr>Evolução da família ARM</vt:lpstr>
      <vt:lpstr>Bibliografias</vt:lpstr>
    </vt:vector>
  </TitlesOfParts>
  <Company>TCU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ARM</dc:title>
  <dc:creator>ALEX LÔBO de OLIVEIRA RODRIGUES</dc:creator>
  <cp:lastModifiedBy>AlexPC</cp:lastModifiedBy>
  <cp:revision>22</cp:revision>
  <dcterms:created xsi:type="dcterms:W3CDTF">2014-11-27T18:17:47Z</dcterms:created>
  <dcterms:modified xsi:type="dcterms:W3CDTF">2014-11-30T17:32:05Z</dcterms:modified>
</cp:coreProperties>
</file>