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8"/>
  </p:notesMasterIdLst>
  <p:sldIdLst>
    <p:sldId id="334" r:id="rId2"/>
    <p:sldId id="283" r:id="rId3"/>
    <p:sldId id="284" r:id="rId4"/>
    <p:sldId id="290" r:id="rId5"/>
    <p:sldId id="285" r:id="rId6"/>
    <p:sldId id="293" r:id="rId7"/>
    <p:sldId id="294" r:id="rId8"/>
    <p:sldId id="295" r:id="rId9"/>
    <p:sldId id="296" r:id="rId10"/>
    <p:sldId id="261" r:id="rId11"/>
    <p:sldId id="297" r:id="rId12"/>
    <p:sldId id="298" r:id="rId13"/>
    <p:sldId id="299" r:id="rId14"/>
    <p:sldId id="300" r:id="rId15"/>
    <p:sldId id="301" r:id="rId16"/>
    <p:sldId id="302" r:id="rId17"/>
    <p:sldId id="303" r:id="rId18"/>
    <p:sldId id="304" r:id="rId19"/>
    <p:sldId id="305" r:id="rId20"/>
    <p:sldId id="306" r:id="rId21"/>
    <p:sldId id="309" r:id="rId22"/>
    <p:sldId id="307" r:id="rId23"/>
    <p:sldId id="313" r:id="rId24"/>
    <p:sldId id="314" r:id="rId25"/>
    <p:sldId id="311" r:id="rId26"/>
    <p:sldId id="315" r:id="rId27"/>
    <p:sldId id="316" r:id="rId28"/>
    <p:sldId id="317" r:id="rId29"/>
    <p:sldId id="318" r:id="rId30"/>
    <p:sldId id="319" r:id="rId31"/>
    <p:sldId id="320" r:id="rId32"/>
    <p:sldId id="321" r:id="rId33"/>
    <p:sldId id="322" r:id="rId34"/>
    <p:sldId id="323" r:id="rId35"/>
    <p:sldId id="324" r:id="rId36"/>
    <p:sldId id="325" r:id="rId37"/>
    <p:sldId id="327" r:id="rId38"/>
    <p:sldId id="326" r:id="rId39"/>
    <p:sldId id="328" r:id="rId40"/>
    <p:sldId id="329" r:id="rId41"/>
    <p:sldId id="330" r:id="rId42"/>
    <p:sldId id="331" r:id="rId43"/>
    <p:sldId id="310" r:id="rId44"/>
    <p:sldId id="332" r:id="rId45"/>
    <p:sldId id="333" r:id="rId46"/>
    <p:sldId id="291" r:id="rId47"/>
  </p:sldIdLst>
  <p:sldSz cx="9144000" cy="5778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343F"/>
    <a:srgbClr val="FFC700"/>
    <a:srgbClr val="F4F4F4"/>
    <a:srgbClr val="F8F8F6"/>
    <a:srgbClr val="FFD400"/>
    <a:srgbClr val="FFFF66"/>
    <a:srgbClr val="B0F6AC"/>
    <a:srgbClr val="E75042"/>
    <a:srgbClr val="FE966D"/>
    <a:srgbClr val="FF95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43AF3E34-BE79-4862-BBCF-F25407404A4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44" autoAdjust="0"/>
  </p:normalViewPr>
  <p:slideViewPr>
    <p:cSldViewPr snapToGrid="0">
      <p:cViewPr>
        <p:scale>
          <a:sx n="70" d="100"/>
          <a:sy n="70" d="100"/>
        </p:scale>
        <p:origin x="1386" y="252"/>
      </p:cViewPr>
      <p:guideLst>
        <p:guide orient="horz" pos="18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pt-B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111071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9018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3567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94567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5555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1107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9173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948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11329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9465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5271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120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62447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2296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pt-BR" sz="1200" b="1" i="0" u="none" strike="noStrike" cap="none" dirty="0" smtClean="0">
              <a:solidFill>
                <a:srgbClr val="009590"/>
              </a:solidFill>
              <a:latin typeface="Arial"/>
              <a:ea typeface="Arial"/>
              <a:cs typeface="Arial"/>
              <a:sym typeface="Arial"/>
            </a:endParaRPr>
          </a:p>
          <a:p>
            <a:pPr marL="0" lvl="0" indent="0" algn="l" rtl="0">
              <a:lnSpc>
                <a:spcPct val="100000"/>
              </a:lnSpc>
              <a:spcBef>
                <a:spcPts val="0"/>
              </a:spcBef>
              <a:spcAft>
                <a:spcPts val="0"/>
              </a:spcAft>
              <a:buSzPts val="1400"/>
              <a:buNone/>
            </a:pPr>
            <a:endParaRPr dirty="0"/>
          </a:p>
        </p:txBody>
      </p:sp>
      <p:sp>
        <p:nvSpPr>
          <p:cNvPr id="407" name="Google Shape;407;p6: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6947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pt-BR" sz="1200" b="1" i="0" u="none" strike="noStrike" cap="none" dirty="0" smtClean="0">
              <a:solidFill>
                <a:srgbClr val="009590"/>
              </a:solidFill>
              <a:latin typeface="Arial"/>
              <a:ea typeface="Arial"/>
              <a:cs typeface="Arial"/>
              <a:sym typeface="Arial"/>
            </a:endParaRPr>
          </a:p>
          <a:p>
            <a:pPr marL="0" lvl="0" indent="0" algn="l" rtl="0">
              <a:lnSpc>
                <a:spcPct val="100000"/>
              </a:lnSpc>
              <a:spcBef>
                <a:spcPts val="0"/>
              </a:spcBef>
              <a:spcAft>
                <a:spcPts val="0"/>
              </a:spcAft>
              <a:buSzPts val="1400"/>
              <a:buNone/>
            </a:pPr>
            <a:endParaRPr dirty="0"/>
          </a:p>
        </p:txBody>
      </p:sp>
      <p:sp>
        <p:nvSpPr>
          <p:cNvPr id="407" name="Google Shape;407;p6: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1452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30373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88130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146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168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1309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143000" y="945695"/>
            <a:ext cx="6858000" cy="2011774"/>
          </a:xfrm>
          <a:prstGeom prst="rect">
            <a:avLst/>
          </a:prstGeom>
          <a:noFill/>
          <a:ln>
            <a:noFill/>
          </a:ln>
        </p:spPr>
        <p:txBody>
          <a:bodyPr spcFirstLastPara="1" wrap="square" lIns="91425" tIns="91425" rIns="91425" bIns="91425" anchor="b" anchorCtr="0"/>
          <a:lstStyle>
            <a:lvl1pPr marR="0" lvl="0" algn="ctr">
              <a:lnSpc>
                <a:spcPct val="90000"/>
              </a:lnSpc>
              <a:spcBef>
                <a:spcPts val="0"/>
              </a:spcBef>
              <a:spcAft>
                <a:spcPts val="0"/>
              </a:spcAft>
              <a:buClr>
                <a:schemeClr val="dk1"/>
              </a:buClr>
              <a:buSzPts val="14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3" name="Google Shape;23;p3"/>
          <p:cNvSpPr txBox="1">
            <a:spLocks noGrp="1"/>
          </p:cNvSpPr>
          <p:nvPr>
            <p:ph type="subTitle" idx="1"/>
          </p:nvPr>
        </p:nvSpPr>
        <p:spPr>
          <a:xfrm>
            <a:off x="1143000" y="3035050"/>
            <a:ext cx="6858000" cy="1395133"/>
          </a:xfrm>
          <a:prstGeom prst="rect">
            <a:avLst/>
          </a:prstGeom>
          <a:noFill/>
          <a:ln>
            <a:noFill/>
          </a:ln>
        </p:spPr>
        <p:txBody>
          <a:bodyPr spcFirstLastPara="1" wrap="square" lIns="91425" tIns="91425" rIns="91425" bIns="91425" anchor="t" anchorCtr="0"/>
          <a:lstStyle>
            <a:lvl1pPr marR="0" lvl="0" algn="ctr">
              <a:lnSpc>
                <a:spcPct val="90000"/>
              </a:lnSpc>
              <a:spcBef>
                <a:spcPts val="75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R="0" lvl="1" algn="ctr">
              <a:lnSpc>
                <a:spcPct val="90000"/>
              </a:lnSpc>
              <a:spcBef>
                <a:spcPts val="375"/>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R="0" lvl="2" algn="ctr">
              <a:lnSpc>
                <a:spcPct val="90000"/>
              </a:lnSpc>
              <a:spcBef>
                <a:spcPts val="375"/>
              </a:spcBef>
              <a:spcAft>
                <a:spcPts val="0"/>
              </a:spcAft>
              <a:buClr>
                <a:schemeClr val="dk1"/>
              </a:buClr>
              <a:buSzPts val="1500"/>
              <a:buFont typeface="Arial"/>
              <a:buNone/>
              <a:defRPr sz="1350" b="0" i="0" u="none" strike="noStrike" cap="none">
                <a:solidFill>
                  <a:schemeClr val="dk1"/>
                </a:solidFill>
                <a:latin typeface="Calibri"/>
                <a:ea typeface="Calibri"/>
                <a:cs typeface="Calibri"/>
                <a:sym typeface="Calibri"/>
              </a:defRPr>
            </a:lvl3pPr>
            <a:lvl4pPr marR="0" lvl="3"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4pPr>
            <a:lvl5pPr marR="0" lvl="4"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5pPr>
            <a:lvl6pPr marR="0" lvl="5"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6pPr>
            <a:lvl7pPr marR="0" lvl="6"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7pPr>
            <a:lvl8pPr marR="0" lvl="7"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8pPr>
            <a:lvl9pPr marR="0" lvl="8"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081006" y="1770319"/>
            <a:ext cx="4897012" cy="1971675"/>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080506" y="-144206"/>
            <a:ext cx="4897012" cy="5800725"/>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440613"/>
            <a:ext cx="7886700" cy="2403695"/>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14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623888" y="3867048"/>
            <a:ext cx="7886700" cy="1264046"/>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75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375"/>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375"/>
              </a:spcBef>
              <a:spcAft>
                <a:spcPts val="0"/>
              </a:spcAft>
              <a:buClr>
                <a:srgbClr val="888888"/>
              </a:buClr>
              <a:buSzPts val="1500"/>
              <a:buFont typeface="Arial"/>
              <a:buNone/>
              <a:defRPr sz="135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07652"/>
            <a:ext cx="7886700" cy="111691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a:off x="628650" y="1538258"/>
            <a:ext cx="3886200" cy="3666405"/>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538258"/>
            <a:ext cx="3886200" cy="3666405"/>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07652"/>
            <a:ext cx="7886700" cy="111691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629842" y="1416536"/>
            <a:ext cx="3868340" cy="694222"/>
          </a:xfrm>
          <a:prstGeom prst="rect">
            <a:avLst/>
          </a:prstGeom>
          <a:noFill/>
          <a:ln>
            <a:noFill/>
          </a:ln>
        </p:spPr>
        <p:txBody>
          <a:bodyPr spcFirstLastPara="1" wrap="square" lIns="91425" tIns="91425" rIns="91425" bIns="91425" anchor="b" anchorCtr="0"/>
          <a:lstStyle>
            <a:lvl1pPr marL="457200" marR="0" lvl="0" indent="-228600" algn="l">
              <a:lnSpc>
                <a:spcPct val="90000"/>
              </a:lnSpc>
              <a:spcBef>
                <a:spcPts val="75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a:lnSpc>
                <a:spcPct val="90000"/>
              </a:lnSpc>
              <a:spcBef>
                <a:spcPts val="375"/>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375"/>
              </a:spcBef>
              <a:spcAft>
                <a:spcPts val="0"/>
              </a:spcAft>
              <a:buClr>
                <a:schemeClr val="dk1"/>
              </a:buClr>
              <a:buSzPts val="1500"/>
              <a:buFont typeface="Arial"/>
              <a:buNone/>
              <a:defRPr sz="1350" b="1" i="0" u="none" strike="noStrike" cap="none">
                <a:solidFill>
                  <a:schemeClr val="dk1"/>
                </a:solidFill>
                <a:latin typeface="Calibri"/>
                <a:ea typeface="Calibri"/>
                <a:cs typeface="Calibri"/>
                <a:sym typeface="Calibri"/>
              </a:defRPr>
            </a:lvl3pPr>
            <a:lvl4pPr marL="1828800" marR="0" lvl="3"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2" y="2110757"/>
            <a:ext cx="3868340" cy="3104607"/>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416536"/>
            <a:ext cx="3887391" cy="694222"/>
          </a:xfrm>
          <a:prstGeom prst="rect">
            <a:avLst/>
          </a:prstGeom>
          <a:noFill/>
          <a:ln>
            <a:noFill/>
          </a:ln>
        </p:spPr>
        <p:txBody>
          <a:bodyPr spcFirstLastPara="1" wrap="square" lIns="91425" tIns="91425" rIns="91425" bIns="91425" anchor="b" anchorCtr="0"/>
          <a:lstStyle>
            <a:lvl1pPr marL="457200" marR="0" lvl="0" indent="-228600" algn="l">
              <a:lnSpc>
                <a:spcPct val="90000"/>
              </a:lnSpc>
              <a:spcBef>
                <a:spcPts val="75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a:lnSpc>
                <a:spcPct val="90000"/>
              </a:lnSpc>
              <a:spcBef>
                <a:spcPts val="375"/>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375"/>
              </a:spcBef>
              <a:spcAft>
                <a:spcPts val="0"/>
              </a:spcAft>
              <a:buClr>
                <a:schemeClr val="dk1"/>
              </a:buClr>
              <a:buSzPts val="1500"/>
              <a:buFont typeface="Arial"/>
              <a:buNone/>
              <a:defRPr sz="1350" b="1" i="0" u="none" strike="noStrike" cap="none">
                <a:solidFill>
                  <a:schemeClr val="dk1"/>
                </a:solidFill>
                <a:latin typeface="Calibri"/>
                <a:ea typeface="Calibri"/>
                <a:cs typeface="Calibri"/>
                <a:sym typeface="Calibri"/>
              </a:defRPr>
            </a:lvl3pPr>
            <a:lvl4pPr marL="1828800" marR="0" lvl="3"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2110757"/>
            <a:ext cx="3887391" cy="3104607"/>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07652"/>
            <a:ext cx="7886700" cy="111691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85233"/>
            <a:ext cx="2949178" cy="1348317"/>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1400"/>
              <a:buFont typeface="Calibri"/>
              <a:buNone/>
              <a:defRPr sz="2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3887391" y="831998"/>
            <a:ext cx="4629150" cy="4106480"/>
          </a:xfrm>
          <a:prstGeom prst="rect">
            <a:avLst/>
          </a:prstGeom>
          <a:noFill/>
          <a:ln>
            <a:noFill/>
          </a:ln>
        </p:spPr>
        <p:txBody>
          <a:bodyPr spcFirstLastPara="1" wrap="square" lIns="91425" tIns="91425" rIns="91425" bIns="91425" anchor="t" anchorCtr="0"/>
          <a:lstStyle>
            <a:lvl1pPr marL="457200" marR="0" lvl="0" indent="-381000" algn="l">
              <a:lnSpc>
                <a:spcPct val="90000"/>
              </a:lnSpc>
              <a:spcBef>
                <a:spcPts val="75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a:lnSpc>
                <a:spcPct val="90000"/>
              </a:lnSpc>
              <a:spcBef>
                <a:spcPts val="375"/>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733550"/>
            <a:ext cx="2949178" cy="3211616"/>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75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a:lnSpc>
                <a:spcPct val="90000"/>
              </a:lnSpc>
              <a:spcBef>
                <a:spcPts val="375"/>
              </a:spcBef>
              <a:spcAft>
                <a:spcPts val="0"/>
              </a:spcAft>
              <a:buClr>
                <a:schemeClr val="dk1"/>
              </a:buClr>
              <a:buSzPts val="1800"/>
              <a:buFont typeface="Arial"/>
              <a:buNone/>
              <a:defRPr sz="1050" b="0" i="0" u="none" strike="noStrike" cap="none">
                <a:solidFill>
                  <a:schemeClr val="dk1"/>
                </a:solidFill>
                <a:latin typeface="Calibri"/>
                <a:ea typeface="Calibri"/>
                <a:cs typeface="Calibri"/>
                <a:sym typeface="Calibri"/>
              </a:defRPr>
            </a:lvl2pPr>
            <a:lvl3pPr marL="1371600" marR="0" lvl="2" indent="-228600" algn="l">
              <a:lnSpc>
                <a:spcPct val="90000"/>
              </a:lnSpc>
              <a:spcBef>
                <a:spcPts val="375"/>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4pPr>
            <a:lvl5pPr marL="2286000" marR="0" lvl="4"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5pPr>
            <a:lvl6pPr marL="2743200" marR="0" lvl="5"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6pPr>
            <a:lvl7pPr marL="3200400" marR="0" lvl="6"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7pPr>
            <a:lvl8pPr marL="3657600" marR="0" lvl="7"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8pPr>
            <a:lvl9pPr marL="4114800" marR="0" lvl="8"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85233"/>
            <a:ext cx="2949178" cy="1348317"/>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1400"/>
              <a:buFont typeface="Calibri"/>
              <a:buNone/>
              <a:defRPr sz="2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3887391" y="831998"/>
            <a:ext cx="4629150" cy="4106480"/>
          </a:xfrm>
          <a:prstGeom prst="rect">
            <a:avLst/>
          </a:prstGeom>
          <a:noFill/>
          <a:ln>
            <a:noFill/>
          </a:ln>
        </p:spPr>
        <p:txBody>
          <a:bodyPr spcFirstLastPara="1" wrap="square" lIns="91425" tIns="91425" rIns="91425" bIns="91425" anchor="t" anchorCtr="0"/>
          <a:lstStyle>
            <a:lvl1pPr marR="0" lvl="0" algn="l" rtl="0">
              <a:lnSpc>
                <a:spcPct val="90000"/>
              </a:lnSpc>
              <a:spcBef>
                <a:spcPts val="75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4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733550"/>
            <a:ext cx="2949178" cy="3211616"/>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75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a:lnSpc>
                <a:spcPct val="90000"/>
              </a:lnSpc>
              <a:spcBef>
                <a:spcPts val="375"/>
              </a:spcBef>
              <a:spcAft>
                <a:spcPts val="0"/>
              </a:spcAft>
              <a:buClr>
                <a:schemeClr val="dk1"/>
              </a:buClr>
              <a:buSzPts val="1800"/>
              <a:buFont typeface="Arial"/>
              <a:buNone/>
              <a:defRPr sz="1050" b="0" i="0" u="none" strike="noStrike" cap="none">
                <a:solidFill>
                  <a:schemeClr val="dk1"/>
                </a:solidFill>
                <a:latin typeface="Calibri"/>
                <a:ea typeface="Calibri"/>
                <a:cs typeface="Calibri"/>
                <a:sym typeface="Calibri"/>
              </a:defRPr>
            </a:lvl2pPr>
            <a:lvl3pPr marL="1371600" marR="0" lvl="2" indent="-228600" algn="l">
              <a:lnSpc>
                <a:spcPct val="90000"/>
              </a:lnSpc>
              <a:spcBef>
                <a:spcPts val="375"/>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4pPr>
            <a:lvl5pPr marL="2286000" marR="0" lvl="4"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5pPr>
            <a:lvl6pPr marL="2743200" marR="0" lvl="5"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6pPr>
            <a:lvl7pPr marL="3200400" marR="0" lvl="6"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7pPr>
            <a:lvl8pPr marL="3657600" marR="0" lvl="7"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8pPr>
            <a:lvl9pPr marL="4114800" marR="0" lvl="8"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07652"/>
            <a:ext cx="7886700" cy="111691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2738798" y="-571890"/>
            <a:ext cx="3666405" cy="7886700"/>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07652"/>
            <a:ext cx="7886700" cy="111691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28650" y="1538258"/>
            <a:ext cx="7886700" cy="3666405"/>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4.jpe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4.jpe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7.jpe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0.jpe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0"/>
            <a:ext cx="6858000" cy="1118937"/>
          </a:xfrm>
        </p:spPr>
        <p:txBody>
          <a:bodyPr/>
          <a:lstStyle/>
          <a:p>
            <a:r>
              <a:rPr lang="pt-BR" dirty="0" smtClean="0"/>
              <a:t>Orientações gerais:</a:t>
            </a:r>
            <a:endParaRPr lang="pt-BR" dirty="0"/>
          </a:p>
        </p:txBody>
      </p:sp>
      <p:sp>
        <p:nvSpPr>
          <p:cNvPr id="3" name="Subtítulo 2"/>
          <p:cNvSpPr>
            <a:spLocks noGrp="1"/>
          </p:cNvSpPr>
          <p:nvPr>
            <p:ph type="subTitle" idx="1"/>
          </p:nvPr>
        </p:nvSpPr>
        <p:spPr>
          <a:xfrm>
            <a:off x="1143000" y="1771735"/>
            <a:ext cx="6858000" cy="1395133"/>
          </a:xfrm>
        </p:spPr>
        <p:txBody>
          <a:bodyPr/>
          <a:lstStyle/>
          <a:p>
            <a:pPr marL="381000" indent="-285750" algn="l">
              <a:buFont typeface="Arial" panose="020B0604020202020204" pitchFamily="34" charset="0"/>
              <a:buChar char="•"/>
            </a:pPr>
            <a:r>
              <a:rPr lang="pt-BR" dirty="0" smtClean="0"/>
              <a:t>As imagens que constam nesse </a:t>
            </a:r>
            <a:r>
              <a:rPr lang="pt-BR" dirty="0" err="1" smtClean="0"/>
              <a:t>storyboard</a:t>
            </a:r>
            <a:r>
              <a:rPr lang="pt-BR" dirty="0" smtClean="0"/>
              <a:t> são uma indicação para o designer gráfico. Ele será responsável por produzi-las de forma adequada para o curso, ou seja, baixar o arquivo e realizar as edições necessárias para que ela fique com a resolução ideal.</a:t>
            </a:r>
          </a:p>
          <a:p>
            <a:pPr marL="381000" indent="-285750" algn="l">
              <a:buFont typeface="Arial" panose="020B0604020202020204" pitchFamily="34" charset="0"/>
              <a:buChar char="•"/>
            </a:pPr>
            <a:r>
              <a:rPr lang="pt-BR" dirty="0" smtClean="0"/>
              <a:t>O número de cada tela será atualizado automaticamente no momento de produção. </a:t>
            </a:r>
            <a:endParaRPr lang="pt-BR" dirty="0"/>
          </a:p>
        </p:txBody>
      </p:sp>
    </p:spTree>
    <p:extLst>
      <p:ext uri="{BB962C8B-B14F-4D97-AF65-F5344CB8AC3E}">
        <p14:creationId xmlns:p14="http://schemas.microsoft.com/office/powerpoint/2010/main" val="3049915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3" name="Grupo 12"/>
            <p:cNvGrpSpPr/>
            <p:nvPr/>
          </p:nvGrpSpPr>
          <p:grpSpPr>
            <a:xfrm>
              <a:off x="-1" y="0"/>
              <a:ext cx="9228221" cy="5895474"/>
              <a:chOff x="-1" y="0"/>
              <a:chExt cx="9228221" cy="5895474"/>
            </a:xfrm>
          </p:grpSpPr>
          <p:grpSp>
            <p:nvGrpSpPr>
              <p:cNvPr id="15" name="Grupo 14"/>
              <p:cNvGrpSpPr/>
              <p:nvPr/>
            </p:nvGrpSpPr>
            <p:grpSpPr>
              <a:xfrm>
                <a:off x="-1" y="0"/>
                <a:ext cx="9228221" cy="5895474"/>
                <a:chOff x="-1" y="0"/>
                <a:chExt cx="9228221" cy="5895474"/>
              </a:xfrm>
            </p:grpSpPr>
            <p:pic>
              <p:nvPicPr>
                <p:cNvPr id="17" name="Imagem 16"/>
                <p:cNvPicPr>
                  <a:picLocks noChangeAspect="1"/>
                </p:cNvPicPr>
                <p:nvPr/>
              </p:nvPicPr>
              <p:blipFill>
                <a:blip r:embed="rId3"/>
                <a:stretch>
                  <a:fillRect/>
                </a:stretch>
              </p:blipFill>
              <p:spPr>
                <a:xfrm>
                  <a:off x="-1" y="0"/>
                  <a:ext cx="9228221" cy="5895474"/>
                </a:xfrm>
                <a:prstGeom prst="rect">
                  <a:avLst/>
                </a:prstGeom>
              </p:spPr>
            </p:pic>
            <p:sp>
              <p:nvSpPr>
                <p:cNvPr id="18" name="Retângulo 17"/>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Introdução e Glossário</a:t>
                  </a:r>
                  <a:endParaRPr lang="pt-BR" sz="900" b="1" dirty="0">
                    <a:solidFill>
                      <a:srgbClr val="9D9D9D"/>
                    </a:solidFill>
                  </a:endParaRPr>
                </a:p>
              </p:txBody>
            </p:sp>
          </p:grpSp>
          <p:sp>
            <p:nvSpPr>
              <p:cNvPr id="16" name="Retângulo 15"/>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 name="Retângulo 1"/>
            <p:cNvSpPr/>
            <p:nvPr/>
          </p:nvSpPr>
          <p:spPr>
            <a:xfrm>
              <a:off x="803626" y="1770856"/>
              <a:ext cx="3346619" cy="2635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409" name="Google Shape;409;p62"/>
          <p:cNvSpPr/>
          <p:nvPr/>
        </p:nvSpPr>
        <p:spPr>
          <a:xfrm>
            <a:off x="0" y="-318978"/>
            <a:ext cx="2538484" cy="348459"/>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err="1">
                <a:solidFill>
                  <a:schemeClr val="lt1"/>
                </a:solidFill>
                <a:latin typeface="Arial"/>
                <a:ea typeface="Arial"/>
                <a:cs typeface="Arial"/>
                <a:sym typeface="Arial"/>
              </a:rPr>
              <a:t>Hotspot</a:t>
            </a:r>
            <a:r>
              <a:rPr lang="pt-BR" sz="1200" b="0" i="0" u="none" strike="noStrike" cap="none" dirty="0">
                <a:solidFill>
                  <a:schemeClr val="lt1"/>
                </a:solidFill>
                <a:latin typeface="Arial"/>
                <a:ea typeface="Arial"/>
                <a:cs typeface="Arial"/>
                <a:sym typeface="Arial"/>
              </a:rPr>
              <a:t> </a:t>
            </a:r>
            <a:r>
              <a:rPr lang="pt-BR" sz="1200" b="0" i="0" u="none" strike="noStrike" cap="none" dirty="0" err="1">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410" name="Google Shape;410;p62"/>
          <p:cNvSpPr/>
          <p:nvPr/>
        </p:nvSpPr>
        <p:spPr>
          <a:xfrm>
            <a:off x="4150245" y="-318977"/>
            <a:ext cx="14850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411" name="Google Shape;411;p62"/>
          <p:cNvSpPr/>
          <p:nvPr/>
        </p:nvSpPr>
        <p:spPr>
          <a:xfrm>
            <a:off x="7953153" y="-318977"/>
            <a:ext cx="11907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4</a:t>
            </a:r>
            <a:endParaRPr sz="1200" b="0" i="0" u="none" strike="noStrike" cap="none" dirty="0">
              <a:solidFill>
                <a:schemeClr val="lt1"/>
              </a:solidFill>
              <a:latin typeface="Arial"/>
              <a:ea typeface="Arial"/>
              <a:cs typeface="Arial"/>
              <a:sym typeface="Arial"/>
            </a:endParaRPr>
          </a:p>
        </p:txBody>
      </p:sp>
      <p:sp>
        <p:nvSpPr>
          <p:cNvPr id="412" name="Google Shape;412;p62"/>
          <p:cNvSpPr txBox="1"/>
          <p:nvPr/>
        </p:nvSpPr>
        <p:spPr>
          <a:xfrm>
            <a:off x="1042770" y="1105079"/>
            <a:ext cx="3911100" cy="4002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smtClean="0">
                <a:solidFill>
                  <a:srgbClr val="00A9B2"/>
                </a:solidFill>
                <a:latin typeface="Arial"/>
                <a:ea typeface="Arial"/>
                <a:cs typeface="Arial"/>
                <a:sym typeface="Arial"/>
              </a:rPr>
              <a:t>Fases da pesquisa</a:t>
            </a:r>
            <a:endParaRPr sz="2000" b="1" i="0" u="none" strike="noStrike" cap="none" dirty="0">
              <a:solidFill>
                <a:srgbClr val="00A9B2"/>
              </a:solidFill>
              <a:latin typeface="Arial"/>
              <a:ea typeface="Arial"/>
              <a:cs typeface="Arial"/>
              <a:sym typeface="Arial"/>
            </a:endParaRPr>
          </a:p>
        </p:txBody>
      </p:sp>
      <p:sp>
        <p:nvSpPr>
          <p:cNvPr id="19" name="Google Shape;413;p62"/>
          <p:cNvSpPr txBox="1"/>
          <p:nvPr/>
        </p:nvSpPr>
        <p:spPr>
          <a:xfrm>
            <a:off x="1042771" y="1526775"/>
            <a:ext cx="7091295" cy="180448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Para garantir a eficácia e a segurança quando um novo medicamento é desenvolvido, antes de experimentar seus efeitos em </a:t>
            </a:r>
            <a:r>
              <a:rPr lang="pt-BR" sz="1200" dirty="0" smtClean="0">
                <a:solidFill>
                  <a:srgbClr val="2F5496"/>
                </a:solidFill>
                <a:latin typeface="Calibri" panose="020F0502020204030204" pitchFamily="34" charset="0"/>
                <a:ea typeface="Calibri" panose="020F0502020204030204" pitchFamily="34" charset="0"/>
                <a:cs typeface="Calibri" panose="020F0502020204030204" pitchFamily="34" charset="0"/>
              </a:rPr>
              <a:t> </a:t>
            </a:r>
            <a:r>
              <a:rPr lang="pt-BR" sz="1200" dirty="0">
                <a:solidFill>
                  <a:srgbClr val="808284"/>
                </a:solidFill>
              </a:rPr>
              <a:t>seres </a:t>
            </a:r>
            <a:r>
              <a:rPr lang="pt-BR" sz="1200" dirty="0" smtClean="0">
                <a:solidFill>
                  <a:srgbClr val="808284"/>
                </a:solidFill>
              </a:rPr>
              <a:t>humanos </a:t>
            </a:r>
            <a:r>
              <a:rPr lang="pt-BR" sz="1200" dirty="0">
                <a:solidFill>
                  <a:srgbClr val="808284"/>
                </a:solidFill>
              </a:rPr>
              <a:t>é preciso realizar testes em animais, conhecidos como Estudos Pré-Clínicos (ou não-clínicos). </a:t>
            </a: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1" name="Google Shape;414;p62"/>
          <p:cNvSpPr txBox="1"/>
          <p:nvPr/>
        </p:nvSpPr>
        <p:spPr>
          <a:xfrm>
            <a:off x="1059357" y="2242923"/>
            <a:ext cx="4019400" cy="584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pt-BR" sz="1200" b="1" i="0" u="none" strike="noStrike" cap="none" dirty="0" smtClean="0">
                <a:solidFill>
                  <a:srgbClr val="FECE22"/>
                </a:solidFill>
                <a:latin typeface="Arial"/>
                <a:ea typeface="Arial"/>
                <a:cs typeface="Arial"/>
                <a:sym typeface="Arial"/>
              </a:rPr>
              <a:t>Clique no ícone Saiba Mais.</a:t>
            </a:r>
            <a:endParaRPr sz="1200" b="1" i="0" u="none" strike="noStrike" cap="none" dirty="0">
              <a:solidFill>
                <a:srgbClr val="FECE22"/>
              </a:solidFill>
              <a:latin typeface="Arial"/>
              <a:ea typeface="Arial"/>
              <a:cs typeface="Arial"/>
              <a:sym typeface="Arial"/>
            </a:endParaRPr>
          </a:p>
        </p:txBody>
      </p:sp>
      <p:pic>
        <p:nvPicPr>
          <p:cNvPr id="9218" name="Picture 2" descr="Cientista de Pesquisa Médica Examina Ratos Laboratoriais e Observações em Amostras de Tecido sob Microscópio. Ela trabalha em um laboratório de luz."/>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9816" y="2821948"/>
            <a:ext cx="3608327" cy="2152969"/>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6"/>
          <p:cNvSpPr/>
          <p:nvPr/>
        </p:nvSpPr>
        <p:spPr>
          <a:xfrm>
            <a:off x="5991692" y="3596920"/>
            <a:ext cx="1323833" cy="629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accent1">
                    <a:lumMod val="75000"/>
                  </a:schemeClr>
                </a:solidFill>
              </a:rPr>
              <a:t>Saiba Mais</a:t>
            </a:r>
            <a:endParaRPr lang="pt-BR" sz="1600" b="1" dirty="0">
              <a:solidFill>
                <a:schemeClr val="accent1">
                  <a:lumMod val="75000"/>
                </a:schemeClr>
              </a:solidFill>
            </a:endParaRPr>
          </a:p>
        </p:txBody>
      </p:sp>
      <p:pic>
        <p:nvPicPr>
          <p:cNvPr id="28" name="Picture 4" descr="Arrow button learn more. Vector icon on a white background."/>
          <p:cNvPicPr>
            <a:picLocks noChangeAspect="1" noChangeArrowheads="1"/>
          </p:cNvPicPr>
          <p:nvPr/>
        </p:nvPicPr>
        <p:blipFill rotWithShape="1">
          <a:blip r:embed="rId5">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l="16010" t="15140" r="15839" b="19802"/>
          <a:stretch/>
        </p:blipFill>
        <p:spPr bwMode="auto">
          <a:xfrm>
            <a:off x="5260854" y="3264631"/>
            <a:ext cx="1132764" cy="8188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3" name="Grupo 12"/>
            <p:cNvGrpSpPr/>
            <p:nvPr/>
          </p:nvGrpSpPr>
          <p:grpSpPr>
            <a:xfrm>
              <a:off x="-1" y="0"/>
              <a:ext cx="9228221" cy="5895474"/>
              <a:chOff x="-1" y="0"/>
              <a:chExt cx="9228221" cy="5895474"/>
            </a:xfrm>
          </p:grpSpPr>
          <p:grpSp>
            <p:nvGrpSpPr>
              <p:cNvPr id="15" name="Grupo 14"/>
              <p:cNvGrpSpPr/>
              <p:nvPr/>
            </p:nvGrpSpPr>
            <p:grpSpPr>
              <a:xfrm>
                <a:off x="-1" y="0"/>
                <a:ext cx="9228221" cy="5895474"/>
                <a:chOff x="-1" y="0"/>
                <a:chExt cx="9228221" cy="5895474"/>
              </a:xfrm>
            </p:grpSpPr>
            <p:pic>
              <p:nvPicPr>
                <p:cNvPr id="17" name="Imagem 16"/>
                <p:cNvPicPr>
                  <a:picLocks noChangeAspect="1"/>
                </p:cNvPicPr>
                <p:nvPr/>
              </p:nvPicPr>
              <p:blipFill>
                <a:blip r:embed="rId3"/>
                <a:stretch>
                  <a:fillRect/>
                </a:stretch>
              </p:blipFill>
              <p:spPr>
                <a:xfrm>
                  <a:off x="-1" y="0"/>
                  <a:ext cx="9228221" cy="5895474"/>
                </a:xfrm>
                <a:prstGeom prst="rect">
                  <a:avLst/>
                </a:prstGeom>
              </p:spPr>
            </p:pic>
            <p:sp>
              <p:nvSpPr>
                <p:cNvPr id="18" name="Retângulo 17"/>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Introdução e Glossário</a:t>
                  </a:r>
                  <a:endParaRPr lang="pt-BR" sz="900" b="1" dirty="0">
                    <a:solidFill>
                      <a:srgbClr val="9D9D9D"/>
                    </a:solidFill>
                  </a:endParaRPr>
                </a:p>
              </p:txBody>
            </p:sp>
          </p:grpSp>
          <p:sp>
            <p:nvSpPr>
              <p:cNvPr id="16" name="Retângulo 15"/>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 name="Retângulo 1"/>
            <p:cNvSpPr/>
            <p:nvPr/>
          </p:nvSpPr>
          <p:spPr>
            <a:xfrm>
              <a:off x="803626" y="1770856"/>
              <a:ext cx="3346619" cy="2635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409" name="Google Shape;409;p62"/>
          <p:cNvSpPr/>
          <p:nvPr/>
        </p:nvSpPr>
        <p:spPr>
          <a:xfrm>
            <a:off x="0" y="-318977"/>
            <a:ext cx="2524836" cy="318899"/>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err="1">
                <a:solidFill>
                  <a:schemeClr val="lt1"/>
                </a:solidFill>
                <a:latin typeface="Arial"/>
                <a:ea typeface="Arial"/>
                <a:cs typeface="Arial"/>
                <a:sym typeface="Arial"/>
              </a:rPr>
              <a:t>Hotspot</a:t>
            </a:r>
            <a:r>
              <a:rPr lang="pt-BR" sz="1200" b="0" i="0" u="none" strike="noStrike" cap="none" dirty="0">
                <a:solidFill>
                  <a:schemeClr val="lt1"/>
                </a:solidFill>
                <a:latin typeface="Arial"/>
                <a:ea typeface="Arial"/>
                <a:cs typeface="Arial"/>
                <a:sym typeface="Arial"/>
              </a:rPr>
              <a:t> </a:t>
            </a:r>
            <a:r>
              <a:rPr lang="pt-BR" sz="1200" b="0" i="0" u="none" strike="noStrike" cap="none" dirty="0" err="1">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410" name="Google Shape;410;p62"/>
          <p:cNvSpPr/>
          <p:nvPr/>
        </p:nvSpPr>
        <p:spPr>
          <a:xfrm>
            <a:off x="4150245" y="-318977"/>
            <a:ext cx="14850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411" name="Google Shape;411;p62"/>
          <p:cNvSpPr/>
          <p:nvPr/>
        </p:nvSpPr>
        <p:spPr>
          <a:xfrm>
            <a:off x="7953153" y="-318977"/>
            <a:ext cx="11907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4.1</a:t>
            </a:r>
            <a:endParaRPr sz="1200" b="0" i="0" u="none" strike="noStrike" cap="none" dirty="0">
              <a:solidFill>
                <a:schemeClr val="lt1"/>
              </a:solidFill>
              <a:latin typeface="Arial"/>
              <a:ea typeface="Arial"/>
              <a:cs typeface="Arial"/>
              <a:sym typeface="Arial"/>
            </a:endParaRPr>
          </a:p>
        </p:txBody>
      </p:sp>
      <p:sp>
        <p:nvSpPr>
          <p:cNvPr id="412" name="Google Shape;412;p62"/>
          <p:cNvSpPr txBox="1"/>
          <p:nvPr/>
        </p:nvSpPr>
        <p:spPr>
          <a:xfrm>
            <a:off x="1042770" y="1105079"/>
            <a:ext cx="3911100" cy="4002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smtClean="0">
                <a:solidFill>
                  <a:srgbClr val="00A9B2"/>
                </a:solidFill>
                <a:latin typeface="Arial"/>
                <a:ea typeface="Arial"/>
                <a:cs typeface="Arial"/>
                <a:sym typeface="Arial"/>
              </a:rPr>
              <a:t>Fases da pesquisa</a:t>
            </a:r>
            <a:endParaRPr sz="2000" b="1" i="0" u="none" strike="noStrike" cap="none" dirty="0">
              <a:solidFill>
                <a:srgbClr val="00A9B2"/>
              </a:solidFill>
              <a:latin typeface="Arial"/>
              <a:ea typeface="Arial"/>
              <a:cs typeface="Arial"/>
              <a:sym typeface="Arial"/>
            </a:endParaRPr>
          </a:p>
        </p:txBody>
      </p:sp>
      <p:sp>
        <p:nvSpPr>
          <p:cNvPr id="19" name="Google Shape;413;p62"/>
          <p:cNvSpPr txBox="1"/>
          <p:nvPr/>
        </p:nvSpPr>
        <p:spPr>
          <a:xfrm>
            <a:off x="1042771" y="1526775"/>
            <a:ext cx="7091295" cy="180448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Para garantir a eficácia e a segurança quando um novo medicamento é desenvolvido, antes de experimentar seus efeitos em </a:t>
            </a:r>
            <a:r>
              <a:rPr lang="pt-BR" sz="1200" dirty="0" smtClean="0">
                <a:solidFill>
                  <a:srgbClr val="2F5496"/>
                </a:solidFill>
                <a:latin typeface="Calibri" panose="020F0502020204030204" pitchFamily="34" charset="0"/>
                <a:ea typeface="Calibri" panose="020F0502020204030204" pitchFamily="34" charset="0"/>
                <a:cs typeface="Calibri" panose="020F0502020204030204" pitchFamily="34" charset="0"/>
              </a:rPr>
              <a:t> </a:t>
            </a:r>
            <a:r>
              <a:rPr lang="pt-BR" sz="1200" dirty="0">
                <a:solidFill>
                  <a:srgbClr val="808284"/>
                </a:solidFill>
              </a:rPr>
              <a:t>seres </a:t>
            </a:r>
            <a:r>
              <a:rPr lang="pt-BR" sz="1200" dirty="0" smtClean="0">
                <a:solidFill>
                  <a:srgbClr val="808284"/>
                </a:solidFill>
              </a:rPr>
              <a:t>humanos </a:t>
            </a:r>
            <a:r>
              <a:rPr lang="pt-BR" sz="1200" dirty="0">
                <a:solidFill>
                  <a:srgbClr val="808284"/>
                </a:solidFill>
              </a:rPr>
              <a:t>é preciso realizar testes em animais, conhecidos como Estudos Pré-Clínicos (ou não-clínicos). </a:t>
            </a: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1" name="Google Shape;414;p62"/>
          <p:cNvSpPr txBox="1"/>
          <p:nvPr/>
        </p:nvSpPr>
        <p:spPr>
          <a:xfrm>
            <a:off x="1059357" y="2242923"/>
            <a:ext cx="4019400" cy="584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pt-BR" sz="1200" b="1" i="0" u="none" strike="noStrike" cap="none" dirty="0" smtClean="0">
                <a:solidFill>
                  <a:srgbClr val="FECE22"/>
                </a:solidFill>
                <a:latin typeface="Arial"/>
                <a:ea typeface="Arial"/>
                <a:cs typeface="Arial"/>
                <a:sym typeface="Arial"/>
              </a:rPr>
              <a:t>Siga para a próxima tela.</a:t>
            </a:r>
            <a:endParaRPr sz="1200" b="1" i="0" u="none" strike="noStrike" cap="none" dirty="0">
              <a:solidFill>
                <a:srgbClr val="FECE22"/>
              </a:solidFill>
              <a:latin typeface="Arial"/>
              <a:ea typeface="Arial"/>
              <a:cs typeface="Arial"/>
              <a:sym typeface="Arial"/>
            </a:endParaRPr>
          </a:p>
        </p:txBody>
      </p:sp>
      <p:pic>
        <p:nvPicPr>
          <p:cNvPr id="9218" name="Picture 2" descr="Cientista de Pesquisa Médica Examina Ratos Laboratoriais e Observações em Amostras de Tecido sob Microscópio. Ela trabalha em um laboratório de luz."/>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9816" y="2821948"/>
            <a:ext cx="3608327" cy="2152969"/>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6"/>
          <p:cNvSpPr/>
          <p:nvPr/>
        </p:nvSpPr>
        <p:spPr>
          <a:xfrm>
            <a:off x="5991692" y="3596920"/>
            <a:ext cx="1323833" cy="629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accent1">
                    <a:lumMod val="75000"/>
                  </a:schemeClr>
                </a:solidFill>
              </a:rPr>
              <a:t>Saiba Mais</a:t>
            </a:r>
            <a:endParaRPr lang="pt-BR" sz="1600" b="1" dirty="0">
              <a:solidFill>
                <a:schemeClr val="accent1">
                  <a:lumMod val="75000"/>
                </a:schemeClr>
              </a:solidFill>
            </a:endParaRPr>
          </a:p>
        </p:txBody>
      </p:sp>
      <p:pic>
        <p:nvPicPr>
          <p:cNvPr id="28" name="Picture 4" descr="Arrow button learn more. Vector icon on a white background."/>
          <p:cNvPicPr>
            <a:picLocks noChangeAspect="1" noChangeArrowheads="1"/>
          </p:cNvPicPr>
          <p:nvPr/>
        </p:nvPicPr>
        <p:blipFill rotWithShape="1">
          <a:blip r:embed="rId5">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l="16010" t="15140" r="15839" b="19802"/>
          <a:stretch/>
        </p:blipFill>
        <p:spPr bwMode="auto">
          <a:xfrm>
            <a:off x="5260854" y="3264631"/>
            <a:ext cx="1132764" cy="818866"/>
          </a:xfrm>
          <a:prstGeom prst="rect">
            <a:avLst/>
          </a:prstGeom>
          <a:noFill/>
          <a:extLst>
            <a:ext uri="{909E8E84-426E-40DD-AFC4-6F175D3DCCD1}">
              <a14:hiddenFill xmlns:a14="http://schemas.microsoft.com/office/drawing/2010/main">
                <a:solidFill>
                  <a:srgbClr val="FFFFFF"/>
                </a:solidFill>
              </a14:hiddenFill>
            </a:ext>
          </a:extLst>
        </p:spPr>
      </p:pic>
      <p:sp>
        <p:nvSpPr>
          <p:cNvPr id="20" name="Retângulo 19"/>
          <p:cNvSpPr/>
          <p:nvPr/>
        </p:nvSpPr>
        <p:spPr>
          <a:xfrm flipH="1">
            <a:off x="4876659" y="2038785"/>
            <a:ext cx="4115489" cy="3337185"/>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smtClean="0">
              <a:solidFill>
                <a:srgbClr val="0070C0"/>
              </a:solidFill>
            </a:endParaRPr>
          </a:p>
          <a:p>
            <a:r>
              <a:rPr lang="pt-BR" dirty="0" smtClean="0">
                <a:solidFill>
                  <a:srgbClr val="0070C0"/>
                </a:solidFill>
              </a:rPr>
              <a:t>Você sabia que com base nos resultados pré-clínicos são propostos os </a:t>
            </a:r>
            <a:r>
              <a:rPr lang="pt-BR" dirty="0">
                <a:solidFill>
                  <a:srgbClr val="0070C0"/>
                </a:solidFill>
              </a:rPr>
              <a:t>Ensaios </a:t>
            </a:r>
            <a:r>
              <a:rPr lang="pt-BR" dirty="0" smtClean="0">
                <a:solidFill>
                  <a:srgbClr val="0070C0"/>
                </a:solidFill>
              </a:rPr>
              <a:t>Clínicos?</a:t>
            </a:r>
          </a:p>
          <a:p>
            <a:endParaRPr lang="pt-BR" dirty="0">
              <a:solidFill>
                <a:srgbClr val="0070C0"/>
              </a:solidFill>
            </a:endParaRPr>
          </a:p>
          <a:p>
            <a:r>
              <a:rPr lang="pt-BR" dirty="0" smtClean="0">
                <a:solidFill>
                  <a:srgbClr val="0070C0"/>
                </a:solidFill>
              </a:rPr>
              <a:t>Esse ensaio passa </a:t>
            </a:r>
            <a:r>
              <a:rPr lang="pt-BR" dirty="0">
                <a:solidFill>
                  <a:srgbClr val="0070C0"/>
                </a:solidFill>
              </a:rPr>
              <a:t>por algumas fases </a:t>
            </a:r>
            <a:r>
              <a:rPr lang="pt-BR" dirty="0" smtClean="0">
                <a:solidFill>
                  <a:srgbClr val="0070C0"/>
                </a:solidFill>
              </a:rPr>
              <a:t>antes que </a:t>
            </a:r>
            <a:r>
              <a:rPr lang="pt-BR" dirty="0">
                <a:solidFill>
                  <a:srgbClr val="0070C0"/>
                </a:solidFill>
              </a:rPr>
              <a:t>o medicamento </a:t>
            </a:r>
            <a:r>
              <a:rPr lang="pt-BR" dirty="0" smtClean="0">
                <a:solidFill>
                  <a:srgbClr val="0070C0"/>
                </a:solidFill>
              </a:rPr>
              <a:t>consiga o </a:t>
            </a:r>
            <a:r>
              <a:rPr lang="pt-BR" dirty="0">
                <a:solidFill>
                  <a:srgbClr val="0070C0"/>
                </a:solidFill>
              </a:rPr>
              <a:t>registro para comercialização. </a:t>
            </a:r>
            <a:endParaRPr lang="pt-BR" dirty="0" smtClean="0">
              <a:solidFill>
                <a:srgbClr val="0070C0"/>
              </a:solidFill>
            </a:endParaRPr>
          </a:p>
          <a:p>
            <a:endParaRPr lang="pt-BR" dirty="0">
              <a:solidFill>
                <a:srgbClr val="0070C0"/>
              </a:solidFill>
            </a:endParaRPr>
          </a:p>
          <a:p>
            <a:r>
              <a:rPr lang="pt-BR" dirty="0" smtClean="0">
                <a:solidFill>
                  <a:srgbClr val="0070C0"/>
                </a:solidFill>
              </a:rPr>
              <a:t>Durante os estudos </a:t>
            </a:r>
            <a:r>
              <a:rPr lang="pt-BR" dirty="0">
                <a:solidFill>
                  <a:srgbClr val="0070C0"/>
                </a:solidFill>
              </a:rPr>
              <a:t>n</a:t>
            </a:r>
            <a:r>
              <a:rPr lang="pt-BR" dirty="0" smtClean="0">
                <a:solidFill>
                  <a:srgbClr val="0070C0"/>
                </a:solidFill>
              </a:rPr>
              <a:t>as </a:t>
            </a:r>
            <a:r>
              <a:rPr lang="pt-BR" dirty="0">
                <a:solidFill>
                  <a:srgbClr val="0070C0"/>
                </a:solidFill>
              </a:rPr>
              <a:t>fases iniciais, este medicamento é </a:t>
            </a:r>
            <a:r>
              <a:rPr lang="pt-BR" dirty="0" smtClean="0">
                <a:solidFill>
                  <a:srgbClr val="0070C0"/>
                </a:solidFill>
              </a:rPr>
              <a:t>denominado como: produto </a:t>
            </a:r>
            <a:r>
              <a:rPr lang="pt-BR" dirty="0" err="1">
                <a:solidFill>
                  <a:srgbClr val="0070C0"/>
                </a:solidFill>
              </a:rPr>
              <a:t>investigacional</a:t>
            </a:r>
            <a:r>
              <a:rPr lang="pt-BR" dirty="0">
                <a:solidFill>
                  <a:srgbClr val="0070C0"/>
                </a:solidFill>
              </a:rPr>
              <a:t> ou em investigação</a:t>
            </a:r>
            <a:r>
              <a:rPr lang="pt-BR" dirty="0" smtClean="0">
                <a:solidFill>
                  <a:srgbClr val="0070C0"/>
                </a:solidFill>
              </a:rPr>
              <a:t>.</a:t>
            </a:r>
          </a:p>
          <a:p>
            <a:endParaRPr lang="pt-BR" dirty="0">
              <a:solidFill>
                <a:srgbClr val="0070C0"/>
              </a:solidFill>
            </a:endParaRPr>
          </a:p>
        </p:txBody>
      </p:sp>
      <p:sp>
        <p:nvSpPr>
          <p:cNvPr id="22" name="CaixaDeTexto 21"/>
          <p:cNvSpPr txBox="1"/>
          <p:nvPr/>
        </p:nvSpPr>
        <p:spPr>
          <a:xfrm>
            <a:off x="8530003" y="2167674"/>
            <a:ext cx="347245" cy="307777"/>
          </a:xfrm>
          <a:prstGeom prst="rect">
            <a:avLst/>
          </a:prstGeom>
          <a:noFill/>
        </p:spPr>
        <p:txBody>
          <a:bodyPr wrap="square" rtlCol="0">
            <a:spAutoFit/>
          </a:bodyPr>
          <a:lstStyle/>
          <a:p>
            <a:r>
              <a:rPr lang="pt-BR" dirty="0" smtClean="0">
                <a:solidFill>
                  <a:srgbClr val="0070C0"/>
                </a:solidFill>
              </a:rPr>
              <a:t>X</a:t>
            </a:r>
            <a:endParaRPr lang="pt-BR" dirty="0">
              <a:solidFill>
                <a:srgbClr val="0070C0"/>
              </a:solidFill>
            </a:endParaRPr>
          </a:p>
        </p:txBody>
      </p:sp>
    </p:spTree>
    <p:extLst>
      <p:ext uri="{BB962C8B-B14F-4D97-AF65-F5344CB8AC3E}">
        <p14:creationId xmlns:p14="http://schemas.microsoft.com/office/powerpoint/2010/main" val="3928421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Introdução e Glossário</a:t>
                </a:r>
                <a:endParaRPr lang="pt-BR" sz="900" b="1" dirty="0">
                  <a:solidFill>
                    <a:srgbClr val="9D9D9D"/>
                  </a:solidFill>
                </a:endParaRPr>
              </a:p>
            </p:txBody>
          </p:sp>
        </p:grpSp>
        <p:sp>
          <p:nvSpPr>
            <p:cNvPr id="2" name="Retângulo 1"/>
            <p:cNvSpPr/>
            <p:nvPr/>
          </p:nvSpPr>
          <p:spPr>
            <a:xfrm>
              <a:off x="935614" y="1070810"/>
              <a:ext cx="7678995"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300250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Infográfico interativo</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5</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35609" y="974898"/>
            <a:ext cx="3957136" cy="743639"/>
          </a:xfrm>
          <a:prstGeom prst="rect">
            <a:avLst/>
          </a:prstGeom>
          <a:solidFill>
            <a:schemeClr val="bg1"/>
          </a:solidFill>
          <a:ln>
            <a:noFill/>
          </a:ln>
        </p:spPr>
        <p:txBody>
          <a:bodyPr spcFirstLastPara="1" wrap="square" lIns="91425" tIns="45700" rIns="91425" bIns="45700" anchor="t" anchorCtr="0">
            <a:noAutofit/>
          </a:bodyPr>
          <a:lstStyle/>
          <a:p>
            <a:pPr>
              <a:buSzPts val="2000"/>
            </a:pPr>
            <a:r>
              <a:rPr lang="pt-BR" sz="2000" b="1" dirty="0">
                <a:solidFill>
                  <a:srgbClr val="00A9B2"/>
                </a:solidFill>
              </a:rPr>
              <a:t>Fases da pesquisa</a:t>
            </a:r>
          </a:p>
          <a:p>
            <a:pPr marL="0" marR="0" lvl="0" indent="0" algn="l" rtl="0">
              <a:lnSpc>
                <a:spcPct val="100000"/>
              </a:lnSpc>
              <a:spcBef>
                <a:spcPts val="0"/>
              </a:spcBef>
              <a:spcAft>
                <a:spcPts val="0"/>
              </a:spcAft>
              <a:buClr>
                <a:srgbClr val="000000"/>
              </a:buClr>
              <a:buSzPts val="2000"/>
              <a:buFont typeface="Arial"/>
              <a:buNone/>
            </a:pPr>
            <a:endParaRPr lang="pt-BR" sz="2000" b="1" i="0" u="none" strike="noStrike" cap="none" dirty="0" smtClean="0">
              <a:solidFill>
                <a:srgbClr val="00A9B2"/>
              </a:solidFill>
              <a:latin typeface="Arial"/>
              <a:ea typeface="Arial"/>
              <a:cs typeface="Arial"/>
              <a:sym typeface="Arial"/>
            </a:endParaRPr>
          </a:p>
        </p:txBody>
      </p:sp>
      <p:sp>
        <p:nvSpPr>
          <p:cNvPr id="400" name="Google Shape;400;p61"/>
          <p:cNvSpPr txBox="1"/>
          <p:nvPr/>
        </p:nvSpPr>
        <p:spPr>
          <a:xfrm>
            <a:off x="935610" y="1461385"/>
            <a:ext cx="8172424" cy="1549640"/>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a:solidFill>
                  <a:srgbClr val="808284"/>
                </a:solidFill>
              </a:rPr>
              <a:t>Agora, conheça as fases que o produto </a:t>
            </a:r>
            <a:r>
              <a:rPr lang="pt-BR" sz="1200" dirty="0" err="1">
                <a:solidFill>
                  <a:srgbClr val="808284"/>
                </a:solidFill>
              </a:rPr>
              <a:t>investigacional</a:t>
            </a:r>
            <a:r>
              <a:rPr lang="pt-BR" sz="1200" dirty="0">
                <a:solidFill>
                  <a:srgbClr val="808284"/>
                </a:solidFill>
              </a:rPr>
              <a:t> passa antes de obter o registro para comercialização. </a:t>
            </a:r>
          </a:p>
          <a:p>
            <a:pPr>
              <a:buSzPts val="1600"/>
            </a:pPr>
            <a:endParaRPr lang="pt-BR" sz="1200" dirty="0">
              <a:solidFill>
                <a:srgbClr val="808284"/>
              </a:solidFill>
            </a:endParaRPr>
          </a:p>
          <a:p>
            <a:pPr marL="0" lvl="0" indent="0">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35611" y="1837359"/>
            <a:ext cx="6761726"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nas fases e veja o que ocorre em cada uma delas.</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pic>
        <p:nvPicPr>
          <p:cNvPr id="11266" name="Picture 2" descr="Fluxograma isométrico de produção farmacêutica de testes de pesquisa de fabricação de embalagens de medicamentos para o consumidor em contador de farmácia ilustração vetorial"/>
          <p:cNvPicPr>
            <a:picLocks noChangeAspect="1" noChangeArrowheads="1"/>
          </p:cNvPicPr>
          <p:nvPr/>
        </p:nvPicPr>
        <p:blipFill rotWithShape="1">
          <a:blip r:embed="rId5">
            <a:clrChange>
              <a:clrFrom>
                <a:srgbClr val="2EABE3"/>
              </a:clrFrom>
              <a:clrTo>
                <a:srgbClr val="2EABE3">
                  <a:alpha val="0"/>
                </a:srgbClr>
              </a:clrTo>
            </a:clrChange>
            <a:extLst>
              <a:ext uri="{28A0092B-C50C-407E-A947-70E740481C1C}">
                <a14:useLocalDpi xmlns:a14="http://schemas.microsoft.com/office/drawing/2010/main" val="0"/>
              </a:ext>
            </a:extLst>
          </a:blip>
          <a:srcRect r="31118" b="4410"/>
          <a:stretch/>
        </p:blipFill>
        <p:spPr bwMode="auto">
          <a:xfrm>
            <a:off x="1070561" y="2285511"/>
            <a:ext cx="7375671" cy="2899737"/>
          </a:xfrm>
          <a:prstGeom prst="rect">
            <a:avLst/>
          </a:prstGeom>
          <a:noFill/>
          <a:extLst>
            <a:ext uri="{909E8E84-426E-40DD-AFC4-6F175D3DCCD1}">
              <a14:hiddenFill xmlns:a14="http://schemas.microsoft.com/office/drawing/2010/main">
                <a:solidFill>
                  <a:srgbClr val="FFFFFF"/>
                </a:solidFill>
              </a14:hiddenFill>
            </a:ext>
          </a:extLst>
        </p:spPr>
      </p:pic>
      <p:sp>
        <p:nvSpPr>
          <p:cNvPr id="6" name="Seta para a direita 5"/>
          <p:cNvSpPr/>
          <p:nvPr/>
        </p:nvSpPr>
        <p:spPr>
          <a:xfrm flipH="1">
            <a:off x="7971051" y="3511878"/>
            <a:ext cx="950363" cy="814754"/>
          </a:xfrm>
          <a:prstGeom prst="rightArrow">
            <a:avLst/>
          </a:prstGeom>
          <a:solidFill>
            <a:srgbClr val="E750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Fase I</a:t>
            </a:r>
            <a:endParaRPr lang="pt-BR" dirty="0"/>
          </a:p>
        </p:txBody>
      </p:sp>
      <p:sp>
        <p:nvSpPr>
          <p:cNvPr id="7" name="Retângulo 6"/>
          <p:cNvSpPr/>
          <p:nvPr/>
        </p:nvSpPr>
        <p:spPr>
          <a:xfrm>
            <a:off x="1495505" y="4566534"/>
            <a:ext cx="2515740" cy="997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517239" y="4836604"/>
            <a:ext cx="1265025" cy="534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Seta para a direita 22"/>
          <p:cNvSpPr/>
          <p:nvPr/>
        </p:nvSpPr>
        <p:spPr>
          <a:xfrm>
            <a:off x="601004" y="3641317"/>
            <a:ext cx="1014338" cy="854571"/>
          </a:xfrm>
          <a:prstGeom prst="rightArrow">
            <a:avLst/>
          </a:prstGeom>
          <a:solidFill>
            <a:srgbClr val="E750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Fase III</a:t>
            </a:r>
            <a:endParaRPr lang="pt-BR" dirty="0"/>
          </a:p>
        </p:txBody>
      </p:sp>
      <p:sp>
        <p:nvSpPr>
          <p:cNvPr id="24" name="Seta para a direita 23"/>
          <p:cNvSpPr/>
          <p:nvPr/>
        </p:nvSpPr>
        <p:spPr>
          <a:xfrm>
            <a:off x="3357349" y="2804310"/>
            <a:ext cx="1146412" cy="854571"/>
          </a:xfrm>
          <a:prstGeom prst="rightArrow">
            <a:avLst/>
          </a:prstGeom>
          <a:solidFill>
            <a:srgbClr val="E750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Fase IV</a:t>
            </a:r>
            <a:endParaRPr lang="pt-BR" dirty="0"/>
          </a:p>
        </p:txBody>
      </p:sp>
      <p:sp>
        <p:nvSpPr>
          <p:cNvPr id="25" name="Seta para a esquerda 24"/>
          <p:cNvSpPr/>
          <p:nvPr/>
        </p:nvSpPr>
        <p:spPr>
          <a:xfrm>
            <a:off x="4689940" y="4588099"/>
            <a:ext cx="942768" cy="812663"/>
          </a:xfrm>
          <a:prstGeom prst="leftArrow">
            <a:avLst/>
          </a:prstGeom>
          <a:solidFill>
            <a:srgbClr val="E750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Fase II</a:t>
            </a:r>
            <a:endParaRPr lang="pt-BR" dirty="0"/>
          </a:p>
        </p:txBody>
      </p:sp>
      <p:sp>
        <p:nvSpPr>
          <p:cNvPr id="21" name="Retângulo 20"/>
          <p:cNvSpPr/>
          <p:nvPr/>
        </p:nvSpPr>
        <p:spPr>
          <a:xfrm>
            <a:off x="9531884" y="876796"/>
            <a:ext cx="1801505" cy="160271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ysClr val="windowText" lastClr="000000"/>
                </a:solidFill>
              </a:rPr>
              <a:t>DG </a:t>
            </a:r>
            <a:r>
              <a:rPr lang="pt-BR" dirty="0" smtClean="0">
                <a:solidFill>
                  <a:sysClr val="windowText" lastClr="000000"/>
                </a:solidFill>
              </a:rPr>
              <a:t>na produção desconsiderar as palavras no fundo da imagem.</a:t>
            </a:r>
            <a:endParaRPr lang="pt-BR" dirty="0">
              <a:solidFill>
                <a:sysClr val="windowText" lastClr="000000"/>
              </a:solidFill>
            </a:endParaRPr>
          </a:p>
        </p:txBody>
      </p:sp>
      <p:pic>
        <p:nvPicPr>
          <p:cNvPr id="1026" name="Picture 2" descr="Fluxograma isométrico de produção farmacêutica de testes de pesquisa de fabricação de embalagens de medicamentos para o consumidor em contador de farmácia ilustração vetori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98455" y="3026370"/>
            <a:ext cx="2663351" cy="2752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470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Introdução e Glossário</a:t>
                </a:r>
                <a:endParaRPr lang="pt-BR" sz="900" b="1" dirty="0">
                  <a:solidFill>
                    <a:srgbClr val="9D9D9D"/>
                  </a:solidFill>
                </a:endParaRPr>
              </a:p>
            </p:txBody>
          </p:sp>
        </p:grpSp>
        <p:sp>
          <p:nvSpPr>
            <p:cNvPr id="2" name="Retângulo 1"/>
            <p:cNvSpPr/>
            <p:nvPr/>
          </p:nvSpPr>
          <p:spPr>
            <a:xfrm>
              <a:off x="935614" y="1070810"/>
              <a:ext cx="7678995"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300250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Infográfico interativo</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5.1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35609" y="974898"/>
            <a:ext cx="3957136" cy="743639"/>
          </a:xfrm>
          <a:prstGeom prst="rect">
            <a:avLst/>
          </a:prstGeom>
          <a:solidFill>
            <a:schemeClr val="bg1"/>
          </a:solidFill>
          <a:ln>
            <a:noFill/>
          </a:ln>
        </p:spPr>
        <p:txBody>
          <a:bodyPr spcFirstLastPara="1" wrap="square" lIns="91425" tIns="45700" rIns="91425" bIns="45700" anchor="t" anchorCtr="0">
            <a:noAutofit/>
          </a:bodyPr>
          <a:lstStyle/>
          <a:p>
            <a:pPr>
              <a:buSzPts val="2000"/>
            </a:pPr>
            <a:r>
              <a:rPr lang="pt-BR" sz="2000" b="1" dirty="0">
                <a:solidFill>
                  <a:srgbClr val="00A9B2"/>
                </a:solidFill>
              </a:rPr>
              <a:t>Fases da pesquisa</a:t>
            </a:r>
          </a:p>
          <a:p>
            <a:pPr marL="0" marR="0" lvl="0" indent="0" algn="l" rtl="0">
              <a:lnSpc>
                <a:spcPct val="100000"/>
              </a:lnSpc>
              <a:spcBef>
                <a:spcPts val="0"/>
              </a:spcBef>
              <a:spcAft>
                <a:spcPts val="0"/>
              </a:spcAft>
              <a:buClr>
                <a:srgbClr val="000000"/>
              </a:buClr>
              <a:buSzPts val="2000"/>
              <a:buFont typeface="Arial"/>
              <a:buNone/>
            </a:pPr>
            <a:endParaRPr lang="pt-BR" sz="2000" b="1" i="0" u="none" strike="noStrike" cap="none" dirty="0" smtClean="0">
              <a:solidFill>
                <a:srgbClr val="00A9B2"/>
              </a:solidFill>
              <a:latin typeface="Arial"/>
              <a:ea typeface="Arial"/>
              <a:cs typeface="Arial"/>
              <a:sym typeface="Arial"/>
            </a:endParaRPr>
          </a:p>
        </p:txBody>
      </p:sp>
      <p:sp>
        <p:nvSpPr>
          <p:cNvPr id="400" name="Google Shape;400;p61"/>
          <p:cNvSpPr txBox="1"/>
          <p:nvPr/>
        </p:nvSpPr>
        <p:spPr>
          <a:xfrm>
            <a:off x="935610" y="1461385"/>
            <a:ext cx="8172424" cy="1549640"/>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a:solidFill>
                  <a:srgbClr val="808284"/>
                </a:solidFill>
              </a:rPr>
              <a:t>Agora, conheça as fases que o produto </a:t>
            </a:r>
            <a:r>
              <a:rPr lang="pt-BR" sz="1200" dirty="0" err="1">
                <a:solidFill>
                  <a:srgbClr val="808284"/>
                </a:solidFill>
              </a:rPr>
              <a:t>investigacional</a:t>
            </a:r>
            <a:r>
              <a:rPr lang="pt-BR" sz="1200" dirty="0">
                <a:solidFill>
                  <a:srgbClr val="808284"/>
                </a:solidFill>
              </a:rPr>
              <a:t> passa antes de obter o registro para comercialização. </a:t>
            </a:r>
          </a:p>
          <a:p>
            <a:pPr>
              <a:buSzPts val="1600"/>
            </a:pPr>
            <a:endParaRPr lang="pt-BR" sz="1200" dirty="0">
              <a:solidFill>
                <a:srgbClr val="808284"/>
              </a:solidFill>
            </a:endParaRPr>
          </a:p>
          <a:p>
            <a:pPr marL="0" lvl="0" indent="0">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35611" y="1837359"/>
            <a:ext cx="6761726"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 próxima fase.</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pic>
        <p:nvPicPr>
          <p:cNvPr id="11266" name="Picture 2" descr="Fluxograma isométrico de produção farmacêutica de testes de pesquisa de fabricação de embalagens de medicamentos para o consumidor em contador de farmácia ilustração vetorial"/>
          <p:cNvPicPr>
            <a:picLocks noChangeAspect="1" noChangeArrowheads="1"/>
          </p:cNvPicPr>
          <p:nvPr/>
        </p:nvPicPr>
        <p:blipFill rotWithShape="1">
          <a:blip r:embed="rId5">
            <a:clrChange>
              <a:clrFrom>
                <a:srgbClr val="2EABE3"/>
              </a:clrFrom>
              <a:clrTo>
                <a:srgbClr val="2EABE3">
                  <a:alpha val="0"/>
                </a:srgbClr>
              </a:clrTo>
            </a:clrChange>
            <a:extLst>
              <a:ext uri="{28A0092B-C50C-407E-A947-70E740481C1C}">
                <a14:useLocalDpi xmlns:a14="http://schemas.microsoft.com/office/drawing/2010/main" val="0"/>
              </a:ext>
            </a:extLst>
          </a:blip>
          <a:srcRect r="31118" b="4410"/>
          <a:stretch/>
        </p:blipFill>
        <p:spPr bwMode="auto">
          <a:xfrm>
            <a:off x="1094429" y="2236205"/>
            <a:ext cx="7375671" cy="2899737"/>
          </a:xfrm>
          <a:prstGeom prst="rect">
            <a:avLst/>
          </a:prstGeom>
          <a:noFill/>
          <a:extLst>
            <a:ext uri="{909E8E84-426E-40DD-AFC4-6F175D3DCCD1}">
              <a14:hiddenFill xmlns:a14="http://schemas.microsoft.com/office/drawing/2010/main">
                <a:solidFill>
                  <a:srgbClr val="FFFFFF"/>
                </a:solidFill>
              </a14:hiddenFill>
            </a:ext>
          </a:extLst>
        </p:spPr>
      </p:pic>
      <p:sp>
        <p:nvSpPr>
          <p:cNvPr id="6" name="Seta para a direita 5"/>
          <p:cNvSpPr/>
          <p:nvPr/>
        </p:nvSpPr>
        <p:spPr>
          <a:xfrm flipH="1">
            <a:off x="7971051" y="3511878"/>
            <a:ext cx="950363" cy="814754"/>
          </a:xfrm>
          <a:prstGeom prst="rightArrow">
            <a:avLst/>
          </a:prstGeom>
          <a:solidFill>
            <a:srgbClr val="E750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Fase I</a:t>
            </a:r>
            <a:endParaRPr lang="pt-BR" dirty="0"/>
          </a:p>
        </p:txBody>
      </p:sp>
      <p:sp>
        <p:nvSpPr>
          <p:cNvPr id="7" name="Retângulo 6"/>
          <p:cNvSpPr/>
          <p:nvPr/>
        </p:nvSpPr>
        <p:spPr>
          <a:xfrm>
            <a:off x="1495505" y="4566534"/>
            <a:ext cx="2515740" cy="997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517239" y="4836604"/>
            <a:ext cx="1265025" cy="534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Seta para a direita 22"/>
          <p:cNvSpPr/>
          <p:nvPr/>
        </p:nvSpPr>
        <p:spPr>
          <a:xfrm>
            <a:off x="601004" y="3641317"/>
            <a:ext cx="1014338" cy="854571"/>
          </a:xfrm>
          <a:prstGeom prst="rightArrow">
            <a:avLst/>
          </a:prstGeom>
          <a:solidFill>
            <a:srgbClr val="E750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Fase III</a:t>
            </a:r>
            <a:endParaRPr lang="pt-BR" dirty="0"/>
          </a:p>
        </p:txBody>
      </p:sp>
      <p:sp>
        <p:nvSpPr>
          <p:cNvPr id="24" name="Seta para a direita 23"/>
          <p:cNvSpPr/>
          <p:nvPr/>
        </p:nvSpPr>
        <p:spPr>
          <a:xfrm>
            <a:off x="3357349" y="2804310"/>
            <a:ext cx="1146412" cy="854571"/>
          </a:xfrm>
          <a:prstGeom prst="rightArrow">
            <a:avLst/>
          </a:prstGeom>
          <a:solidFill>
            <a:srgbClr val="E750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Fase IV</a:t>
            </a:r>
            <a:endParaRPr lang="pt-BR" dirty="0"/>
          </a:p>
        </p:txBody>
      </p:sp>
      <p:sp>
        <p:nvSpPr>
          <p:cNvPr id="25" name="Seta para a esquerda 24"/>
          <p:cNvSpPr/>
          <p:nvPr/>
        </p:nvSpPr>
        <p:spPr>
          <a:xfrm>
            <a:off x="4689940" y="4588099"/>
            <a:ext cx="942768" cy="812663"/>
          </a:xfrm>
          <a:prstGeom prst="leftArrow">
            <a:avLst/>
          </a:prstGeom>
          <a:solidFill>
            <a:srgbClr val="E750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Fase II</a:t>
            </a:r>
            <a:endParaRPr lang="pt-BR" dirty="0"/>
          </a:p>
        </p:txBody>
      </p:sp>
      <p:sp>
        <p:nvSpPr>
          <p:cNvPr id="21" name="Retângulo 20"/>
          <p:cNvSpPr/>
          <p:nvPr/>
        </p:nvSpPr>
        <p:spPr>
          <a:xfrm flipH="1">
            <a:off x="3513623" y="2195261"/>
            <a:ext cx="4115489" cy="3337185"/>
          </a:xfrm>
          <a:prstGeom prst="rect">
            <a:avLst/>
          </a:prstGeom>
          <a:solidFill>
            <a:srgbClr val="00BD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a:t>Fase I </a:t>
            </a:r>
          </a:p>
          <a:p>
            <a:endParaRPr lang="pt-BR" dirty="0" smtClean="0"/>
          </a:p>
          <a:p>
            <a:r>
              <a:rPr lang="pt-BR" dirty="0" smtClean="0"/>
              <a:t>Os estudos dessa </a:t>
            </a:r>
            <a:r>
              <a:rPr lang="pt-BR" dirty="0"/>
              <a:t>fase </a:t>
            </a:r>
            <a:r>
              <a:rPr lang="pt-BR" dirty="0" smtClean="0"/>
              <a:t>são </a:t>
            </a:r>
            <a:r>
              <a:rPr lang="pt-BR" dirty="0"/>
              <a:t>os primeiros testes de um novo </a:t>
            </a:r>
            <a:r>
              <a:rPr lang="pt-BR" dirty="0" smtClean="0"/>
              <a:t>princípio </a:t>
            </a:r>
            <a:r>
              <a:rPr lang="pt-BR" dirty="0"/>
              <a:t>ativo ou nova formulação em seres humanos. </a:t>
            </a:r>
            <a:endParaRPr lang="pt-BR" dirty="0" smtClean="0"/>
          </a:p>
          <a:p>
            <a:endParaRPr lang="pt-BR" dirty="0"/>
          </a:p>
          <a:p>
            <a:r>
              <a:rPr lang="pt-BR" dirty="0" smtClean="0"/>
              <a:t>Eles </a:t>
            </a:r>
            <a:r>
              <a:rPr lang="pt-BR" dirty="0" smtClean="0"/>
              <a:t>normalmente envolvem </a:t>
            </a:r>
            <a:r>
              <a:rPr lang="pt-BR" dirty="0"/>
              <a:t>um pequeno grupo de voluntários saudáveis com o objetivo </a:t>
            </a:r>
            <a:r>
              <a:rPr lang="pt-BR" dirty="0" smtClean="0"/>
              <a:t>de avaliar </a:t>
            </a:r>
            <a:r>
              <a:rPr lang="pt-BR" dirty="0"/>
              <a:t>a segurança e a farmacocinética e/ou a farmacodinâmica do produto </a:t>
            </a:r>
            <a:r>
              <a:rPr lang="pt-BR" dirty="0" err="1"/>
              <a:t>investigacional</a:t>
            </a:r>
            <a:r>
              <a:rPr lang="pt-BR" dirty="0"/>
              <a:t> em questão.</a:t>
            </a:r>
          </a:p>
          <a:p>
            <a:endParaRPr lang="pt-BR" dirty="0"/>
          </a:p>
        </p:txBody>
      </p:sp>
      <p:sp>
        <p:nvSpPr>
          <p:cNvPr id="22" name="CaixaDeTexto 21"/>
          <p:cNvSpPr txBox="1"/>
          <p:nvPr/>
        </p:nvSpPr>
        <p:spPr>
          <a:xfrm>
            <a:off x="7166967" y="2324150"/>
            <a:ext cx="347245"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Tree>
    <p:extLst>
      <p:ext uri="{BB962C8B-B14F-4D97-AF65-F5344CB8AC3E}">
        <p14:creationId xmlns:p14="http://schemas.microsoft.com/office/powerpoint/2010/main" val="1734637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Introdução e Glossário</a:t>
                </a:r>
                <a:endParaRPr lang="pt-BR" sz="900" b="1" dirty="0">
                  <a:solidFill>
                    <a:srgbClr val="9D9D9D"/>
                  </a:solidFill>
                </a:endParaRPr>
              </a:p>
            </p:txBody>
          </p:sp>
        </p:grpSp>
        <p:sp>
          <p:nvSpPr>
            <p:cNvPr id="2" name="Retângulo 1"/>
            <p:cNvSpPr/>
            <p:nvPr/>
          </p:nvSpPr>
          <p:spPr>
            <a:xfrm>
              <a:off x="935614" y="1070810"/>
              <a:ext cx="7678995"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300250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Infográfico interativo</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5.2</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35609" y="974898"/>
            <a:ext cx="3957136" cy="743639"/>
          </a:xfrm>
          <a:prstGeom prst="rect">
            <a:avLst/>
          </a:prstGeom>
          <a:solidFill>
            <a:schemeClr val="bg1"/>
          </a:solidFill>
          <a:ln>
            <a:noFill/>
          </a:ln>
        </p:spPr>
        <p:txBody>
          <a:bodyPr spcFirstLastPara="1" wrap="square" lIns="91425" tIns="45700" rIns="91425" bIns="45700" anchor="t" anchorCtr="0">
            <a:noAutofit/>
          </a:bodyPr>
          <a:lstStyle/>
          <a:p>
            <a:pPr>
              <a:buSzPts val="2000"/>
            </a:pPr>
            <a:r>
              <a:rPr lang="pt-BR" sz="2000" b="1" dirty="0">
                <a:solidFill>
                  <a:srgbClr val="00A9B2"/>
                </a:solidFill>
              </a:rPr>
              <a:t>Fases da pesquisa</a:t>
            </a:r>
          </a:p>
          <a:p>
            <a:pPr marL="0" marR="0" lvl="0" indent="0" algn="l" rtl="0">
              <a:lnSpc>
                <a:spcPct val="100000"/>
              </a:lnSpc>
              <a:spcBef>
                <a:spcPts val="0"/>
              </a:spcBef>
              <a:spcAft>
                <a:spcPts val="0"/>
              </a:spcAft>
              <a:buClr>
                <a:srgbClr val="000000"/>
              </a:buClr>
              <a:buSzPts val="2000"/>
              <a:buFont typeface="Arial"/>
              <a:buNone/>
            </a:pPr>
            <a:endParaRPr lang="pt-BR" sz="2000" b="1" i="0" u="none" strike="noStrike" cap="none" dirty="0" smtClean="0">
              <a:solidFill>
                <a:srgbClr val="00A9B2"/>
              </a:solidFill>
              <a:latin typeface="Arial"/>
              <a:ea typeface="Arial"/>
              <a:cs typeface="Arial"/>
              <a:sym typeface="Arial"/>
            </a:endParaRPr>
          </a:p>
        </p:txBody>
      </p:sp>
      <p:sp>
        <p:nvSpPr>
          <p:cNvPr id="400" name="Google Shape;400;p61"/>
          <p:cNvSpPr txBox="1"/>
          <p:nvPr/>
        </p:nvSpPr>
        <p:spPr>
          <a:xfrm>
            <a:off x="935610" y="1461385"/>
            <a:ext cx="8172424" cy="1549640"/>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a:solidFill>
                  <a:srgbClr val="808284"/>
                </a:solidFill>
              </a:rPr>
              <a:t>Agora, conheça as fases que o produto </a:t>
            </a:r>
            <a:r>
              <a:rPr lang="pt-BR" sz="1200" dirty="0" err="1">
                <a:solidFill>
                  <a:srgbClr val="808284"/>
                </a:solidFill>
              </a:rPr>
              <a:t>investigacional</a:t>
            </a:r>
            <a:r>
              <a:rPr lang="pt-BR" sz="1200" dirty="0">
                <a:solidFill>
                  <a:srgbClr val="808284"/>
                </a:solidFill>
              </a:rPr>
              <a:t> passa antes de obter o registro para comercialização. </a:t>
            </a:r>
          </a:p>
          <a:p>
            <a:pPr>
              <a:buSzPts val="1600"/>
            </a:pPr>
            <a:endParaRPr lang="pt-BR" sz="1200" dirty="0">
              <a:solidFill>
                <a:srgbClr val="808284"/>
              </a:solidFill>
            </a:endParaRPr>
          </a:p>
          <a:p>
            <a:pPr marL="0" lvl="0" indent="0">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35611" y="1837359"/>
            <a:ext cx="6761726"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 próxima fase.</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pic>
        <p:nvPicPr>
          <p:cNvPr id="11266" name="Picture 2" descr="Fluxograma isométrico de produção farmacêutica de testes de pesquisa de fabricação de embalagens de medicamentos para o consumidor em contador de farmácia ilustração vetorial"/>
          <p:cNvPicPr>
            <a:picLocks noChangeAspect="1" noChangeArrowheads="1"/>
          </p:cNvPicPr>
          <p:nvPr/>
        </p:nvPicPr>
        <p:blipFill rotWithShape="1">
          <a:blip r:embed="rId5">
            <a:clrChange>
              <a:clrFrom>
                <a:srgbClr val="2EABE3"/>
              </a:clrFrom>
              <a:clrTo>
                <a:srgbClr val="2EABE3">
                  <a:alpha val="0"/>
                </a:srgbClr>
              </a:clrTo>
            </a:clrChange>
            <a:extLst>
              <a:ext uri="{28A0092B-C50C-407E-A947-70E740481C1C}">
                <a14:useLocalDpi xmlns:a14="http://schemas.microsoft.com/office/drawing/2010/main" val="0"/>
              </a:ext>
            </a:extLst>
          </a:blip>
          <a:srcRect r="31118" b="4410"/>
          <a:stretch/>
        </p:blipFill>
        <p:spPr bwMode="auto">
          <a:xfrm>
            <a:off x="1094429" y="2236205"/>
            <a:ext cx="7375671" cy="2899737"/>
          </a:xfrm>
          <a:prstGeom prst="rect">
            <a:avLst/>
          </a:prstGeom>
          <a:noFill/>
          <a:extLst>
            <a:ext uri="{909E8E84-426E-40DD-AFC4-6F175D3DCCD1}">
              <a14:hiddenFill xmlns:a14="http://schemas.microsoft.com/office/drawing/2010/main">
                <a:solidFill>
                  <a:srgbClr val="FFFFFF"/>
                </a:solidFill>
              </a14:hiddenFill>
            </a:ext>
          </a:extLst>
        </p:spPr>
      </p:pic>
      <p:sp>
        <p:nvSpPr>
          <p:cNvPr id="6" name="Seta para a direita 5"/>
          <p:cNvSpPr/>
          <p:nvPr/>
        </p:nvSpPr>
        <p:spPr>
          <a:xfrm flipH="1">
            <a:off x="7971051" y="3511878"/>
            <a:ext cx="950363" cy="814754"/>
          </a:xfrm>
          <a:prstGeom prst="rightArrow">
            <a:avLst/>
          </a:prstGeom>
          <a:solidFill>
            <a:srgbClr val="E750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Fase I</a:t>
            </a:r>
            <a:endParaRPr lang="pt-BR" dirty="0"/>
          </a:p>
        </p:txBody>
      </p:sp>
      <p:sp>
        <p:nvSpPr>
          <p:cNvPr id="7" name="Retângulo 6"/>
          <p:cNvSpPr/>
          <p:nvPr/>
        </p:nvSpPr>
        <p:spPr>
          <a:xfrm>
            <a:off x="1495505" y="4566534"/>
            <a:ext cx="2515740" cy="997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517239" y="4836604"/>
            <a:ext cx="1265025" cy="534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Seta para a direita 22"/>
          <p:cNvSpPr/>
          <p:nvPr/>
        </p:nvSpPr>
        <p:spPr>
          <a:xfrm>
            <a:off x="601004" y="3641317"/>
            <a:ext cx="1014338" cy="854571"/>
          </a:xfrm>
          <a:prstGeom prst="rightArrow">
            <a:avLst/>
          </a:prstGeom>
          <a:solidFill>
            <a:srgbClr val="E750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Fase III</a:t>
            </a:r>
            <a:endParaRPr lang="pt-BR" dirty="0"/>
          </a:p>
        </p:txBody>
      </p:sp>
      <p:sp>
        <p:nvSpPr>
          <p:cNvPr id="24" name="Seta para a direita 23"/>
          <p:cNvSpPr/>
          <p:nvPr/>
        </p:nvSpPr>
        <p:spPr>
          <a:xfrm>
            <a:off x="3357349" y="2804310"/>
            <a:ext cx="1146412" cy="854571"/>
          </a:xfrm>
          <a:prstGeom prst="rightArrow">
            <a:avLst/>
          </a:prstGeom>
          <a:solidFill>
            <a:srgbClr val="E750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Fase IV</a:t>
            </a:r>
            <a:endParaRPr lang="pt-BR" dirty="0"/>
          </a:p>
        </p:txBody>
      </p:sp>
      <p:sp>
        <p:nvSpPr>
          <p:cNvPr id="25" name="Seta para a esquerda 24"/>
          <p:cNvSpPr/>
          <p:nvPr/>
        </p:nvSpPr>
        <p:spPr>
          <a:xfrm>
            <a:off x="4689940" y="4588099"/>
            <a:ext cx="942768" cy="812663"/>
          </a:xfrm>
          <a:prstGeom prst="leftArrow">
            <a:avLst/>
          </a:prstGeom>
          <a:solidFill>
            <a:srgbClr val="E750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Fase II</a:t>
            </a:r>
            <a:endParaRPr lang="pt-BR" dirty="0"/>
          </a:p>
        </p:txBody>
      </p:sp>
      <p:sp>
        <p:nvSpPr>
          <p:cNvPr id="21" name="Retângulo 20"/>
          <p:cNvSpPr/>
          <p:nvPr/>
        </p:nvSpPr>
        <p:spPr>
          <a:xfrm flipH="1">
            <a:off x="480818" y="2168950"/>
            <a:ext cx="4115489" cy="3337185"/>
          </a:xfrm>
          <a:prstGeom prst="rect">
            <a:avLst/>
          </a:prstGeom>
          <a:solidFill>
            <a:srgbClr val="00BD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a:t>Fase II </a:t>
            </a:r>
            <a:endParaRPr lang="pt-BR" b="1" dirty="0" smtClean="0"/>
          </a:p>
          <a:p>
            <a:r>
              <a:rPr lang="pt-BR" b="1" dirty="0" smtClean="0"/>
              <a:t>(</a:t>
            </a:r>
            <a:r>
              <a:rPr lang="pt-BR" b="1" dirty="0"/>
              <a:t>Estudo Terapêutico Piloto</a:t>
            </a:r>
            <a:r>
              <a:rPr lang="pt-BR" b="1" dirty="0" smtClean="0"/>
              <a:t>) </a:t>
            </a:r>
          </a:p>
          <a:p>
            <a:endParaRPr lang="pt-BR" dirty="0"/>
          </a:p>
          <a:p>
            <a:r>
              <a:rPr lang="pt-BR" dirty="0" smtClean="0"/>
              <a:t>Nessa fase, os experimentos são </a:t>
            </a:r>
            <a:r>
              <a:rPr lang="pt-BR" dirty="0"/>
              <a:t>realizados em um grupo pequeno de voluntários, portadores de uma determinada condição </a:t>
            </a:r>
            <a:r>
              <a:rPr lang="pt-BR" dirty="0" smtClean="0"/>
              <a:t>patológica.</a:t>
            </a:r>
          </a:p>
          <a:p>
            <a:endParaRPr lang="pt-BR" dirty="0"/>
          </a:p>
          <a:p>
            <a:r>
              <a:rPr lang="pt-BR" dirty="0" smtClean="0"/>
              <a:t>A fase II tem </a:t>
            </a:r>
            <a:r>
              <a:rPr lang="pt-BR" dirty="0"/>
              <a:t>a finalidade de demonstrar a atividade do princípio </a:t>
            </a:r>
            <a:r>
              <a:rPr lang="pt-BR" dirty="0" smtClean="0"/>
              <a:t>ativo, </a:t>
            </a:r>
            <a:r>
              <a:rPr lang="pt-BR" dirty="0"/>
              <a:t>tentar estabelecer sua segurança a curto prazo e sua dose-resposta.</a:t>
            </a:r>
          </a:p>
          <a:p>
            <a:endParaRPr lang="pt-BR" dirty="0"/>
          </a:p>
        </p:txBody>
      </p:sp>
      <p:sp>
        <p:nvSpPr>
          <p:cNvPr id="22" name="CaixaDeTexto 21"/>
          <p:cNvSpPr txBox="1"/>
          <p:nvPr/>
        </p:nvSpPr>
        <p:spPr>
          <a:xfrm>
            <a:off x="4134162" y="2297839"/>
            <a:ext cx="347245"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Tree>
    <p:extLst>
      <p:ext uri="{BB962C8B-B14F-4D97-AF65-F5344CB8AC3E}">
        <p14:creationId xmlns:p14="http://schemas.microsoft.com/office/powerpoint/2010/main" val="3813118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Introdução e Glossário</a:t>
                </a:r>
                <a:endParaRPr lang="pt-BR" sz="900" b="1" dirty="0">
                  <a:solidFill>
                    <a:srgbClr val="9D9D9D"/>
                  </a:solidFill>
                </a:endParaRPr>
              </a:p>
            </p:txBody>
          </p:sp>
        </p:grpSp>
        <p:sp>
          <p:nvSpPr>
            <p:cNvPr id="2" name="Retângulo 1"/>
            <p:cNvSpPr/>
            <p:nvPr/>
          </p:nvSpPr>
          <p:spPr>
            <a:xfrm>
              <a:off x="935614" y="1070810"/>
              <a:ext cx="7678995"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300250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Infográfico interativo</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5.3</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35609" y="974898"/>
            <a:ext cx="3957136" cy="743639"/>
          </a:xfrm>
          <a:prstGeom prst="rect">
            <a:avLst/>
          </a:prstGeom>
          <a:solidFill>
            <a:schemeClr val="bg1"/>
          </a:solidFill>
          <a:ln>
            <a:noFill/>
          </a:ln>
        </p:spPr>
        <p:txBody>
          <a:bodyPr spcFirstLastPara="1" wrap="square" lIns="91425" tIns="45700" rIns="91425" bIns="45700" anchor="t" anchorCtr="0">
            <a:noAutofit/>
          </a:bodyPr>
          <a:lstStyle/>
          <a:p>
            <a:pPr>
              <a:buSzPts val="2000"/>
            </a:pPr>
            <a:r>
              <a:rPr lang="pt-BR" sz="2000" b="1" dirty="0">
                <a:solidFill>
                  <a:srgbClr val="00A9B2"/>
                </a:solidFill>
              </a:rPr>
              <a:t>Fases da pesquisa</a:t>
            </a:r>
          </a:p>
          <a:p>
            <a:pPr marL="0" marR="0" lvl="0" indent="0" algn="l" rtl="0">
              <a:lnSpc>
                <a:spcPct val="100000"/>
              </a:lnSpc>
              <a:spcBef>
                <a:spcPts val="0"/>
              </a:spcBef>
              <a:spcAft>
                <a:spcPts val="0"/>
              </a:spcAft>
              <a:buClr>
                <a:srgbClr val="000000"/>
              </a:buClr>
              <a:buSzPts val="2000"/>
              <a:buFont typeface="Arial"/>
              <a:buNone/>
            </a:pPr>
            <a:endParaRPr lang="pt-BR" sz="2000" b="1" i="0" u="none" strike="noStrike" cap="none" dirty="0" smtClean="0">
              <a:solidFill>
                <a:srgbClr val="00A9B2"/>
              </a:solidFill>
              <a:latin typeface="Arial"/>
              <a:ea typeface="Arial"/>
              <a:cs typeface="Arial"/>
              <a:sym typeface="Arial"/>
            </a:endParaRPr>
          </a:p>
        </p:txBody>
      </p:sp>
      <p:sp>
        <p:nvSpPr>
          <p:cNvPr id="400" name="Google Shape;400;p61"/>
          <p:cNvSpPr txBox="1"/>
          <p:nvPr/>
        </p:nvSpPr>
        <p:spPr>
          <a:xfrm>
            <a:off x="935610" y="1461385"/>
            <a:ext cx="8172424" cy="1549640"/>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a:solidFill>
                  <a:srgbClr val="808284"/>
                </a:solidFill>
              </a:rPr>
              <a:t>Agora, conheça as fases que o produto </a:t>
            </a:r>
            <a:r>
              <a:rPr lang="pt-BR" sz="1200" dirty="0" err="1">
                <a:solidFill>
                  <a:srgbClr val="808284"/>
                </a:solidFill>
              </a:rPr>
              <a:t>investigacional</a:t>
            </a:r>
            <a:r>
              <a:rPr lang="pt-BR" sz="1200" dirty="0">
                <a:solidFill>
                  <a:srgbClr val="808284"/>
                </a:solidFill>
              </a:rPr>
              <a:t> passa antes de obter o registro para comercialização. </a:t>
            </a:r>
          </a:p>
          <a:p>
            <a:pPr>
              <a:buSzPts val="1600"/>
            </a:pPr>
            <a:endParaRPr lang="pt-BR" sz="1200" dirty="0">
              <a:solidFill>
                <a:srgbClr val="808284"/>
              </a:solidFill>
            </a:endParaRPr>
          </a:p>
          <a:p>
            <a:pPr marL="0" lvl="0" indent="0">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35611" y="1837359"/>
            <a:ext cx="6761726"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 próxima fase.</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pic>
        <p:nvPicPr>
          <p:cNvPr id="11266" name="Picture 2" descr="Fluxograma isométrico de produção farmacêutica de testes de pesquisa de fabricação de embalagens de medicamentos para o consumidor em contador de farmácia ilustração vetorial"/>
          <p:cNvPicPr>
            <a:picLocks noChangeAspect="1" noChangeArrowheads="1"/>
          </p:cNvPicPr>
          <p:nvPr/>
        </p:nvPicPr>
        <p:blipFill rotWithShape="1">
          <a:blip r:embed="rId5">
            <a:clrChange>
              <a:clrFrom>
                <a:srgbClr val="2EABE3"/>
              </a:clrFrom>
              <a:clrTo>
                <a:srgbClr val="2EABE3">
                  <a:alpha val="0"/>
                </a:srgbClr>
              </a:clrTo>
            </a:clrChange>
            <a:extLst>
              <a:ext uri="{28A0092B-C50C-407E-A947-70E740481C1C}">
                <a14:useLocalDpi xmlns:a14="http://schemas.microsoft.com/office/drawing/2010/main" val="0"/>
              </a:ext>
            </a:extLst>
          </a:blip>
          <a:srcRect r="31118" b="4410"/>
          <a:stretch/>
        </p:blipFill>
        <p:spPr bwMode="auto">
          <a:xfrm>
            <a:off x="1094429" y="2236205"/>
            <a:ext cx="7375671" cy="2899737"/>
          </a:xfrm>
          <a:prstGeom prst="rect">
            <a:avLst/>
          </a:prstGeom>
          <a:noFill/>
          <a:extLst>
            <a:ext uri="{909E8E84-426E-40DD-AFC4-6F175D3DCCD1}">
              <a14:hiddenFill xmlns:a14="http://schemas.microsoft.com/office/drawing/2010/main">
                <a:solidFill>
                  <a:srgbClr val="FFFFFF"/>
                </a:solidFill>
              </a14:hiddenFill>
            </a:ext>
          </a:extLst>
        </p:spPr>
      </p:pic>
      <p:sp>
        <p:nvSpPr>
          <p:cNvPr id="6" name="Seta para a direita 5"/>
          <p:cNvSpPr/>
          <p:nvPr/>
        </p:nvSpPr>
        <p:spPr>
          <a:xfrm flipH="1">
            <a:off x="7971051" y="3511878"/>
            <a:ext cx="950363" cy="814754"/>
          </a:xfrm>
          <a:prstGeom prst="rightArrow">
            <a:avLst/>
          </a:prstGeom>
          <a:solidFill>
            <a:srgbClr val="E750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Fase I</a:t>
            </a:r>
            <a:endParaRPr lang="pt-BR" dirty="0"/>
          </a:p>
        </p:txBody>
      </p:sp>
      <p:sp>
        <p:nvSpPr>
          <p:cNvPr id="7" name="Retângulo 6"/>
          <p:cNvSpPr/>
          <p:nvPr/>
        </p:nvSpPr>
        <p:spPr>
          <a:xfrm>
            <a:off x="1495505" y="4566534"/>
            <a:ext cx="2515740" cy="997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517239" y="4836604"/>
            <a:ext cx="1265025" cy="534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Seta para a direita 22"/>
          <p:cNvSpPr/>
          <p:nvPr/>
        </p:nvSpPr>
        <p:spPr>
          <a:xfrm>
            <a:off x="601004" y="3641317"/>
            <a:ext cx="1014338" cy="854571"/>
          </a:xfrm>
          <a:prstGeom prst="rightArrow">
            <a:avLst/>
          </a:prstGeom>
          <a:solidFill>
            <a:srgbClr val="E750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Fase III</a:t>
            </a:r>
            <a:endParaRPr lang="pt-BR" dirty="0"/>
          </a:p>
        </p:txBody>
      </p:sp>
      <p:sp>
        <p:nvSpPr>
          <p:cNvPr id="24" name="Seta para a direita 23"/>
          <p:cNvSpPr/>
          <p:nvPr/>
        </p:nvSpPr>
        <p:spPr>
          <a:xfrm>
            <a:off x="3357349" y="2804310"/>
            <a:ext cx="1146412" cy="854571"/>
          </a:xfrm>
          <a:prstGeom prst="rightArrow">
            <a:avLst/>
          </a:prstGeom>
          <a:solidFill>
            <a:srgbClr val="E750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Fase IV</a:t>
            </a:r>
            <a:endParaRPr lang="pt-BR" dirty="0"/>
          </a:p>
        </p:txBody>
      </p:sp>
      <p:sp>
        <p:nvSpPr>
          <p:cNvPr id="25" name="Seta para a esquerda 24"/>
          <p:cNvSpPr/>
          <p:nvPr/>
        </p:nvSpPr>
        <p:spPr>
          <a:xfrm>
            <a:off x="4689940" y="4588099"/>
            <a:ext cx="942768" cy="812663"/>
          </a:xfrm>
          <a:prstGeom prst="leftArrow">
            <a:avLst/>
          </a:prstGeom>
          <a:solidFill>
            <a:srgbClr val="E750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Fase II</a:t>
            </a:r>
            <a:endParaRPr lang="pt-BR" dirty="0"/>
          </a:p>
        </p:txBody>
      </p:sp>
      <p:sp>
        <p:nvSpPr>
          <p:cNvPr id="21" name="Retângulo 20"/>
          <p:cNvSpPr/>
          <p:nvPr/>
        </p:nvSpPr>
        <p:spPr>
          <a:xfrm flipH="1">
            <a:off x="3115080" y="2099289"/>
            <a:ext cx="4115489" cy="3337185"/>
          </a:xfrm>
          <a:prstGeom prst="rect">
            <a:avLst/>
          </a:prstGeom>
          <a:solidFill>
            <a:srgbClr val="00BD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a:t>Fase III </a:t>
            </a:r>
            <a:endParaRPr lang="pt-BR" b="1" dirty="0" smtClean="0"/>
          </a:p>
          <a:p>
            <a:r>
              <a:rPr lang="pt-BR" b="1" dirty="0" smtClean="0"/>
              <a:t>(</a:t>
            </a:r>
            <a:r>
              <a:rPr lang="pt-BR" b="1" dirty="0"/>
              <a:t>Estudo Terapêutico Ampliado) </a:t>
            </a:r>
          </a:p>
          <a:p>
            <a:endParaRPr lang="pt-BR" dirty="0" smtClean="0"/>
          </a:p>
          <a:p>
            <a:r>
              <a:rPr lang="pt-BR" dirty="0" smtClean="0"/>
              <a:t>A fase </a:t>
            </a:r>
            <a:r>
              <a:rPr lang="pt-BR" dirty="0"/>
              <a:t>III </a:t>
            </a:r>
            <a:r>
              <a:rPr lang="pt-BR" dirty="0" smtClean="0"/>
              <a:t>envolve testes em grandes </a:t>
            </a:r>
            <a:r>
              <a:rPr lang="pt-BR" dirty="0"/>
              <a:t>grupos de voluntários, com diferentes </a:t>
            </a:r>
            <a:r>
              <a:rPr lang="pt-BR" dirty="0" smtClean="0"/>
              <a:t>características. Assim, é possível avaliar o </a:t>
            </a:r>
            <a:r>
              <a:rPr lang="pt-BR" dirty="0"/>
              <a:t>risco-benefício das formulações a curto e longo prazos, além do valor terapêutico relativo. </a:t>
            </a:r>
            <a:endParaRPr lang="pt-BR" dirty="0" smtClean="0"/>
          </a:p>
          <a:p>
            <a:endParaRPr lang="pt-BR" dirty="0"/>
          </a:p>
          <a:p>
            <a:r>
              <a:rPr lang="pt-BR" dirty="0" smtClean="0"/>
              <a:t>Reações </a:t>
            </a:r>
            <a:r>
              <a:rPr lang="pt-BR" dirty="0"/>
              <a:t>adversas mais frequentes também são capturadas nesta fase.</a:t>
            </a:r>
          </a:p>
          <a:p>
            <a:endParaRPr lang="pt-BR" dirty="0"/>
          </a:p>
        </p:txBody>
      </p:sp>
      <p:sp>
        <p:nvSpPr>
          <p:cNvPr id="22" name="CaixaDeTexto 21"/>
          <p:cNvSpPr txBox="1"/>
          <p:nvPr/>
        </p:nvSpPr>
        <p:spPr>
          <a:xfrm>
            <a:off x="6768424" y="2228178"/>
            <a:ext cx="347245"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Tree>
    <p:extLst>
      <p:ext uri="{BB962C8B-B14F-4D97-AF65-F5344CB8AC3E}">
        <p14:creationId xmlns:p14="http://schemas.microsoft.com/office/powerpoint/2010/main" val="3052706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Introdução e Glossário</a:t>
                </a:r>
                <a:endParaRPr lang="pt-BR" sz="900" b="1" dirty="0">
                  <a:solidFill>
                    <a:srgbClr val="9D9D9D"/>
                  </a:solidFill>
                </a:endParaRPr>
              </a:p>
            </p:txBody>
          </p:sp>
        </p:grpSp>
        <p:sp>
          <p:nvSpPr>
            <p:cNvPr id="2" name="Retângulo 1"/>
            <p:cNvSpPr/>
            <p:nvPr/>
          </p:nvSpPr>
          <p:spPr>
            <a:xfrm>
              <a:off x="935614" y="1070810"/>
              <a:ext cx="7678995"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300250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Infográfico interativo</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5.4</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35609" y="974898"/>
            <a:ext cx="3957136" cy="743639"/>
          </a:xfrm>
          <a:prstGeom prst="rect">
            <a:avLst/>
          </a:prstGeom>
          <a:solidFill>
            <a:schemeClr val="bg1"/>
          </a:solidFill>
          <a:ln>
            <a:noFill/>
          </a:ln>
        </p:spPr>
        <p:txBody>
          <a:bodyPr spcFirstLastPara="1" wrap="square" lIns="91425" tIns="45700" rIns="91425" bIns="45700" anchor="t" anchorCtr="0">
            <a:noAutofit/>
          </a:bodyPr>
          <a:lstStyle/>
          <a:p>
            <a:pPr>
              <a:buSzPts val="2000"/>
            </a:pPr>
            <a:r>
              <a:rPr lang="pt-BR" sz="2000" b="1" dirty="0">
                <a:solidFill>
                  <a:srgbClr val="00A9B2"/>
                </a:solidFill>
              </a:rPr>
              <a:t>Fases da pesquisa</a:t>
            </a:r>
          </a:p>
          <a:p>
            <a:pPr marL="0" marR="0" lvl="0" indent="0" algn="l" rtl="0">
              <a:lnSpc>
                <a:spcPct val="100000"/>
              </a:lnSpc>
              <a:spcBef>
                <a:spcPts val="0"/>
              </a:spcBef>
              <a:spcAft>
                <a:spcPts val="0"/>
              </a:spcAft>
              <a:buClr>
                <a:srgbClr val="000000"/>
              </a:buClr>
              <a:buSzPts val="2000"/>
              <a:buFont typeface="Arial"/>
              <a:buNone/>
            </a:pPr>
            <a:endParaRPr lang="pt-BR" sz="2000" b="1" i="0" u="none" strike="noStrike" cap="none" dirty="0" smtClean="0">
              <a:solidFill>
                <a:srgbClr val="00A9B2"/>
              </a:solidFill>
              <a:latin typeface="Arial"/>
              <a:ea typeface="Arial"/>
              <a:cs typeface="Arial"/>
              <a:sym typeface="Arial"/>
            </a:endParaRPr>
          </a:p>
        </p:txBody>
      </p:sp>
      <p:sp>
        <p:nvSpPr>
          <p:cNvPr id="400" name="Google Shape;400;p61"/>
          <p:cNvSpPr txBox="1"/>
          <p:nvPr/>
        </p:nvSpPr>
        <p:spPr>
          <a:xfrm>
            <a:off x="935610" y="1461385"/>
            <a:ext cx="8172424" cy="1549640"/>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a:solidFill>
                  <a:srgbClr val="808284"/>
                </a:solidFill>
              </a:rPr>
              <a:t>Agora, conheça as fases que o produto </a:t>
            </a:r>
            <a:r>
              <a:rPr lang="pt-BR" sz="1200" dirty="0" err="1">
                <a:solidFill>
                  <a:srgbClr val="808284"/>
                </a:solidFill>
              </a:rPr>
              <a:t>investigacional</a:t>
            </a:r>
            <a:r>
              <a:rPr lang="pt-BR" sz="1200" dirty="0">
                <a:solidFill>
                  <a:srgbClr val="808284"/>
                </a:solidFill>
              </a:rPr>
              <a:t> passa antes de obter o registro para comercialização. </a:t>
            </a:r>
          </a:p>
          <a:p>
            <a:pPr>
              <a:buSzPts val="1600"/>
            </a:pPr>
            <a:endParaRPr lang="pt-BR" sz="1200" dirty="0">
              <a:solidFill>
                <a:srgbClr val="808284"/>
              </a:solidFill>
            </a:endParaRPr>
          </a:p>
          <a:p>
            <a:pPr marL="0" lvl="0" indent="0">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35611" y="1837359"/>
            <a:ext cx="6761726"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 próxima fase.</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pic>
        <p:nvPicPr>
          <p:cNvPr id="11266" name="Picture 2" descr="Fluxograma isométrico de produção farmacêutica de testes de pesquisa de fabricação de embalagens de medicamentos para o consumidor em contador de farmácia ilustração vetorial"/>
          <p:cNvPicPr>
            <a:picLocks noChangeAspect="1" noChangeArrowheads="1"/>
          </p:cNvPicPr>
          <p:nvPr/>
        </p:nvPicPr>
        <p:blipFill rotWithShape="1">
          <a:blip r:embed="rId5">
            <a:clrChange>
              <a:clrFrom>
                <a:srgbClr val="2EABE3"/>
              </a:clrFrom>
              <a:clrTo>
                <a:srgbClr val="2EABE3">
                  <a:alpha val="0"/>
                </a:srgbClr>
              </a:clrTo>
            </a:clrChange>
            <a:extLst>
              <a:ext uri="{28A0092B-C50C-407E-A947-70E740481C1C}">
                <a14:useLocalDpi xmlns:a14="http://schemas.microsoft.com/office/drawing/2010/main" val="0"/>
              </a:ext>
            </a:extLst>
          </a:blip>
          <a:srcRect r="31118" b="4410"/>
          <a:stretch/>
        </p:blipFill>
        <p:spPr bwMode="auto">
          <a:xfrm>
            <a:off x="1094429" y="2236205"/>
            <a:ext cx="7375671" cy="2899737"/>
          </a:xfrm>
          <a:prstGeom prst="rect">
            <a:avLst/>
          </a:prstGeom>
          <a:noFill/>
          <a:extLst>
            <a:ext uri="{909E8E84-426E-40DD-AFC4-6F175D3DCCD1}">
              <a14:hiddenFill xmlns:a14="http://schemas.microsoft.com/office/drawing/2010/main">
                <a:solidFill>
                  <a:srgbClr val="FFFFFF"/>
                </a:solidFill>
              </a14:hiddenFill>
            </a:ext>
          </a:extLst>
        </p:spPr>
      </p:pic>
      <p:sp>
        <p:nvSpPr>
          <p:cNvPr id="6" name="Seta para a direita 5"/>
          <p:cNvSpPr/>
          <p:nvPr/>
        </p:nvSpPr>
        <p:spPr>
          <a:xfrm flipH="1">
            <a:off x="7971051" y="3511878"/>
            <a:ext cx="950363" cy="814754"/>
          </a:xfrm>
          <a:prstGeom prst="rightArrow">
            <a:avLst/>
          </a:prstGeom>
          <a:solidFill>
            <a:srgbClr val="E750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Fase I</a:t>
            </a:r>
            <a:endParaRPr lang="pt-BR" dirty="0"/>
          </a:p>
        </p:txBody>
      </p:sp>
      <p:sp>
        <p:nvSpPr>
          <p:cNvPr id="7" name="Retângulo 6"/>
          <p:cNvSpPr/>
          <p:nvPr/>
        </p:nvSpPr>
        <p:spPr>
          <a:xfrm>
            <a:off x="1495505" y="4566534"/>
            <a:ext cx="2515740" cy="997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517239" y="4836604"/>
            <a:ext cx="1265025" cy="534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Seta para a direita 22"/>
          <p:cNvSpPr/>
          <p:nvPr/>
        </p:nvSpPr>
        <p:spPr>
          <a:xfrm>
            <a:off x="601004" y="3641317"/>
            <a:ext cx="1014338" cy="854571"/>
          </a:xfrm>
          <a:prstGeom prst="rightArrow">
            <a:avLst/>
          </a:prstGeom>
          <a:solidFill>
            <a:srgbClr val="E750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Fase III</a:t>
            </a:r>
            <a:endParaRPr lang="pt-BR" dirty="0"/>
          </a:p>
        </p:txBody>
      </p:sp>
      <p:sp>
        <p:nvSpPr>
          <p:cNvPr id="24" name="Seta para a direita 23"/>
          <p:cNvSpPr/>
          <p:nvPr/>
        </p:nvSpPr>
        <p:spPr>
          <a:xfrm>
            <a:off x="3357349" y="2804310"/>
            <a:ext cx="1146412" cy="854571"/>
          </a:xfrm>
          <a:prstGeom prst="rightArrow">
            <a:avLst/>
          </a:prstGeom>
          <a:solidFill>
            <a:srgbClr val="E750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Fase IV</a:t>
            </a:r>
            <a:endParaRPr lang="pt-BR" dirty="0"/>
          </a:p>
        </p:txBody>
      </p:sp>
      <p:sp>
        <p:nvSpPr>
          <p:cNvPr id="25" name="Seta para a esquerda 24"/>
          <p:cNvSpPr/>
          <p:nvPr/>
        </p:nvSpPr>
        <p:spPr>
          <a:xfrm>
            <a:off x="4689940" y="4588099"/>
            <a:ext cx="942768" cy="812663"/>
          </a:xfrm>
          <a:prstGeom prst="leftArrow">
            <a:avLst/>
          </a:prstGeom>
          <a:solidFill>
            <a:srgbClr val="E750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Fase II</a:t>
            </a:r>
            <a:endParaRPr lang="pt-BR" dirty="0"/>
          </a:p>
        </p:txBody>
      </p:sp>
      <p:sp>
        <p:nvSpPr>
          <p:cNvPr id="21" name="Retângulo 20"/>
          <p:cNvSpPr/>
          <p:nvPr/>
        </p:nvSpPr>
        <p:spPr>
          <a:xfrm flipH="1">
            <a:off x="4559212" y="1177723"/>
            <a:ext cx="4115489" cy="3985041"/>
          </a:xfrm>
          <a:prstGeom prst="rect">
            <a:avLst/>
          </a:prstGeom>
          <a:solidFill>
            <a:srgbClr val="00BD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a:t>Fase IV</a:t>
            </a:r>
            <a:r>
              <a:rPr lang="pt-BR" dirty="0"/>
              <a:t> </a:t>
            </a:r>
            <a:endParaRPr lang="pt-BR" dirty="0" smtClean="0"/>
          </a:p>
          <a:p>
            <a:endParaRPr lang="pt-BR" dirty="0"/>
          </a:p>
          <a:p>
            <a:r>
              <a:rPr lang="pt-BR" dirty="0" smtClean="0"/>
              <a:t>Estudos </a:t>
            </a:r>
            <a:r>
              <a:rPr lang="pt-BR" dirty="0"/>
              <a:t>de fase IV são </a:t>
            </a:r>
            <a:r>
              <a:rPr lang="pt-BR" dirty="0" smtClean="0"/>
              <a:t>realizados quando o medicamento </a:t>
            </a:r>
            <a:r>
              <a:rPr lang="pt-BR" dirty="0"/>
              <a:t>já tem </a:t>
            </a:r>
            <a:r>
              <a:rPr lang="pt-BR" dirty="0" smtClean="0"/>
              <a:t>registro e está </a:t>
            </a:r>
            <a:r>
              <a:rPr lang="pt-BR" dirty="0"/>
              <a:t>sendo comercializado. </a:t>
            </a:r>
            <a:endParaRPr lang="pt-BR" dirty="0" smtClean="0"/>
          </a:p>
          <a:p>
            <a:endParaRPr lang="pt-BR" dirty="0"/>
          </a:p>
          <a:p>
            <a:r>
              <a:rPr lang="pt-BR" dirty="0" smtClean="0"/>
              <a:t>O </a:t>
            </a:r>
            <a:r>
              <a:rPr lang="pt-BR" dirty="0"/>
              <a:t>principal objetivo </a:t>
            </a:r>
            <a:r>
              <a:rPr lang="pt-BR" dirty="0" smtClean="0"/>
              <a:t>nessa fase é </a:t>
            </a:r>
            <a:r>
              <a:rPr lang="pt-BR" dirty="0"/>
              <a:t>a vigilância </a:t>
            </a:r>
            <a:r>
              <a:rPr lang="pt-BR" dirty="0" smtClean="0"/>
              <a:t>pós-comercialização</a:t>
            </a:r>
            <a:r>
              <a:rPr lang="pt-BR" dirty="0" smtClean="0"/>
              <a:t>, já que um grande número de pessoas já tem acesso a este medicamento, </a:t>
            </a:r>
            <a:r>
              <a:rPr lang="pt-BR" dirty="0" smtClean="0"/>
              <a:t>ou </a:t>
            </a:r>
            <a:r>
              <a:rPr lang="pt-BR" dirty="0"/>
              <a:t>seja, </a:t>
            </a:r>
            <a:r>
              <a:rPr lang="pt-BR" dirty="0" smtClean="0"/>
              <a:t>os testes servem </a:t>
            </a:r>
            <a:r>
              <a:rPr lang="pt-BR" dirty="0"/>
              <a:t>de base para estabelecer o valor terapêutico, registrar novas reações adversas e/ou confirmar a frequência daquelas já conhecidas, e ainda melhorar as estratégias de tratamento.</a:t>
            </a:r>
          </a:p>
          <a:p>
            <a:endParaRPr lang="pt-BR" dirty="0" smtClean="0"/>
          </a:p>
          <a:p>
            <a:r>
              <a:rPr lang="pt-BR" b="1" dirty="0">
                <a:solidFill>
                  <a:schemeClr val="bg1"/>
                </a:solidFill>
              </a:rPr>
              <a:t>Agora, clique no ícone “Fique atento!” e veja uma informação importante.</a:t>
            </a:r>
          </a:p>
          <a:p>
            <a:endParaRPr lang="pt-BR" dirty="0"/>
          </a:p>
        </p:txBody>
      </p:sp>
      <p:sp>
        <p:nvSpPr>
          <p:cNvPr id="22" name="CaixaDeTexto 21"/>
          <p:cNvSpPr txBox="1"/>
          <p:nvPr/>
        </p:nvSpPr>
        <p:spPr>
          <a:xfrm>
            <a:off x="8260291" y="1307496"/>
            <a:ext cx="347245"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grpSp>
        <p:nvGrpSpPr>
          <p:cNvPr id="26" name="Grupo 25"/>
          <p:cNvGrpSpPr/>
          <p:nvPr/>
        </p:nvGrpSpPr>
        <p:grpSpPr>
          <a:xfrm>
            <a:off x="1094428" y="4589602"/>
            <a:ext cx="2262921" cy="1334568"/>
            <a:chOff x="3712192" y="1173707"/>
            <a:chExt cx="4694830" cy="3835020"/>
          </a:xfrm>
        </p:grpSpPr>
        <p:pic>
          <p:nvPicPr>
            <p:cNvPr id="27" name="Picture 2" descr="Set of Attention please. Badge with megaphone icons. Flat design. Concept vector illustration. Isolated on white background."/>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63936" t="53229" r="4894" b="9870"/>
            <a:stretch/>
          </p:blipFill>
          <p:spPr bwMode="auto">
            <a:xfrm>
              <a:off x="3712192" y="1173707"/>
              <a:ext cx="4694830" cy="3835020"/>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p:cNvSpPr/>
            <p:nvPr/>
          </p:nvSpPr>
          <p:spPr>
            <a:xfrm>
              <a:off x="5438676" y="2299645"/>
              <a:ext cx="1767340" cy="764276"/>
            </a:xfrm>
            <a:prstGeom prst="rect">
              <a:avLst/>
            </a:prstGeom>
            <a:solidFill>
              <a:srgbClr val="F72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dirty="0" smtClean="0"/>
                <a:t>Fique </a:t>
              </a:r>
            </a:p>
            <a:p>
              <a:pPr algn="ctr"/>
              <a:r>
                <a:rPr lang="pt-BR" sz="1200" b="1" dirty="0" smtClean="0"/>
                <a:t>Atento!</a:t>
              </a:r>
              <a:endParaRPr lang="pt-BR" sz="1200" b="1" dirty="0"/>
            </a:p>
          </p:txBody>
        </p:sp>
      </p:grpSp>
    </p:spTree>
    <p:extLst>
      <p:ext uri="{BB962C8B-B14F-4D97-AF65-F5344CB8AC3E}">
        <p14:creationId xmlns:p14="http://schemas.microsoft.com/office/powerpoint/2010/main" val="657117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Introdução e Glossário</a:t>
                </a:r>
                <a:endParaRPr lang="pt-BR" sz="900" b="1" dirty="0">
                  <a:solidFill>
                    <a:srgbClr val="9D9D9D"/>
                  </a:solidFill>
                </a:endParaRPr>
              </a:p>
            </p:txBody>
          </p:sp>
        </p:grpSp>
        <p:sp>
          <p:nvSpPr>
            <p:cNvPr id="2" name="Retângulo 1"/>
            <p:cNvSpPr/>
            <p:nvPr/>
          </p:nvSpPr>
          <p:spPr>
            <a:xfrm>
              <a:off x="935614" y="1070810"/>
              <a:ext cx="7678995"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300250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Infográfico interativo</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5.5</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35609" y="974898"/>
            <a:ext cx="3957136" cy="743639"/>
          </a:xfrm>
          <a:prstGeom prst="rect">
            <a:avLst/>
          </a:prstGeom>
          <a:solidFill>
            <a:schemeClr val="bg1"/>
          </a:solidFill>
          <a:ln>
            <a:noFill/>
          </a:ln>
        </p:spPr>
        <p:txBody>
          <a:bodyPr spcFirstLastPara="1" wrap="square" lIns="91425" tIns="45700" rIns="91425" bIns="45700" anchor="t" anchorCtr="0">
            <a:noAutofit/>
          </a:bodyPr>
          <a:lstStyle/>
          <a:p>
            <a:pPr>
              <a:buSzPts val="2000"/>
            </a:pPr>
            <a:r>
              <a:rPr lang="pt-BR" sz="2000" b="1" dirty="0">
                <a:solidFill>
                  <a:srgbClr val="00A9B2"/>
                </a:solidFill>
              </a:rPr>
              <a:t>Fases da pesquisa</a:t>
            </a:r>
          </a:p>
          <a:p>
            <a:pPr marL="0" marR="0" lvl="0" indent="0" algn="l" rtl="0">
              <a:lnSpc>
                <a:spcPct val="100000"/>
              </a:lnSpc>
              <a:spcBef>
                <a:spcPts val="0"/>
              </a:spcBef>
              <a:spcAft>
                <a:spcPts val="0"/>
              </a:spcAft>
              <a:buClr>
                <a:srgbClr val="000000"/>
              </a:buClr>
              <a:buSzPts val="2000"/>
              <a:buFont typeface="Arial"/>
              <a:buNone/>
            </a:pPr>
            <a:endParaRPr lang="pt-BR" sz="2000" b="1" i="0" u="none" strike="noStrike" cap="none" dirty="0" smtClean="0">
              <a:solidFill>
                <a:srgbClr val="00A9B2"/>
              </a:solidFill>
              <a:latin typeface="Arial"/>
              <a:ea typeface="Arial"/>
              <a:cs typeface="Arial"/>
              <a:sym typeface="Arial"/>
            </a:endParaRPr>
          </a:p>
        </p:txBody>
      </p:sp>
      <p:sp>
        <p:nvSpPr>
          <p:cNvPr id="400" name="Google Shape;400;p61"/>
          <p:cNvSpPr txBox="1"/>
          <p:nvPr/>
        </p:nvSpPr>
        <p:spPr>
          <a:xfrm>
            <a:off x="935610" y="1461385"/>
            <a:ext cx="8172424" cy="1549640"/>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Agora, conheça as </a:t>
            </a:r>
            <a:r>
              <a:rPr lang="pt-BR" sz="1200" dirty="0">
                <a:solidFill>
                  <a:srgbClr val="808284"/>
                </a:solidFill>
              </a:rPr>
              <a:t>fases que o produto </a:t>
            </a:r>
            <a:r>
              <a:rPr lang="pt-BR" sz="1200" dirty="0" err="1">
                <a:solidFill>
                  <a:srgbClr val="808284"/>
                </a:solidFill>
              </a:rPr>
              <a:t>investigacional</a:t>
            </a:r>
            <a:r>
              <a:rPr lang="pt-BR" sz="1200" dirty="0">
                <a:solidFill>
                  <a:srgbClr val="808284"/>
                </a:solidFill>
              </a:rPr>
              <a:t> </a:t>
            </a:r>
            <a:r>
              <a:rPr lang="pt-BR" sz="1200" dirty="0" smtClean="0">
                <a:solidFill>
                  <a:srgbClr val="808284"/>
                </a:solidFill>
              </a:rPr>
              <a:t>passa </a:t>
            </a:r>
            <a:r>
              <a:rPr lang="pt-BR" sz="1200" dirty="0">
                <a:solidFill>
                  <a:srgbClr val="808284"/>
                </a:solidFill>
              </a:rPr>
              <a:t>antes de obter o registro para comercialização. </a:t>
            </a:r>
          </a:p>
          <a:p>
            <a:pPr>
              <a:buSzPts val="1600"/>
            </a:pPr>
            <a:endParaRPr lang="pt-BR" sz="1200" dirty="0">
              <a:solidFill>
                <a:srgbClr val="808284"/>
              </a:solidFill>
            </a:endParaRPr>
          </a:p>
          <a:p>
            <a:pPr marL="0" lvl="0" indent="0">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35611" y="1837359"/>
            <a:ext cx="6761726"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Siga em frente para conhecer o conceito de </a:t>
            </a:r>
            <a:r>
              <a:rPr lang="pt-BR" sz="1200" b="1" dirty="0">
                <a:solidFill>
                  <a:srgbClr val="FECE22"/>
                </a:solidFill>
              </a:rPr>
              <a:t>Boas Práticas </a:t>
            </a:r>
            <a:r>
              <a:rPr lang="pt-BR" sz="1200" b="1" dirty="0" smtClean="0">
                <a:solidFill>
                  <a:srgbClr val="FECE22"/>
                </a:solidFill>
              </a:rPr>
              <a:t>Clínicas. </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pic>
        <p:nvPicPr>
          <p:cNvPr id="11266" name="Picture 2" descr="Fluxograma isométrico de produção farmacêutica de testes de pesquisa de fabricação de embalagens de medicamentos para o consumidor em contador de farmácia ilustração vetorial"/>
          <p:cNvPicPr>
            <a:picLocks noChangeAspect="1" noChangeArrowheads="1"/>
          </p:cNvPicPr>
          <p:nvPr/>
        </p:nvPicPr>
        <p:blipFill rotWithShape="1">
          <a:blip r:embed="rId5">
            <a:clrChange>
              <a:clrFrom>
                <a:srgbClr val="2EABE3"/>
              </a:clrFrom>
              <a:clrTo>
                <a:srgbClr val="2EABE3">
                  <a:alpha val="0"/>
                </a:srgbClr>
              </a:clrTo>
            </a:clrChange>
            <a:extLst>
              <a:ext uri="{28A0092B-C50C-407E-A947-70E740481C1C}">
                <a14:useLocalDpi xmlns:a14="http://schemas.microsoft.com/office/drawing/2010/main" val="0"/>
              </a:ext>
            </a:extLst>
          </a:blip>
          <a:srcRect r="31118" b="4410"/>
          <a:stretch/>
        </p:blipFill>
        <p:spPr bwMode="auto">
          <a:xfrm>
            <a:off x="1094429" y="2236205"/>
            <a:ext cx="7375671" cy="2899737"/>
          </a:xfrm>
          <a:prstGeom prst="rect">
            <a:avLst/>
          </a:prstGeom>
          <a:noFill/>
          <a:extLst>
            <a:ext uri="{909E8E84-426E-40DD-AFC4-6F175D3DCCD1}">
              <a14:hiddenFill xmlns:a14="http://schemas.microsoft.com/office/drawing/2010/main">
                <a:solidFill>
                  <a:srgbClr val="FFFFFF"/>
                </a:solidFill>
              </a14:hiddenFill>
            </a:ext>
          </a:extLst>
        </p:spPr>
      </p:pic>
      <p:sp>
        <p:nvSpPr>
          <p:cNvPr id="6" name="Seta para a direita 5"/>
          <p:cNvSpPr/>
          <p:nvPr/>
        </p:nvSpPr>
        <p:spPr>
          <a:xfrm flipH="1">
            <a:off x="7971051" y="3511878"/>
            <a:ext cx="950363" cy="814754"/>
          </a:xfrm>
          <a:prstGeom prst="rightArrow">
            <a:avLst/>
          </a:prstGeom>
          <a:solidFill>
            <a:srgbClr val="E750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Fase I</a:t>
            </a:r>
            <a:endParaRPr lang="pt-BR" dirty="0"/>
          </a:p>
        </p:txBody>
      </p:sp>
      <p:sp>
        <p:nvSpPr>
          <p:cNvPr id="7" name="Retângulo 6"/>
          <p:cNvSpPr/>
          <p:nvPr/>
        </p:nvSpPr>
        <p:spPr>
          <a:xfrm>
            <a:off x="1495505" y="4566534"/>
            <a:ext cx="2515740" cy="997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517239" y="4836604"/>
            <a:ext cx="1265025" cy="534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Seta para a direita 22"/>
          <p:cNvSpPr/>
          <p:nvPr/>
        </p:nvSpPr>
        <p:spPr>
          <a:xfrm>
            <a:off x="601004" y="3641317"/>
            <a:ext cx="1014338" cy="854571"/>
          </a:xfrm>
          <a:prstGeom prst="rightArrow">
            <a:avLst/>
          </a:prstGeom>
          <a:solidFill>
            <a:srgbClr val="E750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Fase III</a:t>
            </a:r>
            <a:endParaRPr lang="pt-BR" dirty="0"/>
          </a:p>
        </p:txBody>
      </p:sp>
      <p:sp>
        <p:nvSpPr>
          <p:cNvPr id="24" name="Seta para a direita 23"/>
          <p:cNvSpPr/>
          <p:nvPr/>
        </p:nvSpPr>
        <p:spPr>
          <a:xfrm>
            <a:off x="3357349" y="2804310"/>
            <a:ext cx="1146412" cy="854571"/>
          </a:xfrm>
          <a:prstGeom prst="rightArrow">
            <a:avLst/>
          </a:prstGeom>
          <a:solidFill>
            <a:srgbClr val="E750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Fase IV</a:t>
            </a:r>
            <a:endParaRPr lang="pt-BR" dirty="0"/>
          </a:p>
        </p:txBody>
      </p:sp>
      <p:sp>
        <p:nvSpPr>
          <p:cNvPr id="25" name="Seta para a esquerda 24"/>
          <p:cNvSpPr/>
          <p:nvPr/>
        </p:nvSpPr>
        <p:spPr>
          <a:xfrm>
            <a:off x="4689940" y="4588099"/>
            <a:ext cx="942768" cy="812663"/>
          </a:xfrm>
          <a:prstGeom prst="leftArrow">
            <a:avLst/>
          </a:prstGeom>
          <a:solidFill>
            <a:srgbClr val="E750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Fase II</a:t>
            </a:r>
            <a:endParaRPr lang="pt-BR" dirty="0"/>
          </a:p>
        </p:txBody>
      </p:sp>
      <p:grpSp>
        <p:nvGrpSpPr>
          <p:cNvPr id="26" name="Grupo 25"/>
          <p:cNvGrpSpPr/>
          <p:nvPr/>
        </p:nvGrpSpPr>
        <p:grpSpPr>
          <a:xfrm>
            <a:off x="1094428" y="4589602"/>
            <a:ext cx="2262921" cy="1334568"/>
            <a:chOff x="3712192" y="1173707"/>
            <a:chExt cx="4694830" cy="3835020"/>
          </a:xfrm>
        </p:grpSpPr>
        <p:pic>
          <p:nvPicPr>
            <p:cNvPr id="27" name="Picture 2" descr="Set of Attention please. Badge with megaphone icons. Flat design. Concept vector illustration. Isolated on white background."/>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63936" t="53229" r="4894" b="9870"/>
            <a:stretch/>
          </p:blipFill>
          <p:spPr bwMode="auto">
            <a:xfrm>
              <a:off x="3712192" y="1173707"/>
              <a:ext cx="4694830" cy="3835020"/>
            </a:xfrm>
            <a:prstGeom prst="rect">
              <a:avLst/>
            </a:prstGeom>
            <a:noFill/>
            <a:extLst>
              <a:ext uri="{909E8E84-426E-40DD-AFC4-6F175D3DCCD1}">
                <a14:hiddenFill xmlns:a14="http://schemas.microsoft.com/office/drawing/2010/main">
                  <a:solidFill>
                    <a:srgbClr val="FFFFFF"/>
                  </a:solidFill>
                </a14:hiddenFill>
              </a:ext>
            </a:extLst>
          </p:spPr>
        </p:pic>
        <p:sp>
          <p:nvSpPr>
            <p:cNvPr id="28" name="Retângulo 27"/>
            <p:cNvSpPr/>
            <p:nvPr/>
          </p:nvSpPr>
          <p:spPr>
            <a:xfrm>
              <a:off x="5438676" y="2299645"/>
              <a:ext cx="1767340" cy="764276"/>
            </a:xfrm>
            <a:prstGeom prst="rect">
              <a:avLst/>
            </a:prstGeom>
            <a:solidFill>
              <a:srgbClr val="F72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dirty="0" smtClean="0"/>
                <a:t>Fique </a:t>
              </a:r>
            </a:p>
            <a:p>
              <a:pPr algn="ctr"/>
              <a:r>
                <a:rPr lang="pt-BR" sz="1200" b="1" dirty="0" smtClean="0"/>
                <a:t>Atento!</a:t>
              </a:r>
              <a:endParaRPr lang="pt-BR" sz="1200" b="1" dirty="0"/>
            </a:p>
          </p:txBody>
        </p:sp>
      </p:grpSp>
      <p:sp>
        <p:nvSpPr>
          <p:cNvPr id="29" name="Retângulo 28"/>
          <p:cNvSpPr/>
          <p:nvPr/>
        </p:nvSpPr>
        <p:spPr>
          <a:xfrm flipH="1">
            <a:off x="3341553" y="2896260"/>
            <a:ext cx="3626983" cy="2151165"/>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smtClean="0">
              <a:solidFill>
                <a:schemeClr val="accent1">
                  <a:lumMod val="75000"/>
                </a:schemeClr>
              </a:solidFill>
            </a:endParaRPr>
          </a:p>
          <a:p>
            <a:r>
              <a:rPr lang="pt-BR" dirty="0" smtClean="0">
                <a:solidFill>
                  <a:schemeClr val="accent1">
                    <a:lumMod val="75000"/>
                  </a:schemeClr>
                </a:solidFill>
              </a:rPr>
              <a:t>Lembre-se!</a:t>
            </a:r>
          </a:p>
          <a:p>
            <a:r>
              <a:rPr lang="pt-BR" dirty="0" smtClean="0">
                <a:solidFill>
                  <a:schemeClr val="accent1">
                    <a:lumMod val="75000"/>
                  </a:schemeClr>
                </a:solidFill>
              </a:rPr>
              <a:t> </a:t>
            </a:r>
            <a:endParaRPr lang="pt-BR" dirty="0">
              <a:solidFill>
                <a:schemeClr val="accent1">
                  <a:lumMod val="75000"/>
                </a:schemeClr>
              </a:solidFill>
            </a:endParaRPr>
          </a:p>
          <a:p>
            <a:r>
              <a:rPr lang="pt-BR" dirty="0">
                <a:solidFill>
                  <a:schemeClr val="accent1">
                    <a:lumMod val="75000"/>
                  </a:schemeClr>
                </a:solidFill>
              </a:rPr>
              <a:t>Estudos que envolvem novas indicações, novos métodos de administração ou novas combinações (associações) desses medicamentos já comercializados são consideradas pesquisa de novo medicamento e/ou especialidade medicinal.</a:t>
            </a:r>
          </a:p>
          <a:p>
            <a:r>
              <a:rPr lang="pt-BR" dirty="0">
                <a:solidFill>
                  <a:schemeClr val="accent1">
                    <a:lumMod val="75000"/>
                  </a:schemeClr>
                </a:solidFill>
              </a:rPr>
              <a:t> </a:t>
            </a:r>
          </a:p>
        </p:txBody>
      </p:sp>
      <p:sp>
        <p:nvSpPr>
          <p:cNvPr id="30" name="CaixaDeTexto 29"/>
          <p:cNvSpPr txBox="1"/>
          <p:nvPr/>
        </p:nvSpPr>
        <p:spPr>
          <a:xfrm>
            <a:off x="6507762" y="2989547"/>
            <a:ext cx="347245" cy="307777"/>
          </a:xfrm>
          <a:prstGeom prst="rect">
            <a:avLst/>
          </a:prstGeom>
          <a:noFill/>
        </p:spPr>
        <p:txBody>
          <a:bodyPr wrap="square" rtlCol="0">
            <a:spAutoFit/>
          </a:bodyPr>
          <a:lstStyle/>
          <a:p>
            <a:r>
              <a:rPr lang="pt-BR" dirty="0" smtClean="0">
                <a:solidFill>
                  <a:schemeClr val="accent1">
                    <a:lumMod val="75000"/>
                  </a:schemeClr>
                </a:solidFill>
              </a:rPr>
              <a:t>X</a:t>
            </a:r>
            <a:endParaRPr lang="pt-BR" dirty="0">
              <a:solidFill>
                <a:schemeClr val="accent1">
                  <a:lumMod val="75000"/>
                </a:schemeClr>
              </a:solidFill>
            </a:endParaRPr>
          </a:p>
        </p:txBody>
      </p:sp>
    </p:spTree>
    <p:extLst>
      <p:ext uri="{BB962C8B-B14F-4D97-AF65-F5344CB8AC3E}">
        <p14:creationId xmlns:p14="http://schemas.microsoft.com/office/powerpoint/2010/main" val="2935707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Introdução e Glossário</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err="1">
                <a:solidFill>
                  <a:schemeClr val="lt1"/>
                </a:solidFill>
                <a:latin typeface="Arial"/>
                <a:ea typeface="Arial"/>
                <a:cs typeface="Arial"/>
                <a:sym typeface="Arial"/>
              </a:rPr>
              <a:t>Hotspot</a:t>
            </a:r>
            <a:r>
              <a:rPr lang="pt-BR" sz="1200" b="0" i="0" u="none" strike="noStrike" cap="none" dirty="0">
                <a:solidFill>
                  <a:schemeClr val="lt1"/>
                </a:solidFill>
                <a:latin typeface="Arial"/>
                <a:ea typeface="Arial"/>
                <a:cs typeface="Arial"/>
                <a:sym typeface="Arial"/>
              </a:rPr>
              <a:t> </a:t>
            </a:r>
            <a:r>
              <a:rPr lang="pt-BR" sz="1200" b="0" i="0" u="none" strike="noStrike" cap="none" dirty="0" err="1">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6</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35615" y="1352288"/>
            <a:ext cx="3957136" cy="743639"/>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smtClean="0">
                <a:solidFill>
                  <a:srgbClr val="00A9B2"/>
                </a:solidFill>
                <a:latin typeface="Arial"/>
                <a:ea typeface="Arial"/>
                <a:cs typeface="Arial"/>
                <a:sym typeface="Arial"/>
              </a:rPr>
              <a:t>Conceituando</a:t>
            </a:r>
          </a:p>
          <a:p>
            <a:pPr>
              <a:buSzPts val="2000"/>
            </a:pPr>
            <a:r>
              <a:rPr lang="pt-BR" sz="2000" b="1" dirty="0">
                <a:solidFill>
                  <a:srgbClr val="00A9B2"/>
                </a:solidFill>
              </a:rPr>
              <a:t>Boas Práticas Clínicas </a:t>
            </a:r>
          </a:p>
        </p:txBody>
      </p:sp>
      <p:sp>
        <p:nvSpPr>
          <p:cNvPr id="400" name="Google Shape;400;p61"/>
          <p:cNvSpPr txBox="1"/>
          <p:nvPr/>
        </p:nvSpPr>
        <p:spPr>
          <a:xfrm>
            <a:off x="971576" y="2095928"/>
            <a:ext cx="3178669" cy="1549640"/>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Cada </a:t>
            </a:r>
            <a:r>
              <a:rPr lang="pt-BR" sz="1200" dirty="0">
                <a:solidFill>
                  <a:srgbClr val="808284"/>
                </a:solidFill>
              </a:rPr>
              <a:t>país tem suas regulamentações </a:t>
            </a:r>
            <a:r>
              <a:rPr lang="pt-BR" sz="1200" dirty="0" smtClean="0">
                <a:solidFill>
                  <a:srgbClr val="808284"/>
                </a:solidFill>
              </a:rPr>
              <a:t>próprias sobre os </a:t>
            </a:r>
            <a:r>
              <a:rPr lang="pt-BR" sz="1200" dirty="0">
                <a:solidFill>
                  <a:srgbClr val="808284"/>
                </a:solidFill>
              </a:rPr>
              <a:t>estudos com seres </a:t>
            </a:r>
            <a:r>
              <a:rPr lang="pt-BR" sz="1200" dirty="0" smtClean="0">
                <a:solidFill>
                  <a:srgbClr val="808284"/>
                </a:solidFill>
              </a:rPr>
              <a:t>humanos.</a:t>
            </a:r>
          </a:p>
          <a:p>
            <a:pPr>
              <a:buSzPts val="1600"/>
            </a:pPr>
            <a:endParaRPr lang="pt-BR" sz="1200" dirty="0">
              <a:solidFill>
                <a:srgbClr val="808284"/>
              </a:solidFill>
            </a:endParaRPr>
          </a:p>
          <a:p>
            <a:pPr>
              <a:buSzPts val="1600"/>
            </a:pPr>
            <a:r>
              <a:rPr lang="pt-BR" sz="1200" dirty="0" smtClean="0">
                <a:solidFill>
                  <a:srgbClr val="808284"/>
                </a:solidFill>
              </a:rPr>
              <a:t>Geralmente, essas regulamentações são baseadas </a:t>
            </a:r>
            <a:r>
              <a:rPr lang="pt-BR" sz="1200" dirty="0">
                <a:solidFill>
                  <a:srgbClr val="808284"/>
                </a:solidFill>
              </a:rPr>
              <a:t>nos Documentos </a:t>
            </a:r>
            <a:r>
              <a:rPr lang="pt-BR" sz="1200" dirty="0" smtClean="0">
                <a:solidFill>
                  <a:srgbClr val="808284"/>
                </a:solidFill>
              </a:rPr>
              <a:t>Internacionais. </a:t>
            </a:r>
            <a:endParaRPr sz="1200" dirty="0">
              <a:solidFill>
                <a:srgbClr val="808284"/>
              </a:solidFill>
            </a:endParaRPr>
          </a:p>
          <a:p>
            <a:pPr marL="0" lvl="0" indent="0">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71575" y="3448215"/>
            <a:ext cx="3606738"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 imagem e veja o que contém nessas regulamentações.</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grpSp>
        <p:nvGrpSpPr>
          <p:cNvPr id="5" name="Grupo 4"/>
          <p:cNvGrpSpPr/>
          <p:nvPr/>
        </p:nvGrpSpPr>
        <p:grpSpPr>
          <a:xfrm>
            <a:off x="5248778" y="1214651"/>
            <a:ext cx="3256900" cy="3356281"/>
            <a:chOff x="5248778" y="1903932"/>
            <a:chExt cx="2476500" cy="2667000"/>
          </a:xfrm>
        </p:grpSpPr>
        <p:pic>
          <p:nvPicPr>
            <p:cNvPr id="2050" name="Picture 2" descr="Livros de Direito do Trabalho com um martelo juízes em estilo plano, Direito Conceptual e ícone conjunto de justiça, Ilustração vetori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8778" y="1903932"/>
              <a:ext cx="2476500" cy="2667000"/>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p:cNvSpPr/>
            <p:nvPr/>
          </p:nvSpPr>
          <p:spPr>
            <a:xfrm>
              <a:off x="6373820" y="3531043"/>
              <a:ext cx="498123" cy="293722"/>
            </a:xfrm>
            <a:prstGeom prst="rect">
              <a:avLst/>
            </a:prstGeom>
            <a:solidFill>
              <a:srgbClr val="08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2450161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Introdução e Glossário</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err="1">
                <a:solidFill>
                  <a:schemeClr val="lt1"/>
                </a:solidFill>
                <a:latin typeface="Arial"/>
                <a:ea typeface="Arial"/>
                <a:cs typeface="Arial"/>
                <a:sym typeface="Arial"/>
              </a:rPr>
              <a:t>Hotspot</a:t>
            </a:r>
            <a:r>
              <a:rPr lang="pt-BR" sz="1200" b="0" i="0" u="none" strike="noStrike" cap="none" dirty="0">
                <a:solidFill>
                  <a:schemeClr val="lt1"/>
                </a:solidFill>
                <a:latin typeface="Arial"/>
                <a:ea typeface="Arial"/>
                <a:cs typeface="Arial"/>
                <a:sym typeface="Arial"/>
              </a:rPr>
              <a:t> </a:t>
            </a:r>
            <a:r>
              <a:rPr lang="pt-BR" sz="1200" b="0" i="0" u="none" strike="noStrike" cap="none" dirty="0" err="1">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6.1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35615" y="1352288"/>
            <a:ext cx="3957136" cy="743639"/>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smtClean="0">
                <a:solidFill>
                  <a:srgbClr val="00A9B2"/>
                </a:solidFill>
                <a:latin typeface="Arial"/>
                <a:ea typeface="Arial"/>
                <a:cs typeface="Arial"/>
                <a:sym typeface="Arial"/>
              </a:rPr>
              <a:t>Conceituando</a:t>
            </a:r>
          </a:p>
          <a:p>
            <a:pPr>
              <a:buSzPts val="2000"/>
            </a:pPr>
            <a:r>
              <a:rPr lang="pt-BR" sz="2000" b="1" dirty="0">
                <a:solidFill>
                  <a:srgbClr val="00A9B2"/>
                </a:solidFill>
              </a:rPr>
              <a:t>Boas Práticas </a:t>
            </a:r>
            <a:r>
              <a:rPr lang="pt-BR" sz="2000" b="1" dirty="0" smtClean="0">
                <a:solidFill>
                  <a:srgbClr val="00A9B2"/>
                </a:solidFill>
              </a:rPr>
              <a:t>Clínicas</a:t>
            </a:r>
            <a:endParaRPr lang="pt-BR" sz="2000" b="1" dirty="0">
              <a:solidFill>
                <a:srgbClr val="00A9B2"/>
              </a:solidFill>
            </a:endParaRPr>
          </a:p>
        </p:txBody>
      </p:sp>
      <p:sp>
        <p:nvSpPr>
          <p:cNvPr id="400" name="Google Shape;400;p61"/>
          <p:cNvSpPr txBox="1"/>
          <p:nvPr/>
        </p:nvSpPr>
        <p:spPr>
          <a:xfrm>
            <a:off x="971576" y="2095928"/>
            <a:ext cx="3178669" cy="1549640"/>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Cada </a:t>
            </a:r>
            <a:r>
              <a:rPr lang="pt-BR" sz="1200" dirty="0">
                <a:solidFill>
                  <a:srgbClr val="808284"/>
                </a:solidFill>
              </a:rPr>
              <a:t>país tem suas regulamentações </a:t>
            </a:r>
            <a:r>
              <a:rPr lang="pt-BR" sz="1200" dirty="0" smtClean="0">
                <a:solidFill>
                  <a:srgbClr val="808284"/>
                </a:solidFill>
              </a:rPr>
              <a:t>próprias sobre os </a:t>
            </a:r>
            <a:r>
              <a:rPr lang="pt-BR" sz="1200" dirty="0">
                <a:solidFill>
                  <a:srgbClr val="808284"/>
                </a:solidFill>
              </a:rPr>
              <a:t>estudos com seres </a:t>
            </a:r>
            <a:r>
              <a:rPr lang="pt-BR" sz="1200" dirty="0" smtClean="0">
                <a:solidFill>
                  <a:srgbClr val="808284"/>
                </a:solidFill>
              </a:rPr>
              <a:t>humanos.</a:t>
            </a:r>
          </a:p>
          <a:p>
            <a:pPr>
              <a:buSzPts val="1600"/>
            </a:pPr>
            <a:endParaRPr lang="pt-BR" sz="1200" dirty="0">
              <a:solidFill>
                <a:srgbClr val="808284"/>
              </a:solidFill>
            </a:endParaRPr>
          </a:p>
          <a:p>
            <a:pPr>
              <a:buSzPts val="1600"/>
            </a:pPr>
            <a:r>
              <a:rPr lang="pt-BR" sz="1200" dirty="0" smtClean="0">
                <a:solidFill>
                  <a:srgbClr val="808284"/>
                </a:solidFill>
              </a:rPr>
              <a:t>Geralmente, essas regulamentações são baseadas </a:t>
            </a:r>
            <a:r>
              <a:rPr lang="pt-BR" sz="1200" dirty="0">
                <a:solidFill>
                  <a:srgbClr val="808284"/>
                </a:solidFill>
              </a:rPr>
              <a:t>nos Documentos </a:t>
            </a:r>
            <a:r>
              <a:rPr lang="pt-BR" sz="1200" dirty="0" smtClean="0">
                <a:solidFill>
                  <a:srgbClr val="808284"/>
                </a:solidFill>
              </a:rPr>
              <a:t>Internacionais. </a:t>
            </a:r>
            <a:endParaRPr sz="1200" dirty="0">
              <a:solidFill>
                <a:srgbClr val="808284"/>
              </a:solidFill>
            </a:endParaRPr>
          </a:p>
          <a:p>
            <a:pPr marL="0" lvl="0" indent="0">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71575" y="3448215"/>
            <a:ext cx="3606738"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Siga para a próxima tela.</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pic>
        <p:nvPicPr>
          <p:cNvPr id="15" name="Picture 2" descr="Medics working over charts vector illustration. Medical research, medical development, modern clinic. Healthcare concept. Creative design for layouts, web pages, banners"/>
          <p:cNvPicPr>
            <a:picLocks noChangeAspect="1" noChangeArrowheads="1"/>
          </p:cNvPicPr>
          <p:nvPr/>
        </p:nvPicPr>
        <p:blipFill>
          <a:blip r:embed="rId5">
            <a:clrChange>
              <a:clrFrom>
                <a:srgbClr val="FAFAFA"/>
              </a:clrFrom>
              <a:clrTo>
                <a:srgbClr val="FAFAFA">
                  <a:alpha val="0"/>
                </a:srgbClr>
              </a:clrTo>
            </a:clrChange>
            <a:extLst>
              <a:ext uri="{28A0092B-C50C-407E-A947-70E740481C1C}">
                <a14:useLocalDpi xmlns:a14="http://schemas.microsoft.com/office/drawing/2010/main" val="0"/>
              </a:ext>
            </a:extLst>
          </a:blip>
          <a:srcRect/>
          <a:stretch>
            <a:fillRect/>
          </a:stretch>
        </p:blipFill>
        <p:spPr bwMode="auto">
          <a:xfrm>
            <a:off x="4670935" y="1208168"/>
            <a:ext cx="3834743" cy="3245534"/>
          </a:xfrm>
          <a:prstGeom prst="rect">
            <a:avLst/>
          </a:prstGeom>
          <a:noFill/>
          <a:extLst>
            <a:ext uri="{909E8E84-426E-40DD-AFC4-6F175D3DCCD1}">
              <a14:hiddenFill xmlns:a14="http://schemas.microsoft.com/office/drawing/2010/main">
                <a:solidFill>
                  <a:srgbClr val="FFFFFF"/>
                </a:solidFill>
              </a14:hiddenFill>
            </a:ext>
          </a:extLst>
        </p:spPr>
      </p:pic>
      <p:sp>
        <p:nvSpPr>
          <p:cNvPr id="16" name="Retângulo 15"/>
          <p:cNvSpPr/>
          <p:nvPr/>
        </p:nvSpPr>
        <p:spPr>
          <a:xfrm flipH="1">
            <a:off x="4559209" y="1409739"/>
            <a:ext cx="3790705" cy="2698241"/>
          </a:xfrm>
          <a:prstGeom prst="rect">
            <a:avLst/>
          </a:prstGeom>
          <a:solidFill>
            <a:srgbClr val="00BD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smtClean="0"/>
          </a:p>
          <a:p>
            <a:endParaRPr lang="pt-BR" dirty="0"/>
          </a:p>
          <a:p>
            <a:endParaRPr lang="pt-BR" dirty="0" smtClean="0"/>
          </a:p>
          <a:p>
            <a:r>
              <a:rPr lang="pt-BR" dirty="0" smtClean="0"/>
              <a:t>As regulamentações contêm </a:t>
            </a:r>
            <a:r>
              <a:rPr lang="pt-BR" dirty="0"/>
              <a:t>princípios e diretrizes </a:t>
            </a:r>
            <a:r>
              <a:rPr lang="pt-BR" dirty="0" smtClean="0"/>
              <a:t>éticas que devem ser seguidas</a:t>
            </a:r>
            <a:r>
              <a:rPr lang="pt-BR" dirty="0"/>
              <a:t>, para </a:t>
            </a:r>
            <a:r>
              <a:rPr lang="pt-BR" dirty="0" smtClean="0"/>
              <a:t>que sejam </a:t>
            </a:r>
            <a:r>
              <a:rPr lang="pt-BR" dirty="0"/>
              <a:t>garantidos os direitos dos participantes de pesquisa. </a:t>
            </a:r>
            <a:endParaRPr lang="pt-BR" dirty="0" smtClean="0"/>
          </a:p>
          <a:p>
            <a:endParaRPr lang="pt-BR" dirty="0"/>
          </a:p>
          <a:p>
            <a:r>
              <a:rPr lang="pt-BR" dirty="0" smtClean="0"/>
              <a:t>Além </a:t>
            </a:r>
            <a:r>
              <a:rPr lang="pt-BR" dirty="0"/>
              <a:t>disso</a:t>
            </a:r>
            <a:r>
              <a:rPr lang="pt-BR" dirty="0" smtClean="0"/>
              <a:t>, estes </a:t>
            </a:r>
            <a:r>
              <a:rPr lang="pt-BR" dirty="0"/>
              <a:t>documentos</a:t>
            </a:r>
            <a:r>
              <a:rPr lang="pt-BR" dirty="0" smtClean="0"/>
              <a:t> </a:t>
            </a:r>
            <a:r>
              <a:rPr lang="pt-BR" dirty="0"/>
              <a:t>estabelecem deveres e responsabilidades dos Pesquisadores e Patrocinadores de estudos clínicos. </a:t>
            </a:r>
          </a:p>
          <a:p>
            <a:endParaRPr lang="pt-BR" dirty="0"/>
          </a:p>
        </p:txBody>
      </p:sp>
      <p:sp>
        <p:nvSpPr>
          <p:cNvPr id="17" name="CaixaDeTexto 16"/>
          <p:cNvSpPr txBox="1"/>
          <p:nvPr/>
        </p:nvSpPr>
        <p:spPr>
          <a:xfrm>
            <a:off x="7829049" y="1584304"/>
            <a:ext cx="347245"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Tree>
    <p:extLst>
      <p:ext uri="{BB962C8B-B14F-4D97-AF65-F5344CB8AC3E}">
        <p14:creationId xmlns:p14="http://schemas.microsoft.com/office/powerpoint/2010/main" val="1746074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dirty="0"/>
          </a:p>
        </p:txBody>
      </p:sp>
      <p:sp>
        <p:nvSpPr>
          <p:cNvPr id="3" name="Subtítulo 2"/>
          <p:cNvSpPr>
            <a:spLocks noGrp="1"/>
          </p:cNvSpPr>
          <p:nvPr>
            <p:ph type="subTitle" idx="1"/>
          </p:nvPr>
        </p:nvSpPr>
        <p:spPr/>
        <p:txBody>
          <a:bodyPr/>
          <a:lstStyle/>
          <a:p>
            <a:endParaRPr lang="pt-BR"/>
          </a:p>
        </p:txBody>
      </p:sp>
      <p:sp>
        <p:nvSpPr>
          <p:cNvPr id="4" name="AutoShape 2" descr="https://preview.3.basecamp.com/3249166/buckets/9445739/uploads/2580144700/versions/4002759116/representations/eyJfcmFpbHMiOnsibWVzc2FnZSI6IkJBaDdCem9RWVhWMGIxOXZjbWxsYm5SVU9ndHlaWE5wZW1WSklnMDJPRFI0TmpBd1BnWTZCa1ZVIiwiZXhwIjpudWxsLCJwdXIiOiJ2YXJpYXRpb24ifX0=--c72c3e8208e4245dc5088b3bd49870b2d9f725e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Google Shape;330;p56"/>
          <p:cNvSpPr/>
          <p:nvPr/>
        </p:nvSpPr>
        <p:spPr>
          <a:xfrm>
            <a:off x="0" y="-318977"/>
            <a:ext cx="23712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Interação: Botão</a:t>
            </a:r>
            <a:endParaRPr sz="1200" b="0" i="0" u="none" strike="noStrike" cap="none">
              <a:solidFill>
                <a:schemeClr val="lt1"/>
              </a:solidFill>
              <a:latin typeface="Arial"/>
              <a:ea typeface="Arial"/>
              <a:cs typeface="Arial"/>
              <a:sym typeface="Arial"/>
            </a:endParaRPr>
          </a:p>
        </p:txBody>
      </p:sp>
      <p:sp>
        <p:nvSpPr>
          <p:cNvPr id="9" name="Google Shape;331;p56"/>
          <p:cNvSpPr/>
          <p:nvPr/>
        </p:nvSpPr>
        <p:spPr>
          <a:xfrm>
            <a:off x="4150245" y="-318977"/>
            <a:ext cx="14850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1</a:t>
            </a:r>
            <a:endParaRPr sz="1200" b="0" i="0" u="none" strike="noStrike" cap="none">
              <a:solidFill>
                <a:schemeClr val="lt1"/>
              </a:solidFill>
              <a:latin typeface="Arial"/>
              <a:ea typeface="Arial"/>
              <a:cs typeface="Arial"/>
              <a:sym typeface="Arial"/>
            </a:endParaRPr>
          </a:p>
        </p:txBody>
      </p:sp>
      <p:sp>
        <p:nvSpPr>
          <p:cNvPr id="10" name="Google Shape;332;p56"/>
          <p:cNvSpPr/>
          <p:nvPr/>
        </p:nvSpPr>
        <p:spPr>
          <a:xfrm>
            <a:off x="7953153" y="-318977"/>
            <a:ext cx="11907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Tela: Capa</a:t>
            </a:r>
            <a:endParaRPr sz="1200" b="0" i="0" u="none" strike="noStrike" cap="none">
              <a:solidFill>
                <a:schemeClr val="lt1"/>
              </a:solidFill>
              <a:latin typeface="Arial"/>
              <a:ea typeface="Arial"/>
              <a:cs typeface="Arial"/>
              <a:sym typeface="Arial"/>
            </a:endParaRPr>
          </a:p>
        </p:txBody>
      </p:sp>
      <p:pic>
        <p:nvPicPr>
          <p:cNvPr id="6" name="Imagem 5"/>
          <p:cNvPicPr>
            <a:picLocks noChangeAspect="1"/>
          </p:cNvPicPr>
          <p:nvPr/>
        </p:nvPicPr>
        <p:blipFill>
          <a:blip r:embed="rId2"/>
          <a:stretch>
            <a:fillRect/>
          </a:stretch>
        </p:blipFill>
        <p:spPr>
          <a:xfrm>
            <a:off x="-1" y="-1185"/>
            <a:ext cx="9143853" cy="5779685"/>
          </a:xfrm>
          <a:prstGeom prst="rect">
            <a:avLst/>
          </a:prstGeom>
        </p:spPr>
      </p:pic>
      <p:grpSp>
        <p:nvGrpSpPr>
          <p:cNvPr id="13" name="Grupo 12"/>
          <p:cNvGrpSpPr/>
          <p:nvPr/>
        </p:nvGrpSpPr>
        <p:grpSpPr>
          <a:xfrm>
            <a:off x="307975" y="1881515"/>
            <a:ext cx="1155032" cy="1837099"/>
            <a:chOff x="368132" y="1895517"/>
            <a:chExt cx="1019510" cy="1837099"/>
          </a:xfrm>
          <a:solidFill>
            <a:schemeClr val="bg1"/>
          </a:solidFill>
        </p:grpSpPr>
        <p:sp>
          <p:nvSpPr>
            <p:cNvPr id="12" name="Elipse 11"/>
            <p:cNvSpPr/>
            <p:nvPr/>
          </p:nvSpPr>
          <p:spPr>
            <a:xfrm>
              <a:off x="968540" y="1895517"/>
              <a:ext cx="348917" cy="6714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5000"/>
            </a:p>
          </p:txBody>
        </p:sp>
        <p:sp>
          <p:nvSpPr>
            <p:cNvPr id="11" name="Elipse 10"/>
            <p:cNvSpPr/>
            <p:nvPr/>
          </p:nvSpPr>
          <p:spPr>
            <a:xfrm>
              <a:off x="368132" y="1983939"/>
              <a:ext cx="1019510" cy="17486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3000" b="1" dirty="0" smtClean="0">
                  <a:solidFill>
                    <a:srgbClr val="FECE22"/>
                  </a:solidFill>
                </a:rPr>
                <a:t>1</a:t>
              </a:r>
              <a:endParaRPr lang="pt-BR" sz="13000" b="1" dirty="0">
                <a:solidFill>
                  <a:srgbClr val="FECE22"/>
                </a:solidFill>
              </a:endParaRPr>
            </a:p>
          </p:txBody>
        </p:sp>
      </p:grpSp>
      <p:sp>
        <p:nvSpPr>
          <p:cNvPr id="14" name="Retângulo 13"/>
          <p:cNvSpPr/>
          <p:nvPr/>
        </p:nvSpPr>
        <p:spPr>
          <a:xfrm>
            <a:off x="1469023" y="3689387"/>
            <a:ext cx="2273969" cy="385011"/>
          </a:xfrm>
          <a:prstGeom prst="rect">
            <a:avLst/>
          </a:prstGeom>
          <a:solidFill>
            <a:srgbClr val="E75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dirty="0" smtClean="0"/>
              <a:t>INTRODUÇÃO E GLOSSÁRIO</a:t>
            </a:r>
            <a:endParaRPr lang="pt-BR" sz="1100" dirty="0"/>
          </a:p>
        </p:txBody>
      </p:sp>
      <p:pic>
        <p:nvPicPr>
          <p:cNvPr id="1028" name="Picture 4" descr="ciência, química, tecnologia, biologia e conceito de pessoas - jovens cientistas com tubo de ensaio e microscópio fazendo pesquisa em laboratório clíni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25" y="1191126"/>
            <a:ext cx="2538738" cy="3483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889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Introdução e Glossário</a:t>
                </a:r>
                <a:endParaRPr lang="pt-BR" sz="900" b="1" dirty="0">
                  <a:solidFill>
                    <a:srgbClr val="9D9D9D"/>
                  </a:solidFill>
                </a:endParaRPr>
              </a:p>
            </p:txBody>
          </p:sp>
        </p:grpSp>
        <p:sp>
          <p:nvSpPr>
            <p:cNvPr id="2" name="Retângulo 1"/>
            <p:cNvSpPr/>
            <p:nvPr/>
          </p:nvSpPr>
          <p:spPr>
            <a:xfrm>
              <a:off x="641446" y="1070810"/>
              <a:ext cx="7973164"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err="1">
                <a:solidFill>
                  <a:schemeClr val="lt1"/>
                </a:solidFill>
                <a:latin typeface="Arial"/>
                <a:ea typeface="Arial"/>
                <a:cs typeface="Arial"/>
                <a:sym typeface="Arial"/>
              </a:rPr>
              <a:t>Hotspot</a:t>
            </a:r>
            <a:r>
              <a:rPr lang="pt-BR" sz="1200" b="0" i="0" u="none" strike="noStrike" cap="none" dirty="0">
                <a:solidFill>
                  <a:schemeClr val="lt1"/>
                </a:solidFill>
                <a:latin typeface="Arial"/>
                <a:ea typeface="Arial"/>
                <a:cs typeface="Arial"/>
                <a:sym typeface="Arial"/>
              </a:rPr>
              <a:t> </a:t>
            </a:r>
            <a:r>
              <a:rPr lang="pt-BR" sz="1200" b="0" i="0" u="none" strike="noStrike" cap="none" dirty="0" err="1">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7</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71576" y="1111657"/>
            <a:ext cx="3772863" cy="743639"/>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smtClean="0">
                <a:solidFill>
                  <a:srgbClr val="00A9B2"/>
                </a:solidFill>
                <a:latin typeface="Arial"/>
                <a:ea typeface="Arial"/>
                <a:cs typeface="Arial"/>
                <a:sym typeface="Arial"/>
              </a:rPr>
              <a:t>Conceituando</a:t>
            </a:r>
          </a:p>
          <a:p>
            <a:pPr>
              <a:buSzPts val="2000"/>
            </a:pPr>
            <a:r>
              <a:rPr lang="pt-BR" sz="2000" b="1" dirty="0">
                <a:solidFill>
                  <a:srgbClr val="00A9B2"/>
                </a:solidFill>
              </a:rPr>
              <a:t>Boas Práticas </a:t>
            </a:r>
            <a:r>
              <a:rPr lang="pt-BR" sz="2000" b="1" dirty="0" smtClean="0">
                <a:solidFill>
                  <a:srgbClr val="00A9B2"/>
                </a:solidFill>
              </a:rPr>
              <a:t>Clínicas</a:t>
            </a:r>
            <a:endParaRPr lang="pt-BR" sz="2000" b="1" dirty="0">
              <a:solidFill>
                <a:srgbClr val="00A9B2"/>
              </a:solidFill>
            </a:endParaRPr>
          </a:p>
        </p:txBody>
      </p:sp>
      <p:sp>
        <p:nvSpPr>
          <p:cNvPr id="400" name="Google Shape;400;p61"/>
          <p:cNvSpPr txBox="1"/>
          <p:nvPr/>
        </p:nvSpPr>
        <p:spPr>
          <a:xfrm>
            <a:off x="971576" y="1988081"/>
            <a:ext cx="7476388" cy="1549640"/>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Em 1996, com o objetivo de </a:t>
            </a:r>
            <a:r>
              <a:rPr lang="pt-BR" sz="1200" dirty="0">
                <a:solidFill>
                  <a:srgbClr val="808284"/>
                </a:solidFill>
              </a:rPr>
              <a:t>harmonizar as diferentes </a:t>
            </a:r>
            <a:r>
              <a:rPr lang="pt-BR" sz="1200" dirty="0" smtClean="0">
                <a:solidFill>
                  <a:srgbClr val="808284"/>
                </a:solidFill>
              </a:rPr>
              <a:t>regulamentações </a:t>
            </a:r>
            <a:r>
              <a:rPr lang="pt-BR" sz="1200" dirty="0">
                <a:solidFill>
                  <a:srgbClr val="808284"/>
                </a:solidFill>
              </a:rPr>
              <a:t>foi </a:t>
            </a:r>
            <a:r>
              <a:rPr lang="pt-BR" sz="1200" dirty="0" smtClean="0">
                <a:solidFill>
                  <a:srgbClr val="808284"/>
                </a:solidFill>
              </a:rPr>
              <a:t>elaborado pelo </a:t>
            </a:r>
            <a:r>
              <a:rPr lang="pt-BR" sz="1200" dirty="0" err="1">
                <a:solidFill>
                  <a:srgbClr val="808284"/>
                </a:solidFill>
              </a:rPr>
              <a:t>International</a:t>
            </a:r>
            <a:r>
              <a:rPr lang="pt-BR" sz="1200" dirty="0">
                <a:solidFill>
                  <a:srgbClr val="808284"/>
                </a:solidFill>
              </a:rPr>
              <a:t> </a:t>
            </a:r>
            <a:r>
              <a:rPr lang="pt-BR" sz="1200" dirty="0" err="1">
                <a:solidFill>
                  <a:srgbClr val="808284"/>
                </a:solidFill>
              </a:rPr>
              <a:t>Council</a:t>
            </a:r>
            <a:r>
              <a:rPr lang="pt-BR" sz="1200" dirty="0">
                <a:solidFill>
                  <a:srgbClr val="808284"/>
                </a:solidFill>
              </a:rPr>
              <a:t> for </a:t>
            </a:r>
            <a:r>
              <a:rPr lang="pt-BR" sz="1200" dirty="0" err="1" smtClean="0">
                <a:solidFill>
                  <a:srgbClr val="808284"/>
                </a:solidFill>
              </a:rPr>
              <a:t>Harmonisation</a:t>
            </a:r>
            <a:r>
              <a:rPr lang="pt-BR" sz="1200" dirty="0" smtClean="0">
                <a:solidFill>
                  <a:srgbClr val="808284"/>
                </a:solidFill>
              </a:rPr>
              <a:t> conhecido </a:t>
            </a:r>
            <a:r>
              <a:rPr lang="pt-BR" sz="1200" dirty="0">
                <a:solidFill>
                  <a:srgbClr val="808284"/>
                </a:solidFill>
              </a:rPr>
              <a:t>como </a:t>
            </a:r>
            <a:r>
              <a:rPr lang="pt-BR" sz="1200" dirty="0" smtClean="0">
                <a:solidFill>
                  <a:srgbClr val="808284"/>
                </a:solidFill>
              </a:rPr>
              <a:t>ICH o Guia das Boas Práticas Clínicas (BPC). </a:t>
            </a:r>
            <a:endParaRPr lang="pt-BR" sz="1200" dirty="0">
              <a:solidFill>
                <a:srgbClr val="808284"/>
              </a:solidFill>
            </a:endParaRPr>
          </a:p>
          <a:p>
            <a:endParaRPr lang="pt-BR" sz="1200" dirty="0">
              <a:solidFill>
                <a:srgbClr val="808284"/>
              </a:solidFill>
            </a:endParaRPr>
          </a:p>
          <a:p>
            <a:pPr marL="0" lvl="0" indent="0">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90092" y="2641416"/>
            <a:ext cx="6963061"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no ícone para saber mais sobre este Guia.</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4" name="Pentágono regular 3"/>
          <p:cNvSpPr/>
          <p:nvPr/>
        </p:nvSpPr>
        <p:spPr>
          <a:xfrm>
            <a:off x="3568042" y="3131906"/>
            <a:ext cx="1807160" cy="1641578"/>
          </a:xfrm>
          <a:prstGeom prst="pentagon">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0" dirty="0" smtClean="0"/>
              <a:t>!</a:t>
            </a:r>
            <a:endParaRPr lang="pt-BR" sz="10000" dirty="0"/>
          </a:p>
        </p:txBody>
      </p:sp>
    </p:spTree>
    <p:extLst>
      <p:ext uri="{BB962C8B-B14F-4D97-AF65-F5344CB8AC3E}">
        <p14:creationId xmlns:p14="http://schemas.microsoft.com/office/powerpoint/2010/main" val="2727854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Introdução e Glossário</a:t>
                </a:r>
                <a:endParaRPr lang="pt-BR" sz="900" b="1" dirty="0">
                  <a:solidFill>
                    <a:srgbClr val="9D9D9D"/>
                  </a:solidFill>
                </a:endParaRPr>
              </a:p>
            </p:txBody>
          </p:sp>
        </p:grpSp>
        <p:sp>
          <p:nvSpPr>
            <p:cNvPr id="2" name="Retângulo 1"/>
            <p:cNvSpPr/>
            <p:nvPr/>
          </p:nvSpPr>
          <p:spPr>
            <a:xfrm>
              <a:off x="641446" y="1070810"/>
              <a:ext cx="7973164"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err="1">
                <a:solidFill>
                  <a:schemeClr val="lt1"/>
                </a:solidFill>
                <a:latin typeface="Arial"/>
                <a:ea typeface="Arial"/>
                <a:cs typeface="Arial"/>
                <a:sym typeface="Arial"/>
              </a:rPr>
              <a:t>Hotspot</a:t>
            </a:r>
            <a:r>
              <a:rPr lang="pt-BR" sz="1200" b="0" i="0" u="none" strike="noStrike" cap="none" dirty="0">
                <a:solidFill>
                  <a:schemeClr val="lt1"/>
                </a:solidFill>
                <a:latin typeface="Arial"/>
                <a:ea typeface="Arial"/>
                <a:cs typeface="Arial"/>
                <a:sym typeface="Arial"/>
              </a:rPr>
              <a:t> </a:t>
            </a:r>
            <a:r>
              <a:rPr lang="pt-BR" sz="1200" b="0" i="0" u="none" strike="noStrike" cap="none" dirty="0" err="1">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7.1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71576" y="971630"/>
            <a:ext cx="3772863" cy="743639"/>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smtClean="0">
                <a:solidFill>
                  <a:srgbClr val="00A9B2"/>
                </a:solidFill>
                <a:latin typeface="Arial"/>
                <a:ea typeface="Arial"/>
                <a:cs typeface="Arial"/>
                <a:sym typeface="Arial"/>
              </a:rPr>
              <a:t>Conceituando</a:t>
            </a:r>
          </a:p>
          <a:p>
            <a:pPr>
              <a:buSzPts val="2000"/>
            </a:pPr>
            <a:r>
              <a:rPr lang="pt-BR" sz="2000" b="1" dirty="0">
                <a:solidFill>
                  <a:srgbClr val="00A9B2"/>
                </a:solidFill>
              </a:rPr>
              <a:t>Boas Práticas </a:t>
            </a:r>
            <a:r>
              <a:rPr lang="pt-BR" sz="2000" b="1" dirty="0" smtClean="0">
                <a:solidFill>
                  <a:srgbClr val="00A9B2"/>
                </a:solidFill>
              </a:rPr>
              <a:t>Clínicas</a:t>
            </a:r>
            <a:endParaRPr lang="pt-BR" sz="2000" b="1" dirty="0">
              <a:solidFill>
                <a:srgbClr val="00A9B2"/>
              </a:solidFill>
            </a:endParaRPr>
          </a:p>
        </p:txBody>
      </p:sp>
      <p:sp>
        <p:nvSpPr>
          <p:cNvPr id="400" name="Google Shape;400;p61"/>
          <p:cNvSpPr txBox="1"/>
          <p:nvPr/>
        </p:nvSpPr>
        <p:spPr>
          <a:xfrm>
            <a:off x="988813" y="1687082"/>
            <a:ext cx="7476388" cy="1549640"/>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Em 1996, com o objetivo de harmonizar as diferentes regulamentações foi elaborado pelo </a:t>
            </a:r>
            <a:r>
              <a:rPr lang="pt-BR" sz="1200" dirty="0" err="1">
                <a:solidFill>
                  <a:srgbClr val="808284"/>
                </a:solidFill>
              </a:rPr>
              <a:t>International</a:t>
            </a:r>
            <a:r>
              <a:rPr lang="pt-BR" sz="1200" dirty="0">
                <a:solidFill>
                  <a:srgbClr val="808284"/>
                </a:solidFill>
              </a:rPr>
              <a:t> </a:t>
            </a:r>
            <a:r>
              <a:rPr lang="pt-BR" sz="1200" dirty="0" err="1">
                <a:solidFill>
                  <a:srgbClr val="808284"/>
                </a:solidFill>
              </a:rPr>
              <a:t>Council</a:t>
            </a:r>
            <a:r>
              <a:rPr lang="pt-BR" sz="1200" dirty="0">
                <a:solidFill>
                  <a:srgbClr val="808284"/>
                </a:solidFill>
              </a:rPr>
              <a:t> for </a:t>
            </a:r>
            <a:r>
              <a:rPr lang="pt-BR" sz="1200" dirty="0" err="1">
                <a:solidFill>
                  <a:srgbClr val="808284"/>
                </a:solidFill>
              </a:rPr>
              <a:t>Harmonisation</a:t>
            </a:r>
            <a:r>
              <a:rPr lang="pt-BR" sz="1200" dirty="0">
                <a:solidFill>
                  <a:srgbClr val="808284"/>
                </a:solidFill>
              </a:rPr>
              <a:t> conhecido como ICH o Guia das Boas Práticas Clínicas (BPC). </a:t>
            </a:r>
          </a:p>
          <a:p>
            <a:endParaRPr lang="pt-BR" sz="1200" dirty="0">
              <a:solidFill>
                <a:srgbClr val="808284"/>
              </a:solidFill>
            </a:endParaRPr>
          </a:p>
          <a:p>
            <a:pPr marL="0" lvl="0" indent="0">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71576" y="2206125"/>
            <a:ext cx="6963061"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a:solidFill>
                  <a:srgbClr val="FECE22"/>
                </a:solidFill>
              </a:rPr>
              <a:t>Siga em frente e conheça o </a:t>
            </a:r>
            <a:r>
              <a:rPr lang="pt-BR" sz="1200" b="1" dirty="0" smtClean="0">
                <a:solidFill>
                  <a:srgbClr val="FECE22"/>
                </a:solidFill>
              </a:rPr>
              <a:t>glossário utilizado em pesquisas.</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4" name="Pentágono regular 3"/>
          <p:cNvSpPr/>
          <p:nvPr/>
        </p:nvSpPr>
        <p:spPr>
          <a:xfrm>
            <a:off x="3568042" y="3131906"/>
            <a:ext cx="1807160" cy="1641578"/>
          </a:xfrm>
          <a:prstGeom prst="pentagon">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0" dirty="0" smtClean="0"/>
              <a:t>!</a:t>
            </a:r>
            <a:endParaRPr lang="pt-BR" sz="10000" dirty="0"/>
          </a:p>
        </p:txBody>
      </p:sp>
      <p:pic>
        <p:nvPicPr>
          <p:cNvPr id="15" name="Picture 2" descr="Vector speech bubble with exclamation mark. Attention sign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82640" y="668956"/>
            <a:ext cx="1672047" cy="1727781"/>
          </a:xfrm>
          <a:prstGeom prst="rect">
            <a:avLst/>
          </a:prstGeom>
          <a:noFill/>
          <a:extLst>
            <a:ext uri="{909E8E84-426E-40DD-AFC4-6F175D3DCCD1}">
              <a14:hiddenFill xmlns:a14="http://schemas.microsoft.com/office/drawing/2010/main">
                <a:solidFill>
                  <a:srgbClr val="FFFFFF"/>
                </a:solidFill>
              </a14:hiddenFill>
            </a:ext>
          </a:extLst>
        </p:spPr>
      </p:pic>
      <p:sp>
        <p:nvSpPr>
          <p:cNvPr id="16" name="Retângulo 15"/>
          <p:cNvSpPr/>
          <p:nvPr/>
        </p:nvSpPr>
        <p:spPr>
          <a:xfrm>
            <a:off x="940265" y="2686899"/>
            <a:ext cx="7749083" cy="2419245"/>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dirty="0" smtClean="0"/>
              <a:t>O BPC fornece </a:t>
            </a:r>
            <a:r>
              <a:rPr lang="pt-BR" sz="1200" dirty="0"/>
              <a:t>um padrão unificado de qualidade para o planejamento, condução, registro e relato de estudos clínicos com seres humanos. </a:t>
            </a:r>
            <a:endParaRPr lang="pt-BR" sz="1200" dirty="0" smtClean="0"/>
          </a:p>
          <a:p>
            <a:endParaRPr lang="pt-BR" sz="1200" dirty="0"/>
          </a:p>
          <a:p>
            <a:r>
              <a:rPr lang="pt-BR" sz="1200" dirty="0" smtClean="0"/>
              <a:t>A </a:t>
            </a:r>
            <a:r>
              <a:rPr lang="pt-BR" sz="1200" dirty="0"/>
              <a:t>adesão deste padrão garante a proteção ao direito, à segurança e ao bem-estar dos participantes de pesquisa. A</a:t>
            </a:r>
            <a:r>
              <a:rPr lang="pt-BR" sz="1200" dirty="0" smtClean="0"/>
              <a:t>lém </a:t>
            </a:r>
            <a:r>
              <a:rPr lang="pt-BR" sz="1200" dirty="0"/>
              <a:t>disso, assegura a credibilidade dos dados do </a:t>
            </a:r>
            <a:r>
              <a:rPr lang="pt-BR" sz="1200" dirty="0" smtClean="0"/>
              <a:t>estudo. Portanto</a:t>
            </a:r>
            <a:r>
              <a:rPr lang="pt-BR" sz="1200" dirty="0"/>
              <a:t>, a base da condução baseia-se em dois pilares equânimes: </a:t>
            </a:r>
          </a:p>
          <a:p>
            <a:endParaRPr lang="pt-BR" sz="1200" dirty="0" smtClean="0"/>
          </a:p>
          <a:p>
            <a:r>
              <a:rPr lang="pt-BR" sz="1200" b="1" dirty="0"/>
              <a:t>Pilar </a:t>
            </a:r>
            <a:r>
              <a:rPr lang="pt-BR" sz="1200" b="1" dirty="0" smtClean="0"/>
              <a:t>1: </a:t>
            </a:r>
            <a:r>
              <a:rPr lang="pt-BR" sz="1200" dirty="0" smtClean="0"/>
              <a:t>segurança </a:t>
            </a:r>
            <a:r>
              <a:rPr lang="pt-BR" sz="1200" dirty="0"/>
              <a:t>e bem-estar dos participantes de pesquisa e </a:t>
            </a:r>
          </a:p>
          <a:p>
            <a:r>
              <a:rPr lang="pt-BR" sz="1200" b="1" dirty="0"/>
              <a:t>Pilar </a:t>
            </a:r>
            <a:r>
              <a:rPr lang="pt-BR" sz="1200" b="1" dirty="0" smtClean="0"/>
              <a:t>2</a:t>
            </a:r>
            <a:r>
              <a:rPr lang="pt-BR" sz="1200" dirty="0" smtClean="0"/>
              <a:t>: </a:t>
            </a:r>
            <a:r>
              <a:rPr lang="pt-BR" sz="1200" dirty="0"/>
              <a:t>qualidade/integridade dos dados produzidos pela pesquisa.  </a:t>
            </a:r>
          </a:p>
          <a:p>
            <a:endParaRPr lang="pt-BR" sz="1200" dirty="0"/>
          </a:p>
          <a:p>
            <a:r>
              <a:rPr lang="pt-BR" sz="1200" dirty="0"/>
              <a:t>Você </a:t>
            </a:r>
            <a:r>
              <a:rPr lang="pt-BR" sz="1200" dirty="0" smtClean="0"/>
              <a:t>verá o contexto da criação deste guia no Módulo </a:t>
            </a:r>
            <a:r>
              <a:rPr lang="pt-BR" sz="1200" dirty="0"/>
              <a:t>2: Histórico e Diretrizes Éticas Internacionais</a:t>
            </a:r>
            <a:r>
              <a:rPr lang="pt-BR" sz="1200" dirty="0" smtClean="0"/>
              <a:t>.</a:t>
            </a:r>
            <a:endParaRPr lang="pt-BR" sz="1200" dirty="0"/>
          </a:p>
        </p:txBody>
      </p:sp>
      <p:sp>
        <p:nvSpPr>
          <p:cNvPr id="5" name="Retângulo 4"/>
          <p:cNvSpPr/>
          <p:nvPr/>
        </p:nvSpPr>
        <p:spPr>
          <a:xfrm>
            <a:off x="9329013" y="2686899"/>
            <a:ext cx="1864826" cy="26357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smtClean="0">
                <a:solidFill>
                  <a:schemeClr val="tx1"/>
                </a:solidFill>
              </a:rPr>
              <a:t>DG essa é a inspiração para o box.</a:t>
            </a:r>
          </a:p>
          <a:p>
            <a:endParaRPr lang="pt-BR" b="1" dirty="0" smtClean="0">
              <a:solidFill>
                <a:schemeClr val="tx1"/>
              </a:solidFill>
            </a:endParaRPr>
          </a:p>
          <a:p>
            <a:r>
              <a:rPr lang="pt-BR" b="1" dirty="0">
                <a:solidFill>
                  <a:schemeClr val="tx1"/>
                </a:solidFill>
              </a:rPr>
              <a:t>I</a:t>
            </a:r>
            <a:r>
              <a:rPr lang="pt-BR" b="1" dirty="0" smtClean="0">
                <a:solidFill>
                  <a:schemeClr val="tx1"/>
                </a:solidFill>
              </a:rPr>
              <a:t>nserir </a:t>
            </a:r>
            <a:r>
              <a:rPr lang="pt-BR" b="1" dirty="0">
                <a:solidFill>
                  <a:schemeClr val="tx1"/>
                </a:solidFill>
              </a:rPr>
              <a:t>duas figuras representativas dos pilares </a:t>
            </a:r>
            <a:r>
              <a:rPr lang="pt-BR" b="1" dirty="0" smtClean="0">
                <a:solidFill>
                  <a:schemeClr val="tx1"/>
                </a:solidFill>
              </a:rPr>
              <a:t>descritos no texto</a:t>
            </a:r>
            <a:endParaRPr lang="pt-BR" dirty="0">
              <a:solidFill>
                <a:schemeClr val="tx1"/>
              </a:solidFill>
            </a:endParaRPr>
          </a:p>
        </p:txBody>
      </p:sp>
      <p:sp>
        <p:nvSpPr>
          <p:cNvPr id="6" name="Retângulo 5"/>
          <p:cNvSpPr/>
          <p:nvPr/>
        </p:nvSpPr>
        <p:spPr>
          <a:xfrm>
            <a:off x="5674021" y="3957537"/>
            <a:ext cx="1360999" cy="645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Imagem</a:t>
            </a:r>
            <a:endParaRPr lang="pt-BR" dirty="0"/>
          </a:p>
        </p:txBody>
      </p:sp>
    </p:spTree>
    <p:extLst>
      <p:ext uri="{BB962C8B-B14F-4D97-AF65-F5344CB8AC3E}">
        <p14:creationId xmlns:p14="http://schemas.microsoft.com/office/powerpoint/2010/main" val="1439904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Introdução e Glossário</a:t>
                </a:r>
                <a:endParaRPr lang="pt-BR" sz="900" b="1" dirty="0">
                  <a:solidFill>
                    <a:srgbClr val="9D9D9D"/>
                  </a:solidFill>
                </a:endParaRPr>
              </a:p>
            </p:txBody>
          </p:sp>
        </p:grpSp>
        <p:sp>
          <p:nvSpPr>
            <p:cNvPr id="2" name="Retângulo 1"/>
            <p:cNvSpPr/>
            <p:nvPr/>
          </p:nvSpPr>
          <p:spPr>
            <a:xfrm>
              <a:off x="641446" y="1070810"/>
              <a:ext cx="7973164"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err="1">
                <a:solidFill>
                  <a:schemeClr val="lt1"/>
                </a:solidFill>
                <a:latin typeface="Arial"/>
                <a:ea typeface="Arial"/>
                <a:cs typeface="Arial"/>
                <a:sym typeface="Arial"/>
              </a:rPr>
              <a:t>Hotspot</a:t>
            </a:r>
            <a:r>
              <a:rPr lang="pt-BR" sz="1200" b="0" i="0" u="none" strike="noStrike" cap="none" dirty="0">
                <a:solidFill>
                  <a:schemeClr val="lt1"/>
                </a:solidFill>
                <a:latin typeface="Arial"/>
                <a:ea typeface="Arial"/>
                <a:cs typeface="Arial"/>
                <a:sym typeface="Arial"/>
              </a:rPr>
              <a:t> </a:t>
            </a:r>
            <a:r>
              <a:rPr lang="pt-BR" sz="1200" b="0" i="0" u="none" strike="noStrike" cap="none" dirty="0" err="1">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8</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71576" y="1111657"/>
            <a:ext cx="4787779" cy="743639"/>
          </a:xfrm>
          <a:prstGeom prst="rect">
            <a:avLst/>
          </a:prstGeom>
          <a:solidFill>
            <a:schemeClr val="bg1"/>
          </a:solidFill>
          <a:ln>
            <a:noFill/>
          </a:ln>
        </p:spPr>
        <p:txBody>
          <a:bodyPr spcFirstLastPara="1" wrap="square" lIns="91425" tIns="45700" rIns="91425" bIns="45700" anchor="t" anchorCtr="0">
            <a:noAutofit/>
          </a:bodyPr>
          <a:lstStyle/>
          <a:p>
            <a:pPr>
              <a:buSzPts val="2000"/>
            </a:pPr>
            <a:r>
              <a:rPr lang="pt-BR" sz="2000" b="1" dirty="0" smtClean="0">
                <a:solidFill>
                  <a:srgbClr val="00A9B2"/>
                </a:solidFill>
              </a:rPr>
              <a:t>Termos </a:t>
            </a:r>
            <a:r>
              <a:rPr lang="pt-BR" sz="2000" b="1" dirty="0">
                <a:solidFill>
                  <a:srgbClr val="00A9B2"/>
                </a:solidFill>
              </a:rPr>
              <a:t>e Definições</a:t>
            </a: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97603" y="3724929"/>
            <a:ext cx="3178669" cy="47643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Siga para a próxima tela.</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8" name="Canto dobrado 7"/>
          <p:cNvSpPr/>
          <p:nvPr/>
        </p:nvSpPr>
        <p:spPr>
          <a:xfrm>
            <a:off x="3630303" y="4284954"/>
            <a:ext cx="5227093" cy="723605"/>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000" dirty="0" smtClean="0">
                <a:solidFill>
                  <a:srgbClr val="2F5496"/>
                </a:solidFill>
                <a:latin typeface="Calibri" panose="020F0502020204030204" pitchFamily="34" charset="0"/>
                <a:ea typeface="Calibri" panose="020F0502020204030204" pitchFamily="34" charset="0"/>
              </a:rPr>
              <a:t>O Glossário </a:t>
            </a:r>
            <a:r>
              <a:rPr lang="pt-BR" sz="1000" dirty="0">
                <a:solidFill>
                  <a:srgbClr val="2F5496"/>
                </a:solidFill>
                <a:latin typeface="Calibri" panose="020F0502020204030204" pitchFamily="34" charset="0"/>
                <a:ea typeface="Calibri" panose="020F0502020204030204" pitchFamily="34" charset="0"/>
              </a:rPr>
              <a:t>do Guia das Boas Práticas Clínicas do ICH serviu de base para os termos apresentados. </a:t>
            </a:r>
            <a:endParaRPr lang="pt-BR" sz="1000" dirty="0" smtClean="0">
              <a:solidFill>
                <a:srgbClr val="2F5496"/>
              </a:solidFill>
              <a:latin typeface="Calibri" panose="020F0502020204030204" pitchFamily="34" charset="0"/>
              <a:ea typeface="Calibri" panose="020F0502020204030204" pitchFamily="34" charset="0"/>
            </a:endParaRPr>
          </a:p>
          <a:p>
            <a:endParaRPr lang="pt-BR" sz="1000" dirty="0">
              <a:solidFill>
                <a:srgbClr val="2F5496"/>
              </a:solidFill>
              <a:latin typeface="Calibri" panose="020F0502020204030204" pitchFamily="34" charset="0"/>
              <a:ea typeface="Calibri" panose="020F0502020204030204" pitchFamily="34" charset="0"/>
            </a:endParaRPr>
          </a:p>
          <a:p>
            <a:r>
              <a:rPr lang="pt-BR" sz="1000" dirty="0" smtClean="0">
                <a:solidFill>
                  <a:srgbClr val="2F5496"/>
                </a:solidFill>
                <a:latin typeface="Calibri" panose="020F0502020204030204" pitchFamily="34" charset="0"/>
                <a:ea typeface="Calibri" panose="020F0502020204030204" pitchFamily="34" charset="0"/>
              </a:rPr>
              <a:t>Porém</a:t>
            </a:r>
            <a:r>
              <a:rPr lang="pt-BR" sz="1000" dirty="0">
                <a:solidFill>
                  <a:srgbClr val="2F5496"/>
                </a:solidFill>
                <a:latin typeface="Calibri" panose="020F0502020204030204" pitchFamily="34" charset="0"/>
                <a:ea typeface="Calibri" panose="020F0502020204030204" pitchFamily="34" charset="0"/>
              </a:rPr>
              <a:t>, foram consideradas as possíveis variações destes termos trazidos pela regulamentação brasileira</a:t>
            </a:r>
            <a:r>
              <a:rPr lang="pt-BR" sz="1000" dirty="0" smtClean="0">
                <a:solidFill>
                  <a:srgbClr val="2F5496"/>
                </a:solidFill>
                <a:latin typeface="Calibri" panose="020F0502020204030204" pitchFamily="34" charset="0"/>
                <a:ea typeface="Calibri" panose="020F0502020204030204" pitchFamily="34" charset="0"/>
              </a:rPr>
              <a:t>.</a:t>
            </a:r>
            <a:endParaRPr lang="pt-BR" sz="1000" dirty="0"/>
          </a:p>
        </p:txBody>
      </p:sp>
      <p:sp>
        <p:nvSpPr>
          <p:cNvPr id="21" name="Retângulo 20"/>
          <p:cNvSpPr/>
          <p:nvPr/>
        </p:nvSpPr>
        <p:spPr>
          <a:xfrm>
            <a:off x="9673068" y="3401408"/>
            <a:ext cx="1864826" cy="173207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a:solidFill>
                  <a:schemeClr val="tx1"/>
                </a:solidFill>
              </a:rPr>
              <a:t>DG o parágrafo ao lado deve aparecer como uma “nota de rodapé”, ou seja, precisa aparecer sem destaque</a:t>
            </a:r>
          </a:p>
        </p:txBody>
      </p:sp>
      <p:sp>
        <p:nvSpPr>
          <p:cNvPr id="22" name="Google Shape;400;p61"/>
          <p:cNvSpPr txBox="1"/>
          <p:nvPr/>
        </p:nvSpPr>
        <p:spPr>
          <a:xfrm>
            <a:off x="997603" y="1541579"/>
            <a:ext cx="3450300" cy="1549640"/>
          </a:xfrm>
          <a:prstGeom prst="rect">
            <a:avLst/>
          </a:prstGeom>
          <a:solidFill>
            <a:schemeClr val="bg1"/>
          </a:solidFill>
          <a:ln>
            <a:noFill/>
          </a:ln>
        </p:spPr>
        <p:txBody>
          <a:bodyPr spcFirstLastPara="1" wrap="square" lIns="91425" tIns="45700" rIns="91425" bIns="45700" anchor="t" anchorCtr="0">
            <a:noAutofit/>
          </a:bodyPr>
          <a:lstStyle/>
          <a:p>
            <a:pPr marL="0" lvl="0" indent="0">
              <a:buSzPts val="1600"/>
              <a:buFont typeface="Arial"/>
              <a:buNone/>
            </a:pPr>
            <a:endParaRPr lang="pt-BR" sz="1200" dirty="0" smtClean="0">
              <a:solidFill>
                <a:srgbClr val="808284"/>
              </a:solidFill>
            </a:endParaRPr>
          </a:p>
          <a:p>
            <a:pPr>
              <a:buSzPts val="1600"/>
            </a:pPr>
            <a:r>
              <a:rPr lang="pt-BR" sz="1200" dirty="0" smtClean="0">
                <a:solidFill>
                  <a:srgbClr val="808284"/>
                </a:solidFill>
              </a:rPr>
              <a:t>Durante a condução </a:t>
            </a:r>
            <a:r>
              <a:rPr lang="pt-BR" sz="1200" dirty="0">
                <a:solidFill>
                  <a:srgbClr val="808284"/>
                </a:solidFill>
              </a:rPr>
              <a:t>de um </a:t>
            </a:r>
            <a:r>
              <a:rPr lang="pt-BR" sz="1200" dirty="0" smtClean="0">
                <a:solidFill>
                  <a:srgbClr val="808284"/>
                </a:solidFill>
              </a:rPr>
              <a:t>estudo é imprescindível que a comunicação </a:t>
            </a:r>
            <a:r>
              <a:rPr lang="pt-BR" sz="1200" dirty="0">
                <a:solidFill>
                  <a:srgbClr val="808284"/>
                </a:solidFill>
              </a:rPr>
              <a:t>seja plena e sem </a:t>
            </a:r>
            <a:r>
              <a:rPr lang="pt-BR" sz="1200" dirty="0" smtClean="0">
                <a:solidFill>
                  <a:srgbClr val="808284"/>
                </a:solidFill>
              </a:rPr>
              <a:t>ruídos. </a:t>
            </a:r>
          </a:p>
          <a:p>
            <a:pPr>
              <a:buSzPts val="1600"/>
            </a:pPr>
            <a:endParaRPr lang="pt-BR" sz="1200" dirty="0">
              <a:solidFill>
                <a:srgbClr val="808284"/>
              </a:solidFill>
            </a:endParaRPr>
          </a:p>
          <a:p>
            <a:pPr>
              <a:buSzPts val="1600"/>
            </a:pPr>
            <a:r>
              <a:rPr lang="pt-BR" sz="1200" dirty="0" smtClean="0">
                <a:solidFill>
                  <a:srgbClr val="808284"/>
                </a:solidFill>
              </a:rPr>
              <a:t>Por isso, </a:t>
            </a:r>
            <a:r>
              <a:rPr lang="pt-BR" sz="1200" dirty="0">
                <a:solidFill>
                  <a:srgbClr val="808284"/>
                </a:solidFill>
              </a:rPr>
              <a:t>é importante que os profissionais envolvidos </a:t>
            </a:r>
            <a:r>
              <a:rPr lang="pt-BR" sz="1200" dirty="0" smtClean="0">
                <a:solidFill>
                  <a:srgbClr val="808284"/>
                </a:solidFill>
              </a:rPr>
              <a:t>conheçam a </a:t>
            </a:r>
            <a:r>
              <a:rPr lang="pt-BR" sz="1200" dirty="0">
                <a:solidFill>
                  <a:srgbClr val="808284"/>
                </a:solidFill>
              </a:rPr>
              <a:t>definição dos termos mais utilizados em pesquisa clínica.</a:t>
            </a:r>
          </a:p>
          <a:p>
            <a:pPr>
              <a:buSzPts val="1600"/>
            </a:pPr>
            <a:endParaRPr lang="pt-BR" sz="1200" dirty="0">
              <a:solidFill>
                <a:srgbClr val="808284"/>
              </a:solidFill>
            </a:endParaRPr>
          </a:p>
          <a:p>
            <a:pPr>
              <a:buSzPts val="1600"/>
            </a:pPr>
            <a:r>
              <a:rPr lang="pt-BR" sz="1200" dirty="0">
                <a:solidFill>
                  <a:srgbClr val="808284"/>
                </a:solidFill>
              </a:rPr>
              <a:t>A seguir você verá o </a:t>
            </a:r>
            <a:r>
              <a:rPr lang="pt-BR" sz="1200" dirty="0" smtClean="0">
                <a:solidFill>
                  <a:srgbClr val="808284"/>
                </a:solidFill>
              </a:rPr>
              <a:t>Glossário </a:t>
            </a:r>
            <a:r>
              <a:rPr lang="pt-BR" sz="1200" dirty="0">
                <a:solidFill>
                  <a:srgbClr val="808284"/>
                </a:solidFill>
              </a:rPr>
              <a:t>de Termos e </a:t>
            </a:r>
            <a:r>
              <a:rPr lang="pt-BR" sz="1200" dirty="0" smtClean="0">
                <a:solidFill>
                  <a:srgbClr val="808284"/>
                </a:solidFill>
              </a:rPr>
              <a:t>Definições.</a:t>
            </a: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pic>
        <p:nvPicPr>
          <p:cNvPr id="14338" name="Picture 2" descr="Equipe de Pesquisadores Cientistas Trabalhando com Computador Pessoal, Analisando Teste Teste de Dados de Nova Geração de Medicamentos. Eles trabalham em um Laboratório/Centro Médico Modern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2429" y="1783280"/>
            <a:ext cx="3536665" cy="2229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345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Introdução e Glossário</a:t>
                </a:r>
                <a:endParaRPr lang="pt-BR" sz="900" b="1" dirty="0">
                  <a:solidFill>
                    <a:srgbClr val="9D9D9D"/>
                  </a:solidFill>
                </a:endParaRPr>
              </a:p>
            </p:txBody>
          </p:sp>
        </p:grpSp>
        <p:sp>
          <p:nvSpPr>
            <p:cNvPr id="2" name="Retângulo 1"/>
            <p:cNvSpPr/>
            <p:nvPr/>
          </p:nvSpPr>
          <p:spPr>
            <a:xfrm>
              <a:off x="641446" y="1070810"/>
              <a:ext cx="7973164"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Menu</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9</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71576" y="1111657"/>
            <a:ext cx="4787779" cy="743639"/>
          </a:xfrm>
          <a:prstGeom prst="rect">
            <a:avLst/>
          </a:prstGeom>
          <a:solidFill>
            <a:schemeClr val="bg1"/>
          </a:solidFill>
          <a:ln>
            <a:noFill/>
          </a:ln>
        </p:spPr>
        <p:txBody>
          <a:bodyPr spcFirstLastPara="1" wrap="square" lIns="91425" tIns="45700" rIns="91425" bIns="45700" anchor="t" anchorCtr="0">
            <a:noAutofit/>
          </a:bodyPr>
          <a:lstStyle/>
          <a:p>
            <a:pPr>
              <a:buSzPts val="2000"/>
            </a:pPr>
            <a:r>
              <a:rPr lang="pt-BR" sz="2000" b="1" dirty="0" smtClean="0">
                <a:solidFill>
                  <a:srgbClr val="00A9B2"/>
                </a:solidFill>
              </a:rPr>
              <a:t>Glossário de Termos </a:t>
            </a:r>
            <a:r>
              <a:rPr lang="pt-BR" sz="2000" b="1" dirty="0">
                <a:solidFill>
                  <a:srgbClr val="00A9B2"/>
                </a:solidFill>
              </a:rPr>
              <a:t>e Definições</a:t>
            </a: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97602" y="2098342"/>
            <a:ext cx="5894517" cy="47643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Selecione uma categoria e conheça os termos relacionados.</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21" name="Retângulo 20"/>
          <p:cNvSpPr/>
          <p:nvPr/>
        </p:nvSpPr>
        <p:spPr>
          <a:xfrm>
            <a:off x="9052251" y="1855296"/>
            <a:ext cx="3664038" cy="338454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a:solidFill>
                  <a:schemeClr val="tx1"/>
                </a:solidFill>
              </a:rPr>
              <a:t>DG </a:t>
            </a:r>
            <a:r>
              <a:rPr lang="pt-BR" b="1" dirty="0" smtClean="0">
                <a:solidFill>
                  <a:schemeClr val="tx1"/>
                </a:solidFill>
              </a:rPr>
              <a:t>fazer um menu interativo para as categorias</a:t>
            </a:r>
          </a:p>
          <a:p>
            <a:endParaRPr lang="pt-BR" b="1" dirty="0">
              <a:solidFill>
                <a:schemeClr val="tx1"/>
              </a:solidFill>
            </a:endParaRPr>
          </a:p>
          <a:p>
            <a:r>
              <a:rPr lang="pt-BR" b="1" dirty="0">
                <a:solidFill>
                  <a:schemeClr val="tx1"/>
                </a:solidFill>
              </a:rPr>
              <a:t>Categoria 1 “bonecos representando “atores em pesquisa clínica”; Categoria 2 um comprimido representando “segurança”; Categoria 3 um organograma representando “processos” e Categoria 4 uma pasta de documentos representando “documentos”. Ao clicar nas figuras, o aluno será direcionado à página contendo os termos referentes de cada categoria</a:t>
            </a:r>
          </a:p>
          <a:p>
            <a:endParaRPr lang="pt-BR" b="1" dirty="0">
              <a:solidFill>
                <a:schemeClr val="tx1"/>
              </a:solidFill>
            </a:endParaRPr>
          </a:p>
        </p:txBody>
      </p:sp>
      <p:sp>
        <p:nvSpPr>
          <p:cNvPr id="22" name="Google Shape;400;p61"/>
          <p:cNvSpPr txBox="1"/>
          <p:nvPr/>
        </p:nvSpPr>
        <p:spPr>
          <a:xfrm>
            <a:off x="997602" y="1541579"/>
            <a:ext cx="7172159" cy="46464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Para </a:t>
            </a:r>
            <a:r>
              <a:rPr lang="pt-BR" sz="1200" dirty="0">
                <a:solidFill>
                  <a:srgbClr val="808284"/>
                </a:solidFill>
              </a:rPr>
              <a:t>facilitar a compreensão, </a:t>
            </a:r>
            <a:r>
              <a:rPr lang="pt-BR" sz="1200" dirty="0" smtClean="0">
                <a:solidFill>
                  <a:srgbClr val="808284"/>
                </a:solidFill>
              </a:rPr>
              <a:t>o Glossário de Termos e Definições foi dividido em </a:t>
            </a:r>
            <a:r>
              <a:rPr lang="pt-BR" sz="1200" dirty="0">
                <a:solidFill>
                  <a:srgbClr val="808284"/>
                </a:solidFill>
              </a:rPr>
              <a:t>quatro </a:t>
            </a:r>
            <a:r>
              <a:rPr lang="pt-BR" sz="1200" dirty="0" smtClean="0">
                <a:solidFill>
                  <a:srgbClr val="808284"/>
                </a:solidFill>
              </a:rPr>
              <a:t>categorias.</a:t>
            </a:r>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sp>
        <p:nvSpPr>
          <p:cNvPr id="4" name="Retângulo 3"/>
          <p:cNvSpPr/>
          <p:nvPr/>
        </p:nvSpPr>
        <p:spPr>
          <a:xfrm>
            <a:off x="1983600" y="4440753"/>
            <a:ext cx="4572000" cy="338554"/>
          </a:xfrm>
          <a:prstGeom prst="rect">
            <a:avLst/>
          </a:prstGeom>
        </p:spPr>
        <p:txBody>
          <a:bodyPr>
            <a:spAutoFit/>
          </a:bodyPr>
          <a:lstStyle/>
          <a:p>
            <a:pPr algn="just"/>
            <a:endParaRPr lang="pt-BR" sz="1600" dirty="0">
              <a:effectLst/>
              <a:latin typeface="Times New Roman" panose="02020603050405020304" pitchFamily="18" charset="0"/>
              <a:ea typeface="Times New Roman" panose="02020603050405020304" pitchFamily="18" charset="0"/>
            </a:endParaRPr>
          </a:p>
        </p:txBody>
      </p:sp>
      <p:sp>
        <p:nvSpPr>
          <p:cNvPr id="5" name="Elipse 4"/>
          <p:cNvSpPr/>
          <p:nvPr/>
        </p:nvSpPr>
        <p:spPr>
          <a:xfrm>
            <a:off x="1183677" y="2476990"/>
            <a:ext cx="1783240" cy="1505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1</a:t>
            </a:r>
          </a:p>
          <a:p>
            <a:pPr algn="ctr"/>
            <a:endParaRPr lang="pt-BR" dirty="0"/>
          </a:p>
          <a:p>
            <a:pPr algn="ctr"/>
            <a:r>
              <a:rPr lang="pt-BR" dirty="0" smtClean="0"/>
              <a:t>Atores em pesquisa clínica</a:t>
            </a:r>
            <a:endParaRPr lang="pt-BR" dirty="0"/>
          </a:p>
        </p:txBody>
      </p:sp>
      <p:sp>
        <p:nvSpPr>
          <p:cNvPr id="19" name="Elipse 18"/>
          <p:cNvSpPr/>
          <p:nvPr/>
        </p:nvSpPr>
        <p:spPr>
          <a:xfrm>
            <a:off x="4107328" y="2440605"/>
            <a:ext cx="1783240" cy="1505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2</a:t>
            </a:r>
          </a:p>
          <a:p>
            <a:pPr algn="ctr"/>
            <a:endParaRPr lang="pt-BR" dirty="0" smtClean="0"/>
          </a:p>
          <a:p>
            <a:pPr algn="ctr"/>
            <a:r>
              <a:rPr lang="pt-BR" dirty="0" smtClean="0"/>
              <a:t>Segurança</a:t>
            </a:r>
            <a:endParaRPr lang="pt-BR" dirty="0"/>
          </a:p>
        </p:txBody>
      </p:sp>
      <p:sp>
        <p:nvSpPr>
          <p:cNvPr id="23" name="Elipse 22"/>
          <p:cNvSpPr/>
          <p:nvPr/>
        </p:nvSpPr>
        <p:spPr>
          <a:xfrm>
            <a:off x="2638412" y="3909699"/>
            <a:ext cx="1783240" cy="1505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3</a:t>
            </a:r>
          </a:p>
          <a:p>
            <a:pPr algn="ctr"/>
            <a:endParaRPr lang="pt-BR" dirty="0"/>
          </a:p>
          <a:p>
            <a:pPr algn="ctr"/>
            <a:r>
              <a:rPr lang="pt-BR" dirty="0" smtClean="0"/>
              <a:t>Processos</a:t>
            </a:r>
            <a:endParaRPr lang="pt-BR" dirty="0"/>
          </a:p>
        </p:txBody>
      </p:sp>
      <p:sp>
        <p:nvSpPr>
          <p:cNvPr id="24" name="Elipse 23"/>
          <p:cNvSpPr/>
          <p:nvPr/>
        </p:nvSpPr>
        <p:spPr>
          <a:xfrm>
            <a:off x="6068646" y="3639277"/>
            <a:ext cx="1783240" cy="1505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4</a:t>
            </a:r>
          </a:p>
          <a:p>
            <a:pPr algn="ctr"/>
            <a:endParaRPr lang="pt-BR" dirty="0"/>
          </a:p>
          <a:p>
            <a:pPr algn="ctr"/>
            <a:r>
              <a:rPr lang="pt-BR" dirty="0" smtClean="0"/>
              <a:t>Documentos</a:t>
            </a:r>
            <a:endParaRPr lang="pt-BR" dirty="0"/>
          </a:p>
        </p:txBody>
      </p:sp>
      <p:pic>
        <p:nvPicPr>
          <p:cNvPr id="27650" name="Picture 2" descr="Conjunto de ícones de estilo plano. Telemóveis, Tablet PC e Tecnologias de Comunicação, Conceito Ideia com Lâmpada, Tempo é Dinheiro Ícones. Gestão de Dinheiro e Marketing On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3713" y="1923601"/>
            <a:ext cx="2144459" cy="1686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083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Introdução e Glossário</a:t>
                </a:r>
                <a:endParaRPr lang="pt-BR" sz="900" b="1" dirty="0">
                  <a:solidFill>
                    <a:srgbClr val="9D9D9D"/>
                  </a:solidFill>
                </a:endParaRPr>
              </a:p>
            </p:txBody>
          </p:sp>
        </p:grpSp>
        <p:sp>
          <p:nvSpPr>
            <p:cNvPr id="2" name="Retângulo 1"/>
            <p:cNvSpPr/>
            <p:nvPr/>
          </p:nvSpPr>
          <p:spPr>
            <a:xfrm>
              <a:off x="641446" y="1070810"/>
              <a:ext cx="7973164"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err="1" smtClean="0">
                <a:solidFill>
                  <a:schemeClr val="lt1"/>
                </a:solidFill>
                <a:latin typeface="Arial"/>
                <a:ea typeface="Arial"/>
                <a:cs typeface="Arial"/>
                <a:sym typeface="Arial"/>
              </a:rPr>
              <a:t>Hotspot</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10</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71576" y="1111657"/>
            <a:ext cx="4787779" cy="743639"/>
          </a:xfrm>
          <a:prstGeom prst="rect">
            <a:avLst/>
          </a:prstGeom>
          <a:solidFill>
            <a:schemeClr val="bg1"/>
          </a:solidFill>
          <a:ln>
            <a:noFill/>
          </a:ln>
        </p:spPr>
        <p:txBody>
          <a:bodyPr spcFirstLastPara="1" wrap="square" lIns="91425" tIns="45700" rIns="91425" bIns="45700" anchor="t" anchorCtr="0">
            <a:noAutofit/>
          </a:bodyPr>
          <a:lstStyle/>
          <a:p>
            <a:pPr>
              <a:buSzPts val="2000"/>
            </a:pPr>
            <a:r>
              <a:rPr lang="pt-BR" sz="2000" b="1" dirty="0" smtClean="0">
                <a:solidFill>
                  <a:srgbClr val="00A9B2"/>
                </a:solidFill>
              </a:rPr>
              <a:t>Glossário de Termos </a:t>
            </a:r>
            <a:r>
              <a:rPr lang="pt-BR" sz="2000" b="1" dirty="0">
                <a:solidFill>
                  <a:srgbClr val="00A9B2"/>
                </a:solidFill>
              </a:rPr>
              <a:t>e Definições</a:t>
            </a: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97601" y="1894899"/>
            <a:ext cx="7172160" cy="47643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nas letras em destaque e conheça os termos e definições desta categoria.</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21" name="Retângulo 20"/>
          <p:cNvSpPr/>
          <p:nvPr/>
        </p:nvSpPr>
        <p:spPr>
          <a:xfrm>
            <a:off x="9052251" y="1855296"/>
            <a:ext cx="3664038" cy="338454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a:solidFill>
                  <a:schemeClr val="tx1"/>
                </a:solidFill>
              </a:rPr>
              <a:t>DG </a:t>
            </a:r>
            <a:r>
              <a:rPr lang="pt-BR" b="1" dirty="0" smtClean="0">
                <a:solidFill>
                  <a:schemeClr val="tx1"/>
                </a:solidFill>
              </a:rPr>
              <a:t>trazer uma linha contendo o alfabeto.</a:t>
            </a:r>
          </a:p>
          <a:p>
            <a:endParaRPr lang="pt-BR" b="1" dirty="0">
              <a:solidFill>
                <a:schemeClr val="tx1"/>
              </a:solidFill>
            </a:endParaRPr>
          </a:p>
          <a:p>
            <a:r>
              <a:rPr lang="pt-BR" b="1" dirty="0" smtClean="0">
                <a:solidFill>
                  <a:schemeClr val="tx1"/>
                </a:solidFill>
              </a:rPr>
              <a:t>Devem estar destacadas as letras que possuem palavras relacionadas.</a:t>
            </a:r>
          </a:p>
          <a:p>
            <a:endParaRPr lang="pt-BR" b="1" dirty="0" smtClean="0">
              <a:solidFill>
                <a:schemeClr val="tx1"/>
              </a:solidFill>
            </a:endParaRPr>
          </a:p>
          <a:p>
            <a:r>
              <a:rPr lang="pt-BR" b="1" dirty="0" smtClean="0">
                <a:solidFill>
                  <a:schemeClr val="tx1"/>
                </a:solidFill>
              </a:rPr>
              <a:t>Ao clicar na letra abrira uma lista com os termos e ao clicar nos termos um box com a definição.</a:t>
            </a:r>
          </a:p>
          <a:p>
            <a:endParaRPr lang="pt-BR" b="1" dirty="0">
              <a:solidFill>
                <a:schemeClr val="tx1"/>
              </a:solidFill>
            </a:endParaRPr>
          </a:p>
          <a:p>
            <a:r>
              <a:rPr lang="pt-BR" b="1" dirty="0" smtClean="0">
                <a:solidFill>
                  <a:schemeClr val="tx1"/>
                </a:solidFill>
              </a:rPr>
              <a:t>Nos slides a seguir temos os conteúdos.</a:t>
            </a:r>
            <a:endParaRPr lang="pt-BR" b="1" dirty="0">
              <a:solidFill>
                <a:schemeClr val="tx1"/>
              </a:solidFill>
            </a:endParaRPr>
          </a:p>
          <a:p>
            <a:endParaRPr lang="pt-BR" b="1" dirty="0">
              <a:solidFill>
                <a:schemeClr val="tx1"/>
              </a:solidFill>
            </a:endParaRPr>
          </a:p>
        </p:txBody>
      </p:sp>
      <p:sp>
        <p:nvSpPr>
          <p:cNvPr id="22" name="Google Shape;400;p61"/>
          <p:cNvSpPr txBox="1"/>
          <p:nvPr/>
        </p:nvSpPr>
        <p:spPr>
          <a:xfrm>
            <a:off x="997602" y="1541579"/>
            <a:ext cx="7172159" cy="313717"/>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808284"/>
                </a:solidFill>
              </a:rPr>
              <a:t>Atores em pesquisa clínica</a:t>
            </a:r>
            <a:endParaRPr lang="pt-BR" sz="1200" b="1"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sp>
        <p:nvSpPr>
          <p:cNvPr id="4" name="Retângulo 3"/>
          <p:cNvSpPr/>
          <p:nvPr/>
        </p:nvSpPr>
        <p:spPr>
          <a:xfrm>
            <a:off x="1983600" y="4440753"/>
            <a:ext cx="4572000" cy="338554"/>
          </a:xfrm>
          <a:prstGeom prst="rect">
            <a:avLst/>
          </a:prstGeom>
        </p:spPr>
        <p:txBody>
          <a:bodyPr>
            <a:spAutoFit/>
          </a:bodyPr>
          <a:lstStyle/>
          <a:p>
            <a:pPr algn="just"/>
            <a:endParaRPr lang="pt-BR" sz="1600" dirty="0">
              <a:effectLst/>
              <a:latin typeface="Times New Roman" panose="02020603050405020304" pitchFamily="18" charset="0"/>
              <a:ea typeface="Times New Roman" panose="02020603050405020304" pitchFamily="18" charset="0"/>
            </a:endParaRPr>
          </a:p>
        </p:txBody>
      </p:sp>
      <p:pic>
        <p:nvPicPr>
          <p:cNvPr id="25" name="Picture 2" descr="Minimal font creative modern alphabet. Typography with dot regular and number. minimalist style fonts set. vector illustration"/>
          <p:cNvPicPr>
            <a:picLocks noChangeAspect="1" noChangeArrowheads="1"/>
          </p:cNvPicPr>
          <p:nvPr/>
        </p:nvPicPr>
        <p:blipFill rotWithShape="1">
          <a:blip r:embed="rId5">
            <a:extLst>
              <a:ext uri="{28A0092B-C50C-407E-A947-70E740481C1C}">
                <a14:useLocalDpi xmlns:a14="http://schemas.microsoft.com/office/drawing/2010/main" val="0"/>
              </a:ext>
            </a:extLst>
          </a:blip>
          <a:srcRect l="15666" t="57274" r="17229" b="14247"/>
          <a:stretch/>
        </p:blipFill>
        <p:spPr bwMode="auto">
          <a:xfrm>
            <a:off x="1573535" y="2542509"/>
            <a:ext cx="5905181" cy="1612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097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586854" y="598229"/>
            <a:ext cx="8079475" cy="4647426"/>
          </a:xfrm>
          <a:prstGeom prst="rect">
            <a:avLst/>
          </a:prstGeom>
        </p:spPr>
        <p:txBody>
          <a:bodyPr wrap="square">
            <a:spAutoFit/>
          </a:bodyPr>
          <a:lstStyle/>
          <a:p>
            <a:pPr algn="just"/>
            <a:r>
              <a:rPr lang="pt-BR" b="1" dirty="0">
                <a:solidFill>
                  <a:srgbClr val="2F5496"/>
                </a:solidFill>
                <a:latin typeface="Calibri" panose="020F0502020204030204" pitchFamily="34" charset="0"/>
                <a:ea typeface="Times New Roman" panose="02020603050405020304" pitchFamily="18" charset="0"/>
              </a:rPr>
              <a:t>1_ Atores em Pesquisa </a:t>
            </a:r>
            <a:r>
              <a:rPr lang="pt-BR" b="1" dirty="0" smtClean="0">
                <a:solidFill>
                  <a:srgbClr val="2F5496"/>
                </a:solidFill>
                <a:latin typeface="Calibri" panose="020F0502020204030204" pitchFamily="34" charset="0"/>
                <a:ea typeface="Times New Roman" panose="02020603050405020304" pitchFamily="18" charset="0"/>
              </a:rPr>
              <a:t>Clínica</a:t>
            </a:r>
          </a:p>
          <a:p>
            <a:pPr algn="just"/>
            <a:endParaRPr lang="pt-BR" sz="1600" dirty="0">
              <a:latin typeface="Times New Roman" panose="02020603050405020304" pitchFamily="18" charset="0"/>
              <a:ea typeface="Times New Roman" panose="02020603050405020304" pitchFamily="18"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ANVISA – Agência Nacional de Vigilância Sanitária, autarquia </a:t>
            </a:r>
            <a:r>
              <a:rPr lang="pt-BR" dirty="0">
                <a:solidFill>
                  <a:srgbClr val="2F5496"/>
                </a:solidFill>
                <a:latin typeface="Calibri" panose="020F0502020204030204" pitchFamily="34" charset="0"/>
                <a:ea typeface="Calibri" panose="020F0502020204030204" pitchFamily="34" charset="0"/>
                <a:cs typeface="Arial" panose="020B0604020202020204" pitchFamily="34" charset="0"/>
              </a:rPr>
              <a:t>que exerce atividades de regulação, normatização, controle e fiscalização na área de vigilância sanitária</a:t>
            </a:r>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Autoridades Regulatórias - Instituições que têm poder regulatório, ou seja, autoridades que analisam os dados submetidos e conduzem inspeções. Podem também serem denominadas autoridades competentes. </a:t>
            </a:r>
            <a:endParaRPr lang="pt-BR" dirty="0">
              <a:latin typeface="Calibri" panose="020F0502020204030204" pitchFamily="34" charset="0"/>
              <a:ea typeface="Calibri" panose="020F0502020204030204" pitchFamily="34" charset="0"/>
            </a:endParaRPr>
          </a:p>
          <a:p>
            <a:pPr algn="just"/>
            <a:r>
              <a:rPr lang="pt-BR" dirty="0">
                <a:solidFill>
                  <a:srgbClr val="833C0B"/>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Centro de Pesquisa – Local onde, usualmente, as atividades ligadas ao estudo são conduzidas. Ensaios Clínicos podem ser conduzidos em um único centro ou em vários centros simultaneamente (Estudos Multicêntricos).</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Comitê de Coordenação - Comitê organizado pelo patrocinador para coordenar a condução de um estudo multicêntrico. </a:t>
            </a:r>
            <a:endParaRPr lang="pt-BR" dirty="0">
              <a:latin typeface="Calibri" panose="020F0502020204030204" pitchFamily="34" charset="0"/>
              <a:ea typeface="Calibri" panose="020F0502020204030204" pitchFamily="34" charset="0"/>
            </a:endParaRPr>
          </a:p>
          <a:p>
            <a:pPr algn="just"/>
            <a:r>
              <a:rPr lang="pt-BR" dirty="0">
                <a:solidFill>
                  <a:srgbClr val="833C0B"/>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Comitê de Ética em Pesquisa (CEP) - Organização independente, multidisciplinar, cuja responsabilidade é garantir a proteção dos direitos, segurança e bem-estar dos seres humanos envolvidos em um estudo, através, entre outras atividades, da aprovação e revisão contínua do protocolo do estudo e dos materiais e métodos utilizados para a obtenção e documentação do consentimento dos participantes de pesquisa. </a:t>
            </a:r>
            <a:endParaRPr lang="pt-BR" dirty="0">
              <a:latin typeface="Calibri" panose="020F0502020204030204" pitchFamily="34" charset="0"/>
              <a:ea typeface="Calibri" panose="020F0502020204030204" pitchFamily="34" charset="0"/>
            </a:endParaRPr>
          </a:p>
          <a:p>
            <a:pPr algn="just"/>
            <a:r>
              <a:rPr lang="pt-BR" dirty="0">
                <a:solidFill>
                  <a:srgbClr val="833C0B"/>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60838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36477" y="774410"/>
            <a:ext cx="8516203" cy="3970318"/>
          </a:xfrm>
          <a:prstGeom prst="rect">
            <a:avLst/>
          </a:prstGeom>
        </p:spPr>
        <p:txBody>
          <a:bodyPr wrap="square">
            <a:spAutoFit/>
          </a:bodyPr>
          <a:lstStyle/>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Comitê de Ética Independente (IEC) - Uma organização independente (um conselho de revisão ou um comitê institucional, regional, nacional ou supranacional) constituído por profissionais da área médica/científica e membros pertencentes a outras áreas, cuja responsabilidade é garantir a proteção dos direitos, segurança e bem-estar dos seres humanos envolvidos em um estudo e assegurar publicamente a sua proteção, através da revisão e aprovação/parecer favorável sobre o protocolo do estudo, adequação dos investigadores, recursos e dos materiais e métodos utilizados para a obtenção e documentação do consentimento dos participantes de pesquisa, entre outras atividades. A situação legal, composição, função, operação e exigências regulatórias pertinentes ao Comitê de Ética Independente podem ser diferentes em cada país, mas devem permitir que ele atue em consonância com as BPC descritas neste manual. </a:t>
            </a:r>
            <a:endParaRPr lang="pt-BR" dirty="0" smtClean="0">
              <a:solidFill>
                <a:srgbClr val="2F5496"/>
              </a:solidFill>
              <a:latin typeface="Calibri" panose="020F0502020204030204" pitchFamily="34" charset="0"/>
              <a:ea typeface="Calibri" panose="020F0502020204030204" pitchFamily="34" charset="0"/>
              <a:cs typeface="Calibri" panose="020F0502020204030204" pitchFamily="34" charset="0"/>
            </a:endParaRPr>
          </a:p>
          <a:p>
            <a:pPr algn="just"/>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Comitê Independente de Monitoramento de Dados (IDMC) (Conselho de Monitoramento de Dados e Segurança, Comitê de Monitoramento, Comitê de Monitoramento de Dados) - Um comitê independente de monitoramento de dados que, pode ser implementado pelo investigador, para avaliar periodicamente o desenvolvimento de um estudo clínico, os dados de segurança e os limites críticos de eficácia, além de recomendar ao patrocinador a continuidade, a modificação, ou o encerramento do estudo.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CONEP – Comissão Nacional de Ética em Pesquisa, </a:t>
            </a:r>
            <a:r>
              <a:rPr lang="pt-BR" dirty="0">
                <a:solidFill>
                  <a:srgbClr val="2F5496"/>
                </a:solidFill>
                <a:latin typeface="Calibri" panose="020F0502020204030204" pitchFamily="34" charset="0"/>
                <a:ea typeface="Calibri" panose="020F0502020204030204" pitchFamily="34" charset="0"/>
                <a:cs typeface="Arial" panose="020B0604020202020204" pitchFamily="34" charset="0"/>
              </a:rPr>
              <a:t>é uma instância colegiada, de natureza consultiva, deliberativa, normativa, educativa e independente, vinculada ao Conselho Nacional de Saúde/MS.</a:t>
            </a:r>
            <a:endParaRPr lang="pt-BR"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11252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395785" y="672926"/>
            <a:ext cx="8475260" cy="4832092"/>
          </a:xfrm>
          <a:prstGeom prst="rect">
            <a:avLst/>
          </a:prstGeom>
        </p:spPr>
        <p:txBody>
          <a:bodyPr wrap="square">
            <a:spAutoFit/>
          </a:bodyPr>
          <a:lstStyle/>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Instituição - Qualquer entidade, agência ou instalação médica ou odontológica onde sejam conduzidos estudos clínicos. </a:t>
            </a:r>
            <a:endParaRPr lang="pt-BR" dirty="0">
              <a:latin typeface="Calibri" panose="020F0502020204030204" pitchFamily="34" charset="0"/>
              <a:ea typeface="Calibri" panose="020F0502020204030204" pitchFamily="34" charset="0"/>
            </a:endParaRPr>
          </a:p>
          <a:p>
            <a:pPr algn="just"/>
            <a:r>
              <a:rPr lang="pt-BR" dirty="0">
                <a:solidFill>
                  <a:srgbClr val="833C0B"/>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Investigador de Coordenação - Um investigador responsável pela coordenação de investigadores de centros diferentes participantes de um estudo multicêntrico.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Organização de Pesquisa Contratada (CRO) - Uma pessoa ou organização (comercial, acadêmica ou outra) contratada pelo patrocinador para realizar um ou mais de seus deveres e funções relativos a estudos clínicos. </a:t>
            </a:r>
            <a:endParaRPr lang="pt-BR" dirty="0">
              <a:latin typeface="Calibri" panose="020F0502020204030204" pitchFamily="34" charset="0"/>
              <a:ea typeface="Calibri" panose="020F0502020204030204" pitchFamily="34" charset="0"/>
            </a:endParaRPr>
          </a:p>
          <a:p>
            <a:pPr algn="just"/>
            <a:r>
              <a:rPr lang="pt-BR" dirty="0">
                <a:solidFill>
                  <a:srgbClr val="833C0B"/>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Investigador/ Pesquisador - Pessoa responsável por conduzir o estudo clínico em um centro de pesquisa. Em Ensaios Clínicos, são médicos ou dentistas responsáveis, ou seja, que coordenam ou participa da condução do estudo. Pesquisador responsável ou Investigador Principal é o responsável legal pelo estudo, líder da equipe do estudo. </a:t>
            </a:r>
            <a:endParaRPr lang="pt-BR" dirty="0">
              <a:latin typeface="Calibri" panose="020F0502020204030204" pitchFamily="34" charset="0"/>
              <a:ea typeface="Calibri" panose="020F0502020204030204" pitchFamily="34" charset="0"/>
            </a:endParaRPr>
          </a:p>
          <a:p>
            <a:pPr algn="just"/>
            <a:r>
              <a:rPr lang="pt-BR" dirty="0">
                <a:solidFill>
                  <a:srgbClr val="833C0B"/>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Investigador / Instituição - Expressão que significa “o investigador e/ou instituição”, quando e onde solicitada pelas exigências regulatórias aplicáveis. </a:t>
            </a:r>
            <a:endParaRPr lang="pt-BR" dirty="0">
              <a:latin typeface="Calibri" panose="020F0502020204030204" pitchFamily="34" charset="0"/>
              <a:ea typeface="Calibri" panose="020F0502020204030204" pitchFamily="34" charset="0"/>
            </a:endParaRPr>
          </a:p>
          <a:p>
            <a:pPr algn="just"/>
            <a:r>
              <a:rPr lang="pt-BR" dirty="0">
                <a:solidFill>
                  <a:srgbClr val="833C0B"/>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Participantes de Pesquisa / Participante de Pesquisa / Paciente – pela regulamentação brasileira, são voluntários que participam de estudos clínicos. Podendo pertencer ao grupo dos que recebem o produto sob investigação ou ao grupo de controle. Além disso, podem ser portadores de alguma </a:t>
            </a:r>
            <a:r>
              <a:rPr lang="pt-BR" dirty="0" err="1">
                <a:solidFill>
                  <a:srgbClr val="2F5496"/>
                </a:solidFill>
                <a:latin typeface="Calibri" panose="020F0502020204030204" pitchFamily="34" charset="0"/>
                <a:ea typeface="Calibri" panose="020F0502020204030204" pitchFamily="34" charset="0"/>
                <a:cs typeface="Calibri" panose="020F0502020204030204" pitchFamily="34" charset="0"/>
              </a:rPr>
              <a:t>comorbidade</a:t>
            </a:r>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/patologia ou indivíduos saudáveis.</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18731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36478" y="900752"/>
            <a:ext cx="8898340" cy="3970318"/>
          </a:xfrm>
          <a:prstGeom prst="rect">
            <a:avLst/>
          </a:prstGeom>
        </p:spPr>
        <p:txBody>
          <a:bodyPr wrap="square">
            <a:spAutoFit/>
          </a:bodyPr>
          <a:lstStyle/>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Populações Vulneráveis - Indivíduos cuja vontade de participar do estudo possa ser indevidamente influenciada pela expectativa, justificada ou não, de benefícios associados à participação, ou de uma reação negativa, em caso de recusa, por parte de membros seniores de alguma hierarquia da qual façam parte ou à qual estejam submetidos. Exemplos são indivíduos pertencentes a grupos com uma estrutura hierárquica constituída, como estudantes de medicina, farmácia, odontologia e enfermagem, funcionários de hospitais e laboratórios, da indústria farmacêutica, membros das forças armadas e detentos. Outros participantes de pesquisa vulneráveis são aqueles portadores de doenças incuráveis ou que estejam em casas de repouso, pessoas desempregadas ou miseráveis, pacientes em situações de emergência, grupos étnicos minoritários, pessoas sem moradia, nômades, refugiados, menores e aqueles incapazes de atestar o próprio consentimento. </a:t>
            </a:r>
            <a:endParaRPr lang="pt-BR" dirty="0">
              <a:latin typeface="Calibri" panose="020F0502020204030204" pitchFamily="34" charset="0"/>
              <a:ea typeface="Calibri" panose="020F0502020204030204" pitchFamily="34" charset="0"/>
            </a:endParaRPr>
          </a:p>
          <a:p>
            <a:pPr algn="just"/>
            <a:r>
              <a:rPr lang="pt-BR" dirty="0">
                <a:solidFill>
                  <a:srgbClr val="833C0B"/>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Patrocinador – pessoa física ou jurídica, pública ou privada que apoia a pesquisa de variadas formas, seja com financiamento, infraestrutura, recursos humanos ou apoio institucional.</a:t>
            </a:r>
            <a:endParaRPr lang="pt-BR" dirty="0">
              <a:latin typeface="Calibri" panose="020F0502020204030204" pitchFamily="34" charset="0"/>
              <a:ea typeface="Calibri" panose="020F0502020204030204" pitchFamily="34" charset="0"/>
            </a:endParaRPr>
          </a:p>
          <a:p>
            <a:pPr algn="just"/>
            <a:r>
              <a:rPr lang="pt-BR" dirty="0">
                <a:solidFill>
                  <a:srgbClr val="833C0B"/>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Patrocinador-Investigador - Indivíduo que implementa e conduz, sozinho ou em grupo, um estudo clínico e sob cuja imediata direção o produto sob investigação é administrado, fornecido ou utilizado por um paciente. O termo não inclui qualquer pessoa que não um indivíduo (</a:t>
            </a:r>
            <a:r>
              <a:rPr lang="pt-BR" dirty="0" err="1">
                <a:solidFill>
                  <a:srgbClr val="2F5496"/>
                </a:solidFill>
                <a:latin typeface="Calibri" panose="020F0502020204030204" pitchFamily="34" charset="0"/>
                <a:ea typeface="Calibri" panose="020F0502020204030204" pitchFamily="34" charset="0"/>
                <a:cs typeface="Calibri" panose="020F0502020204030204" pitchFamily="34" charset="0"/>
              </a:rPr>
              <a:t>ex</a:t>
            </a:r>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não inclui uma corporação ou uma agência). As responsabilidades de um patrocinador-investigador incluem tanto as do patrocinador como as do investigador. </a:t>
            </a:r>
            <a:endParaRPr lang="pt-BR" dirty="0">
              <a:latin typeface="Calibri" panose="020F0502020204030204" pitchFamily="34" charset="0"/>
              <a:ea typeface="Calibri" panose="020F0502020204030204" pitchFamily="34" charset="0"/>
            </a:endParaRPr>
          </a:p>
          <a:p>
            <a:pPr algn="just"/>
            <a:r>
              <a:rPr lang="pt-BR" dirty="0">
                <a:solidFill>
                  <a:srgbClr val="833C0B"/>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564715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573205" y="1207263"/>
            <a:ext cx="8147714" cy="2677656"/>
          </a:xfrm>
          <a:prstGeom prst="rect">
            <a:avLst/>
          </a:prstGeom>
        </p:spPr>
        <p:txBody>
          <a:bodyPr wrap="square">
            <a:spAutoFit/>
          </a:bodyPr>
          <a:lstStyle/>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Representante legal - Pessoa física ou jurídica autorizada pela legislação aplicável para consentir, em nome do participante de pesquisa, sua a participação em um estudo clínico. </a:t>
            </a:r>
            <a:endParaRPr lang="pt-BR" dirty="0">
              <a:latin typeface="Calibri" panose="020F0502020204030204" pitchFamily="34" charset="0"/>
              <a:ea typeface="Calibri" panose="020F0502020204030204" pitchFamily="34" charset="0"/>
            </a:endParaRPr>
          </a:p>
          <a:p>
            <a:pPr algn="just"/>
            <a:r>
              <a:rPr lang="pt-BR" dirty="0">
                <a:solidFill>
                  <a:srgbClr val="833C0B"/>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Testemunha Imparcial - Pessoa, não relacionada ao estudo, que não possa ser injustamente influenciada pelas pessoas nele envolvidas, que participe do processo de consentimento, inclusive registrando participação assinando o Termo de Consentimento Livre e Esclarecido (TCLE), caso o participante de pesquisa, ou seu responsável legal, não saiba ler e/ou escrever, garantindo assim que as informações redigidas destinadas aos participantes sejam as mesmas informadas verbalmente. </a:t>
            </a:r>
            <a:endParaRPr lang="pt-BR" dirty="0">
              <a:latin typeface="Calibri" panose="020F0502020204030204" pitchFamily="34" charset="0"/>
              <a:ea typeface="Calibri" panose="020F0502020204030204" pitchFamily="34" charset="0"/>
            </a:endParaRPr>
          </a:p>
          <a:p>
            <a:pPr algn="just"/>
            <a:r>
              <a:rPr lang="pt-BR" dirty="0">
                <a:solidFill>
                  <a:srgbClr val="833C0B"/>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err="1">
                <a:solidFill>
                  <a:srgbClr val="2F5496"/>
                </a:solidFill>
                <a:latin typeface="Calibri" panose="020F0502020204030204" pitchFamily="34" charset="0"/>
                <a:ea typeface="Calibri" panose="020F0502020204030204" pitchFamily="34" charset="0"/>
                <a:cs typeface="Calibri" panose="020F0502020204030204" pitchFamily="34" charset="0"/>
              </a:rPr>
              <a:t>Sub-Investigador</a:t>
            </a:r>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 Qualquer membro específico da equipe do estudo clínico, designado e supervisionado pelo investigador no centro de pesquisa para conduzir procedimentos essenciais e/ou tomar decisões importantes relacionadas ao estudo. </a:t>
            </a:r>
            <a:endParaRPr lang="pt-BR"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73586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m 12"/>
          <p:cNvPicPr>
            <a:picLocks noChangeAspect="1"/>
          </p:cNvPicPr>
          <p:nvPr/>
        </p:nvPicPr>
        <p:blipFill>
          <a:blip r:embed="rId2"/>
          <a:stretch>
            <a:fillRect/>
          </a:stretch>
        </p:blipFill>
        <p:spPr>
          <a:xfrm>
            <a:off x="-41720" y="0"/>
            <a:ext cx="9185719" cy="5778500"/>
          </a:xfrm>
          <a:prstGeom prst="rect">
            <a:avLst/>
          </a:prstGeom>
        </p:spPr>
      </p:pic>
      <p:sp>
        <p:nvSpPr>
          <p:cNvPr id="6" name="Google Shape;352;p58"/>
          <p:cNvSpPr/>
          <p:nvPr/>
        </p:nvSpPr>
        <p:spPr>
          <a:xfrm>
            <a:off x="0" y="-318977"/>
            <a:ext cx="23712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Interação: Texto + Imagem</a:t>
            </a:r>
            <a:endParaRPr sz="1200" b="0" i="0" u="none" strike="noStrike" cap="none">
              <a:solidFill>
                <a:schemeClr val="lt1"/>
              </a:solidFill>
              <a:latin typeface="Arial"/>
              <a:ea typeface="Arial"/>
              <a:cs typeface="Arial"/>
              <a:sym typeface="Arial"/>
            </a:endParaRPr>
          </a:p>
        </p:txBody>
      </p:sp>
      <p:sp>
        <p:nvSpPr>
          <p:cNvPr id="7" name="Google Shape;353;p58"/>
          <p:cNvSpPr/>
          <p:nvPr/>
        </p:nvSpPr>
        <p:spPr>
          <a:xfrm>
            <a:off x="4150245" y="-318977"/>
            <a:ext cx="14850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1</a:t>
            </a:r>
            <a:endParaRPr sz="1200" b="0" i="0" u="none" strike="noStrike" cap="none">
              <a:solidFill>
                <a:schemeClr val="lt1"/>
              </a:solidFill>
              <a:latin typeface="Arial"/>
              <a:ea typeface="Arial"/>
              <a:cs typeface="Arial"/>
              <a:sym typeface="Arial"/>
            </a:endParaRPr>
          </a:p>
        </p:txBody>
      </p:sp>
      <p:sp>
        <p:nvSpPr>
          <p:cNvPr id="8" name="Google Shape;354;p58"/>
          <p:cNvSpPr/>
          <p:nvPr/>
        </p:nvSpPr>
        <p:spPr>
          <a:xfrm>
            <a:off x="7658849" y="-318975"/>
            <a:ext cx="14850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Tela: navegação</a:t>
            </a:r>
            <a:endParaRPr sz="1200" b="0" i="0" u="none" strike="noStrike" cap="none">
              <a:solidFill>
                <a:schemeClr val="lt1"/>
              </a:solidFill>
              <a:latin typeface="Arial"/>
              <a:ea typeface="Arial"/>
              <a:cs typeface="Arial"/>
              <a:sym typeface="Arial"/>
            </a:endParaRPr>
          </a:p>
        </p:txBody>
      </p:sp>
      <p:sp>
        <p:nvSpPr>
          <p:cNvPr id="9" name="Retângulo 8"/>
          <p:cNvSpPr/>
          <p:nvPr/>
        </p:nvSpPr>
        <p:spPr>
          <a:xfrm>
            <a:off x="9420726" y="1627089"/>
            <a:ext cx="1732547" cy="262005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ysClr val="windowText" lastClr="000000"/>
                </a:solidFill>
              </a:rPr>
              <a:t>DG esta tela só deverá aparecer no primeiro módulo. </a:t>
            </a:r>
          </a:p>
          <a:p>
            <a:pPr algn="ctr"/>
            <a:endParaRPr lang="pt-BR" dirty="0">
              <a:solidFill>
                <a:sysClr val="windowText" lastClr="000000"/>
              </a:solidFill>
            </a:endParaRPr>
          </a:p>
          <a:p>
            <a:pPr algn="ctr"/>
            <a:r>
              <a:rPr lang="pt-BR" dirty="0" smtClean="0">
                <a:solidFill>
                  <a:sysClr val="windowText" lastClr="000000"/>
                </a:solidFill>
              </a:rPr>
              <a:t>Criar um botão ajuda. </a:t>
            </a:r>
            <a:r>
              <a:rPr lang="pt-BR" dirty="0">
                <a:solidFill>
                  <a:sysClr val="windowText" lastClr="000000"/>
                </a:solidFill>
              </a:rPr>
              <a:t>E</a:t>
            </a:r>
            <a:r>
              <a:rPr lang="pt-BR" dirty="0" smtClean="0">
                <a:solidFill>
                  <a:sysClr val="windowText" lastClr="000000"/>
                </a:solidFill>
              </a:rPr>
              <a:t>ssa tela ficará disponível neste botão caso o cursista tenha dúvidas de navegação.</a:t>
            </a:r>
            <a:endParaRPr lang="pt-BR" dirty="0">
              <a:solidFill>
                <a:sysClr val="windowText" lastClr="000000"/>
              </a:solidFill>
            </a:endParaRPr>
          </a:p>
        </p:txBody>
      </p:sp>
      <p:sp>
        <p:nvSpPr>
          <p:cNvPr id="10" name="Retângulo de cantos arredondados 9"/>
          <p:cNvSpPr/>
          <p:nvPr/>
        </p:nvSpPr>
        <p:spPr>
          <a:xfrm>
            <a:off x="8542420" y="231163"/>
            <a:ext cx="493295" cy="5534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rgbClr val="0070C0"/>
                </a:solidFill>
              </a:rPr>
              <a:t>?</a:t>
            </a:r>
            <a:endParaRPr lang="pt-BR" dirty="0">
              <a:solidFill>
                <a:srgbClr val="0070C0"/>
              </a:solidFill>
            </a:endParaRPr>
          </a:p>
        </p:txBody>
      </p:sp>
      <p:pic>
        <p:nvPicPr>
          <p:cNvPr id="11" name="Imagem 10"/>
          <p:cNvPicPr>
            <a:picLocks noChangeAspect="1"/>
          </p:cNvPicPr>
          <p:nvPr/>
        </p:nvPicPr>
        <p:blipFill>
          <a:blip r:embed="rId3">
            <a:clrChange>
              <a:clrFrom>
                <a:srgbClr val="F3F6FD"/>
              </a:clrFrom>
              <a:clrTo>
                <a:srgbClr val="F3F6FD">
                  <a:alpha val="0"/>
                </a:srgbClr>
              </a:clrTo>
            </a:clrChange>
          </a:blip>
          <a:stretch>
            <a:fillRect/>
          </a:stretch>
        </p:blipFill>
        <p:spPr>
          <a:xfrm flipH="1">
            <a:off x="2549938" y="378863"/>
            <a:ext cx="1812655" cy="876612"/>
          </a:xfrm>
          <a:prstGeom prst="rect">
            <a:avLst/>
          </a:prstGeom>
        </p:spPr>
      </p:pic>
      <p:pic>
        <p:nvPicPr>
          <p:cNvPr id="14" name="Imagem 13"/>
          <p:cNvPicPr>
            <a:picLocks noChangeAspect="1"/>
          </p:cNvPicPr>
          <p:nvPr/>
        </p:nvPicPr>
        <p:blipFill>
          <a:blip r:embed="rId4"/>
          <a:stretch>
            <a:fillRect/>
          </a:stretch>
        </p:blipFill>
        <p:spPr>
          <a:xfrm>
            <a:off x="6400800" y="148142"/>
            <a:ext cx="1973177" cy="874541"/>
          </a:xfrm>
          <a:prstGeom prst="rect">
            <a:avLst/>
          </a:prstGeom>
        </p:spPr>
      </p:pic>
      <p:sp>
        <p:nvSpPr>
          <p:cNvPr id="15" name="Retângulo de cantos arredondados 14"/>
          <p:cNvSpPr/>
          <p:nvPr/>
        </p:nvSpPr>
        <p:spPr>
          <a:xfrm>
            <a:off x="6692570" y="469231"/>
            <a:ext cx="1377612" cy="3479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smtClean="0">
                <a:solidFill>
                  <a:sysClr val="windowText" lastClr="000000"/>
                </a:solidFill>
              </a:rPr>
              <a:t>Clique em </a:t>
            </a:r>
            <a:r>
              <a:rPr lang="pt-BR" sz="900" b="1" dirty="0" smtClean="0">
                <a:solidFill>
                  <a:sysClr val="windowText" lastClr="000000"/>
                </a:solidFill>
              </a:rPr>
              <a:t>Ajuda</a:t>
            </a:r>
            <a:r>
              <a:rPr lang="pt-BR" sz="900" dirty="0" smtClean="0">
                <a:solidFill>
                  <a:sysClr val="windowText" lastClr="000000"/>
                </a:solidFill>
              </a:rPr>
              <a:t> para rever as instruções de navegação.</a:t>
            </a:r>
          </a:p>
          <a:p>
            <a:pPr algn="ctr"/>
            <a:endParaRPr lang="pt-BR" sz="900" dirty="0">
              <a:solidFill>
                <a:sysClr val="windowText" lastClr="000000"/>
              </a:solidFill>
            </a:endParaRPr>
          </a:p>
        </p:txBody>
      </p:sp>
    </p:spTree>
    <p:extLst>
      <p:ext uri="{BB962C8B-B14F-4D97-AF65-F5344CB8AC3E}">
        <p14:creationId xmlns:p14="http://schemas.microsoft.com/office/powerpoint/2010/main" val="2767801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Introdução e Glossário</a:t>
                </a:r>
                <a:endParaRPr lang="pt-BR" sz="900" b="1" dirty="0">
                  <a:solidFill>
                    <a:srgbClr val="9D9D9D"/>
                  </a:solidFill>
                </a:endParaRPr>
              </a:p>
            </p:txBody>
          </p:sp>
        </p:grpSp>
        <p:sp>
          <p:nvSpPr>
            <p:cNvPr id="2" name="Retângulo 1"/>
            <p:cNvSpPr/>
            <p:nvPr/>
          </p:nvSpPr>
          <p:spPr>
            <a:xfrm>
              <a:off x="641446" y="1070810"/>
              <a:ext cx="7973164"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Menu</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9</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71576" y="1111657"/>
            <a:ext cx="4787779" cy="743639"/>
          </a:xfrm>
          <a:prstGeom prst="rect">
            <a:avLst/>
          </a:prstGeom>
          <a:solidFill>
            <a:schemeClr val="bg1"/>
          </a:solidFill>
          <a:ln>
            <a:noFill/>
          </a:ln>
        </p:spPr>
        <p:txBody>
          <a:bodyPr spcFirstLastPara="1" wrap="square" lIns="91425" tIns="45700" rIns="91425" bIns="45700" anchor="t" anchorCtr="0">
            <a:noAutofit/>
          </a:bodyPr>
          <a:lstStyle/>
          <a:p>
            <a:pPr>
              <a:buSzPts val="2000"/>
            </a:pPr>
            <a:r>
              <a:rPr lang="pt-BR" sz="2000" b="1" dirty="0" smtClean="0">
                <a:solidFill>
                  <a:srgbClr val="00A9B2"/>
                </a:solidFill>
              </a:rPr>
              <a:t>Glossário de Termos </a:t>
            </a:r>
            <a:r>
              <a:rPr lang="pt-BR" sz="2000" b="1" dirty="0">
                <a:solidFill>
                  <a:srgbClr val="00A9B2"/>
                </a:solidFill>
              </a:rPr>
              <a:t>e Definições</a:t>
            </a: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97602" y="2098342"/>
            <a:ext cx="5894517" cy="47643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Selecione uma categoria e conheça os termos relacionados.</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21" name="Retângulo 20"/>
          <p:cNvSpPr/>
          <p:nvPr/>
        </p:nvSpPr>
        <p:spPr>
          <a:xfrm>
            <a:off x="9052251" y="1855296"/>
            <a:ext cx="3664038" cy="338454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a:solidFill>
                  <a:schemeClr val="tx1"/>
                </a:solidFill>
              </a:rPr>
              <a:t>DG </a:t>
            </a:r>
            <a:r>
              <a:rPr lang="pt-BR" b="1" dirty="0" smtClean="0">
                <a:solidFill>
                  <a:schemeClr val="tx1"/>
                </a:solidFill>
              </a:rPr>
              <a:t>fazer um menu interativo para as categorias</a:t>
            </a:r>
          </a:p>
          <a:p>
            <a:endParaRPr lang="pt-BR" b="1" dirty="0">
              <a:solidFill>
                <a:schemeClr val="tx1"/>
              </a:solidFill>
            </a:endParaRPr>
          </a:p>
          <a:p>
            <a:r>
              <a:rPr lang="pt-BR" b="1" dirty="0">
                <a:solidFill>
                  <a:schemeClr val="tx1"/>
                </a:solidFill>
              </a:rPr>
              <a:t>Categoria 1 “bonecos representando “atores em pesquisa clínica”; Categoria 2 um comprimido representando “segurança”; Categoria 3 um organograma representando “processos” e Categoria 4 uma pasta de documentos representando “documentos”. Ao clicar nas figuras, o aluno será direcionado à página contendo os termos referentes de cada categoria</a:t>
            </a:r>
          </a:p>
          <a:p>
            <a:endParaRPr lang="pt-BR" b="1" dirty="0">
              <a:solidFill>
                <a:schemeClr val="tx1"/>
              </a:solidFill>
            </a:endParaRPr>
          </a:p>
        </p:txBody>
      </p:sp>
      <p:sp>
        <p:nvSpPr>
          <p:cNvPr id="22" name="Google Shape;400;p61"/>
          <p:cNvSpPr txBox="1"/>
          <p:nvPr/>
        </p:nvSpPr>
        <p:spPr>
          <a:xfrm>
            <a:off x="997602" y="1541579"/>
            <a:ext cx="7172159" cy="46464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Para </a:t>
            </a:r>
            <a:r>
              <a:rPr lang="pt-BR" sz="1200" dirty="0">
                <a:solidFill>
                  <a:srgbClr val="808284"/>
                </a:solidFill>
              </a:rPr>
              <a:t>facilitar a compreensão, </a:t>
            </a:r>
            <a:r>
              <a:rPr lang="pt-BR" sz="1200" dirty="0" smtClean="0">
                <a:solidFill>
                  <a:srgbClr val="808284"/>
                </a:solidFill>
              </a:rPr>
              <a:t>o Glossário de Termos e Definições foi dividido em </a:t>
            </a:r>
            <a:r>
              <a:rPr lang="pt-BR" sz="1200" dirty="0">
                <a:solidFill>
                  <a:srgbClr val="808284"/>
                </a:solidFill>
              </a:rPr>
              <a:t>quatro </a:t>
            </a:r>
            <a:r>
              <a:rPr lang="pt-BR" sz="1200" dirty="0" smtClean="0">
                <a:solidFill>
                  <a:srgbClr val="808284"/>
                </a:solidFill>
              </a:rPr>
              <a:t>categorias.</a:t>
            </a:r>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sp>
        <p:nvSpPr>
          <p:cNvPr id="4" name="Retângulo 3"/>
          <p:cNvSpPr/>
          <p:nvPr/>
        </p:nvSpPr>
        <p:spPr>
          <a:xfrm>
            <a:off x="1983600" y="4440753"/>
            <a:ext cx="4572000" cy="338554"/>
          </a:xfrm>
          <a:prstGeom prst="rect">
            <a:avLst/>
          </a:prstGeom>
        </p:spPr>
        <p:txBody>
          <a:bodyPr>
            <a:spAutoFit/>
          </a:bodyPr>
          <a:lstStyle/>
          <a:p>
            <a:pPr algn="just"/>
            <a:endParaRPr lang="pt-BR" sz="1600" dirty="0">
              <a:effectLst/>
              <a:latin typeface="Times New Roman" panose="02020603050405020304" pitchFamily="18" charset="0"/>
              <a:ea typeface="Times New Roman" panose="02020603050405020304" pitchFamily="18" charset="0"/>
            </a:endParaRPr>
          </a:p>
        </p:txBody>
      </p:sp>
      <p:sp>
        <p:nvSpPr>
          <p:cNvPr id="5" name="Elipse 4"/>
          <p:cNvSpPr/>
          <p:nvPr/>
        </p:nvSpPr>
        <p:spPr>
          <a:xfrm>
            <a:off x="1183677" y="2476990"/>
            <a:ext cx="1783240" cy="1505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1</a:t>
            </a:r>
          </a:p>
          <a:p>
            <a:pPr algn="ctr"/>
            <a:endParaRPr lang="pt-BR" dirty="0"/>
          </a:p>
          <a:p>
            <a:pPr algn="ctr"/>
            <a:r>
              <a:rPr lang="pt-BR" dirty="0" smtClean="0"/>
              <a:t>Atores em pesquisa clínica</a:t>
            </a:r>
            <a:endParaRPr lang="pt-BR" dirty="0"/>
          </a:p>
        </p:txBody>
      </p:sp>
      <p:sp>
        <p:nvSpPr>
          <p:cNvPr id="19" name="Elipse 18"/>
          <p:cNvSpPr/>
          <p:nvPr/>
        </p:nvSpPr>
        <p:spPr>
          <a:xfrm>
            <a:off x="4107328" y="2440605"/>
            <a:ext cx="1783240" cy="1505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2</a:t>
            </a:r>
          </a:p>
          <a:p>
            <a:pPr algn="ctr"/>
            <a:endParaRPr lang="pt-BR" dirty="0" smtClean="0"/>
          </a:p>
          <a:p>
            <a:pPr algn="ctr"/>
            <a:r>
              <a:rPr lang="pt-BR" dirty="0" smtClean="0"/>
              <a:t>Segurança</a:t>
            </a:r>
            <a:endParaRPr lang="pt-BR" dirty="0"/>
          </a:p>
        </p:txBody>
      </p:sp>
      <p:sp>
        <p:nvSpPr>
          <p:cNvPr id="23" name="Elipse 22"/>
          <p:cNvSpPr/>
          <p:nvPr/>
        </p:nvSpPr>
        <p:spPr>
          <a:xfrm>
            <a:off x="2638412" y="3909699"/>
            <a:ext cx="1783240" cy="1505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3</a:t>
            </a:r>
          </a:p>
          <a:p>
            <a:pPr algn="ctr"/>
            <a:endParaRPr lang="pt-BR" dirty="0"/>
          </a:p>
          <a:p>
            <a:pPr algn="ctr"/>
            <a:r>
              <a:rPr lang="pt-BR" dirty="0" smtClean="0"/>
              <a:t>Processos</a:t>
            </a:r>
            <a:endParaRPr lang="pt-BR" dirty="0"/>
          </a:p>
        </p:txBody>
      </p:sp>
      <p:sp>
        <p:nvSpPr>
          <p:cNvPr id="24" name="Elipse 23"/>
          <p:cNvSpPr/>
          <p:nvPr/>
        </p:nvSpPr>
        <p:spPr>
          <a:xfrm>
            <a:off x="6068646" y="3639277"/>
            <a:ext cx="1783240" cy="1505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4</a:t>
            </a:r>
          </a:p>
          <a:p>
            <a:pPr algn="ctr"/>
            <a:endParaRPr lang="pt-BR" dirty="0"/>
          </a:p>
          <a:p>
            <a:pPr algn="ctr"/>
            <a:r>
              <a:rPr lang="pt-BR" dirty="0" smtClean="0"/>
              <a:t>Documentos</a:t>
            </a:r>
            <a:endParaRPr lang="pt-BR" dirty="0"/>
          </a:p>
        </p:txBody>
      </p:sp>
      <p:pic>
        <p:nvPicPr>
          <p:cNvPr id="27650" name="Picture 2" descr="Conjunto de ícones de estilo plano. Telemóveis, Tablet PC e Tecnologias de Comunicação, Conceito Ideia com Lâmpada, Tempo é Dinheiro Ícones. Gestão de Dinheiro e Marketing On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3713" y="1923601"/>
            <a:ext cx="2144459" cy="1686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430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504966" y="769942"/>
            <a:ext cx="7929349" cy="4001095"/>
          </a:xfrm>
          <a:prstGeom prst="rect">
            <a:avLst/>
          </a:prstGeom>
        </p:spPr>
        <p:txBody>
          <a:bodyPr wrap="square">
            <a:spAutoFit/>
          </a:bodyPr>
          <a:lstStyle/>
          <a:p>
            <a:pPr algn="just"/>
            <a:r>
              <a:rPr lang="pt-BR" b="1" dirty="0" smtClean="0">
                <a:solidFill>
                  <a:srgbClr val="2F5496"/>
                </a:solidFill>
                <a:latin typeface="Calibri" panose="020F0502020204030204" pitchFamily="34" charset="0"/>
                <a:ea typeface="Times New Roman" panose="02020603050405020304" pitchFamily="18" charset="0"/>
              </a:rPr>
              <a:t>2_Segurança</a:t>
            </a:r>
          </a:p>
          <a:p>
            <a:pPr algn="just"/>
            <a:endParaRPr lang="pt-BR" sz="1600" dirty="0">
              <a:latin typeface="Times New Roman" panose="02020603050405020304" pitchFamily="18" charset="0"/>
              <a:ea typeface="Times New Roman" panose="02020603050405020304" pitchFamily="18"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Comparador (Produto) - Um produto sob investigação ou comercializado ou placebo, usado como referência em um estudo clínico.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Desvio de Protocolo - </a:t>
            </a:r>
            <a:r>
              <a:rPr lang="pt-BR" dirty="0">
                <a:solidFill>
                  <a:srgbClr val="2F5496"/>
                </a:solidFill>
                <a:latin typeface="Calibri" panose="020F0502020204030204" pitchFamily="34" charset="0"/>
                <a:ea typeface="Calibri" panose="020F0502020204030204" pitchFamily="34" charset="0"/>
              </a:rPr>
              <a:t>qualquer não cumprimento dos procedimentos ou requisitos definidos na versão aprovada do protocolo, sem implicações maiores na integridade do ensaio, na qualidade dos dados ou nos direitos e segurança dos participantes.</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Evento Adverso (EA) - Qualquer ocorrência médica inconveniente ou sinal desfavorável ou não planejado (incluindo achados laboratoriais anormais), sintoma, ou doença temporariamente associada com o uso de um produto farmacêutico sob investigação, relacionadas ou não ao produto farmacêutico sob investigação, e que não, necessariamente, tenha uma relação causal com o tratamento. </a:t>
            </a:r>
            <a:endParaRPr lang="pt-BR" dirty="0">
              <a:latin typeface="Calibri" panose="020F0502020204030204" pitchFamily="34" charset="0"/>
              <a:ea typeface="Calibri" panose="020F0502020204030204" pitchFamily="34" charset="0"/>
            </a:endParaRPr>
          </a:p>
          <a:p>
            <a:pPr algn="just"/>
            <a:r>
              <a:rPr lang="pt-BR" dirty="0">
                <a:solidFill>
                  <a:srgbClr val="833C0B"/>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Evento Adverso Grave (EAG) / Evento Adverso Sério (EAS) - Qualquer ocorrência médica adversa que, em qualquer dose: - resulte em morte, - represente risco à vida, - implique em hospitalização ou prolongamento de uma hospitalização existente, - resulte em persistente inabilidade/incapacidade significativa, ou - cause anomalia congênita. </a:t>
            </a:r>
            <a:endParaRPr lang="pt-BR"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70560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968992" y="927962"/>
            <a:ext cx="7465324" cy="3539430"/>
          </a:xfrm>
          <a:prstGeom prst="rect">
            <a:avLst/>
          </a:prstGeom>
        </p:spPr>
        <p:txBody>
          <a:bodyPr wrap="square">
            <a:spAutoFit/>
          </a:bodyPr>
          <a:lstStyle/>
          <a:p>
            <a:pPr algn="just"/>
            <a:r>
              <a:rPr lang="pt-BR" dirty="0">
                <a:solidFill>
                  <a:srgbClr val="2F5496"/>
                </a:solidFill>
                <a:latin typeface="Calibri" panose="020F0502020204030204" pitchFamily="34" charset="0"/>
                <a:ea typeface="Times New Roman" panose="02020603050405020304" pitchFamily="18" charset="0"/>
              </a:rPr>
              <a:t>Produto </a:t>
            </a:r>
            <a:r>
              <a:rPr lang="pt-BR" dirty="0" err="1">
                <a:solidFill>
                  <a:srgbClr val="2F5496"/>
                </a:solidFill>
                <a:latin typeface="Calibri" panose="020F0502020204030204" pitchFamily="34" charset="0"/>
                <a:ea typeface="Times New Roman" panose="02020603050405020304" pitchFamily="18" charset="0"/>
              </a:rPr>
              <a:t>Investigacional</a:t>
            </a:r>
            <a:r>
              <a:rPr lang="pt-BR" dirty="0">
                <a:solidFill>
                  <a:srgbClr val="2F5496"/>
                </a:solidFill>
                <a:latin typeface="Calibri" panose="020F0502020204030204" pitchFamily="34" charset="0"/>
                <a:ea typeface="Times New Roman" panose="02020603050405020304" pitchFamily="18" charset="0"/>
              </a:rPr>
              <a:t> (ou produto experimental) - Forma farmacêutica de um ingrediente ativo ou placebo que está sendo provada ou usada como referência em um estudo clínico (Ensaio Clínico). Incluindo produto com autorização prévia de comercialização, mas utilizado ou formulado ou empacotado de maneira diferente daquela aprovada. </a:t>
            </a:r>
            <a:endParaRPr lang="pt-BR" sz="1600" dirty="0">
              <a:latin typeface="Times New Roman" panose="02020603050405020304" pitchFamily="18" charset="0"/>
              <a:ea typeface="Times New Roman" panose="02020603050405020304" pitchFamily="18" charset="0"/>
            </a:endParaRPr>
          </a:p>
          <a:p>
            <a:pPr algn="just"/>
            <a:r>
              <a:rPr lang="pt-BR" dirty="0">
                <a:solidFill>
                  <a:srgbClr val="2F5496"/>
                </a:solidFill>
                <a:latin typeface="Calibri" panose="020F0502020204030204" pitchFamily="34" charset="0"/>
                <a:ea typeface="Times New Roman" panose="02020603050405020304" pitchFamily="18" charset="0"/>
              </a:rPr>
              <a:t>Reação Adversa ao medicamento (RAM) - Q</a:t>
            </a:r>
            <a:r>
              <a:rPr lang="pt-BR" dirty="0">
                <a:solidFill>
                  <a:srgbClr val="2F5496"/>
                </a:solidFill>
                <a:latin typeface="Calibri" panose="020F0502020204030204" pitchFamily="34" charset="0"/>
                <a:ea typeface="Times New Roman" panose="02020603050405020304" pitchFamily="18" charset="0"/>
                <a:cs typeface="Times New Roman" panose="02020603050405020304" pitchFamily="18" charset="0"/>
              </a:rPr>
              <a:t>ualquer resposta prejudicial ou indesejável, não intencional, a um medicamento, que ocorre nas doses usualmente empregadas para profilaxia, diagnóstico ou terapia de doenças. No conceito de RAM pode-se observar a existência de uma relação causal entre o uso do medicamento e a ocorrência do evento.</a:t>
            </a:r>
            <a:endParaRPr lang="pt-BR" sz="1600" dirty="0">
              <a:latin typeface="Times New Roman" panose="02020603050405020304" pitchFamily="18" charset="0"/>
              <a:ea typeface="Times New Roman" panose="02020603050405020304" pitchFamily="18"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Reação Adversa Inesperada ao medicamento - Uma reação adversa, cuja natureza ou severidade não seja condizente com as informações aplicáveis ao produto (</a:t>
            </a:r>
            <a:r>
              <a:rPr lang="pt-BR" dirty="0" err="1">
                <a:solidFill>
                  <a:srgbClr val="2F5496"/>
                </a:solidFill>
                <a:latin typeface="Calibri" panose="020F0502020204030204" pitchFamily="34" charset="0"/>
                <a:ea typeface="Calibri" panose="020F0502020204030204" pitchFamily="34" charset="0"/>
                <a:cs typeface="Calibri" panose="020F0502020204030204" pitchFamily="34" charset="0"/>
              </a:rPr>
              <a:t>ex</a:t>
            </a:r>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Brochura do Investigador para produtos sob investigação não aprovados ou bula/resumo das características do produto para os aprovados).</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Violação de protocolo de ensaio clínico - desvio de protocolo de ensaio clínico que possa afetar a qualidade dos dados, que comprometa a integridade do estudo ou que possa afetar a segurança ou os direitos dos participantes do ensaio clínico.</a:t>
            </a:r>
            <a:endParaRPr lang="pt-BR"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273368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Introdução e Glossário</a:t>
                </a:r>
                <a:endParaRPr lang="pt-BR" sz="900" b="1" dirty="0">
                  <a:solidFill>
                    <a:srgbClr val="9D9D9D"/>
                  </a:solidFill>
                </a:endParaRPr>
              </a:p>
            </p:txBody>
          </p:sp>
        </p:grpSp>
        <p:sp>
          <p:nvSpPr>
            <p:cNvPr id="2" name="Retângulo 1"/>
            <p:cNvSpPr/>
            <p:nvPr/>
          </p:nvSpPr>
          <p:spPr>
            <a:xfrm>
              <a:off x="641446" y="1070810"/>
              <a:ext cx="7973164"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Menu</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9</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71576" y="1111657"/>
            <a:ext cx="4787779" cy="743639"/>
          </a:xfrm>
          <a:prstGeom prst="rect">
            <a:avLst/>
          </a:prstGeom>
          <a:solidFill>
            <a:schemeClr val="bg1"/>
          </a:solidFill>
          <a:ln>
            <a:noFill/>
          </a:ln>
        </p:spPr>
        <p:txBody>
          <a:bodyPr spcFirstLastPara="1" wrap="square" lIns="91425" tIns="45700" rIns="91425" bIns="45700" anchor="t" anchorCtr="0">
            <a:noAutofit/>
          </a:bodyPr>
          <a:lstStyle/>
          <a:p>
            <a:pPr>
              <a:buSzPts val="2000"/>
            </a:pPr>
            <a:r>
              <a:rPr lang="pt-BR" sz="2000" b="1" dirty="0" smtClean="0">
                <a:solidFill>
                  <a:srgbClr val="00A9B2"/>
                </a:solidFill>
              </a:rPr>
              <a:t>Glossário de Termos </a:t>
            </a:r>
            <a:r>
              <a:rPr lang="pt-BR" sz="2000" b="1" dirty="0">
                <a:solidFill>
                  <a:srgbClr val="00A9B2"/>
                </a:solidFill>
              </a:rPr>
              <a:t>e Definições</a:t>
            </a: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97602" y="2098342"/>
            <a:ext cx="5894517" cy="47643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Selecione uma categoria e conheça os termos relacionados.</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21" name="Retângulo 20"/>
          <p:cNvSpPr/>
          <p:nvPr/>
        </p:nvSpPr>
        <p:spPr>
          <a:xfrm>
            <a:off x="9052251" y="1855296"/>
            <a:ext cx="3664038" cy="338454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a:solidFill>
                  <a:schemeClr val="tx1"/>
                </a:solidFill>
              </a:rPr>
              <a:t>DG </a:t>
            </a:r>
            <a:r>
              <a:rPr lang="pt-BR" b="1" dirty="0" smtClean="0">
                <a:solidFill>
                  <a:schemeClr val="tx1"/>
                </a:solidFill>
              </a:rPr>
              <a:t>fazer um menu interativo para as categorias</a:t>
            </a:r>
          </a:p>
          <a:p>
            <a:endParaRPr lang="pt-BR" b="1" dirty="0">
              <a:solidFill>
                <a:schemeClr val="tx1"/>
              </a:solidFill>
            </a:endParaRPr>
          </a:p>
          <a:p>
            <a:r>
              <a:rPr lang="pt-BR" b="1" dirty="0">
                <a:solidFill>
                  <a:schemeClr val="tx1"/>
                </a:solidFill>
              </a:rPr>
              <a:t>Categoria 1 “bonecos representando “atores em pesquisa clínica”; Categoria 2 um comprimido representando “segurança”; Categoria 3 um organograma representando “processos” e Categoria 4 uma pasta de documentos representando “documentos”. Ao clicar nas figuras, o aluno será direcionado à página contendo os termos referentes de cada categoria</a:t>
            </a:r>
          </a:p>
          <a:p>
            <a:endParaRPr lang="pt-BR" b="1" dirty="0">
              <a:solidFill>
                <a:schemeClr val="tx1"/>
              </a:solidFill>
            </a:endParaRPr>
          </a:p>
        </p:txBody>
      </p:sp>
      <p:sp>
        <p:nvSpPr>
          <p:cNvPr id="22" name="Google Shape;400;p61"/>
          <p:cNvSpPr txBox="1"/>
          <p:nvPr/>
        </p:nvSpPr>
        <p:spPr>
          <a:xfrm>
            <a:off x="997602" y="1541579"/>
            <a:ext cx="7172159" cy="46464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Para </a:t>
            </a:r>
            <a:r>
              <a:rPr lang="pt-BR" sz="1200" dirty="0">
                <a:solidFill>
                  <a:srgbClr val="808284"/>
                </a:solidFill>
              </a:rPr>
              <a:t>facilitar a compreensão, </a:t>
            </a:r>
            <a:r>
              <a:rPr lang="pt-BR" sz="1200" dirty="0" smtClean="0">
                <a:solidFill>
                  <a:srgbClr val="808284"/>
                </a:solidFill>
              </a:rPr>
              <a:t>o Glossário de Termos e Definições foi dividido em </a:t>
            </a:r>
            <a:r>
              <a:rPr lang="pt-BR" sz="1200" dirty="0">
                <a:solidFill>
                  <a:srgbClr val="808284"/>
                </a:solidFill>
              </a:rPr>
              <a:t>quatro </a:t>
            </a:r>
            <a:r>
              <a:rPr lang="pt-BR" sz="1200" dirty="0" smtClean="0">
                <a:solidFill>
                  <a:srgbClr val="808284"/>
                </a:solidFill>
              </a:rPr>
              <a:t>categorias.</a:t>
            </a:r>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sp>
        <p:nvSpPr>
          <p:cNvPr id="4" name="Retângulo 3"/>
          <p:cNvSpPr/>
          <p:nvPr/>
        </p:nvSpPr>
        <p:spPr>
          <a:xfrm>
            <a:off x="1983600" y="4440753"/>
            <a:ext cx="4572000" cy="338554"/>
          </a:xfrm>
          <a:prstGeom prst="rect">
            <a:avLst/>
          </a:prstGeom>
        </p:spPr>
        <p:txBody>
          <a:bodyPr>
            <a:spAutoFit/>
          </a:bodyPr>
          <a:lstStyle/>
          <a:p>
            <a:pPr algn="just"/>
            <a:endParaRPr lang="pt-BR" sz="1600" dirty="0">
              <a:effectLst/>
              <a:latin typeface="Times New Roman" panose="02020603050405020304" pitchFamily="18" charset="0"/>
              <a:ea typeface="Times New Roman" panose="02020603050405020304" pitchFamily="18" charset="0"/>
            </a:endParaRPr>
          </a:p>
        </p:txBody>
      </p:sp>
      <p:sp>
        <p:nvSpPr>
          <p:cNvPr id="5" name="Elipse 4"/>
          <p:cNvSpPr/>
          <p:nvPr/>
        </p:nvSpPr>
        <p:spPr>
          <a:xfrm>
            <a:off x="1183677" y="2476990"/>
            <a:ext cx="1783240" cy="1505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1</a:t>
            </a:r>
          </a:p>
          <a:p>
            <a:pPr algn="ctr"/>
            <a:endParaRPr lang="pt-BR" dirty="0"/>
          </a:p>
          <a:p>
            <a:pPr algn="ctr"/>
            <a:r>
              <a:rPr lang="pt-BR" dirty="0" smtClean="0"/>
              <a:t>Atores em pesquisa clínica</a:t>
            </a:r>
            <a:endParaRPr lang="pt-BR" dirty="0"/>
          </a:p>
        </p:txBody>
      </p:sp>
      <p:sp>
        <p:nvSpPr>
          <p:cNvPr id="19" name="Elipse 18"/>
          <p:cNvSpPr/>
          <p:nvPr/>
        </p:nvSpPr>
        <p:spPr>
          <a:xfrm>
            <a:off x="4107328" y="2440605"/>
            <a:ext cx="1783240" cy="1505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2</a:t>
            </a:r>
          </a:p>
          <a:p>
            <a:pPr algn="ctr"/>
            <a:endParaRPr lang="pt-BR" dirty="0" smtClean="0"/>
          </a:p>
          <a:p>
            <a:pPr algn="ctr"/>
            <a:r>
              <a:rPr lang="pt-BR" dirty="0" smtClean="0"/>
              <a:t>Segurança</a:t>
            </a:r>
            <a:endParaRPr lang="pt-BR" dirty="0"/>
          </a:p>
        </p:txBody>
      </p:sp>
      <p:sp>
        <p:nvSpPr>
          <p:cNvPr id="23" name="Elipse 22"/>
          <p:cNvSpPr/>
          <p:nvPr/>
        </p:nvSpPr>
        <p:spPr>
          <a:xfrm>
            <a:off x="2638412" y="3909699"/>
            <a:ext cx="1783240" cy="1505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3</a:t>
            </a:r>
          </a:p>
          <a:p>
            <a:pPr algn="ctr"/>
            <a:endParaRPr lang="pt-BR" dirty="0"/>
          </a:p>
          <a:p>
            <a:pPr algn="ctr"/>
            <a:r>
              <a:rPr lang="pt-BR" dirty="0" smtClean="0"/>
              <a:t>Processos</a:t>
            </a:r>
            <a:endParaRPr lang="pt-BR" dirty="0"/>
          </a:p>
        </p:txBody>
      </p:sp>
      <p:sp>
        <p:nvSpPr>
          <p:cNvPr id="24" name="Elipse 23"/>
          <p:cNvSpPr/>
          <p:nvPr/>
        </p:nvSpPr>
        <p:spPr>
          <a:xfrm>
            <a:off x="6068646" y="3639277"/>
            <a:ext cx="1783240" cy="1505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4</a:t>
            </a:r>
          </a:p>
          <a:p>
            <a:pPr algn="ctr"/>
            <a:endParaRPr lang="pt-BR" dirty="0"/>
          </a:p>
          <a:p>
            <a:pPr algn="ctr"/>
            <a:r>
              <a:rPr lang="pt-BR" dirty="0" smtClean="0"/>
              <a:t>Documentos</a:t>
            </a:r>
            <a:endParaRPr lang="pt-BR" dirty="0"/>
          </a:p>
        </p:txBody>
      </p:sp>
      <p:pic>
        <p:nvPicPr>
          <p:cNvPr id="27650" name="Picture 2" descr="Conjunto de ícones de estilo plano. Telemóveis, Tablet PC e Tecnologias de Comunicação, Conceito Ideia com Lâmpada, Tempo é Dinheiro Ícones. Gestão de Dinheiro e Marketing On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3713" y="1923601"/>
            <a:ext cx="2144459" cy="1686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596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64025" y="422995"/>
            <a:ext cx="8229600" cy="5078313"/>
          </a:xfrm>
          <a:prstGeom prst="rect">
            <a:avLst/>
          </a:prstGeom>
        </p:spPr>
        <p:txBody>
          <a:bodyPr wrap="square">
            <a:spAutoFit/>
          </a:bodyPr>
          <a:lstStyle/>
          <a:p>
            <a:pPr algn="just"/>
            <a:r>
              <a:rPr lang="pt-BR" b="1" dirty="0" smtClean="0">
                <a:solidFill>
                  <a:srgbClr val="2F5496"/>
                </a:solidFill>
                <a:latin typeface="Calibri" panose="020F0502020204030204" pitchFamily="34" charset="0"/>
                <a:ea typeface="Times New Roman" panose="02020603050405020304" pitchFamily="18" charset="0"/>
              </a:rPr>
              <a:t>3_Processos</a:t>
            </a:r>
          </a:p>
          <a:p>
            <a:pPr algn="just"/>
            <a:endParaRPr lang="pt-BR" sz="1600" dirty="0">
              <a:latin typeface="Times New Roman" panose="02020603050405020304" pitchFamily="18" charset="0"/>
              <a:ea typeface="Times New Roman" panose="02020603050405020304" pitchFamily="18"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Adesão (em relação aos estudos) – Seguir todas as exigências relativas ao estudo, às Boas Práticas Clínicas e às exigências regulatórias aplicáveis. </a:t>
            </a:r>
            <a:endParaRPr lang="pt-BR" dirty="0">
              <a:latin typeface="Calibri" panose="020F0502020204030204" pitchFamily="34" charset="0"/>
              <a:ea typeface="Calibri" panose="020F0502020204030204" pitchFamily="34" charset="0"/>
            </a:endParaRPr>
          </a:p>
          <a:p>
            <a:pPr algn="just"/>
            <a:r>
              <a:rPr lang="pt-BR" dirty="0">
                <a:solidFill>
                  <a:srgbClr val="833C0B"/>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Acesso Direto - Permissão para examinar, analisar, verificar e reproduzir quaisquer registros e relatórios que sejam importantes para avaliar o estudo clínico. Qualquer parte (</a:t>
            </a:r>
            <a:r>
              <a:rPr lang="pt-BR" dirty="0" err="1">
                <a:solidFill>
                  <a:srgbClr val="2F5496"/>
                </a:solidFill>
                <a:latin typeface="Calibri" panose="020F0502020204030204" pitchFamily="34" charset="0"/>
                <a:ea typeface="Calibri" panose="020F0502020204030204" pitchFamily="34" charset="0"/>
                <a:cs typeface="Calibri" panose="020F0502020204030204" pitchFamily="34" charset="0"/>
              </a:rPr>
              <a:t>ex</a:t>
            </a:r>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autoridades regulatórias nacionais e estrangeiras, auditores e monitores do patrocinador) com acesso direto deverá ter o devido cuidado, com as restrições estabelecidas pelas exigências regulatórias aplicáveis, para que se mantenha confidencialidade dos participantes de pesquisa e das informações de propriedade do patrocinador. </a:t>
            </a:r>
            <a:endParaRPr lang="pt-BR" dirty="0">
              <a:latin typeface="Calibri" panose="020F0502020204030204" pitchFamily="34" charset="0"/>
              <a:ea typeface="Calibri" panose="020F0502020204030204" pitchFamily="34" charset="0"/>
            </a:endParaRPr>
          </a:p>
          <a:p>
            <a:pPr algn="just"/>
            <a:r>
              <a:rPr lang="pt-BR" dirty="0">
                <a:solidFill>
                  <a:srgbClr val="833C0B"/>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Auditoria - Verificação independente e sistemática das atividades e documentos relativos ao estudo, a fim de determinar se o protocolo, os procedimentos padrões do patrocinador (POP), as Boas Práticas Clínicas (BPC) e as exigências regulatórias aplicáveis estão sendo cumpridas.</a:t>
            </a:r>
            <a:endParaRPr lang="pt-BR" dirty="0">
              <a:latin typeface="Calibri" panose="020F0502020204030204" pitchFamily="34" charset="0"/>
              <a:ea typeface="Calibri" panose="020F0502020204030204" pitchFamily="34" charset="0"/>
            </a:endParaRPr>
          </a:p>
          <a:p>
            <a:pPr algn="just"/>
            <a:r>
              <a:rPr lang="pt-BR" dirty="0">
                <a:solidFill>
                  <a:srgbClr val="833C0B"/>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Bem-estar (dos participantes de pesquisa) - Integridade física e mental dos indivíduos envolvidos em um estudo clínico</a:t>
            </a:r>
            <a:r>
              <a:rPr lang="pt-BR" dirty="0" smtClean="0">
                <a:solidFill>
                  <a:srgbClr val="2F5496"/>
                </a:solidFill>
                <a:latin typeface="Calibri" panose="020F0502020204030204" pitchFamily="34" charset="0"/>
                <a:ea typeface="Calibri" panose="020F0502020204030204" pitchFamily="34" charset="0"/>
                <a:cs typeface="Calibri" panose="020F0502020204030204" pitchFamily="34" charset="0"/>
              </a:rPr>
              <a:t>.</a:t>
            </a:r>
          </a:p>
          <a:p>
            <a:pPr algn="just"/>
            <a:endParaRPr lang="pt-BR" dirty="0">
              <a:solidFill>
                <a:srgbClr val="2F5496"/>
              </a:solidFill>
              <a:latin typeface="Calibri" panose="020F0502020204030204" pitchFamily="34" charset="0"/>
              <a:ea typeface="Calibri" panose="020F0502020204030204" pitchFamily="34" charset="0"/>
              <a:cs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Boas Práticas Clínicas (BPC) - padrão de qualidade ética e científica para o planejamento, condução, registro e relato de estudos clínicos que envolvam a participação de seres humanos. O objetivo é assegurar a proteção dos direitos, integridade e confidencialidade dos participantes da pesquisa, assim como, a credibilidade dos dados e a precisão dos resultados.</a:t>
            </a:r>
          </a:p>
          <a:p>
            <a:pPr algn="just"/>
            <a:endParaRPr lang="pt-BR"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517280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23080" y="591653"/>
            <a:ext cx="8297839" cy="4278094"/>
          </a:xfrm>
          <a:prstGeom prst="rect">
            <a:avLst/>
          </a:prstGeom>
        </p:spPr>
        <p:txBody>
          <a:bodyPr wrap="square">
            <a:spAutoFit/>
          </a:bodyPr>
          <a:lstStyle/>
          <a:p>
            <a:pPr algn="just"/>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Times New Roman" panose="02020603050405020304" pitchFamily="18" charset="0"/>
              </a:rPr>
              <a:t>Caráter Cego / Mascaramento - Procedimento no qual uma ou mais partes envolvidas no estudo é mantida desinformada sobre as indicações do tratamento. O caráter cego geralmente refere-se aos participantes de pesquisa. Caso o estudo seja duplo-cego, significa que não somente o participante, mas os investigadores, monitores e, em alguns casos, aos analistas de dados são mantidos desinformados quanto ao tratamento</a:t>
            </a:r>
            <a:r>
              <a:rPr lang="pt-BR" dirty="0" smtClean="0">
                <a:solidFill>
                  <a:srgbClr val="2F5496"/>
                </a:solidFill>
                <a:latin typeface="Calibri" panose="020F0502020204030204" pitchFamily="34" charset="0"/>
                <a:ea typeface="Times New Roman" panose="02020603050405020304" pitchFamily="18" charset="0"/>
              </a:rPr>
              <a:t>.</a:t>
            </a:r>
          </a:p>
          <a:p>
            <a:pPr algn="just"/>
            <a:endParaRPr lang="pt-BR" sz="1600" dirty="0">
              <a:latin typeface="Times New Roman" panose="02020603050405020304" pitchFamily="18" charset="0"/>
              <a:ea typeface="Times New Roman" panose="02020603050405020304" pitchFamily="18" charset="0"/>
            </a:endParaRPr>
          </a:p>
          <a:p>
            <a:pPr algn="just"/>
            <a:r>
              <a:rPr lang="pt-BR" dirty="0">
                <a:solidFill>
                  <a:srgbClr val="2F5496"/>
                </a:solidFill>
                <a:latin typeface="Calibri" panose="020F0502020204030204" pitchFamily="34" charset="0"/>
                <a:ea typeface="Times New Roman" panose="02020603050405020304" pitchFamily="18" charset="0"/>
              </a:rPr>
              <a:t>Confidencialidade – Prevenir a divulgação para outros, que não os indivíduos autorizados, sobre a identidade de um participante de pesquisa ou de uma informação de propriedade do patrocinador</a:t>
            </a:r>
            <a:r>
              <a:rPr lang="pt-BR" dirty="0" smtClean="0">
                <a:solidFill>
                  <a:srgbClr val="2F5496"/>
                </a:solidFill>
                <a:latin typeface="Calibri" panose="020F0502020204030204" pitchFamily="34" charset="0"/>
                <a:ea typeface="Times New Roman" panose="02020603050405020304" pitchFamily="18" charset="0"/>
              </a:rPr>
              <a:t>.</a:t>
            </a:r>
          </a:p>
          <a:p>
            <a:pPr algn="just"/>
            <a:endParaRPr lang="pt-BR" sz="1600" dirty="0">
              <a:solidFill>
                <a:srgbClr val="2F5496"/>
              </a:solidFill>
              <a:effectLst/>
              <a:latin typeface="Calibri" panose="020F0502020204030204" pitchFamily="34" charset="0"/>
              <a:ea typeface="Times New Roman" panose="02020603050405020304" pitchFamily="18" charset="0"/>
            </a:endParaRPr>
          </a:p>
          <a:p>
            <a:pPr algn="just"/>
            <a:r>
              <a:rPr lang="pt-BR" dirty="0">
                <a:solidFill>
                  <a:srgbClr val="2F5496"/>
                </a:solidFill>
                <a:latin typeface="Calibri" panose="020F0502020204030204" pitchFamily="34" charset="0"/>
                <a:ea typeface="Times New Roman" panose="02020603050405020304" pitchFamily="18" charset="0"/>
              </a:rPr>
              <a:t>Controle de Qualidade - Técnicas e atividades operacionais adotadas dentro do sistema de garantia de qualidade para assegurar que todas as exigências de qualidade relacionadas às atividades do estudo sejam atendidas. </a:t>
            </a:r>
          </a:p>
          <a:p>
            <a:pPr algn="just"/>
            <a:endParaRPr lang="pt-BR" dirty="0">
              <a:solidFill>
                <a:srgbClr val="2F5496"/>
              </a:solidFill>
              <a:latin typeface="Calibri" panose="020F0502020204030204" pitchFamily="34" charset="0"/>
              <a:ea typeface="Times New Roman" panose="02020603050405020304" pitchFamily="18" charset="0"/>
            </a:endParaRPr>
          </a:p>
          <a:p>
            <a:pPr algn="just"/>
            <a:r>
              <a:rPr lang="pt-BR" dirty="0">
                <a:solidFill>
                  <a:srgbClr val="2F5496"/>
                </a:solidFill>
                <a:latin typeface="Calibri" panose="020F0502020204030204" pitchFamily="34" charset="0"/>
                <a:ea typeface="Times New Roman" panose="02020603050405020304" pitchFamily="18" charset="0"/>
              </a:rPr>
              <a:t>Estudo Clínico - Qualquer investigação em seres humanos que pretenda descobrir ou verificar os efeitos clínicos, farmacêuticos e/ou outros efeitos farmacodinâmicos de um produto(s) sob investigação; e/ou identificar quaisquer reações adversas a um produto(s) sob investigação; e/ou estudar a absorção, distribuição, metabolismo e excreção de um produto(s) sob investigação com o objetivo de apurar sua segurança e/ou eficácia. </a:t>
            </a:r>
          </a:p>
          <a:p>
            <a:pPr algn="just"/>
            <a:endParaRPr lang="pt-BR"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74092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63773" y="257761"/>
            <a:ext cx="8693624" cy="5478423"/>
          </a:xfrm>
          <a:prstGeom prst="rect">
            <a:avLst/>
          </a:prstGeom>
        </p:spPr>
        <p:txBody>
          <a:bodyPr wrap="square">
            <a:spAutoFit/>
          </a:bodyPr>
          <a:lstStyle/>
          <a:p>
            <a:pPr algn="just"/>
            <a:endParaRPr lang="pt-BR" dirty="0">
              <a:latin typeface="Calibri" panose="020F0502020204030204" pitchFamily="34" charset="0"/>
              <a:ea typeface="Calibri" panose="020F0502020204030204" pitchFamily="34" charset="0"/>
            </a:endParaRPr>
          </a:p>
          <a:p>
            <a:r>
              <a:rPr lang="pt-BR" dirty="0">
                <a:solidFill>
                  <a:srgbClr val="2F5496"/>
                </a:solidFill>
                <a:latin typeface="Calibri" panose="020F0502020204030204" pitchFamily="34" charset="0"/>
                <a:ea typeface="Times New Roman" panose="02020603050405020304" pitchFamily="18" charset="0"/>
                <a:cs typeface="Arial" panose="020B0604020202020204" pitchFamily="34" charset="0"/>
              </a:rPr>
              <a:t>Farmacocinética - Em geral, são todas as modificações que um sistema biológico produz em um princípio ativo. É o estudo da cinética (relação quantitativa entre a variável independente tempo e a variável dependente concentração) dos processos de absorção, distribuição, </a:t>
            </a:r>
            <a:r>
              <a:rPr lang="pt-BR" dirty="0" err="1">
                <a:solidFill>
                  <a:srgbClr val="2F5496"/>
                </a:solidFill>
                <a:latin typeface="Calibri" panose="020F0502020204030204" pitchFamily="34" charset="0"/>
                <a:ea typeface="Times New Roman" panose="02020603050405020304" pitchFamily="18" charset="0"/>
                <a:cs typeface="Arial" panose="020B0604020202020204" pitchFamily="34" charset="0"/>
              </a:rPr>
              <a:t>biotransformação</a:t>
            </a:r>
            <a:r>
              <a:rPr lang="pt-BR" dirty="0">
                <a:solidFill>
                  <a:srgbClr val="2F5496"/>
                </a:solidFill>
                <a:latin typeface="Calibri" panose="020F0502020204030204" pitchFamily="34" charset="0"/>
                <a:ea typeface="Times New Roman" panose="02020603050405020304" pitchFamily="18" charset="0"/>
                <a:cs typeface="Arial" panose="020B0604020202020204" pitchFamily="34" charset="0"/>
              </a:rPr>
              <a:t> e excreção dos medicamentos (princípios ativos e/ou seus metabolitos).</a:t>
            </a:r>
            <a:endParaRPr lang="pt-BR" dirty="0">
              <a:latin typeface="Calibri" panose="020F0502020204030204" pitchFamily="34" charset="0"/>
              <a:ea typeface="Calibri" panose="020F0502020204030204" pitchFamily="34" charset="0"/>
            </a:endParaRPr>
          </a:p>
          <a:p>
            <a:pPr algn="just"/>
            <a:endParaRPr lang="pt-BR" dirty="0" smtClean="0">
              <a:solidFill>
                <a:srgbClr val="2F5496"/>
              </a:solidFill>
              <a:latin typeface="Calibri" panose="020F0502020204030204" pitchFamily="34" charset="0"/>
              <a:ea typeface="Times New Roman" panose="02020603050405020304" pitchFamily="18" charset="0"/>
            </a:endParaRPr>
          </a:p>
          <a:p>
            <a:pPr algn="just"/>
            <a:r>
              <a:rPr lang="pt-BR" dirty="0" smtClean="0">
                <a:solidFill>
                  <a:srgbClr val="2F5496"/>
                </a:solidFill>
                <a:latin typeface="Calibri" panose="020F0502020204030204" pitchFamily="34" charset="0"/>
                <a:ea typeface="Times New Roman" panose="02020603050405020304" pitchFamily="18" charset="0"/>
              </a:rPr>
              <a:t>Farmacodinâmica </a:t>
            </a:r>
            <a:r>
              <a:rPr lang="pt-BR" dirty="0">
                <a:solidFill>
                  <a:srgbClr val="2F5496"/>
                </a:solidFill>
                <a:latin typeface="Calibri" panose="020F0502020204030204" pitchFamily="34" charset="0"/>
                <a:ea typeface="Times New Roman" panose="02020603050405020304" pitchFamily="18" charset="0"/>
              </a:rPr>
              <a:t>- modificações que um princípio ativo produz em um sistema biológico, ou seja, é o estudo dos efeitos bioquímicos e fisiológicos dos medicamentos e seus mecanismos de ação.</a:t>
            </a:r>
            <a:endParaRPr lang="pt-BR" sz="1600" dirty="0">
              <a:latin typeface="Times New Roman" panose="02020603050405020304" pitchFamily="18" charset="0"/>
              <a:ea typeface="Times New Roman" panose="02020603050405020304" pitchFamily="18" charset="0"/>
            </a:endParaRPr>
          </a:p>
          <a:p>
            <a:pPr algn="just"/>
            <a:endParaRPr lang="pt-BR" dirty="0" smtClean="0">
              <a:solidFill>
                <a:srgbClr val="2F5496"/>
              </a:solidFill>
              <a:latin typeface="Calibri" panose="020F0502020204030204" pitchFamily="34" charset="0"/>
              <a:ea typeface="Calibri" panose="020F0502020204030204" pitchFamily="34" charset="0"/>
              <a:cs typeface="Calibri" panose="020F0502020204030204" pitchFamily="34" charset="0"/>
            </a:endParaRPr>
          </a:p>
          <a:p>
            <a:pPr algn="just"/>
            <a:r>
              <a:rPr lang="pt-BR" dirty="0" smtClean="0">
                <a:solidFill>
                  <a:srgbClr val="2F5496"/>
                </a:solidFill>
                <a:latin typeface="Calibri" panose="020F0502020204030204" pitchFamily="34" charset="0"/>
                <a:ea typeface="Calibri" panose="020F0502020204030204" pitchFamily="34" charset="0"/>
                <a:cs typeface="Calibri" panose="020F0502020204030204" pitchFamily="34" charset="0"/>
              </a:rPr>
              <a:t>Garantia </a:t>
            </a:r>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de Qualidade - Todas as ações planejadas e sistemáticas realizadas para garantir que o estudo seja desenvolvido e os dados sejam gerados, documentados, relatados e arquivados conforme às Boas Práticas Clínicas (BPC) e as exigências regulatórias aplicáveis. </a:t>
            </a:r>
            <a:endParaRPr lang="pt-BR" dirty="0" smtClean="0">
              <a:solidFill>
                <a:srgbClr val="2F5496"/>
              </a:solidFill>
              <a:latin typeface="Calibri" panose="020F0502020204030204" pitchFamily="34" charset="0"/>
              <a:ea typeface="Calibri" panose="020F0502020204030204" pitchFamily="34" charset="0"/>
              <a:cs typeface="Calibri" panose="020F0502020204030204" pitchFamily="34" charset="0"/>
            </a:endParaRPr>
          </a:p>
          <a:p>
            <a:pPr algn="just"/>
            <a:endParaRPr lang="pt-BR" dirty="0">
              <a:solidFill>
                <a:srgbClr val="2F5496"/>
              </a:solidFill>
              <a:latin typeface="Calibri" panose="020F0502020204030204" pitchFamily="34" charset="0"/>
              <a:ea typeface="Calibri" panose="020F0502020204030204" pitchFamily="34" charset="0"/>
              <a:cs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Inspeção -  Atividade de uma autoridade regulatória afim de avaliar documentos, instalações, registros e quaisquer outros recursos que se considerem relacionados ao estudo clínico, os quais podem estar localizados na instituição onde está sendo conduzido o estudo, nas dependências do patrocinador e/ou das organizações de pesquisa contratadas (CRO), ou em outros estabelecimentos tidos como apropriados pelas autoridades regulatórias. </a:t>
            </a:r>
            <a:endParaRPr lang="pt-BR" dirty="0">
              <a:latin typeface="Calibri" panose="020F0502020204030204" pitchFamily="34" charset="0"/>
              <a:ea typeface="Calibri" panose="020F0502020204030204" pitchFamily="34" charset="0"/>
            </a:endParaRPr>
          </a:p>
          <a:p>
            <a:pPr algn="just"/>
            <a:r>
              <a:rPr lang="pt-BR" dirty="0">
                <a:solidFill>
                  <a:srgbClr val="833C0B"/>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Monitoria - Atividade de acompanhamento do progresso de um estudo clínico, garantindo que sua condução, registros e relatos são realizados de acordo com o protocolo, os Procedimentos Operacionais Padrão (POP), as Boas Práticas Clínicas (BPC) e as exigências regulatórias aplicáveis. </a:t>
            </a:r>
            <a:endParaRPr lang="pt-BR" dirty="0">
              <a:latin typeface="Calibri" panose="020F0502020204030204" pitchFamily="34" charset="0"/>
              <a:ea typeface="Calibri" panose="020F0502020204030204" pitchFamily="34" charset="0"/>
            </a:endParaRPr>
          </a:p>
          <a:p>
            <a:pPr algn="just"/>
            <a:r>
              <a:rPr lang="pt-BR" dirty="0">
                <a:solidFill>
                  <a:srgbClr val="833C0B"/>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Randomização - Processo de designação aleatória dos participantes de pesquisa ao tratamento ou ao grupo-controle, de forma a reduzir parcialidades. </a:t>
            </a:r>
            <a:endParaRPr lang="pt-BR" dirty="0">
              <a:latin typeface="Calibri" panose="020F0502020204030204" pitchFamily="34" charset="0"/>
              <a:ea typeface="Calibri" panose="020F0502020204030204" pitchFamily="34" charset="0"/>
            </a:endParaRPr>
          </a:p>
          <a:p>
            <a:pPr algn="just"/>
            <a:endParaRPr lang="pt-BR"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190760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Introdução e Glossário</a:t>
                </a:r>
                <a:endParaRPr lang="pt-BR" sz="900" b="1" dirty="0">
                  <a:solidFill>
                    <a:srgbClr val="9D9D9D"/>
                  </a:solidFill>
                </a:endParaRPr>
              </a:p>
            </p:txBody>
          </p:sp>
        </p:grpSp>
        <p:sp>
          <p:nvSpPr>
            <p:cNvPr id="2" name="Retângulo 1"/>
            <p:cNvSpPr/>
            <p:nvPr/>
          </p:nvSpPr>
          <p:spPr>
            <a:xfrm>
              <a:off x="641446" y="1070810"/>
              <a:ext cx="7973164"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Menu</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9</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71576" y="1111657"/>
            <a:ext cx="4787779" cy="743639"/>
          </a:xfrm>
          <a:prstGeom prst="rect">
            <a:avLst/>
          </a:prstGeom>
          <a:solidFill>
            <a:schemeClr val="bg1"/>
          </a:solidFill>
          <a:ln>
            <a:noFill/>
          </a:ln>
        </p:spPr>
        <p:txBody>
          <a:bodyPr spcFirstLastPara="1" wrap="square" lIns="91425" tIns="45700" rIns="91425" bIns="45700" anchor="t" anchorCtr="0">
            <a:noAutofit/>
          </a:bodyPr>
          <a:lstStyle/>
          <a:p>
            <a:pPr>
              <a:buSzPts val="2000"/>
            </a:pPr>
            <a:r>
              <a:rPr lang="pt-BR" sz="2000" b="1" dirty="0" smtClean="0">
                <a:solidFill>
                  <a:srgbClr val="00A9B2"/>
                </a:solidFill>
              </a:rPr>
              <a:t>Glossário de Termos </a:t>
            </a:r>
            <a:r>
              <a:rPr lang="pt-BR" sz="2000" b="1" dirty="0">
                <a:solidFill>
                  <a:srgbClr val="00A9B2"/>
                </a:solidFill>
              </a:rPr>
              <a:t>e Definições</a:t>
            </a: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97602" y="2098342"/>
            <a:ext cx="5894517" cy="47643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Selecione uma categoria e conheça os termos relacionados.</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21" name="Retângulo 20"/>
          <p:cNvSpPr/>
          <p:nvPr/>
        </p:nvSpPr>
        <p:spPr>
          <a:xfrm>
            <a:off x="9052251" y="1855296"/>
            <a:ext cx="3664038" cy="338454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a:solidFill>
                  <a:schemeClr val="tx1"/>
                </a:solidFill>
              </a:rPr>
              <a:t>DG </a:t>
            </a:r>
            <a:r>
              <a:rPr lang="pt-BR" b="1" dirty="0" smtClean="0">
                <a:solidFill>
                  <a:schemeClr val="tx1"/>
                </a:solidFill>
              </a:rPr>
              <a:t>fazer um menu interativo para as categorias</a:t>
            </a:r>
          </a:p>
          <a:p>
            <a:endParaRPr lang="pt-BR" b="1" dirty="0">
              <a:solidFill>
                <a:schemeClr val="tx1"/>
              </a:solidFill>
            </a:endParaRPr>
          </a:p>
          <a:p>
            <a:r>
              <a:rPr lang="pt-BR" b="1" dirty="0">
                <a:solidFill>
                  <a:schemeClr val="tx1"/>
                </a:solidFill>
              </a:rPr>
              <a:t>Categoria 1 “bonecos representando “atores em pesquisa clínica”; Categoria 2 um comprimido representando “segurança”; Categoria 3 um organograma representando “processos” e Categoria 4 uma pasta de documentos representando “documentos”. Ao clicar nas figuras, o aluno será direcionado à página contendo os termos referentes de cada categoria</a:t>
            </a:r>
          </a:p>
          <a:p>
            <a:endParaRPr lang="pt-BR" b="1" dirty="0">
              <a:solidFill>
                <a:schemeClr val="tx1"/>
              </a:solidFill>
            </a:endParaRPr>
          </a:p>
        </p:txBody>
      </p:sp>
      <p:sp>
        <p:nvSpPr>
          <p:cNvPr id="22" name="Google Shape;400;p61"/>
          <p:cNvSpPr txBox="1"/>
          <p:nvPr/>
        </p:nvSpPr>
        <p:spPr>
          <a:xfrm>
            <a:off x="997602" y="1541579"/>
            <a:ext cx="7172159" cy="46464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Para </a:t>
            </a:r>
            <a:r>
              <a:rPr lang="pt-BR" sz="1200" dirty="0">
                <a:solidFill>
                  <a:srgbClr val="808284"/>
                </a:solidFill>
              </a:rPr>
              <a:t>facilitar a compreensão, </a:t>
            </a:r>
            <a:r>
              <a:rPr lang="pt-BR" sz="1200" dirty="0" smtClean="0">
                <a:solidFill>
                  <a:srgbClr val="808284"/>
                </a:solidFill>
              </a:rPr>
              <a:t>o Glossário de Termos e Definições foi dividido em </a:t>
            </a:r>
            <a:r>
              <a:rPr lang="pt-BR" sz="1200" dirty="0">
                <a:solidFill>
                  <a:srgbClr val="808284"/>
                </a:solidFill>
              </a:rPr>
              <a:t>quatro </a:t>
            </a:r>
            <a:r>
              <a:rPr lang="pt-BR" sz="1200" dirty="0" smtClean="0">
                <a:solidFill>
                  <a:srgbClr val="808284"/>
                </a:solidFill>
              </a:rPr>
              <a:t>categorias.</a:t>
            </a:r>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sp>
        <p:nvSpPr>
          <p:cNvPr id="4" name="Retângulo 3"/>
          <p:cNvSpPr/>
          <p:nvPr/>
        </p:nvSpPr>
        <p:spPr>
          <a:xfrm>
            <a:off x="1983600" y="4440753"/>
            <a:ext cx="4572000" cy="338554"/>
          </a:xfrm>
          <a:prstGeom prst="rect">
            <a:avLst/>
          </a:prstGeom>
        </p:spPr>
        <p:txBody>
          <a:bodyPr>
            <a:spAutoFit/>
          </a:bodyPr>
          <a:lstStyle/>
          <a:p>
            <a:pPr algn="just"/>
            <a:endParaRPr lang="pt-BR" sz="1600" dirty="0">
              <a:effectLst/>
              <a:latin typeface="Times New Roman" panose="02020603050405020304" pitchFamily="18" charset="0"/>
              <a:ea typeface="Times New Roman" panose="02020603050405020304" pitchFamily="18" charset="0"/>
            </a:endParaRPr>
          </a:p>
        </p:txBody>
      </p:sp>
      <p:sp>
        <p:nvSpPr>
          <p:cNvPr id="5" name="Elipse 4"/>
          <p:cNvSpPr/>
          <p:nvPr/>
        </p:nvSpPr>
        <p:spPr>
          <a:xfrm>
            <a:off x="1183677" y="2476990"/>
            <a:ext cx="1783240" cy="1505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1</a:t>
            </a:r>
          </a:p>
          <a:p>
            <a:pPr algn="ctr"/>
            <a:endParaRPr lang="pt-BR" dirty="0"/>
          </a:p>
          <a:p>
            <a:pPr algn="ctr"/>
            <a:r>
              <a:rPr lang="pt-BR" dirty="0" smtClean="0"/>
              <a:t>Atores em pesquisa clínica</a:t>
            </a:r>
            <a:endParaRPr lang="pt-BR" dirty="0"/>
          </a:p>
        </p:txBody>
      </p:sp>
      <p:sp>
        <p:nvSpPr>
          <p:cNvPr id="19" name="Elipse 18"/>
          <p:cNvSpPr/>
          <p:nvPr/>
        </p:nvSpPr>
        <p:spPr>
          <a:xfrm>
            <a:off x="4107328" y="2440605"/>
            <a:ext cx="1783240" cy="1505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2</a:t>
            </a:r>
          </a:p>
          <a:p>
            <a:pPr algn="ctr"/>
            <a:endParaRPr lang="pt-BR" dirty="0" smtClean="0"/>
          </a:p>
          <a:p>
            <a:pPr algn="ctr"/>
            <a:r>
              <a:rPr lang="pt-BR" dirty="0" smtClean="0"/>
              <a:t>Segurança</a:t>
            </a:r>
            <a:endParaRPr lang="pt-BR" dirty="0"/>
          </a:p>
        </p:txBody>
      </p:sp>
      <p:sp>
        <p:nvSpPr>
          <p:cNvPr id="23" name="Elipse 22"/>
          <p:cNvSpPr/>
          <p:nvPr/>
        </p:nvSpPr>
        <p:spPr>
          <a:xfrm>
            <a:off x="2638412" y="3909699"/>
            <a:ext cx="1783240" cy="1505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3</a:t>
            </a:r>
          </a:p>
          <a:p>
            <a:pPr algn="ctr"/>
            <a:endParaRPr lang="pt-BR" dirty="0"/>
          </a:p>
          <a:p>
            <a:pPr algn="ctr"/>
            <a:r>
              <a:rPr lang="pt-BR" dirty="0" smtClean="0"/>
              <a:t>Processos</a:t>
            </a:r>
            <a:endParaRPr lang="pt-BR" dirty="0"/>
          </a:p>
        </p:txBody>
      </p:sp>
      <p:sp>
        <p:nvSpPr>
          <p:cNvPr id="24" name="Elipse 23"/>
          <p:cNvSpPr/>
          <p:nvPr/>
        </p:nvSpPr>
        <p:spPr>
          <a:xfrm>
            <a:off x="6068646" y="3639277"/>
            <a:ext cx="1783240" cy="1505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4</a:t>
            </a:r>
          </a:p>
          <a:p>
            <a:pPr algn="ctr"/>
            <a:endParaRPr lang="pt-BR" dirty="0"/>
          </a:p>
          <a:p>
            <a:pPr algn="ctr"/>
            <a:r>
              <a:rPr lang="pt-BR" dirty="0" smtClean="0"/>
              <a:t>Documentos</a:t>
            </a:r>
            <a:endParaRPr lang="pt-BR" dirty="0"/>
          </a:p>
        </p:txBody>
      </p:sp>
      <p:pic>
        <p:nvPicPr>
          <p:cNvPr id="27650" name="Picture 2" descr="Conjunto de ícones de estilo plano. Telemóveis, Tablet PC e Tecnologias de Comunicação, Conceito Ideia com Lâmpada, Tempo é Dinheiro Ícones. Gestão de Dinheiro e Marketing On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3713" y="1923601"/>
            <a:ext cx="2144459" cy="1686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5662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32012" y="196318"/>
            <a:ext cx="8693624" cy="5293757"/>
          </a:xfrm>
          <a:prstGeom prst="rect">
            <a:avLst/>
          </a:prstGeom>
        </p:spPr>
        <p:txBody>
          <a:bodyPr wrap="square">
            <a:spAutoFit/>
          </a:bodyPr>
          <a:lstStyle/>
          <a:p>
            <a:pPr algn="just"/>
            <a:r>
              <a:rPr lang="pt-BR" b="1" dirty="0" smtClean="0">
                <a:solidFill>
                  <a:srgbClr val="2F5496"/>
                </a:solidFill>
                <a:latin typeface="Calibri" panose="020F0502020204030204" pitchFamily="34" charset="0"/>
                <a:ea typeface="Times New Roman" panose="02020603050405020304" pitchFamily="18" charset="0"/>
              </a:rPr>
              <a:t>4_Documentos</a:t>
            </a:r>
          </a:p>
          <a:p>
            <a:pPr algn="just"/>
            <a:endParaRPr lang="pt-BR" sz="1600" dirty="0">
              <a:latin typeface="Times New Roman" panose="02020603050405020304" pitchFamily="18" charset="0"/>
              <a:ea typeface="Times New Roman" panose="02020603050405020304" pitchFamily="18"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Aprovação (em relação às Instâncias Regulatórias) – É a decisão afirmativa de que o estudo clínico foi analisado e pode ser conduzido, seguindo as Boas Práticas Clínicas (BPC) e as exigências regulatórias aplicáveis, observando as recomendações específicas de cada uma destas instâncias.</a:t>
            </a:r>
            <a:endParaRPr lang="pt-BR" dirty="0">
              <a:latin typeface="Calibri" panose="020F0502020204030204" pitchFamily="34" charset="0"/>
              <a:ea typeface="Calibri" panose="020F0502020204030204" pitchFamily="34" charset="0"/>
            </a:endParaRPr>
          </a:p>
          <a:p>
            <a:pPr algn="just"/>
            <a:r>
              <a:rPr lang="pt-BR" dirty="0">
                <a:solidFill>
                  <a:srgbClr val="833C0B"/>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Brochura do Investigador – Documento que apresenta a compilação dos dados clínicos e não clínicos acerca dos produtos sob investigação, relevante para o estudo do(s) produto(s) sob investigação em seres humanos. No caso de medicamento já comercializado pode ser substituído pela Bula.</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Certificado de Auditoria - Declaração de confirmação do auditor de que a auditoria foi realizada. </a:t>
            </a:r>
            <a:endParaRPr lang="pt-BR" dirty="0">
              <a:latin typeface="Calibri" panose="020F0502020204030204" pitchFamily="34" charset="0"/>
              <a:ea typeface="Calibri" panose="020F0502020204030204" pitchFamily="34" charset="0"/>
            </a:endParaRPr>
          </a:p>
          <a:p>
            <a:pPr algn="just"/>
            <a:r>
              <a:rPr lang="pt-BR" dirty="0">
                <a:solidFill>
                  <a:srgbClr val="833C0B"/>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Código de Identificação do Participante - Código identificador exclusivo, designado pelo investigador (ou pelo patrocinador) para cada participante de pesquisa, com intuito de manter sua identidade em sigilo.</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Consentimento Livre e Esclarecido - Processo através do qual um indivíduo, voluntariamente, confirma sua intenção de participar de um estudo clínico, após ter sido informado sobre todos os aspectos que sejam relevantes para a sua decisão em participar do mesmo. O consentimento é documentado por meio do Termo de Consentimento Livre e Esclarecido (TCLE) preenchido, datado e assinado em duas vias.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Contrato – Formato de documento que apresenta o acordo por escrito, datado e assinado entre duas ou mais partes envolvidas que estabeleça quaisquer determinações de delegação e distribuição de tarefas e obrigações e, se apropriado, sobre assuntos financeiros. O protocolo pode servir de base para o contrato. </a:t>
            </a:r>
            <a:endParaRPr lang="pt-BR" dirty="0">
              <a:latin typeface="Calibri" panose="020F0502020204030204" pitchFamily="34" charset="0"/>
              <a:ea typeface="Calibri" panose="020F0502020204030204" pitchFamily="34" charset="0"/>
            </a:endParaRPr>
          </a:p>
          <a:p>
            <a:pPr algn="just"/>
            <a:r>
              <a:rPr lang="pt-BR" dirty="0">
                <a:solidFill>
                  <a:srgbClr val="833C0B"/>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70817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395784" y="306006"/>
            <a:ext cx="8270543" cy="5262979"/>
          </a:xfrm>
          <a:prstGeom prst="rect">
            <a:avLst/>
          </a:prstGeom>
        </p:spPr>
        <p:txBody>
          <a:bodyPr wrap="square">
            <a:spAutoFit/>
          </a:bodyPr>
          <a:lstStyle/>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Dados Fonte - Todas as informações dos registros originais, sendo cópias autenticadas de registros originais de achados clínicos, observações ou ainda outras atividades de uma pesquisa clínica necessárias para a reconstrução e avaliação do estudo. Os dados fonte estão contidos nos documentos fonte (registros originais ou cópias autenticadas).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Documentação - Todos os registros, sob qualquer forma (incluindo dados escritos, eletrônicos, magnéticos e ópticos, eletrocardiogramas, raios-X e demais exames de imagem, entre outros), que descrevem ou registram os métodos, condutas e/ou resultados de um estudo, os fatores que o afetaram e as ações realizadas. </a:t>
            </a:r>
            <a:endParaRPr lang="pt-BR" dirty="0">
              <a:latin typeface="Calibri" panose="020F0502020204030204" pitchFamily="34" charset="0"/>
              <a:ea typeface="Calibri" panose="020F0502020204030204" pitchFamily="34" charset="0"/>
            </a:endParaRPr>
          </a:p>
          <a:p>
            <a:pPr algn="just"/>
            <a:r>
              <a:rPr lang="pt-BR" dirty="0">
                <a:solidFill>
                  <a:srgbClr val="833C0B"/>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Documentos Essenciais - Documentos que, individual ou coletivamente, permitem a avaliação da condução ética e da qualidade dos dados produzidos por um estudo clínico. </a:t>
            </a:r>
            <a:endParaRPr lang="pt-BR" dirty="0">
              <a:latin typeface="Calibri" panose="020F0502020204030204" pitchFamily="34" charset="0"/>
              <a:ea typeface="Calibri" panose="020F0502020204030204" pitchFamily="34" charset="0"/>
            </a:endParaRPr>
          </a:p>
          <a:p>
            <a:pPr algn="just"/>
            <a:r>
              <a:rPr lang="pt-BR" dirty="0">
                <a:solidFill>
                  <a:srgbClr val="833C0B"/>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Documentos Fonte - Documentos, dados e registros originais (</a:t>
            </a:r>
            <a:r>
              <a:rPr lang="pt-BR" dirty="0" err="1">
                <a:solidFill>
                  <a:srgbClr val="2F5496"/>
                </a:solidFill>
                <a:latin typeface="Calibri" panose="020F0502020204030204" pitchFamily="34" charset="0"/>
                <a:ea typeface="Calibri" panose="020F0502020204030204" pitchFamily="34" charset="0"/>
                <a:cs typeface="Calibri" panose="020F0502020204030204" pitchFamily="34" charset="0"/>
              </a:rPr>
              <a:t>ex</a:t>
            </a:r>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registros hospitalares, tabelas clínicas e administrativas, anotações laboratoriais, memorandos, diários de paciente ou </a:t>
            </a:r>
            <a:r>
              <a:rPr lang="pt-BR" i="1" dirty="0" err="1">
                <a:solidFill>
                  <a:srgbClr val="2F5496"/>
                </a:solidFill>
                <a:latin typeface="Calibri" panose="020F0502020204030204" pitchFamily="34" charset="0"/>
                <a:ea typeface="Calibri" panose="020F0502020204030204" pitchFamily="34" charset="0"/>
                <a:cs typeface="Calibri" panose="020F0502020204030204" pitchFamily="34" charset="0"/>
              </a:rPr>
              <a:t>checklists</a:t>
            </a:r>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de avaliação, registros de prescrição farmacêutica, dados registrados por documentos automatizados, cópias ou transcrições autenticadas após verificação de sua precisão, microficha, negativos fotográficos, microfilmes ou registros magnéticos, raios-X, arquivos de pacientes e registros arquivados na farmácia, nos laboratórios e nos departamentos envolvidos no estudo clínico). </a:t>
            </a:r>
            <a:endParaRPr lang="pt-BR" dirty="0" smtClean="0">
              <a:solidFill>
                <a:srgbClr val="2F5496"/>
              </a:solidFill>
              <a:latin typeface="Calibri" panose="020F0502020204030204" pitchFamily="34" charset="0"/>
              <a:ea typeface="Calibri" panose="020F0502020204030204" pitchFamily="34" charset="0"/>
              <a:cs typeface="Calibri" panose="020F0502020204030204" pitchFamily="34" charset="0"/>
            </a:endParaRPr>
          </a:p>
          <a:p>
            <a:pPr algn="just"/>
            <a:endParaRPr lang="pt-BR" dirty="0">
              <a:solidFill>
                <a:srgbClr val="2F5496"/>
              </a:solidFill>
              <a:latin typeface="Calibri" panose="020F0502020204030204" pitchFamily="34" charset="0"/>
              <a:ea typeface="Calibri" panose="020F0502020204030204" pitchFamily="34" charset="0"/>
              <a:cs typeface="Calibri" panose="020F0502020204030204" pitchFamily="34" charset="0"/>
            </a:endParaRPr>
          </a:p>
          <a:p>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Emenda ao Protocolo – Documento que descreve as alterações ou esclarecimentos formais feitos ao protocolo. </a:t>
            </a:r>
          </a:p>
          <a:p>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a:t>
            </a:r>
          </a:p>
          <a:p>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Exigências Regulatórias Aplicáveis - Quaisquer leis ou regulamentos sobre a condução de estudos que envolvem seres humanos, com produtos sob investigação ou não. </a:t>
            </a:r>
          </a:p>
          <a:p>
            <a:pPr algn="just"/>
            <a:endParaRPr lang="pt-BR"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982932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grpSp>
        <p:nvGrpSpPr>
          <p:cNvPr id="6" name="Grupo 5"/>
          <p:cNvGrpSpPr/>
          <p:nvPr/>
        </p:nvGrpSpPr>
        <p:grpSpPr>
          <a:xfrm>
            <a:off x="-1" y="0"/>
            <a:ext cx="9228221" cy="5895474"/>
            <a:chOff x="-1" y="0"/>
            <a:chExt cx="9228221" cy="5895474"/>
          </a:xfrm>
        </p:grpSpPr>
        <p:pic>
          <p:nvPicPr>
            <p:cNvPr id="4" name="Imagem 3"/>
            <p:cNvPicPr>
              <a:picLocks noChangeAspect="1"/>
            </p:cNvPicPr>
            <p:nvPr/>
          </p:nvPicPr>
          <p:blipFill>
            <a:blip r:embed="rId2"/>
            <a:stretch>
              <a:fillRect/>
            </a:stretch>
          </p:blipFill>
          <p:spPr>
            <a:xfrm>
              <a:off x="-1" y="0"/>
              <a:ext cx="9228221" cy="5895474"/>
            </a:xfrm>
            <a:prstGeom prst="rect">
              <a:avLst/>
            </a:prstGeom>
          </p:spPr>
        </p:pic>
        <p:sp>
          <p:nvSpPr>
            <p:cNvPr id="5" name="Retângulo 4"/>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Introdução e Glossário</a:t>
              </a:r>
              <a:endParaRPr lang="pt-BR" sz="900" b="1" dirty="0">
                <a:solidFill>
                  <a:srgbClr val="9D9D9D"/>
                </a:solidFill>
              </a:endParaRPr>
            </a:p>
          </p:txBody>
        </p:sp>
      </p:grpSp>
      <p:pic>
        <p:nvPicPr>
          <p:cNvPr id="2050" name="Picture 2" descr="Research lab landing. Researchers scientists test dna in chemical laboratory. Pharmaceutical biochemistry vector concept"/>
          <p:cNvPicPr>
            <a:picLocks noChangeAspect="1" noChangeArrowheads="1"/>
          </p:cNvPicPr>
          <p:nvPr/>
        </p:nvPicPr>
        <p:blipFill rotWithShape="1">
          <a:blip r:embed="rId3">
            <a:extLst>
              <a:ext uri="{28A0092B-C50C-407E-A947-70E740481C1C}">
                <a14:useLocalDpi xmlns:a14="http://schemas.microsoft.com/office/drawing/2010/main" val="0"/>
              </a:ext>
            </a:extLst>
          </a:blip>
          <a:srcRect t="9046" r="32200" b="5021"/>
          <a:stretch/>
        </p:blipFill>
        <p:spPr bwMode="auto">
          <a:xfrm flipH="1">
            <a:off x="4331368" y="1070809"/>
            <a:ext cx="4283242" cy="4024565"/>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388;p60"/>
          <p:cNvSpPr txBox="1"/>
          <p:nvPr/>
        </p:nvSpPr>
        <p:spPr>
          <a:xfrm>
            <a:off x="965432" y="2125506"/>
            <a:ext cx="3275493" cy="1915169"/>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pt-BR" sz="1200" b="0" i="0" u="none" strike="noStrike" cap="none" dirty="0">
                <a:solidFill>
                  <a:srgbClr val="808284"/>
                </a:solidFill>
                <a:sym typeface="Arial"/>
              </a:rPr>
              <a:t>Seja bem-vindo(a) ao módulo </a:t>
            </a:r>
            <a:r>
              <a:rPr lang="pt-BR" sz="1200" b="1" i="0" u="none" strike="noStrike" cap="none" dirty="0" smtClean="0">
                <a:solidFill>
                  <a:srgbClr val="808284"/>
                </a:solidFill>
                <a:sym typeface="Arial"/>
              </a:rPr>
              <a:t>Introdução e Glossário</a:t>
            </a:r>
            <a:r>
              <a:rPr lang="pt-BR" sz="1200" b="0" i="0" u="none" strike="noStrike" cap="none" dirty="0" smtClean="0">
                <a:solidFill>
                  <a:srgbClr val="808284"/>
                </a:solidFill>
                <a:sym typeface="Arial"/>
              </a:rPr>
              <a:t>.</a:t>
            </a:r>
            <a:endParaRPr sz="120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a:buSzPts val="1600"/>
            </a:pPr>
            <a:r>
              <a:rPr lang="pt-BR" sz="1200" b="0" i="0" u="none" strike="noStrike" cap="none" dirty="0" smtClean="0">
                <a:solidFill>
                  <a:srgbClr val="808284"/>
                </a:solidFill>
                <a:sym typeface="Arial"/>
              </a:rPr>
              <a:t>N</a:t>
            </a:r>
            <a:r>
              <a:rPr lang="pt-BR" sz="1200" dirty="0" smtClean="0">
                <a:solidFill>
                  <a:srgbClr val="808284"/>
                </a:solidFill>
              </a:rPr>
              <a:t>ele, você conhecerá alguns conceitos básicos relacionados à pesquisa clínica, os principais termos utilizados nesse meio e suas respectivas definições.</a:t>
            </a:r>
          </a:p>
          <a:p>
            <a:pPr lvl="0">
              <a:buSzPts val="1600"/>
            </a:pPr>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r>
              <a:rPr lang="pt-BR" sz="1200" b="0" i="0" u="none" strike="noStrike" cap="none" dirty="0" smtClean="0">
                <a:solidFill>
                  <a:srgbClr val="808284"/>
                </a:solidFill>
                <a:sym typeface="Arial"/>
              </a:rPr>
              <a:t>Aproveite seu curso!</a:t>
            </a: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r>
              <a:rPr lang="pt-BR" sz="1200" b="0" i="0" u="none" strike="noStrike" cap="none" dirty="0">
                <a:solidFill>
                  <a:srgbClr val="808284"/>
                </a:solidFill>
                <a:sym typeface="Arial"/>
              </a:rPr>
              <a:t> </a:t>
            </a:r>
            <a:endParaRPr sz="1200" b="0" i="0" u="none" strike="noStrike" cap="none" dirty="0">
              <a:solidFill>
                <a:srgbClr val="808284"/>
              </a:solidFill>
              <a:sym typeface="Arial"/>
            </a:endParaRPr>
          </a:p>
        </p:txBody>
      </p:sp>
      <p:sp>
        <p:nvSpPr>
          <p:cNvPr id="11" name="Google Shape;389;p60"/>
          <p:cNvSpPr txBox="1"/>
          <p:nvPr/>
        </p:nvSpPr>
        <p:spPr>
          <a:xfrm>
            <a:off x="965432" y="4040675"/>
            <a:ext cx="3847200" cy="335006"/>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pt-BR" sz="1200" b="1" i="0" u="none" strike="noStrike" cap="none" dirty="0">
                <a:solidFill>
                  <a:srgbClr val="FBBD4D"/>
                </a:solidFill>
                <a:latin typeface="Arial"/>
                <a:ea typeface="Arial"/>
                <a:cs typeface="Arial"/>
                <a:sym typeface="Arial"/>
              </a:rPr>
              <a:t>Siga para a próxima tela.</a:t>
            </a:r>
            <a:endParaRPr sz="1200" b="1" i="0" u="none" strike="noStrike" cap="none" dirty="0">
              <a:solidFill>
                <a:srgbClr val="FBBD4D"/>
              </a:solidFill>
              <a:latin typeface="Arial"/>
              <a:ea typeface="Arial"/>
              <a:cs typeface="Arial"/>
              <a:sym typeface="Arial"/>
            </a:endParaRPr>
          </a:p>
        </p:txBody>
      </p:sp>
      <p:sp>
        <p:nvSpPr>
          <p:cNvPr id="12"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13" name="Google Shape;396;p61"/>
          <p:cNvSpPr/>
          <p:nvPr/>
        </p:nvSpPr>
        <p:spPr>
          <a:xfrm>
            <a:off x="0" y="-318977"/>
            <a:ext cx="2371059"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Imagem</a:t>
            </a:r>
            <a:endParaRPr sz="1200" b="0" i="0" u="none" strike="noStrike" cap="none" dirty="0">
              <a:solidFill>
                <a:schemeClr val="lt1"/>
              </a:solidFill>
              <a:latin typeface="Arial"/>
              <a:ea typeface="Arial"/>
              <a:cs typeface="Arial"/>
              <a:sym typeface="Arial"/>
            </a:endParaRPr>
          </a:p>
        </p:txBody>
      </p:sp>
      <p:sp>
        <p:nvSpPr>
          <p:cNvPr id="14"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99418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32012" y="408842"/>
            <a:ext cx="8666328" cy="4616648"/>
          </a:xfrm>
          <a:prstGeom prst="rect">
            <a:avLst/>
          </a:prstGeom>
        </p:spPr>
        <p:txBody>
          <a:bodyPr wrap="square">
            <a:spAutoFit/>
          </a:bodyPr>
          <a:lstStyle/>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Ficha Clínica (</a:t>
            </a:r>
            <a:r>
              <a:rPr lang="pt-BR" i="1" dirty="0">
                <a:solidFill>
                  <a:srgbClr val="2F5496"/>
                </a:solidFill>
                <a:latin typeface="Calibri" panose="020F0502020204030204" pitchFamily="34" charset="0"/>
                <a:ea typeface="Calibri" panose="020F0502020204030204" pitchFamily="34" charset="0"/>
                <a:cs typeface="Calibri" panose="020F0502020204030204" pitchFamily="34" charset="0"/>
              </a:rPr>
              <a:t>Case </a:t>
            </a:r>
            <a:r>
              <a:rPr lang="pt-BR" i="1" dirty="0" err="1">
                <a:solidFill>
                  <a:srgbClr val="2F5496"/>
                </a:solidFill>
                <a:latin typeface="Calibri" panose="020F0502020204030204" pitchFamily="34" charset="0"/>
                <a:ea typeface="Calibri" panose="020F0502020204030204" pitchFamily="34" charset="0"/>
                <a:cs typeface="Calibri" panose="020F0502020204030204" pitchFamily="34" charset="0"/>
              </a:rPr>
              <a:t>Report</a:t>
            </a:r>
            <a:r>
              <a:rPr lang="pt-BR" i="1" dirty="0">
                <a:solidFill>
                  <a:srgbClr val="2F5496"/>
                </a:solidFill>
                <a:latin typeface="Calibri" panose="020F0502020204030204" pitchFamily="34" charset="0"/>
                <a:ea typeface="Calibri" panose="020F0502020204030204" pitchFamily="34" charset="0"/>
                <a:cs typeface="Calibri" panose="020F0502020204030204" pitchFamily="34" charset="0"/>
              </a:rPr>
              <a:t> </a:t>
            </a:r>
            <a:r>
              <a:rPr lang="pt-BR" i="1" dirty="0" err="1">
                <a:solidFill>
                  <a:srgbClr val="2F5496"/>
                </a:solidFill>
                <a:latin typeface="Calibri" panose="020F0502020204030204" pitchFamily="34" charset="0"/>
                <a:ea typeface="Calibri" panose="020F0502020204030204" pitchFamily="34" charset="0"/>
                <a:cs typeface="Calibri" panose="020F0502020204030204" pitchFamily="34" charset="0"/>
              </a:rPr>
              <a:t>Form</a:t>
            </a:r>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 CRF) - Documento impresso, óptico ou eletrônico elaborado para registrar todas as informações exigidas pelo protocolo a serem relatadas ao patrocinador sobre cada participante de pesquisa.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Parecer - Documento que emite o resultado da análise em relação ao estudo submetido ao Comitê de Ética em Pesquisa (CEP).</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Procedimentos Operacionais Padrão (POP) - Instruções escritas e detalhadas para a uniformidade de desempenho de uma determinada função.</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Produto sob investigação - Forma de apresentação farmacêutica de um princípio ativo ou placebo sendo testado ou usado como referência em um estudo clínico, incluindo um produto com autorização comercial / de comercialização quando usado ou apresentado (formulado ou embalado) sob uma forma diferente da aprovada, ou usado para uma indicação não aprovada, ou quando usado para obter maiores informações sobre a forma aprovada.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Protocolo - Documento que descreve toda a base do estudo, contendo justificativa, objetivos, desenho, metodologia, considerações estatísticas e organização do estudo. No entanto, estas informações podem ser fornecidas, de forma mais detalhada, por outros documentos referenciados pelo protocolo. Considera-se o termo protocolo o documento em si e às emendas ao protocolo.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Relatório de Auditoria - Avaliação por escrito realizada pelo auditor do patrocinador sobre os resultados e impressões da auditoria. </a:t>
            </a:r>
            <a:endParaRPr lang="pt-BR"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908124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600501" y="1011813"/>
            <a:ext cx="7902054" cy="2677656"/>
          </a:xfrm>
          <a:prstGeom prst="rect">
            <a:avLst/>
          </a:prstGeom>
        </p:spPr>
        <p:txBody>
          <a:bodyPr wrap="square">
            <a:spAutoFit/>
          </a:bodyPr>
          <a:lstStyle/>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Relatório de Estudo Clínico - Descrição por escrito do ensaio/estudo de qualquer agente terapêutico, profilático ou de diagnóstico conduzido em seres humanos, no qual as descrições clínicas e estatísticas, apresentações e análises estão plenamente integradas em um único relatório.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Relatório Interino do Estudo Clínico - Relatório contendo os resultados intermediários e sua avaliação baseada em análises realizadas no decorrer de um estudo.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Relatório de Monitoria - Relatório que descreve os achados e as impressões do monitor para o patrocinador, após cada visita de monitoria do estudo e/ou outros comunicados relacionados, de acordo com os POP do patrocinador. </a:t>
            </a:r>
            <a:endParaRPr lang="pt-BR" dirty="0">
              <a:latin typeface="Calibri" panose="020F0502020204030204" pitchFamily="34" charset="0"/>
              <a:ea typeface="Calibri" panose="020F0502020204030204" pitchFamily="34" charset="0"/>
            </a:endParaRPr>
          </a:p>
          <a:p>
            <a:pPr algn="just"/>
            <a:r>
              <a:rPr lang="pt-BR" dirty="0">
                <a:solidFill>
                  <a:srgbClr val="833C0B"/>
                </a:solidFill>
                <a:latin typeface="Calibri" panose="020F0502020204030204" pitchFamily="34" charset="0"/>
                <a:ea typeface="Calibri" panose="020F0502020204030204" pitchFamily="34" charset="0"/>
                <a:cs typeface="Calibri" panose="020F0502020204030204" pitchFamily="34" charset="0"/>
              </a:rPr>
              <a:t> </a:t>
            </a:r>
            <a:endParaRPr lang="pt-BR" dirty="0">
              <a:latin typeface="Calibri" panose="020F0502020204030204" pitchFamily="34" charset="0"/>
              <a:ea typeface="Calibri" panose="020F0502020204030204" pitchFamily="34" charset="0"/>
            </a:endParaRPr>
          </a:p>
          <a:p>
            <a:pPr algn="just"/>
            <a:r>
              <a:rPr lang="pt-BR" dirty="0">
                <a:solidFill>
                  <a:srgbClr val="2F5496"/>
                </a:solidFill>
                <a:latin typeface="Calibri" panose="020F0502020204030204" pitchFamily="34" charset="0"/>
                <a:ea typeface="Calibri" panose="020F0502020204030204" pitchFamily="34" charset="0"/>
                <a:cs typeface="Calibri" panose="020F0502020204030204" pitchFamily="34" charset="0"/>
              </a:rPr>
              <a:t>Trilha de Auditoria - Documentação que permite a reconstrução do curso dos eventos e /ou achados. </a:t>
            </a:r>
            <a:endParaRPr lang="pt-BR"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6736031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grpSp>
        <p:nvGrpSpPr>
          <p:cNvPr id="6" name="Grupo 5"/>
          <p:cNvGrpSpPr/>
          <p:nvPr/>
        </p:nvGrpSpPr>
        <p:grpSpPr>
          <a:xfrm>
            <a:off x="-1" y="0"/>
            <a:ext cx="9228221" cy="5895474"/>
            <a:chOff x="-1" y="0"/>
            <a:chExt cx="9228221" cy="5895474"/>
          </a:xfrm>
        </p:grpSpPr>
        <p:pic>
          <p:nvPicPr>
            <p:cNvPr id="4" name="Imagem 3"/>
            <p:cNvPicPr>
              <a:picLocks noChangeAspect="1"/>
            </p:cNvPicPr>
            <p:nvPr/>
          </p:nvPicPr>
          <p:blipFill>
            <a:blip r:embed="rId2"/>
            <a:stretch>
              <a:fillRect/>
            </a:stretch>
          </p:blipFill>
          <p:spPr>
            <a:xfrm>
              <a:off x="-1" y="0"/>
              <a:ext cx="9228221" cy="5895474"/>
            </a:xfrm>
            <a:prstGeom prst="rect">
              <a:avLst/>
            </a:prstGeom>
          </p:spPr>
        </p:pic>
        <p:sp>
          <p:nvSpPr>
            <p:cNvPr id="5" name="Retângulo 4"/>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Introdução e Glossário</a:t>
              </a:r>
              <a:endParaRPr lang="pt-BR" sz="900" b="1" dirty="0">
                <a:solidFill>
                  <a:srgbClr val="9D9D9D"/>
                </a:solidFill>
              </a:endParaRPr>
            </a:p>
          </p:txBody>
        </p:sp>
      </p:grpSp>
      <p:sp>
        <p:nvSpPr>
          <p:cNvPr id="12"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10</a:t>
            </a:r>
            <a:endParaRPr sz="1200" b="0" i="0" u="none" strike="noStrike" cap="none" dirty="0">
              <a:solidFill>
                <a:schemeClr val="lt1"/>
              </a:solidFill>
              <a:latin typeface="Arial"/>
              <a:ea typeface="Arial"/>
              <a:cs typeface="Arial"/>
              <a:sym typeface="Arial"/>
            </a:endParaRPr>
          </a:p>
        </p:txBody>
      </p:sp>
      <p:sp>
        <p:nvSpPr>
          <p:cNvPr id="13" name="Google Shape;396;p61"/>
          <p:cNvSpPr/>
          <p:nvPr/>
        </p:nvSpPr>
        <p:spPr>
          <a:xfrm>
            <a:off x="0" y="-318977"/>
            <a:ext cx="2371059"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Imagem</a:t>
            </a:r>
            <a:endParaRPr sz="1200" b="0" i="0" u="none" strike="noStrike" cap="none" dirty="0">
              <a:solidFill>
                <a:schemeClr val="lt1"/>
              </a:solidFill>
              <a:latin typeface="Arial"/>
              <a:ea typeface="Arial"/>
              <a:cs typeface="Arial"/>
              <a:sym typeface="Arial"/>
            </a:endParaRPr>
          </a:p>
        </p:txBody>
      </p:sp>
      <p:sp>
        <p:nvSpPr>
          <p:cNvPr id="14"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16" name="Google Shape;399;p61"/>
          <p:cNvSpPr txBox="1"/>
          <p:nvPr/>
        </p:nvSpPr>
        <p:spPr>
          <a:xfrm>
            <a:off x="915219" y="1673281"/>
            <a:ext cx="2619052" cy="743639"/>
          </a:xfrm>
          <a:prstGeom prst="rect">
            <a:avLst/>
          </a:prstGeom>
          <a:solidFill>
            <a:schemeClr val="bg1"/>
          </a:solidFill>
          <a:ln>
            <a:noFill/>
          </a:ln>
        </p:spPr>
        <p:txBody>
          <a:bodyPr spcFirstLastPara="1" wrap="square" lIns="91425" tIns="45700" rIns="91425" bIns="45700" anchor="t" anchorCtr="0">
            <a:noAutofit/>
          </a:bodyPr>
          <a:lstStyle/>
          <a:p>
            <a:pPr>
              <a:buSzPts val="2000"/>
            </a:pPr>
            <a:r>
              <a:rPr lang="pt-BR" sz="2000" b="1" dirty="0" smtClean="0">
                <a:solidFill>
                  <a:srgbClr val="00A9B2"/>
                </a:solidFill>
              </a:rPr>
              <a:t>Conclusão</a:t>
            </a:r>
            <a:endParaRPr lang="pt-BR" sz="2000" b="1" dirty="0">
              <a:solidFill>
                <a:srgbClr val="00A9B2"/>
              </a:solidFill>
            </a:endParaRPr>
          </a:p>
        </p:txBody>
      </p:sp>
      <p:sp>
        <p:nvSpPr>
          <p:cNvPr id="17" name="Google Shape;388;p60"/>
          <p:cNvSpPr txBox="1"/>
          <p:nvPr/>
        </p:nvSpPr>
        <p:spPr>
          <a:xfrm>
            <a:off x="897340" y="2416920"/>
            <a:ext cx="3252905" cy="1498133"/>
          </a:xfrm>
          <a:prstGeom prst="rect">
            <a:avLst/>
          </a:prstGeom>
          <a:solidFill>
            <a:schemeClr val="bg1"/>
          </a:solidFill>
          <a:ln>
            <a:noFill/>
          </a:ln>
        </p:spPr>
        <p:txBody>
          <a:bodyPr spcFirstLastPara="1" wrap="square" lIns="91425" tIns="45700" rIns="91425" bIns="45700" anchor="t" anchorCtr="0">
            <a:noAutofit/>
          </a:bodyPr>
          <a:lstStyle/>
          <a:p>
            <a:r>
              <a:rPr lang="pt-BR" sz="1200" smtClean="0">
                <a:solidFill>
                  <a:srgbClr val="808284"/>
                </a:solidFill>
              </a:rPr>
              <a:t>Neste módulo</a:t>
            </a:r>
            <a:r>
              <a:rPr lang="pt-BR" sz="1200" dirty="0" smtClean="0">
                <a:solidFill>
                  <a:srgbClr val="808284"/>
                </a:solidFill>
              </a:rPr>
              <a:t>, </a:t>
            </a:r>
            <a:r>
              <a:rPr lang="pt-BR" sz="1200" dirty="0">
                <a:solidFill>
                  <a:srgbClr val="808284"/>
                </a:solidFill>
              </a:rPr>
              <a:t>você aprendeu os conceitos da Pesquisa Clínica e os principais termos e definições </a:t>
            </a:r>
            <a:r>
              <a:rPr lang="pt-BR" sz="1200" dirty="0" smtClean="0">
                <a:solidFill>
                  <a:srgbClr val="808284"/>
                </a:solidFill>
              </a:rPr>
              <a:t>utilizados </a:t>
            </a:r>
            <a:r>
              <a:rPr lang="pt-BR" sz="1200" dirty="0">
                <a:solidFill>
                  <a:srgbClr val="808284"/>
                </a:solidFill>
              </a:rPr>
              <a:t>nesta área. </a:t>
            </a:r>
            <a:endParaRPr lang="pt-BR" sz="1200" dirty="0" smtClean="0">
              <a:solidFill>
                <a:srgbClr val="808284"/>
              </a:solidFill>
            </a:endParaRPr>
          </a:p>
          <a:p>
            <a:endParaRPr lang="pt-BR" sz="1200" dirty="0">
              <a:solidFill>
                <a:srgbClr val="808284"/>
              </a:solidFill>
            </a:endParaRPr>
          </a:p>
          <a:p>
            <a:r>
              <a:rPr lang="pt-BR" sz="1200" dirty="0">
                <a:solidFill>
                  <a:srgbClr val="808284"/>
                </a:solidFill>
              </a:rPr>
              <a:t>Agora, faça os exercícios de fixação para apoiar seu aprendizado!</a:t>
            </a:r>
          </a:p>
          <a:p>
            <a:pPr marL="0" marR="0" lvl="0" indent="0" rtl="0">
              <a:lnSpc>
                <a:spcPct val="100000"/>
              </a:lnSpc>
              <a:spcBef>
                <a:spcPts val="0"/>
              </a:spcBef>
              <a:spcAft>
                <a:spcPts val="0"/>
              </a:spcAft>
              <a:buClr>
                <a:srgbClr val="000000"/>
              </a:buClr>
              <a:buSzPts val="1600"/>
              <a:buFont typeface="Arial"/>
              <a:buNone/>
            </a:pPr>
            <a:endParaRPr lang="pt-BR" sz="1200" dirty="0" smtClean="0">
              <a:solidFill>
                <a:srgbClr val="808284"/>
              </a:solidFill>
            </a:endParaRPr>
          </a:p>
          <a:p>
            <a:pPr marL="0" marR="0" lvl="0" indent="0" rtl="0">
              <a:lnSpc>
                <a:spcPct val="100000"/>
              </a:lnSpc>
              <a:spcBef>
                <a:spcPts val="0"/>
              </a:spcBef>
              <a:spcAft>
                <a:spcPts val="0"/>
              </a:spcAft>
              <a:buClr>
                <a:srgbClr val="000000"/>
              </a:buClr>
              <a:buSzPts val="1600"/>
              <a:buFont typeface="Arial"/>
              <a:buNone/>
            </a:pPr>
            <a:endParaRPr sz="1200" dirty="0">
              <a:solidFill>
                <a:srgbClr val="808284"/>
              </a:solidFill>
            </a:endParaRPr>
          </a:p>
          <a:p>
            <a:pPr marL="0" marR="0" lvl="0" indent="0" rtl="0">
              <a:lnSpc>
                <a:spcPct val="100000"/>
              </a:lnSpc>
              <a:spcBef>
                <a:spcPts val="0"/>
              </a:spcBef>
              <a:spcAft>
                <a:spcPts val="0"/>
              </a:spcAft>
              <a:buClr>
                <a:srgbClr val="000000"/>
              </a:buClr>
              <a:buSzPts val="1600"/>
              <a:buFont typeface="Arial"/>
              <a:buNone/>
            </a:pPr>
            <a:r>
              <a:rPr lang="pt-BR" sz="1200" dirty="0">
                <a:solidFill>
                  <a:srgbClr val="808284"/>
                </a:solidFill>
              </a:rPr>
              <a:t> </a:t>
            </a:r>
            <a:endParaRPr sz="1200" dirty="0">
              <a:solidFill>
                <a:srgbClr val="808284"/>
              </a:solidFill>
            </a:endParaRPr>
          </a:p>
        </p:txBody>
      </p:sp>
      <p:sp>
        <p:nvSpPr>
          <p:cNvPr id="7" name="Retângulo 6"/>
          <p:cNvSpPr/>
          <p:nvPr/>
        </p:nvSpPr>
        <p:spPr>
          <a:xfrm>
            <a:off x="4105771" y="865449"/>
            <a:ext cx="4508839" cy="4164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Picture 1">
            <a:extLst>
              <a:ext uri="{FF2B5EF4-FFF2-40B4-BE49-F238E27FC236}">
                <a16:creationId xmlns:a16="http://schemas.microsoft.com/office/drawing/2014/main" xmlns="" id="{62396A5C-8415-5546-9796-A212FB517515}"/>
              </a:ext>
            </a:extLst>
          </p:cNvPr>
          <p:cNvPicPr>
            <a:picLocks noChangeAspect="1"/>
          </p:cNvPicPr>
          <p:nvPr/>
        </p:nvPicPr>
        <p:blipFill>
          <a:blip r:embed="rId3"/>
          <a:stretch>
            <a:fillRect/>
          </a:stretch>
        </p:blipFill>
        <p:spPr>
          <a:xfrm>
            <a:off x="5293246" y="1924685"/>
            <a:ext cx="2543974" cy="2505498"/>
          </a:xfrm>
          <a:prstGeom prst="rect">
            <a:avLst/>
          </a:prstGeom>
        </p:spPr>
      </p:pic>
    </p:spTree>
    <p:extLst>
      <p:ext uri="{BB962C8B-B14F-4D97-AF65-F5344CB8AC3E}">
        <p14:creationId xmlns:p14="http://schemas.microsoft.com/office/powerpoint/2010/main" val="33159835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70798"/>
            <a:ext cx="9206320" cy="5849298"/>
          </a:xfrm>
          <a:prstGeom prst="rect">
            <a:avLst/>
          </a:prstGeom>
        </p:spPr>
      </p:pic>
      <p:sp>
        <p:nvSpPr>
          <p:cNvPr id="5" name="Google Shape;413;p62"/>
          <p:cNvSpPr txBox="1"/>
          <p:nvPr/>
        </p:nvSpPr>
        <p:spPr>
          <a:xfrm>
            <a:off x="1057109" y="1458930"/>
            <a:ext cx="3671302" cy="264195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Estudos </a:t>
            </a:r>
            <a:r>
              <a:rPr lang="pt-BR" sz="1200" dirty="0">
                <a:solidFill>
                  <a:srgbClr val="808284"/>
                </a:solidFill>
              </a:rPr>
              <a:t>que envolvem seres humanos são </a:t>
            </a:r>
            <a:r>
              <a:rPr lang="pt-BR" sz="1200" dirty="0" smtClean="0">
                <a:solidFill>
                  <a:srgbClr val="808284"/>
                </a:solidFill>
              </a:rPr>
              <a:t>conhecidos como Estudos </a:t>
            </a:r>
            <a:r>
              <a:rPr lang="pt-BR" sz="1200" dirty="0">
                <a:solidFill>
                  <a:srgbClr val="808284"/>
                </a:solidFill>
              </a:rPr>
              <a:t>Clínicos. </a:t>
            </a:r>
            <a:endParaRPr lang="pt-BR" sz="1200" dirty="0" smtClean="0">
              <a:solidFill>
                <a:srgbClr val="808284"/>
              </a:solidFill>
            </a:endParaRPr>
          </a:p>
          <a:p>
            <a:pPr>
              <a:buSzPts val="1600"/>
            </a:pPr>
            <a:endParaRPr lang="pt-BR" sz="1200" dirty="0">
              <a:solidFill>
                <a:srgbClr val="808284"/>
              </a:solidFill>
            </a:endParaRPr>
          </a:p>
          <a:p>
            <a:pPr lvl="0"/>
            <a:r>
              <a:rPr lang="pt-BR" sz="1200" dirty="0">
                <a:solidFill>
                  <a:srgbClr val="808284"/>
                </a:solidFill>
              </a:rPr>
              <a:t>Selecione as instituições consideradas Instâncias </a:t>
            </a:r>
            <a:r>
              <a:rPr lang="pt-BR" sz="1200" dirty="0">
                <a:solidFill>
                  <a:srgbClr val="808284"/>
                </a:solidFill>
              </a:rPr>
              <a:t>é</a:t>
            </a:r>
            <a:r>
              <a:rPr lang="pt-BR" sz="1200" dirty="0" smtClean="0">
                <a:solidFill>
                  <a:srgbClr val="808284"/>
                </a:solidFill>
              </a:rPr>
              <a:t>tico-regulatórias da </a:t>
            </a:r>
            <a:r>
              <a:rPr lang="pt-BR" sz="1200" dirty="0">
                <a:solidFill>
                  <a:srgbClr val="808284"/>
                </a:solidFill>
              </a:rPr>
              <a:t>pesquisa clínica no </a:t>
            </a:r>
            <a:r>
              <a:rPr lang="pt-BR" sz="1200" dirty="0" smtClean="0">
                <a:solidFill>
                  <a:srgbClr val="808284"/>
                </a:solidFill>
              </a:rPr>
              <a:t>Brasil.</a:t>
            </a:r>
          </a:p>
          <a:p>
            <a:pPr lvl="0"/>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6" name="Google Shape;399;p61"/>
          <p:cNvSpPr txBox="1"/>
          <p:nvPr/>
        </p:nvSpPr>
        <p:spPr>
          <a:xfrm>
            <a:off x="1057108" y="898517"/>
            <a:ext cx="3957136" cy="319241"/>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dirty="0" smtClean="0">
                <a:solidFill>
                  <a:srgbClr val="00A9B2"/>
                </a:solidFill>
              </a:rPr>
              <a:t>Fixando</a:t>
            </a:r>
            <a:endParaRPr sz="2000" b="1" i="0" u="none" strike="noStrike" cap="none" dirty="0">
              <a:solidFill>
                <a:srgbClr val="00A9B2"/>
              </a:solidFill>
              <a:latin typeface="Arial"/>
              <a:ea typeface="Arial"/>
              <a:cs typeface="Arial"/>
              <a:sym typeface="Arial"/>
            </a:endParaRPr>
          </a:p>
        </p:txBody>
      </p:sp>
      <p:sp>
        <p:nvSpPr>
          <p:cNvPr id="16"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11</a:t>
            </a:r>
            <a:endParaRPr sz="1200" b="0" i="0" u="none" strike="noStrike" cap="none" dirty="0">
              <a:solidFill>
                <a:schemeClr val="lt1"/>
              </a:solidFill>
              <a:latin typeface="Arial"/>
              <a:ea typeface="Arial"/>
              <a:cs typeface="Arial"/>
              <a:sym typeface="Arial"/>
            </a:endParaRPr>
          </a:p>
        </p:txBody>
      </p:sp>
      <p:sp>
        <p:nvSpPr>
          <p:cNvPr id="17" name="Google Shape;396;p61"/>
          <p:cNvSpPr/>
          <p:nvPr/>
        </p:nvSpPr>
        <p:spPr>
          <a:xfrm>
            <a:off x="0" y="-318977"/>
            <a:ext cx="3320716"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dirty="0" smtClean="0">
                <a:solidFill>
                  <a:schemeClr val="lt1"/>
                </a:solidFill>
              </a:rPr>
              <a:t>E</a:t>
            </a:r>
            <a:r>
              <a:rPr lang="pt-BR" sz="1200" b="0" i="0" u="none" strike="noStrike" cap="none" dirty="0" smtClean="0">
                <a:solidFill>
                  <a:schemeClr val="lt1"/>
                </a:solidFill>
                <a:latin typeface="Arial"/>
                <a:ea typeface="Arial"/>
                <a:cs typeface="Arial"/>
                <a:sym typeface="Arial"/>
              </a:rPr>
              <a:t>xercício clique e arraste</a:t>
            </a:r>
            <a:endParaRPr sz="1200" b="0" i="0" u="none" strike="noStrike" cap="none" dirty="0">
              <a:solidFill>
                <a:schemeClr val="lt1"/>
              </a:solidFill>
              <a:latin typeface="Arial"/>
              <a:ea typeface="Arial"/>
              <a:cs typeface="Arial"/>
              <a:sym typeface="Arial"/>
            </a:endParaRPr>
          </a:p>
        </p:txBody>
      </p:sp>
      <p:sp>
        <p:nvSpPr>
          <p:cNvPr id="18"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15" name="Retângulo 14"/>
          <p:cNvSpPr/>
          <p:nvPr/>
        </p:nvSpPr>
        <p:spPr>
          <a:xfrm>
            <a:off x="4524153" y="852927"/>
            <a:ext cx="3429000" cy="3853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Imagem 18"/>
          <p:cNvPicPr>
            <a:picLocks noChangeAspect="1"/>
          </p:cNvPicPr>
          <p:nvPr/>
        </p:nvPicPr>
        <p:blipFill>
          <a:blip r:embed="rId3"/>
          <a:stretch>
            <a:fillRect/>
          </a:stretch>
        </p:blipFill>
        <p:spPr>
          <a:xfrm>
            <a:off x="5337781" y="1433989"/>
            <a:ext cx="2639295" cy="2631369"/>
          </a:xfrm>
          <a:prstGeom prst="rect">
            <a:avLst/>
          </a:prstGeom>
        </p:spPr>
      </p:pic>
      <p:sp>
        <p:nvSpPr>
          <p:cNvPr id="20" name="Retângulo 19"/>
          <p:cNvSpPr/>
          <p:nvPr/>
        </p:nvSpPr>
        <p:spPr>
          <a:xfrm>
            <a:off x="8195455" y="1217758"/>
            <a:ext cx="3451113" cy="32124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000" dirty="0">
                <a:solidFill>
                  <a:schemeClr val="tx1"/>
                </a:solidFill>
              </a:rPr>
              <a:t>[inserir logotipos: ANVISA, CONEP, FIOCRUZ, FDA, MPOG para que sejam arrastados para uma caixa com a descrição: “Instância regulatória”]</a:t>
            </a:r>
          </a:p>
          <a:p>
            <a:r>
              <a:rPr lang="pt-BR" sz="1000" dirty="0">
                <a:solidFill>
                  <a:schemeClr val="tx1"/>
                </a:solidFill>
              </a:rPr>
              <a:t>Resposta correta: ANVISA e CONEP </a:t>
            </a:r>
          </a:p>
          <a:p>
            <a:r>
              <a:rPr lang="pt-BR" sz="1000" dirty="0">
                <a:solidFill>
                  <a:schemeClr val="tx1"/>
                </a:solidFill>
              </a:rPr>
              <a:t> </a:t>
            </a:r>
          </a:p>
          <a:p>
            <a:r>
              <a:rPr lang="pt-BR" sz="1000" dirty="0">
                <a:solidFill>
                  <a:schemeClr val="tx1"/>
                </a:solidFill>
              </a:rPr>
              <a:t>Quando o aluno clicar nos outros logos, não conseguirá arrastá-los, no entanto, deve aparecer um comentário explicando:</a:t>
            </a:r>
          </a:p>
          <a:p>
            <a:r>
              <a:rPr lang="pt-BR" sz="1000" dirty="0">
                <a:solidFill>
                  <a:schemeClr val="tx1"/>
                </a:solidFill>
              </a:rPr>
              <a:t> </a:t>
            </a:r>
          </a:p>
          <a:p>
            <a:r>
              <a:rPr lang="pt-BR" sz="1000" dirty="0">
                <a:solidFill>
                  <a:schemeClr val="tx1"/>
                </a:solidFill>
              </a:rPr>
              <a:t>FIOCRUZ – Fundação Oswaldo Cruz é uma reconhecida instituição de pesquisa.</a:t>
            </a:r>
          </a:p>
          <a:p>
            <a:r>
              <a:rPr lang="pt-BR" sz="1000" dirty="0">
                <a:solidFill>
                  <a:schemeClr val="tx1"/>
                </a:solidFill>
              </a:rPr>
              <a:t>FDA – U.S. </a:t>
            </a:r>
            <a:r>
              <a:rPr lang="pt-BR" sz="1000" dirty="0" err="1">
                <a:solidFill>
                  <a:schemeClr val="tx1"/>
                </a:solidFill>
              </a:rPr>
              <a:t>Food</a:t>
            </a:r>
            <a:r>
              <a:rPr lang="pt-BR" sz="1000" dirty="0">
                <a:solidFill>
                  <a:schemeClr val="tx1"/>
                </a:solidFill>
              </a:rPr>
              <a:t> and </a:t>
            </a:r>
            <a:r>
              <a:rPr lang="pt-BR" sz="1000" dirty="0" err="1">
                <a:solidFill>
                  <a:schemeClr val="tx1"/>
                </a:solidFill>
              </a:rPr>
              <a:t>Drug</a:t>
            </a:r>
            <a:r>
              <a:rPr lang="pt-BR" sz="1000" dirty="0">
                <a:solidFill>
                  <a:schemeClr val="tx1"/>
                </a:solidFill>
              </a:rPr>
              <a:t> </a:t>
            </a:r>
            <a:r>
              <a:rPr lang="pt-BR" sz="1000" dirty="0" err="1">
                <a:solidFill>
                  <a:schemeClr val="tx1"/>
                </a:solidFill>
              </a:rPr>
              <a:t>Administration</a:t>
            </a:r>
            <a:r>
              <a:rPr lang="pt-BR" sz="1000" dirty="0">
                <a:solidFill>
                  <a:schemeClr val="tx1"/>
                </a:solidFill>
              </a:rPr>
              <a:t> é a Instância Regulatória Americana que regulamenta Estudos Clínicos.</a:t>
            </a:r>
          </a:p>
          <a:p>
            <a:r>
              <a:rPr lang="pt-BR" sz="1000" dirty="0">
                <a:solidFill>
                  <a:schemeClr val="tx1"/>
                </a:solidFill>
              </a:rPr>
              <a:t>MPOG – Ministério da Economia, Planejamento, Desenvolvimento e Gestão. </a:t>
            </a:r>
          </a:p>
        </p:txBody>
      </p:sp>
      <p:sp>
        <p:nvSpPr>
          <p:cNvPr id="21" name="Retângulo 20"/>
          <p:cNvSpPr/>
          <p:nvPr/>
        </p:nvSpPr>
        <p:spPr>
          <a:xfrm>
            <a:off x="1448551" y="3771779"/>
            <a:ext cx="1046747" cy="436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ANVISA</a:t>
            </a:r>
            <a:endParaRPr lang="pt-BR" dirty="0"/>
          </a:p>
        </p:txBody>
      </p:sp>
      <p:sp>
        <p:nvSpPr>
          <p:cNvPr id="22" name="Retângulo 21"/>
          <p:cNvSpPr/>
          <p:nvPr/>
        </p:nvSpPr>
        <p:spPr>
          <a:xfrm>
            <a:off x="2713677" y="3771778"/>
            <a:ext cx="1046747" cy="436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CONEP</a:t>
            </a:r>
            <a:endParaRPr lang="pt-BR" dirty="0"/>
          </a:p>
        </p:txBody>
      </p:sp>
      <p:sp>
        <p:nvSpPr>
          <p:cNvPr id="23" name="Retângulo 22"/>
          <p:cNvSpPr/>
          <p:nvPr/>
        </p:nvSpPr>
        <p:spPr>
          <a:xfrm>
            <a:off x="1448551" y="4367116"/>
            <a:ext cx="1046747" cy="436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FIOCRUZ</a:t>
            </a:r>
            <a:endParaRPr lang="pt-BR" dirty="0"/>
          </a:p>
        </p:txBody>
      </p:sp>
      <p:sp>
        <p:nvSpPr>
          <p:cNvPr id="24" name="Retângulo 23"/>
          <p:cNvSpPr/>
          <p:nvPr/>
        </p:nvSpPr>
        <p:spPr>
          <a:xfrm>
            <a:off x="2713676" y="4356479"/>
            <a:ext cx="1046747" cy="436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FDA</a:t>
            </a:r>
            <a:endParaRPr lang="pt-BR" dirty="0"/>
          </a:p>
        </p:txBody>
      </p:sp>
      <p:sp>
        <p:nvSpPr>
          <p:cNvPr id="25" name="Retângulo 24"/>
          <p:cNvSpPr/>
          <p:nvPr/>
        </p:nvSpPr>
        <p:spPr>
          <a:xfrm>
            <a:off x="1274606" y="2692739"/>
            <a:ext cx="3007245" cy="865109"/>
          </a:xfrm>
          <a:prstGeom prst="rect">
            <a:avLst/>
          </a:prstGeom>
          <a:noFill/>
          <a:ln>
            <a:solidFill>
              <a:srgbClr val="FFC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rgbClr val="FFC700"/>
                </a:solidFill>
              </a:rPr>
              <a:t>Instâncias ético-regulatórias</a:t>
            </a:r>
            <a:endParaRPr lang="pt-BR" dirty="0" smtClean="0">
              <a:solidFill>
                <a:srgbClr val="FFC700"/>
              </a:solidFill>
            </a:endParaRPr>
          </a:p>
          <a:p>
            <a:pPr algn="ctr"/>
            <a:endParaRPr lang="pt-BR" dirty="0">
              <a:solidFill>
                <a:srgbClr val="FFC700"/>
              </a:solidFill>
            </a:endParaRPr>
          </a:p>
          <a:p>
            <a:pPr algn="ctr"/>
            <a:endParaRPr lang="pt-BR" dirty="0" smtClean="0">
              <a:solidFill>
                <a:srgbClr val="FFC700"/>
              </a:solidFill>
            </a:endParaRPr>
          </a:p>
          <a:p>
            <a:pPr algn="ctr"/>
            <a:endParaRPr lang="pt-BR" dirty="0">
              <a:solidFill>
                <a:srgbClr val="FFC700"/>
              </a:solidFill>
            </a:endParaRPr>
          </a:p>
        </p:txBody>
      </p:sp>
    </p:spTree>
    <p:extLst>
      <p:ext uri="{BB962C8B-B14F-4D97-AF65-F5344CB8AC3E}">
        <p14:creationId xmlns:p14="http://schemas.microsoft.com/office/powerpoint/2010/main" val="2716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70798"/>
            <a:ext cx="9206320" cy="5849298"/>
          </a:xfrm>
          <a:prstGeom prst="rect">
            <a:avLst/>
          </a:prstGeom>
        </p:spPr>
      </p:pic>
      <p:sp>
        <p:nvSpPr>
          <p:cNvPr id="6" name="Google Shape;399;p61"/>
          <p:cNvSpPr txBox="1"/>
          <p:nvPr/>
        </p:nvSpPr>
        <p:spPr>
          <a:xfrm>
            <a:off x="1057108" y="898517"/>
            <a:ext cx="3957136" cy="319241"/>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dirty="0" smtClean="0">
                <a:solidFill>
                  <a:srgbClr val="00A9B2"/>
                </a:solidFill>
              </a:rPr>
              <a:t>Fixando</a:t>
            </a:r>
            <a:endParaRPr sz="2000" b="1" i="0" u="none" strike="noStrike" cap="none" dirty="0">
              <a:solidFill>
                <a:srgbClr val="00A9B2"/>
              </a:solidFill>
              <a:latin typeface="Arial"/>
              <a:ea typeface="Arial"/>
              <a:cs typeface="Arial"/>
              <a:sym typeface="Arial"/>
            </a:endParaRPr>
          </a:p>
        </p:txBody>
      </p:sp>
      <p:sp>
        <p:nvSpPr>
          <p:cNvPr id="16"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12</a:t>
            </a:r>
            <a:endParaRPr sz="1200" b="0" i="0" u="none" strike="noStrike" cap="none" dirty="0">
              <a:solidFill>
                <a:schemeClr val="lt1"/>
              </a:solidFill>
              <a:latin typeface="Arial"/>
              <a:ea typeface="Arial"/>
              <a:cs typeface="Arial"/>
              <a:sym typeface="Arial"/>
            </a:endParaRPr>
          </a:p>
        </p:txBody>
      </p:sp>
      <p:sp>
        <p:nvSpPr>
          <p:cNvPr id="17" name="Google Shape;396;p61"/>
          <p:cNvSpPr/>
          <p:nvPr/>
        </p:nvSpPr>
        <p:spPr>
          <a:xfrm>
            <a:off x="0" y="-318977"/>
            <a:ext cx="3320716"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dirty="0" smtClean="0">
                <a:solidFill>
                  <a:schemeClr val="lt1"/>
                </a:solidFill>
              </a:rPr>
              <a:t>E</a:t>
            </a:r>
            <a:r>
              <a:rPr lang="pt-BR" sz="1200" b="0" i="0" u="none" strike="noStrike" cap="none" dirty="0" smtClean="0">
                <a:solidFill>
                  <a:schemeClr val="lt1"/>
                </a:solidFill>
                <a:latin typeface="Arial"/>
                <a:ea typeface="Arial"/>
                <a:cs typeface="Arial"/>
                <a:sym typeface="Arial"/>
              </a:rPr>
              <a:t>xercício clique e arraste</a:t>
            </a:r>
            <a:endParaRPr sz="1200" b="0" i="0" u="none" strike="noStrike" cap="none" dirty="0">
              <a:solidFill>
                <a:schemeClr val="lt1"/>
              </a:solidFill>
              <a:latin typeface="Arial"/>
              <a:ea typeface="Arial"/>
              <a:cs typeface="Arial"/>
              <a:sym typeface="Arial"/>
            </a:endParaRPr>
          </a:p>
        </p:txBody>
      </p:sp>
      <p:sp>
        <p:nvSpPr>
          <p:cNvPr id="18"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15" name="Retângulo 14"/>
          <p:cNvSpPr/>
          <p:nvPr/>
        </p:nvSpPr>
        <p:spPr>
          <a:xfrm>
            <a:off x="4524153" y="852927"/>
            <a:ext cx="3429000" cy="3853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Imagem 18"/>
          <p:cNvPicPr>
            <a:picLocks noChangeAspect="1"/>
          </p:cNvPicPr>
          <p:nvPr/>
        </p:nvPicPr>
        <p:blipFill>
          <a:blip r:embed="rId3"/>
          <a:stretch>
            <a:fillRect/>
          </a:stretch>
        </p:blipFill>
        <p:spPr>
          <a:xfrm>
            <a:off x="5337781" y="1433989"/>
            <a:ext cx="2639295" cy="2631369"/>
          </a:xfrm>
          <a:prstGeom prst="rect">
            <a:avLst/>
          </a:prstGeom>
        </p:spPr>
      </p:pic>
      <p:sp>
        <p:nvSpPr>
          <p:cNvPr id="20" name="Retângulo 19"/>
          <p:cNvSpPr/>
          <p:nvPr/>
        </p:nvSpPr>
        <p:spPr>
          <a:xfrm>
            <a:off x="7507705" y="421106"/>
            <a:ext cx="4138863" cy="51254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000" dirty="0">
                <a:solidFill>
                  <a:schemeClr val="tx1"/>
                </a:solidFill>
              </a:rPr>
              <a:t>[inserir um som diferenciado entre as respostas verdadeiras e falsas, além de mudar a cor das letras após o clique – verde e negrito para as verdadeiras e cinza para as falsas</a:t>
            </a:r>
            <a:r>
              <a:rPr lang="pt-BR" sz="1000" dirty="0" smtClean="0">
                <a:solidFill>
                  <a:schemeClr val="tx1"/>
                </a:solidFill>
              </a:rPr>
              <a:t>]</a:t>
            </a:r>
          </a:p>
          <a:p>
            <a:endParaRPr lang="pt-BR" sz="1000" dirty="0">
              <a:solidFill>
                <a:schemeClr val="tx1"/>
              </a:solidFill>
            </a:endParaRPr>
          </a:p>
          <a:p>
            <a:r>
              <a:rPr lang="pt-BR" sz="1000" dirty="0">
                <a:solidFill>
                  <a:schemeClr val="tx1"/>
                </a:solidFill>
              </a:rPr>
              <a:t>A - Estudos Clínicos são aqueles que envolvem tanto seres humanos quanto animais.</a:t>
            </a:r>
          </a:p>
          <a:p>
            <a:r>
              <a:rPr lang="pt-BR" sz="1000" dirty="0">
                <a:solidFill>
                  <a:schemeClr val="tx1"/>
                </a:solidFill>
              </a:rPr>
              <a:t>[caso o aluno clique nesta letra, aparecerá um balão com a definição correta: “Estudos Clínicos são aqueles que envolvem seres humanos. No entanto, para se verificar eficácia e segurança de um medicamento em seres humanos, primeiro, é preciso realizar testes em animais, denominados Estudos Pré-Clínicos”]</a:t>
            </a:r>
          </a:p>
          <a:p>
            <a:endParaRPr lang="pt-BR" sz="1000" dirty="0" smtClean="0">
              <a:solidFill>
                <a:schemeClr val="tx1"/>
              </a:solidFill>
            </a:endParaRPr>
          </a:p>
          <a:p>
            <a:r>
              <a:rPr lang="pt-BR" sz="1000" dirty="0">
                <a:solidFill>
                  <a:schemeClr val="tx1"/>
                </a:solidFill>
              </a:rPr>
              <a:t>B – Todo estudo clínico é considerado um ensaio clínico.</a:t>
            </a:r>
          </a:p>
          <a:p>
            <a:r>
              <a:rPr lang="pt-BR" sz="1000" dirty="0">
                <a:solidFill>
                  <a:schemeClr val="tx1"/>
                </a:solidFill>
              </a:rPr>
              <a:t> </a:t>
            </a:r>
          </a:p>
          <a:p>
            <a:r>
              <a:rPr lang="pt-BR" sz="1000" dirty="0">
                <a:solidFill>
                  <a:schemeClr val="tx1"/>
                </a:solidFill>
              </a:rPr>
              <a:t>[caso o aluno clique nesta letra, aparecerá um balão com a definição correta: “Estudos que envolvem seres humanos são conhecidos como Estudos Clínicos. No entanto, quando o objetivo deste estudo é avaliar efeitos clínicos e/ou farmacológicos de um medicamento, passa a ser considerado um Ensaio Clínico”.]</a:t>
            </a:r>
          </a:p>
          <a:p>
            <a:endParaRPr lang="pt-BR" sz="1000" dirty="0" smtClean="0">
              <a:solidFill>
                <a:schemeClr val="tx1"/>
              </a:solidFill>
            </a:endParaRPr>
          </a:p>
          <a:p>
            <a:r>
              <a:rPr lang="pt-BR" sz="1000" dirty="0">
                <a:solidFill>
                  <a:schemeClr val="tx1"/>
                </a:solidFill>
              </a:rPr>
              <a:t>D – Em estudos que envolvem seres humanos, qualquer ocorrência inesperada é considerada um Evento Adverso Grave (EAS).  </a:t>
            </a:r>
          </a:p>
          <a:p>
            <a:r>
              <a:rPr lang="pt-BR" sz="1000" dirty="0">
                <a:solidFill>
                  <a:schemeClr val="tx1"/>
                </a:solidFill>
              </a:rPr>
              <a:t>[Evento Adverso é qualquer ocorrência médica inconveniente ou sinal desfavorável ou não planejado. Porém, quando o evento resulta em desfechos específicos, tais como: morte, represente risco à vida, hospitalização ou seu prolongamento, persistente inabilidade/incapacidade significativa ou anomalia congênita, é denominado Evento Adverso Grave] </a:t>
            </a:r>
          </a:p>
          <a:p>
            <a:endParaRPr lang="pt-BR" sz="1000" dirty="0">
              <a:solidFill>
                <a:schemeClr val="tx1"/>
              </a:solidFill>
            </a:endParaRPr>
          </a:p>
        </p:txBody>
      </p:sp>
      <p:sp>
        <p:nvSpPr>
          <p:cNvPr id="26" name="Google Shape;413;p62"/>
          <p:cNvSpPr txBox="1"/>
          <p:nvPr/>
        </p:nvSpPr>
        <p:spPr>
          <a:xfrm>
            <a:off x="1038087" y="1324789"/>
            <a:ext cx="4256748" cy="2641952"/>
          </a:xfrm>
          <a:prstGeom prst="rect">
            <a:avLst/>
          </a:prstGeom>
          <a:solidFill>
            <a:schemeClr val="bg1"/>
          </a:solidFill>
          <a:ln>
            <a:noFill/>
          </a:ln>
        </p:spPr>
        <p:txBody>
          <a:bodyPr spcFirstLastPara="1" wrap="square" lIns="91425" tIns="45700" rIns="91425" bIns="45700" anchor="t" anchorCtr="0">
            <a:noAutofit/>
          </a:bodyPr>
          <a:lstStyle/>
          <a:p>
            <a:pPr lvl="0"/>
            <a:r>
              <a:rPr lang="pt-BR" sz="1200" dirty="0" smtClean="0">
                <a:solidFill>
                  <a:srgbClr val="808284"/>
                </a:solidFill>
              </a:rPr>
              <a:t>De </a:t>
            </a:r>
            <a:r>
              <a:rPr lang="pt-BR" sz="1200" dirty="0">
                <a:solidFill>
                  <a:srgbClr val="808284"/>
                </a:solidFill>
              </a:rPr>
              <a:t>acordo com os conceitos que envolvem a pesquisa clínica, selecione as afirmativas verdadeiras:</a:t>
            </a:r>
          </a:p>
          <a:p>
            <a:pPr lvl="0"/>
            <a:endParaRPr lang="pt-BR" sz="1200" dirty="0" smtClean="0">
              <a:solidFill>
                <a:srgbClr val="808284"/>
              </a:solidFill>
            </a:endParaRPr>
          </a:p>
          <a:p>
            <a:r>
              <a:rPr lang="pt-BR" sz="1200" dirty="0">
                <a:solidFill>
                  <a:srgbClr val="808284"/>
                </a:solidFill>
              </a:rPr>
              <a:t>A - Estudos Clínicos são aqueles que envolvem tanto seres humanos quanto animais.</a:t>
            </a:r>
          </a:p>
          <a:p>
            <a:pPr marL="0" marR="0" lvl="0" indent="0" algn="l" rtl="0">
              <a:lnSpc>
                <a:spcPct val="100000"/>
              </a:lnSpc>
              <a:spcBef>
                <a:spcPts val="0"/>
              </a:spcBef>
              <a:spcAft>
                <a:spcPts val="0"/>
              </a:spcAft>
              <a:buClr>
                <a:srgbClr val="000000"/>
              </a:buClr>
              <a:buSzPts val="1600"/>
              <a:buFont typeface="Arial"/>
              <a:buNone/>
            </a:pPr>
            <a:endParaRPr sz="1200" dirty="0">
              <a:solidFill>
                <a:srgbClr val="808284"/>
              </a:solidFill>
            </a:endParaRPr>
          </a:p>
          <a:p>
            <a:pPr>
              <a:buSzPts val="1600"/>
            </a:pPr>
            <a:r>
              <a:rPr lang="pt-BR" sz="1200" dirty="0">
                <a:solidFill>
                  <a:srgbClr val="808284"/>
                </a:solidFill>
              </a:rPr>
              <a:t>B – Todo estudo clínico é considerado um ensaio clínico.</a:t>
            </a:r>
          </a:p>
          <a:p>
            <a:pPr marL="0" marR="0" lvl="0" indent="0" algn="l" rtl="0">
              <a:lnSpc>
                <a:spcPct val="100000"/>
              </a:lnSpc>
              <a:spcBef>
                <a:spcPts val="0"/>
              </a:spcBef>
              <a:spcAft>
                <a:spcPts val="0"/>
              </a:spcAft>
              <a:buClr>
                <a:srgbClr val="000000"/>
              </a:buClr>
              <a:buSzPts val="1600"/>
              <a:buFont typeface="Arial"/>
              <a:buNone/>
            </a:pPr>
            <a:endParaRPr lang="pt-BR" sz="1200" dirty="0">
              <a:solidFill>
                <a:srgbClr val="808284"/>
              </a:solidFill>
            </a:endParaRPr>
          </a:p>
          <a:p>
            <a:r>
              <a:rPr lang="pt-BR" sz="1200" dirty="0">
                <a:solidFill>
                  <a:srgbClr val="92D050"/>
                </a:solidFill>
              </a:rPr>
              <a:t>C – Projeto multicêntrico é aquele que possui protocolo único e é desenvolvido em </a:t>
            </a:r>
            <a:r>
              <a:rPr lang="pt-BR" sz="1200" dirty="0">
                <a:solidFill>
                  <a:srgbClr val="92D050"/>
                </a:solidFill>
              </a:rPr>
              <a:t>mais</a:t>
            </a:r>
            <a:br>
              <a:rPr lang="pt-BR" sz="1200" dirty="0">
                <a:solidFill>
                  <a:srgbClr val="92D050"/>
                </a:solidFill>
              </a:rPr>
            </a:br>
            <a:r>
              <a:rPr lang="pt-BR" sz="1200" dirty="0">
                <a:solidFill>
                  <a:srgbClr val="92D050"/>
                </a:solidFill>
              </a:rPr>
              <a:t>de um </a:t>
            </a:r>
            <a:r>
              <a:rPr lang="pt-BR" sz="1200" dirty="0">
                <a:solidFill>
                  <a:srgbClr val="92D050"/>
                </a:solidFill>
              </a:rPr>
              <a:t>centro de </a:t>
            </a:r>
            <a:r>
              <a:rPr lang="pt-BR" sz="1200" dirty="0">
                <a:solidFill>
                  <a:srgbClr val="92D050"/>
                </a:solidFill>
              </a:rPr>
              <a:t>pesquisa. </a:t>
            </a:r>
          </a:p>
          <a:p>
            <a:r>
              <a:rPr lang="pt-BR" sz="1200" dirty="0">
                <a:solidFill>
                  <a:srgbClr val="808284"/>
                </a:solidFill>
              </a:rPr>
              <a:t> </a:t>
            </a:r>
          </a:p>
          <a:p>
            <a:r>
              <a:rPr lang="pt-BR" sz="1200" dirty="0">
                <a:solidFill>
                  <a:srgbClr val="808284"/>
                </a:solidFill>
              </a:rPr>
              <a:t>D – Em estudos que envolvem seres humanos, qualquer ocorrência inesperada é considerada um Evento Adverso Grave (EAS).  </a:t>
            </a:r>
          </a:p>
          <a:p>
            <a:pPr marL="0" marR="0" lvl="0" indent="0" algn="l" rtl="0">
              <a:lnSpc>
                <a:spcPct val="100000"/>
              </a:lnSpc>
              <a:spcBef>
                <a:spcPts val="0"/>
              </a:spcBef>
              <a:spcAft>
                <a:spcPts val="0"/>
              </a:spcAft>
              <a:buClr>
                <a:srgbClr val="000000"/>
              </a:buClr>
              <a:buSzPts val="1600"/>
              <a:buFont typeface="Arial"/>
              <a:buNone/>
            </a:pPr>
            <a:endParaRPr lang="pt-BR" sz="1200" dirty="0">
              <a:solidFill>
                <a:srgbClr val="808284"/>
              </a:solidFill>
            </a:endParaRPr>
          </a:p>
          <a:p>
            <a:pPr>
              <a:buSzPts val="1600"/>
            </a:pPr>
            <a:r>
              <a:rPr lang="pt-BR" sz="1200" dirty="0">
                <a:solidFill>
                  <a:srgbClr val="92D050"/>
                </a:solidFill>
              </a:rPr>
              <a:t>E – Estudos que envolvem novas indicações de um medicamento que já tem registro no Brasil e já está sendo comercializado são consideradas pesquisas de novos medicamentos e/ou especialidade medicinal.</a:t>
            </a: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Tree>
    <p:extLst>
      <p:ext uri="{BB962C8B-B14F-4D97-AF65-F5344CB8AC3E}">
        <p14:creationId xmlns:p14="http://schemas.microsoft.com/office/powerpoint/2010/main" val="1764868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70798"/>
            <a:ext cx="9206320" cy="5849298"/>
          </a:xfrm>
          <a:prstGeom prst="rect">
            <a:avLst/>
          </a:prstGeom>
        </p:spPr>
      </p:pic>
      <p:sp>
        <p:nvSpPr>
          <p:cNvPr id="5" name="Google Shape;413;p62"/>
          <p:cNvSpPr txBox="1"/>
          <p:nvPr/>
        </p:nvSpPr>
        <p:spPr>
          <a:xfrm>
            <a:off x="997926" y="1337992"/>
            <a:ext cx="3671302" cy="264195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De </a:t>
            </a:r>
            <a:r>
              <a:rPr lang="pt-BR" sz="1200" dirty="0">
                <a:solidFill>
                  <a:srgbClr val="808284"/>
                </a:solidFill>
              </a:rPr>
              <a:t>acordo com a definição das Boas Práticas Clinicas, arraste os termos associados aos dois pilares que foram este conceito:</a:t>
            </a:r>
          </a:p>
          <a:p>
            <a:pPr lvl="0"/>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6" name="Google Shape;399;p61"/>
          <p:cNvSpPr txBox="1"/>
          <p:nvPr/>
        </p:nvSpPr>
        <p:spPr>
          <a:xfrm>
            <a:off x="1057108" y="898517"/>
            <a:ext cx="3957136" cy="319241"/>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dirty="0" smtClean="0">
                <a:solidFill>
                  <a:srgbClr val="00A9B2"/>
                </a:solidFill>
              </a:rPr>
              <a:t>Fixando</a:t>
            </a:r>
            <a:endParaRPr sz="2000" b="1" i="0" u="none" strike="noStrike" cap="none" dirty="0">
              <a:solidFill>
                <a:srgbClr val="00A9B2"/>
              </a:solidFill>
              <a:latin typeface="Arial"/>
              <a:ea typeface="Arial"/>
              <a:cs typeface="Arial"/>
              <a:sym typeface="Arial"/>
            </a:endParaRPr>
          </a:p>
        </p:txBody>
      </p:sp>
      <p:sp>
        <p:nvSpPr>
          <p:cNvPr id="16"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13</a:t>
            </a:r>
            <a:endParaRPr sz="1200" b="0" i="0" u="none" strike="noStrike" cap="none" dirty="0">
              <a:solidFill>
                <a:schemeClr val="lt1"/>
              </a:solidFill>
              <a:latin typeface="Arial"/>
              <a:ea typeface="Arial"/>
              <a:cs typeface="Arial"/>
              <a:sym typeface="Arial"/>
            </a:endParaRPr>
          </a:p>
        </p:txBody>
      </p:sp>
      <p:sp>
        <p:nvSpPr>
          <p:cNvPr id="17" name="Google Shape;396;p61"/>
          <p:cNvSpPr/>
          <p:nvPr/>
        </p:nvSpPr>
        <p:spPr>
          <a:xfrm>
            <a:off x="0" y="-318977"/>
            <a:ext cx="3320716"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dirty="0" smtClean="0">
                <a:solidFill>
                  <a:schemeClr val="lt1"/>
                </a:solidFill>
              </a:rPr>
              <a:t>E</a:t>
            </a:r>
            <a:r>
              <a:rPr lang="pt-BR" sz="1200" b="0" i="0" u="none" strike="noStrike" cap="none" dirty="0" smtClean="0">
                <a:solidFill>
                  <a:schemeClr val="lt1"/>
                </a:solidFill>
                <a:latin typeface="Arial"/>
                <a:ea typeface="Arial"/>
                <a:cs typeface="Arial"/>
                <a:sym typeface="Arial"/>
              </a:rPr>
              <a:t>xercício clique e arraste</a:t>
            </a:r>
            <a:endParaRPr sz="1200" b="0" i="0" u="none" strike="noStrike" cap="none" dirty="0">
              <a:solidFill>
                <a:schemeClr val="lt1"/>
              </a:solidFill>
              <a:latin typeface="Arial"/>
              <a:ea typeface="Arial"/>
              <a:cs typeface="Arial"/>
              <a:sym typeface="Arial"/>
            </a:endParaRPr>
          </a:p>
        </p:txBody>
      </p:sp>
      <p:sp>
        <p:nvSpPr>
          <p:cNvPr id="18"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15" name="Retângulo 14"/>
          <p:cNvSpPr/>
          <p:nvPr/>
        </p:nvSpPr>
        <p:spPr>
          <a:xfrm>
            <a:off x="4524153" y="852927"/>
            <a:ext cx="3429000" cy="3853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solidFill>
                  <a:schemeClr val="tx1"/>
                </a:solidFill>
              </a:rPr>
              <a:t>“Qualidade”:</a:t>
            </a:r>
            <a:endParaRPr lang="pt-BR"/>
          </a:p>
        </p:txBody>
      </p:sp>
      <p:pic>
        <p:nvPicPr>
          <p:cNvPr id="19" name="Imagem 18"/>
          <p:cNvPicPr>
            <a:picLocks noChangeAspect="1"/>
          </p:cNvPicPr>
          <p:nvPr/>
        </p:nvPicPr>
        <p:blipFill>
          <a:blip r:embed="rId3"/>
          <a:stretch>
            <a:fillRect/>
          </a:stretch>
        </p:blipFill>
        <p:spPr>
          <a:xfrm>
            <a:off x="5337781" y="1433989"/>
            <a:ext cx="2639295" cy="2631369"/>
          </a:xfrm>
          <a:prstGeom prst="rect">
            <a:avLst/>
          </a:prstGeom>
        </p:spPr>
      </p:pic>
      <p:sp>
        <p:nvSpPr>
          <p:cNvPr id="20" name="Retângulo 19"/>
          <p:cNvSpPr/>
          <p:nvPr/>
        </p:nvSpPr>
        <p:spPr>
          <a:xfrm>
            <a:off x="8195455" y="1217758"/>
            <a:ext cx="3451113" cy="34891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000" dirty="0">
                <a:solidFill>
                  <a:schemeClr val="tx1"/>
                </a:solidFill>
              </a:rPr>
              <a:t>[</a:t>
            </a:r>
            <a:r>
              <a:rPr lang="pt-BR" sz="1000" dirty="0" smtClean="0">
                <a:solidFill>
                  <a:schemeClr val="tx1"/>
                </a:solidFill>
              </a:rPr>
              <a:t>inserir uma lista com os termos e </a:t>
            </a:r>
            <a:r>
              <a:rPr lang="pt-BR" sz="1000" dirty="0">
                <a:solidFill>
                  <a:schemeClr val="tx1"/>
                </a:solidFill>
              </a:rPr>
              <a:t>contorno de dois pilares </a:t>
            </a:r>
            <a:r>
              <a:rPr lang="pt-BR" sz="1000" dirty="0" smtClean="0">
                <a:solidFill>
                  <a:schemeClr val="tx1"/>
                </a:solidFill>
              </a:rPr>
              <a:t>denominados </a:t>
            </a:r>
            <a:r>
              <a:rPr lang="pt-BR" sz="1000" dirty="0">
                <a:solidFill>
                  <a:schemeClr val="tx1"/>
                </a:solidFill>
              </a:rPr>
              <a:t>“ética” e “qualidade</a:t>
            </a:r>
            <a:r>
              <a:rPr lang="pt-BR" sz="1000" dirty="0" smtClean="0">
                <a:solidFill>
                  <a:schemeClr val="tx1"/>
                </a:solidFill>
              </a:rPr>
              <a:t>”, depois que todos os termos forem arrastados corretamente forma-se um pilar com todos os termos dentro]</a:t>
            </a:r>
            <a:endParaRPr lang="pt-BR" sz="1000" dirty="0">
              <a:solidFill>
                <a:schemeClr val="tx1"/>
              </a:solidFill>
            </a:endParaRPr>
          </a:p>
          <a:p>
            <a:r>
              <a:rPr lang="pt-BR" sz="1000" dirty="0">
                <a:solidFill>
                  <a:schemeClr val="tx1"/>
                </a:solidFill>
              </a:rPr>
              <a:t> </a:t>
            </a:r>
          </a:p>
          <a:p>
            <a:r>
              <a:rPr lang="pt-BR" sz="1000" dirty="0">
                <a:solidFill>
                  <a:schemeClr val="tx1"/>
                </a:solidFill>
              </a:rPr>
              <a:t>Termos que formam o pilar “Ética”: </a:t>
            </a:r>
          </a:p>
          <a:p>
            <a:r>
              <a:rPr lang="pt-BR" sz="1000" dirty="0">
                <a:solidFill>
                  <a:schemeClr val="tx1"/>
                </a:solidFill>
              </a:rPr>
              <a:t>Processo de consentimento</a:t>
            </a:r>
          </a:p>
          <a:p>
            <a:r>
              <a:rPr lang="pt-BR" sz="1000" dirty="0">
                <a:solidFill>
                  <a:schemeClr val="tx1"/>
                </a:solidFill>
              </a:rPr>
              <a:t>Termo de Assentimento Livre e Esclarecido (TALE)</a:t>
            </a:r>
          </a:p>
          <a:p>
            <a:r>
              <a:rPr lang="pt-BR" sz="1000" dirty="0">
                <a:solidFill>
                  <a:schemeClr val="tx1"/>
                </a:solidFill>
              </a:rPr>
              <a:t>Ressarcimento</a:t>
            </a:r>
          </a:p>
          <a:p>
            <a:r>
              <a:rPr lang="pt-BR" sz="1000" dirty="0">
                <a:solidFill>
                  <a:schemeClr val="tx1"/>
                </a:solidFill>
              </a:rPr>
              <a:t>Representante Legal</a:t>
            </a:r>
          </a:p>
          <a:p>
            <a:r>
              <a:rPr lang="pt-BR" sz="1000" dirty="0">
                <a:solidFill>
                  <a:schemeClr val="tx1"/>
                </a:solidFill>
              </a:rPr>
              <a:t>Confidencialidade</a:t>
            </a:r>
          </a:p>
          <a:p>
            <a:r>
              <a:rPr lang="pt-BR" sz="1000" dirty="0">
                <a:solidFill>
                  <a:schemeClr val="tx1"/>
                </a:solidFill>
              </a:rPr>
              <a:t> </a:t>
            </a:r>
          </a:p>
          <a:p>
            <a:r>
              <a:rPr lang="pt-BR" sz="1000" dirty="0">
                <a:solidFill>
                  <a:schemeClr val="tx1"/>
                </a:solidFill>
              </a:rPr>
              <a:t> </a:t>
            </a:r>
          </a:p>
          <a:p>
            <a:r>
              <a:rPr lang="pt-BR" sz="1000" dirty="0">
                <a:solidFill>
                  <a:schemeClr val="tx1"/>
                </a:solidFill>
              </a:rPr>
              <a:t>Termos que formam o pilar “Qualidade”: </a:t>
            </a:r>
          </a:p>
          <a:p>
            <a:r>
              <a:rPr lang="pt-BR" sz="1000" dirty="0">
                <a:solidFill>
                  <a:schemeClr val="tx1"/>
                </a:solidFill>
              </a:rPr>
              <a:t>Rastreabilidade</a:t>
            </a:r>
          </a:p>
          <a:p>
            <a:r>
              <a:rPr lang="pt-BR" sz="1000" dirty="0">
                <a:solidFill>
                  <a:schemeClr val="tx1"/>
                </a:solidFill>
              </a:rPr>
              <a:t>Documentos Essenciais</a:t>
            </a:r>
          </a:p>
          <a:p>
            <a:r>
              <a:rPr lang="pt-BR" sz="1000" dirty="0">
                <a:solidFill>
                  <a:schemeClr val="tx1"/>
                </a:solidFill>
              </a:rPr>
              <a:t>Monitoria</a:t>
            </a:r>
          </a:p>
          <a:p>
            <a:r>
              <a:rPr lang="pt-BR" sz="1000" dirty="0">
                <a:solidFill>
                  <a:schemeClr val="tx1"/>
                </a:solidFill>
              </a:rPr>
              <a:t>Cegamento</a:t>
            </a:r>
          </a:p>
          <a:p>
            <a:r>
              <a:rPr lang="pt-BR" sz="1000" dirty="0">
                <a:solidFill>
                  <a:schemeClr val="tx1"/>
                </a:solidFill>
              </a:rPr>
              <a:t>Procedimento Operacional Padrão (POP)</a:t>
            </a:r>
          </a:p>
          <a:p>
            <a:r>
              <a:rPr lang="pt-BR" sz="1000" dirty="0">
                <a:solidFill>
                  <a:schemeClr val="tx1"/>
                </a:solidFill>
              </a:rPr>
              <a:t> </a:t>
            </a:r>
          </a:p>
        </p:txBody>
      </p:sp>
      <p:pic>
        <p:nvPicPr>
          <p:cNvPr id="1026" name="Picture 2" descr="column Logo vector Template"/>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31549"/>
          <a:stretch/>
        </p:blipFill>
        <p:spPr bwMode="auto">
          <a:xfrm>
            <a:off x="477607" y="1827038"/>
            <a:ext cx="2242940" cy="127941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olumn Logo vector Template"/>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26015"/>
          <a:stretch/>
        </p:blipFill>
        <p:spPr bwMode="auto">
          <a:xfrm>
            <a:off x="2123723" y="1823790"/>
            <a:ext cx="2242940" cy="1382873"/>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6"/>
          <p:cNvSpPr/>
          <p:nvPr/>
        </p:nvSpPr>
        <p:spPr>
          <a:xfrm>
            <a:off x="1226832" y="2085776"/>
            <a:ext cx="702436" cy="307777"/>
          </a:xfrm>
          <a:prstGeom prst="rect">
            <a:avLst/>
          </a:prstGeom>
        </p:spPr>
        <p:txBody>
          <a:bodyPr wrap="none">
            <a:spAutoFit/>
          </a:bodyPr>
          <a:lstStyle/>
          <a:p>
            <a:r>
              <a:rPr lang="pt-BR" dirty="0">
                <a:solidFill>
                  <a:schemeClr val="tx1"/>
                </a:solidFill>
              </a:rPr>
              <a:t>“Ética</a:t>
            </a:r>
            <a:r>
              <a:rPr lang="pt-BR" dirty="0" smtClean="0">
                <a:solidFill>
                  <a:schemeClr val="tx1"/>
                </a:solidFill>
              </a:rPr>
              <a:t>”</a:t>
            </a:r>
            <a:endParaRPr lang="pt-BR" dirty="0"/>
          </a:p>
        </p:txBody>
      </p:sp>
      <p:sp>
        <p:nvSpPr>
          <p:cNvPr id="8" name="Retângulo 7"/>
          <p:cNvSpPr/>
          <p:nvPr/>
        </p:nvSpPr>
        <p:spPr>
          <a:xfrm>
            <a:off x="2757415" y="2082529"/>
            <a:ext cx="1119217" cy="307777"/>
          </a:xfrm>
          <a:prstGeom prst="rect">
            <a:avLst/>
          </a:prstGeom>
        </p:spPr>
        <p:txBody>
          <a:bodyPr wrap="none">
            <a:spAutoFit/>
          </a:bodyPr>
          <a:lstStyle/>
          <a:p>
            <a:r>
              <a:rPr lang="pt-BR" dirty="0">
                <a:solidFill>
                  <a:schemeClr val="tx1"/>
                </a:solidFill>
              </a:rPr>
              <a:t>“Qualidade</a:t>
            </a:r>
            <a:r>
              <a:rPr lang="pt-BR" dirty="0" smtClean="0">
                <a:solidFill>
                  <a:schemeClr val="tx1"/>
                </a:solidFill>
              </a:rPr>
              <a:t>”</a:t>
            </a:r>
            <a:endParaRPr lang="pt-BR" dirty="0"/>
          </a:p>
        </p:txBody>
      </p:sp>
      <p:sp>
        <p:nvSpPr>
          <p:cNvPr id="9" name="Retângulo 8"/>
          <p:cNvSpPr/>
          <p:nvPr/>
        </p:nvSpPr>
        <p:spPr>
          <a:xfrm>
            <a:off x="1145155" y="3284570"/>
            <a:ext cx="3524073" cy="1631216"/>
          </a:xfrm>
          <a:prstGeom prst="rect">
            <a:avLst/>
          </a:prstGeom>
          <a:noFill/>
          <a:ln>
            <a:solidFill>
              <a:srgbClr val="FFC700"/>
            </a:solidFill>
          </a:ln>
        </p:spPr>
        <p:txBody>
          <a:bodyPr wrap="square">
            <a:spAutoFit/>
          </a:bodyPr>
          <a:lstStyle/>
          <a:p>
            <a:r>
              <a:rPr lang="pt-BR" sz="1000" dirty="0" smtClean="0">
                <a:solidFill>
                  <a:srgbClr val="FFC700"/>
                </a:solidFill>
              </a:rPr>
              <a:t>Processo </a:t>
            </a:r>
            <a:r>
              <a:rPr lang="pt-BR" sz="1000" dirty="0">
                <a:solidFill>
                  <a:srgbClr val="FFC700"/>
                </a:solidFill>
              </a:rPr>
              <a:t>de consentimento</a:t>
            </a:r>
          </a:p>
          <a:p>
            <a:r>
              <a:rPr lang="pt-BR" sz="1000" dirty="0">
                <a:solidFill>
                  <a:srgbClr val="FFC700"/>
                </a:solidFill>
              </a:rPr>
              <a:t>Procedimento Operacional Padrão (POP)</a:t>
            </a:r>
          </a:p>
          <a:p>
            <a:r>
              <a:rPr lang="pt-BR" sz="1000" dirty="0" smtClean="0">
                <a:solidFill>
                  <a:srgbClr val="FFC700"/>
                </a:solidFill>
              </a:rPr>
              <a:t>Termo </a:t>
            </a:r>
            <a:r>
              <a:rPr lang="pt-BR" sz="1000" dirty="0">
                <a:solidFill>
                  <a:srgbClr val="FFC700"/>
                </a:solidFill>
              </a:rPr>
              <a:t>de Assentimento Livre e Esclarecido (TALE)</a:t>
            </a:r>
          </a:p>
          <a:p>
            <a:r>
              <a:rPr lang="pt-BR" sz="1000" dirty="0">
                <a:solidFill>
                  <a:srgbClr val="FFC700"/>
                </a:solidFill>
              </a:rPr>
              <a:t>Monitoria</a:t>
            </a:r>
          </a:p>
          <a:p>
            <a:r>
              <a:rPr lang="pt-BR" sz="1000" dirty="0">
                <a:solidFill>
                  <a:srgbClr val="FFC700"/>
                </a:solidFill>
              </a:rPr>
              <a:t>Cegamento</a:t>
            </a:r>
          </a:p>
          <a:p>
            <a:r>
              <a:rPr lang="pt-BR" sz="1000" dirty="0" smtClean="0">
                <a:solidFill>
                  <a:srgbClr val="FFC700"/>
                </a:solidFill>
              </a:rPr>
              <a:t>Ressarcimento</a:t>
            </a:r>
            <a:endParaRPr lang="pt-BR" sz="1000" dirty="0">
              <a:solidFill>
                <a:srgbClr val="FFC700"/>
              </a:solidFill>
            </a:endParaRPr>
          </a:p>
          <a:p>
            <a:r>
              <a:rPr lang="pt-BR" sz="1000" dirty="0">
                <a:solidFill>
                  <a:srgbClr val="FFC700"/>
                </a:solidFill>
              </a:rPr>
              <a:t>Representante Legal</a:t>
            </a:r>
          </a:p>
          <a:p>
            <a:r>
              <a:rPr lang="pt-BR" sz="1000" dirty="0" smtClean="0">
                <a:solidFill>
                  <a:srgbClr val="FFC700"/>
                </a:solidFill>
              </a:rPr>
              <a:t>Confidencialidade</a:t>
            </a:r>
            <a:endParaRPr lang="pt-BR" sz="1000" dirty="0">
              <a:solidFill>
                <a:srgbClr val="FFC700"/>
              </a:solidFill>
            </a:endParaRPr>
          </a:p>
          <a:p>
            <a:r>
              <a:rPr lang="pt-BR" sz="1000" dirty="0" smtClean="0">
                <a:solidFill>
                  <a:srgbClr val="FFC700"/>
                </a:solidFill>
              </a:rPr>
              <a:t>Rastreabilidade</a:t>
            </a:r>
            <a:endParaRPr lang="pt-BR" sz="1000" dirty="0">
              <a:solidFill>
                <a:srgbClr val="FFC700"/>
              </a:solidFill>
            </a:endParaRPr>
          </a:p>
          <a:p>
            <a:r>
              <a:rPr lang="pt-BR" sz="1000" dirty="0">
                <a:solidFill>
                  <a:srgbClr val="FFC700"/>
                </a:solidFill>
              </a:rPr>
              <a:t>Documentos </a:t>
            </a:r>
            <a:r>
              <a:rPr lang="pt-BR" sz="1000" dirty="0" smtClean="0">
                <a:solidFill>
                  <a:srgbClr val="FFC700"/>
                </a:solidFill>
              </a:rPr>
              <a:t>Essenciais</a:t>
            </a:r>
            <a:endParaRPr lang="pt-BR" sz="1000" dirty="0">
              <a:solidFill>
                <a:srgbClr val="FFC700"/>
              </a:solidFill>
            </a:endParaRPr>
          </a:p>
        </p:txBody>
      </p:sp>
    </p:spTree>
    <p:extLst>
      <p:ext uri="{BB962C8B-B14F-4D97-AF65-F5344CB8AC3E}">
        <p14:creationId xmlns:p14="http://schemas.microsoft.com/office/powerpoint/2010/main" val="3047789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0"/>
            <a:ext cx="9144000" cy="5778500"/>
          </a:xfrm>
          <a:prstGeom prst="rect">
            <a:avLst/>
          </a:prstGeom>
        </p:spPr>
      </p:pic>
      <p:sp>
        <p:nvSpPr>
          <p:cNvPr id="5" name="Retângulo 4"/>
          <p:cNvSpPr/>
          <p:nvPr/>
        </p:nvSpPr>
        <p:spPr>
          <a:xfrm>
            <a:off x="7519737" y="445167"/>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Introdução e Glossário</a:t>
            </a:r>
            <a:endParaRPr lang="pt-BR" sz="900" b="1" dirty="0">
              <a:solidFill>
                <a:srgbClr val="9D9D9D"/>
              </a:solidFill>
            </a:endParaRPr>
          </a:p>
        </p:txBody>
      </p:sp>
      <p:sp>
        <p:nvSpPr>
          <p:cNvPr id="6" name="Retângulo 5"/>
          <p:cNvSpPr/>
          <p:nvPr/>
        </p:nvSpPr>
        <p:spPr>
          <a:xfrm>
            <a:off x="3236495" y="3176337"/>
            <a:ext cx="3043989" cy="50532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14</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529544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Introdução e Glossário</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err="1">
                <a:solidFill>
                  <a:schemeClr val="lt1"/>
                </a:solidFill>
                <a:latin typeface="Arial"/>
                <a:ea typeface="Arial"/>
                <a:cs typeface="Arial"/>
                <a:sym typeface="Arial"/>
              </a:rPr>
              <a:t>Hotspot</a:t>
            </a:r>
            <a:r>
              <a:rPr lang="pt-BR" sz="1200" b="0" i="0" u="none" strike="noStrike" cap="none" dirty="0">
                <a:solidFill>
                  <a:schemeClr val="lt1"/>
                </a:solidFill>
                <a:latin typeface="Arial"/>
                <a:ea typeface="Arial"/>
                <a:cs typeface="Arial"/>
                <a:sym typeface="Arial"/>
              </a:rPr>
              <a:t> </a:t>
            </a:r>
            <a:r>
              <a:rPr lang="pt-BR" sz="1200" b="0" i="0" u="none" strike="noStrike" cap="none" dirty="0" err="1">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2</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35615" y="1352288"/>
            <a:ext cx="3957136" cy="743639"/>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smtClean="0">
                <a:solidFill>
                  <a:srgbClr val="00A9B2"/>
                </a:solidFill>
                <a:latin typeface="Arial"/>
                <a:ea typeface="Arial"/>
                <a:cs typeface="Arial"/>
                <a:sym typeface="Arial"/>
              </a:rPr>
              <a:t>Conceituando</a:t>
            </a:r>
          </a:p>
          <a:p>
            <a:pPr marL="0" marR="0" lvl="0" indent="0" algn="l" rtl="0">
              <a:lnSpc>
                <a:spcPct val="100000"/>
              </a:lnSpc>
              <a:spcBef>
                <a:spcPts val="0"/>
              </a:spcBef>
              <a:spcAft>
                <a:spcPts val="0"/>
              </a:spcAft>
              <a:buClr>
                <a:srgbClr val="000000"/>
              </a:buClr>
              <a:buSzPts val="2000"/>
              <a:buFont typeface="Arial"/>
              <a:buNone/>
            </a:pPr>
            <a:r>
              <a:rPr lang="pt-BR" sz="2000" b="1" dirty="0" smtClean="0">
                <a:solidFill>
                  <a:srgbClr val="00A9B2"/>
                </a:solidFill>
              </a:rPr>
              <a:t>Pesquisa Clínica</a:t>
            </a:r>
            <a:endParaRPr sz="2000" b="1" i="0" u="none" strike="noStrike" cap="none" dirty="0">
              <a:solidFill>
                <a:srgbClr val="00A9B2"/>
              </a:solidFill>
              <a:latin typeface="Arial"/>
              <a:ea typeface="Arial"/>
              <a:cs typeface="Arial"/>
              <a:sym typeface="Arial"/>
            </a:endParaRPr>
          </a:p>
        </p:txBody>
      </p:sp>
      <p:sp>
        <p:nvSpPr>
          <p:cNvPr id="400" name="Google Shape;400;p61"/>
          <p:cNvSpPr txBox="1"/>
          <p:nvPr/>
        </p:nvSpPr>
        <p:spPr>
          <a:xfrm>
            <a:off x="971576" y="2095928"/>
            <a:ext cx="3178669" cy="1549640"/>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Afinal </a:t>
            </a:r>
            <a:r>
              <a:rPr lang="pt-BR" sz="1200" dirty="0">
                <a:solidFill>
                  <a:srgbClr val="808284"/>
                </a:solidFill>
              </a:rPr>
              <a:t>o que é Pesquisa Clínica?</a:t>
            </a:r>
          </a:p>
          <a:p>
            <a:pPr>
              <a:buSzPts val="1600"/>
            </a:pPr>
            <a:endParaRPr lang="pt-BR" sz="1200" dirty="0">
              <a:solidFill>
                <a:srgbClr val="808284"/>
              </a:solidFill>
            </a:endParaRPr>
          </a:p>
          <a:p>
            <a:pPr>
              <a:buSzPts val="1600"/>
            </a:pPr>
            <a:r>
              <a:rPr lang="pt-BR" sz="1200" dirty="0">
                <a:solidFill>
                  <a:srgbClr val="808284"/>
                </a:solidFill>
              </a:rPr>
              <a:t>Conceitualmente falando é toda pesquisa que envolve seres humanos. </a:t>
            </a:r>
          </a:p>
          <a:p>
            <a:pPr>
              <a:buSzPts val="1600"/>
            </a:pPr>
            <a:endParaRPr lang="pt-BR" sz="1200" dirty="0">
              <a:solidFill>
                <a:srgbClr val="808284"/>
              </a:solidFill>
            </a:endParaRPr>
          </a:p>
          <a:p>
            <a:pPr>
              <a:buSzPts val="1600"/>
            </a:pPr>
            <a:r>
              <a:rPr lang="pt-BR" sz="1200" dirty="0">
                <a:solidFill>
                  <a:srgbClr val="808284"/>
                </a:solidFill>
              </a:rPr>
              <a:t>Nela, são realizadas  abordagens diretas ou indiretas aos participantes. </a:t>
            </a:r>
            <a:endParaRPr sz="1200" dirty="0">
              <a:solidFill>
                <a:srgbClr val="808284"/>
              </a:solidFill>
            </a:endParaRPr>
          </a:p>
          <a:p>
            <a:pPr marL="0" lvl="0" indent="0">
              <a:buSzPts val="1600"/>
              <a:buFont typeface="Arial"/>
              <a:buNone/>
            </a:pPr>
            <a:endParaRPr sz="1200" dirty="0">
              <a:solidFill>
                <a:srgbClr val="808284"/>
              </a:solidFill>
            </a:endParaRPr>
          </a:p>
          <a:p>
            <a:pPr marL="0" lvl="0" indent="0">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81738" y="3547548"/>
            <a:ext cx="3606738"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 imagem ao lado e veja exemplos dessas abordagens.</a:t>
            </a:r>
            <a:endParaRPr lang="pt-BR" sz="1200" b="1" dirty="0">
              <a:solidFill>
                <a:srgbClr val="FECE22"/>
              </a:solidFill>
            </a:endParaRPr>
          </a:p>
        </p:txBody>
      </p:sp>
      <p:pic>
        <p:nvPicPr>
          <p:cNvPr id="19" name="Picture 2" descr="Cientista Masculino Trabalhando Com Microscópio, Equipe Em Laboratório Fazendo Pesquisa, Homem E Mulher Fazendo Experiências Científicas Médicos Em Laboratóri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431" y="1580213"/>
            <a:ext cx="3702275" cy="2863640"/>
          </a:xfrm>
          <a:prstGeom prst="rect">
            <a:avLst/>
          </a:prstGeom>
          <a:noFill/>
          <a:extLst>
            <a:ext uri="{909E8E84-426E-40DD-AFC4-6F175D3DCCD1}">
              <a14:hiddenFill xmlns:a14="http://schemas.microsoft.com/office/drawing/2010/main">
                <a:solidFill>
                  <a:srgbClr val="FFFFFF"/>
                </a:solidFill>
              </a14:hiddenFill>
            </a:ext>
          </a:extLst>
        </p:spPr>
      </p:pic>
      <p:pic>
        <p:nvPicPr>
          <p:cNvPr id="20" name="Imagem 19"/>
          <p:cNvPicPr>
            <a:picLocks noChangeAspect="1"/>
          </p:cNvPicPr>
          <p:nvPr/>
        </p:nvPicPr>
        <p:blipFill rotWithShape="1">
          <a:blip r:embed="rId5"/>
          <a:srcRect l="21439" b="3711"/>
          <a:stretch/>
        </p:blipFill>
        <p:spPr>
          <a:xfrm>
            <a:off x="8614610" y="2479507"/>
            <a:ext cx="348917" cy="936459"/>
          </a:xfrm>
          <a:prstGeom prst="rect">
            <a:avLst/>
          </a:prstGeom>
        </p:spPr>
      </p:pic>
    </p:spTree>
    <p:extLst>
      <p:ext uri="{BB962C8B-B14F-4D97-AF65-F5344CB8AC3E}">
        <p14:creationId xmlns:p14="http://schemas.microsoft.com/office/powerpoint/2010/main" val="4016532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Introdução e Glossário</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647666"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err="1">
                <a:solidFill>
                  <a:schemeClr val="lt1"/>
                </a:solidFill>
                <a:latin typeface="Arial"/>
                <a:ea typeface="Arial"/>
                <a:cs typeface="Arial"/>
                <a:sym typeface="Arial"/>
              </a:rPr>
              <a:t>Hotspot</a:t>
            </a:r>
            <a:r>
              <a:rPr lang="pt-BR" sz="1200" b="0" i="0" u="none" strike="noStrike" cap="none" dirty="0">
                <a:solidFill>
                  <a:schemeClr val="lt1"/>
                </a:solidFill>
                <a:latin typeface="Arial"/>
                <a:ea typeface="Arial"/>
                <a:cs typeface="Arial"/>
                <a:sym typeface="Arial"/>
              </a:rPr>
              <a:t> </a:t>
            </a:r>
            <a:r>
              <a:rPr lang="pt-BR" sz="1200" b="0" i="0" u="none" strike="noStrike" cap="none" dirty="0" err="1">
                <a:solidFill>
                  <a:schemeClr val="lt1"/>
                </a:solidFill>
                <a:latin typeface="Arial"/>
                <a:ea typeface="Arial"/>
                <a:cs typeface="Arial"/>
                <a:sym typeface="Arial"/>
              </a:rPr>
              <a: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2.1</a:t>
            </a:r>
            <a:endParaRPr sz="1200" b="0" i="0" u="none" strike="noStrike" cap="none" dirty="0">
              <a:solidFill>
                <a:schemeClr val="lt1"/>
              </a:solidFill>
              <a:latin typeface="Arial"/>
              <a:ea typeface="Arial"/>
              <a:cs typeface="Arial"/>
              <a:sym typeface="Arial"/>
            </a:endParaRPr>
          </a:p>
        </p:txBody>
      </p:sp>
      <p:sp>
        <p:nvSpPr>
          <p:cNvPr id="400" name="Google Shape;400;p61"/>
          <p:cNvSpPr txBox="1"/>
          <p:nvPr/>
        </p:nvSpPr>
        <p:spPr>
          <a:xfrm>
            <a:off x="971576" y="2095928"/>
            <a:ext cx="3178669" cy="1549640"/>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Afinal </a:t>
            </a:r>
            <a:r>
              <a:rPr lang="pt-BR" sz="1200" dirty="0">
                <a:solidFill>
                  <a:srgbClr val="808284"/>
                </a:solidFill>
              </a:rPr>
              <a:t>o que é Pesquisa Clínica?</a:t>
            </a:r>
          </a:p>
          <a:p>
            <a:pPr>
              <a:buSzPts val="1600"/>
            </a:pPr>
            <a:endParaRPr lang="pt-BR" sz="1200" dirty="0">
              <a:solidFill>
                <a:srgbClr val="808284"/>
              </a:solidFill>
            </a:endParaRPr>
          </a:p>
          <a:p>
            <a:pPr>
              <a:buSzPts val="1600"/>
            </a:pPr>
            <a:r>
              <a:rPr lang="pt-BR" sz="1200" dirty="0">
                <a:solidFill>
                  <a:srgbClr val="808284"/>
                </a:solidFill>
              </a:rPr>
              <a:t>Conceitualmente falando é toda pesquisa que envolve seres humanos. </a:t>
            </a:r>
          </a:p>
          <a:p>
            <a:pPr>
              <a:buSzPts val="1600"/>
            </a:pPr>
            <a:endParaRPr lang="pt-BR" sz="1200" dirty="0">
              <a:solidFill>
                <a:srgbClr val="808284"/>
              </a:solidFill>
            </a:endParaRPr>
          </a:p>
          <a:p>
            <a:pPr>
              <a:buSzPts val="1600"/>
            </a:pPr>
            <a:r>
              <a:rPr lang="pt-BR" sz="1200" dirty="0">
                <a:solidFill>
                  <a:srgbClr val="808284"/>
                </a:solidFill>
              </a:rPr>
              <a:t>Nela, são realizadas  abordagens diretas ou indiretas aos participantes. </a:t>
            </a:r>
            <a:endParaRPr sz="1200" dirty="0">
              <a:solidFill>
                <a:srgbClr val="808284"/>
              </a:solidFill>
            </a:endParaRPr>
          </a:p>
          <a:p>
            <a:pPr marL="0" lvl="0" indent="0">
              <a:buSzPts val="1600"/>
              <a:buFont typeface="Arial"/>
              <a:buNone/>
            </a:pPr>
            <a:endParaRPr sz="1200" dirty="0">
              <a:solidFill>
                <a:srgbClr val="808284"/>
              </a:solidFill>
            </a:endParaRPr>
          </a:p>
          <a:p>
            <a:pPr marL="0" lvl="0" indent="0">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sp>
        <p:nvSpPr>
          <p:cNvPr id="13" name="Google Shape;401;p61">
            <a:extLst>
              <a:ext uri="{FF2B5EF4-FFF2-40B4-BE49-F238E27FC236}">
                <a16:creationId xmlns:a16="http://schemas.microsoft.com/office/drawing/2014/main" xmlns="" id="{9D01709D-51A5-764D-B320-23B8814D1755}"/>
              </a:ext>
            </a:extLst>
          </p:cNvPr>
          <p:cNvSpPr txBox="1"/>
          <p:nvPr/>
        </p:nvSpPr>
        <p:spPr>
          <a:xfrm>
            <a:off x="981738" y="3547548"/>
            <a:ext cx="3199233"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Quer entender </a:t>
            </a:r>
            <a:r>
              <a:rPr lang="pt-BR" sz="1200" b="1" dirty="0">
                <a:solidFill>
                  <a:srgbClr val="FECE22"/>
                </a:solidFill>
              </a:rPr>
              <a:t>mais sobre estudos que envolvem seres humanos? </a:t>
            </a:r>
            <a:endParaRPr lang="pt-BR" sz="1200" b="1" dirty="0" smtClean="0">
              <a:solidFill>
                <a:srgbClr val="FECE22"/>
              </a:solidFill>
            </a:endParaRPr>
          </a:p>
          <a:p>
            <a:pPr lvl="0">
              <a:buSzPts val="1600"/>
            </a:pPr>
            <a:r>
              <a:rPr lang="pt-BR" sz="1200" b="1" dirty="0" smtClean="0">
                <a:solidFill>
                  <a:srgbClr val="FECE22"/>
                </a:solidFill>
              </a:rPr>
              <a:t>Siga </a:t>
            </a:r>
            <a:r>
              <a:rPr lang="pt-BR" sz="1200" b="1" dirty="0">
                <a:solidFill>
                  <a:srgbClr val="FECE22"/>
                </a:solidFill>
              </a:rPr>
              <a:t>em frente!</a:t>
            </a:r>
          </a:p>
        </p:txBody>
      </p:sp>
      <p:pic>
        <p:nvPicPr>
          <p:cNvPr id="19" name="Picture 2" descr="Cientista Masculino Trabalhando Com Microscópio, Equipe Em Laboratório Fazendo Pesquisa, Homem E Mulher Fazendo Experiências Científicas Médicos Em Laboratóri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4707" y="1646731"/>
            <a:ext cx="3916926" cy="2797122"/>
          </a:xfrm>
          <a:prstGeom prst="rect">
            <a:avLst/>
          </a:prstGeom>
          <a:noFill/>
          <a:extLst>
            <a:ext uri="{909E8E84-426E-40DD-AFC4-6F175D3DCCD1}">
              <a14:hiddenFill xmlns:a14="http://schemas.microsoft.com/office/drawing/2010/main">
                <a:solidFill>
                  <a:srgbClr val="FFFFFF"/>
                </a:solidFill>
              </a14:hiddenFill>
            </a:ext>
          </a:extLst>
        </p:spPr>
      </p:pic>
      <p:pic>
        <p:nvPicPr>
          <p:cNvPr id="20" name="Imagem 19"/>
          <p:cNvPicPr>
            <a:picLocks noChangeAspect="1"/>
          </p:cNvPicPr>
          <p:nvPr/>
        </p:nvPicPr>
        <p:blipFill rotWithShape="1">
          <a:blip r:embed="rId5"/>
          <a:srcRect l="21439" b="3711"/>
          <a:stretch/>
        </p:blipFill>
        <p:spPr>
          <a:xfrm>
            <a:off x="8614610" y="2479507"/>
            <a:ext cx="348917" cy="936459"/>
          </a:xfrm>
          <a:prstGeom prst="rect">
            <a:avLst/>
          </a:prstGeom>
        </p:spPr>
      </p:pic>
      <p:sp>
        <p:nvSpPr>
          <p:cNvPr id="16" name="Retângulo 15"/>
          <p:cNvSpPr/>
          <p:nvPr/>
        </p:nvSpPr>
        <p:spPr>
          <a:xfrm>
            <a:off x="4542307" y="1872159"/>
            <a:ext cx="3410846" cy="2151156"/>
          </a:xfrm>
          <a:prstGeom prst="rect">
            <a:avLst/>
          </a:prstGeom>
          <a:solidFill>
            <a:srgbClr val="00B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São exemplos de abordagem direta ou indireta aos participantes: amostra </a:t>
            </a:r>
            <a:r>
              <a:rPr lang="pt-BR" dirty="0"/>
              <a:t>biológica, informações e dados. </a:t>
            </a:r>
          </a:p>
          <a:p>
            <a:pPr algn="ctr"/>
            <a:endParaRPr lang="pt-BR" dirty="0"/>
          </a:p>
        </p:txBody>
      </p:sp>
      <p:sp>
        <p:nvSpPr>
          <p:cNvPr id="17" name="CaixaDeTexto 16"/>
          <p:cNvSpPr txBox="1"/>
          <p:nvPr/>
        </p:nvSpPr>
        <p:spPr>
          <a:xfrm>
            <a:off x="7489129" y="1937633"/>
            <a:ext cx="347245"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
        <p:nvSpPr>
          <p:cNvPr id="21" name="Google Shape;399;p61"/>
          <p:cNvSpPr txBox="1"/>
          <p:nvPr/>
        </p:nvSpPr>
        <p:spPr>
          <a:xfrm>
            <a:off x="935615" y="1347882"/>
            <a:ext cx="2806206" cy="743639"/>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smtClean="0">
                <a:solidFill>
                  <a:srgbClr val="00A9B2"/>
                </a:solidFill>
                <a:latin typeface="Arial"/>
                <a:ea typeface="Arial"/>
                <a:cs typeface="Arial"/>
                <a:sym typeface="Arial"/>
              </a:rPr>
              <a:t>Conceituando</a:t>
            </a:r>
          </a:p>
          <a:p>
            <a:pPr marL="0" marR="0" lvl="0" indent="0" algn="l" rtl="0">
              <a:lnSpc>
                <a:spcPct val="100000"/>
              </a:lnSpc>
              <a:spcBef>
                <a:spcPts val="0"/>
              </a:spcBef>
              <a:spcAft>
                <a:spcPts val="0"/>
              </a:spcAft>
              <a:buClr>
                <a:srgbClr val="000000"/>
              </a:buClr>
              <a:buSzPts val="2000"/>
              <a:buFont typeface="Arial"/>
              <a:buNone/>
            </a:pPr>
            <a:r>
              <a:rPr lang="pt-BR" sz="2000" b="1" dirty="0" smtClean="0">
                <a:solidFill>
                  <a:srgbClr val="00A9B2"/>
                </a:solidFill>
              </a:rPr>
              <a:t>Pesquisa Clínica</a:t>
            </a:r>
            <a:endParaRPr sz="2000" b="1" i="0" u="none" strike="noStrike" cap="none" dirty="0">
              <a:solidFill>
                <a:srgbClr val="00A9B2"/>
              </a:solidFill>
              <a:latin typeface="Arial"/>
              <a:ea typeface="Arial"/>
              <a:cs typeface="Arial"/>
              <a:sym typeface="Arial"/>
            </a:endParaRPr>
          </a:p>
        </p:txBody>
      </p:sp>
    </p:spTree>
    <p:extLst>
      <p:ext uri="{BB962C8B-B14F-4D97-AF65-F5344CB8AC3E}">
        <p14:creationId xmlns:p14="http://schemas.microsoft.com/office/powerpoint/2010/main" val="157960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70798"/>
            <a:ext cx="9206320" cy="5849298"/>
          </a:xfrm>
          <a:prstGeom prst="rect">
            <a:avLst/>
          </a:prstGeom>
        </p:spPr>
      </p:pic>
      <p:sp>
        <p:nvSpPr>
          <p:cNvPr id="5" name="Google Shape;396;p61"/>
          <p:cNvSpPr/>
          <p:nvPr/>
        </p:nvSpPr>
        <p:spPr>
          <a:xfrm>
            <a:off x="0" y="-318977"/>
            <a:ext cx="2622884"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dirty="0" smtClean="0">
                <a:solidFill>
                  <a:schemeClr val="lt1"/>
                </a:solidFill>
              </a:rPr>
              <a:t>Múltipla escolha</a:t>
            </a:r>
            <a:endParaRPr sz="1200" b="0" i="0" u="none" strike="noStrike" cap="none" dirty="0">
              <a:solidFill>
                <a:schemeClr val="lt1"/>
              </a:solidFill>
              <a:latin typeface="Arial"/>
              <a:ea typeface="Arial"/>
              <a:cs typeface="Arial"/>
              <a:sym typeface="Arial"/>
            </a:endParaRPr>
          </a:p>
        </p:txBody>
      </p:sp>
      <p:sp>
        <p:nvSpPr>
          <p:cNvPr id="6"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7"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3</a:t>
            </a:r>
            <a:endParaRPr sz="1200" b="0" i="0" u="none" strike="noStrike" cap="none" dirty="0">
              <a:solidFill>
                <a:schemeClr val="lt1"/>
              </a:solidFill>
              <a:latin typeface="Arial"/>
              <a:ea typeface="Arial"/>
              <a:cs typeface="Arial"/>
              <a:sym typeface="Arial"/>
            </a:endParaRPr>
          </a:p>
        </p:txBody>
      </p:sp>
      <p:sp>
        <p:nvSpPr>
          <p:cNvPr id="9" name="Google Shape;413;p62"/>
          <p:cNvSpPr txBox="1"/>
          <p:nvPr/>
        </p:nvSpPr>
        <p:spPr>
          <a:xfrm>
            <a:off x="1025977" y="1415004"/>
            <a:ext cx="3169831" cy="180448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Estudos </a:t>
            </a:r>
            <a:r>
              <a:rPr lang="pt-BR" sz="1200" dirty="0">
                <a:solidFill>
                  <a:srgbClr val="808284"/>
                </a:solidFill>
              </a:rPr>
              <a:t>que envolvem seres humanos são </a:t>
            </a:r>
            <a:r>
              <a:rPr lang="pt-BR" sz="1200" dirty="0" smtClean="0">
                <a:solidFill>
                  <a:srgbClr val="808284"/>
                </a:solidFill>
              </a:rPr>
              <a:t>conhecidos como Estudos </a:t>
            </a:r>
            <a:r>
              <a:rPr lang="pt-BR" sz="1200" dirty="0">
                <a:solidFill>
                  <a:srgbClr val="808284"/>
                </a:solidFill>
              </a:rPr>
              <a:t>Clínicos. </a:t>
            </a:r>
            <a:endParaRPr lang="pt-BR" sz="1200" dirty="0" smtClean="0">
              <a:solidFill>
                <a:srgbClr val="808284"/>
              </a:solidFill>
            </a:endParaRPr>
          </a:p>
          <a:p>
            <a:pPr>
              <a:buSzPts val="1600"/>
            </a:pPr>
            <a:endParaRPr lang="pt-BR" sz="1200" dirty="0">
              <a:solidFill>
                <a:srgbClr val="808284"/>
              </a:solidFill>
            </a:endParaRPr>
          </a:p>
          <a:p>
            <a:pPr>
              <a:buSzPts val="1600"/>
            </a:pPr>
            <a:r>
              <a:rPr lang="pt-BR" sz="1200" dirty="0" smtClean="0">
                <a:solidFill>
                  <a:srgbClr val="808284"/>
                </a:solidFill>
              </a:rPr>
              <a:t>Mas se o </a:t>
            </a:r>
            <a:r>
              <a:rPr lang="pt-BR" sz="1200" dirty="0">
                <a:solidFill>
                  <a:srgbClr val="808284"/>
                </a:solidFill>
              </a:rPr>
              <a:t>objetivo deste </a:t>
            </a:r>
            <a:r>
              <a:rPr lang="pt-BR" sz="1200" dirty="0" smtClean="0">
                <a:solidFill>
                  <a:srgbClr val="808284"/>
                </a:solidFill>
              </a:rPr>
              <a:t>estudo for avaliar </a:t>
            </a:r>
            <a:r>
              <a:rPr lang="pt-BR" sz="1200" dirty="0">
                <a:solidFill>
                  <a:srgbClr val="808284"/>
                </a:solidFill>
              </a:rPr>
              <a:t>efeitos clínicos e/ou farmacológicos de um medicamento, </a:t>
            </a:r>
            <a:r>
              <a:rPr lang="pt-BR" sz="1200" dirty="0" smtClean="0">
                <a:solidFill>
                  <a:srgbClr val="808284"/>
                </a:solidFill>
              </a:rPr>
              <a:t>como ele é chamado?</a:t>
            </a:r>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10" name="Google Shape;414;p62"/>
          <p:cNvSpPr txBox="1"/>
          <p:nvPr/>
        </p:nvSpPr>
        <p:spPr>
          <a:xfrm>
            <a:off x="1025976" y="2703895"/>
            <a:ext cx="4019400" cy="584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pt-BR" sz="1200" b="1" i="0" u="none" strike="noStrike" cap="none" dirty="0" smtClean="0">
                <a:solidFill>
                  <a:srgbClr val="FECE22"/>
                </a:solidFill>
                <a:latin typeface="Arial"/>
                <a:ea typeface="Arial"/>
                <a:cs typeface="Arial"/>
                <a:sym typeface="Arial"/>
              </a:rPr>
              <a:t>Selecione uma resposta.</a:t>
            </a:r>
            <a:endParaRPr sz="1200" b="1" i="0" u="none" strike="noStrike" cap="none" dirty="0">
              <a:solidFill>
                <a:srgbClr val="FECE22"/>
              </a:solidFill>
              <a:latin typeface="Arial"/>
              <a:ea typeface="Arial"/>
              <a:cs typeface="Arial"/>
              <a:sym typeface="Arial"/>
            </a:endParaRPr>
          </a:p>
        </p:txBody>
      </p:sp>
      <p:sp>
        <p:nvSpPr>
          <p:cNvPr id="11" name="Retângulo de cantos arredondados 10"/>
          <p:cNvSpPr/>
          <p:nvPr/>
        </p:nvSpPr>
        <p:spPr>
          <a:xfrm>
            <a:off x="1038007" y="3354143"/>
            <a:ext cx="1296119" cy="377559"/>
          </a:xfrm>
          <a:prstGeom prst="roundRect">
            <a:avLst/>
          </a:prstGeom>
          <a:solidFill>
            <a:schemeClr val="bg1"/>
          </a:solidFill>
          <a:ln>
            <a:solidFill>
              <a:srgbClr val="FF9563"/>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rgbClr val="FE966D"/>
                </a:solidFill>
              </a:rPr>
              <a:t>Ensaio clínico</a:t>
            </a:r>
            <a:endParaRPr lang="pt-BR" sz="1200" dirty="0">
              <a:solidFill>
                <a:srgbClr val="FE966D"/>
              </a:solidFill>
            </a:endParaRPr>
          </a:p>
        </p:txBody>
      </p:sp>
      <p:sp>
        <p:nvSpPr>
          <p:cNvPr id="12" name="Retângulo de cantos arredondados 11"/>
          <p:cNvSpPr/>
          <p:nvPr/>
        </p:nvSpPr>
        <p:spPr>
          <a:xfrm>
            <a:off x="2511309" y="3339483"/>
            <a:ext cx="1296119" cy="377559"/>
          </a:xfrm>
          <a:prstGeom prst="roundRect">
            <a:avLst/>
          </a:prstGeom>
          <a:solidFill>
            <a:schemeClr val="bg1"/>
          </a:solidFill>
          <a:ln>
            <a:solidFill>
              <a:srgbClr val="FF95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rgbClr val="FE966D"/>
                </a:solidFill>
              </a:rPr>
              <a:t>Ensaio de efeitos</a:t>
            </a:r>
            <a:endParaRPr lang="pt-BR" sz="1200" dirty="0">
              <a:solidFill>
                <a:srgbClr val="FE966D"/>
              </a:solidFill>
            </a:endParaRPr>
          </a:p>
        </p:txBody>
      </p:sp>
      <p:sp>
        <p:nvSpPr>
          <p:cNvPr id="13" name="Google Shape;399;p61"/>
          <p:cNvSpPr txBox="1"/>
          <p:nvPr/>
        </p:nvSpPr>
        <p:spPr>
          <a:xfrm>
            <a:off x="1057108" y="1207943"/>
            <a:ext cx="3957136" cy="743639"/>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smtClean="0">
                <a:solidFill>
                  <a:srgbClr val="00A9B2"/>
                </a:solidFill>
                <a:latin typeface="Arial"/>
                <a:ea typeface="Arial"/>
                <a:cs typeface="Arial"/>
                <a:sym typeface="Arial"/>
              </a:rPr>
              <a:t>Conceituando</a:t>
            </a:r>
          </a:p>
          <a:p>
            <a:pPr marL="0" marR="0" lvl="0" indent="0" algn="l" rtl="0">
              <a:lnSpc>
                <a:spcPct val="100000"/>
              </a:lnSpc>
              <a:spcBef>
                <a:spcPts val="0"/>
              </a:spcBef>
              <a:spcAft>
                <a:spcPts val="0"/>
              </a:spcAft>
              <a:buClr>
                <a:srgbClr val="000000"/>
              </a:buClr>
              <a:buSzPts val="2000"/>
              <a:buFont typeface="Arial"/>
              <a:buNone/>
            </a:pPr>
            <a:r>
              <a:rPr lang="pt-BR" sz="2000" b="1" dirty="0" smtClean="0">
                <a:solidFill>
                  <a:srgbClr val="00A9B2"/>
                </a:solidFill>
              </a:rPr>
              <a:t>Pesquisa Clínica</a:t>
            </a:r>
            <a:endParaRPr sz="2000" b="1" i="0" u="none" strike="noStrike" cap="none" dirty="0">
              <a:solidFill>
                <a:srgbClr val="00A9B2"/>
              </a:solidFill>
              <a:latin typeface="Arial"/>
              <a:ea typeface="Arial"/>
              <a:cs typeface="Arial"/>
              <a:sym typeface="Arial"/>
            </a:endParaRPr>
          </a:p>
        </p:txBody>
      </p:sp>
    </p:spTree>
    <p:extLst>
      <p:ext uri="{BB962C8B-B14F-4D97-AF65-F5344CB8AC3E}">
        <p14:creationId xmlns:p14="http://schemas.microsoft.com/office/powerpoint/2010/main" val="1499999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70798"/>
            <a:ext cx="9206320" cy="5849298"/>
          </a:xfrm>
          <a:prstGeom prst="rect">
            <a:avLst/>
          </a:prstGeom>
        </p:spPr>
      </p:pic>
      <p:sp>
        <p:nvSpPr>
          <p:cNvPr id="5" name="Google Shape;396;p61"/>
          <p:cNvSpPr/>
          <p:nvPr/>
        </p:nvSpPr>
        <p:spPr>
          <a:xfrm>
            <a:off x="0" y="-318977"/>
            <a:ext cx="2622884"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dirty="0" smtClean="0">
                <a:solidFill>
                  <a:schemeClr val="lt1"/>
                </a:solidFill>
              </a:rPr>
              <a:t>Múltipla escolha</a:t>
            </a:r>
            <a:endParaRPr sz="1200" b="0" i="0" u="none" strike="noStrike" cap="none" dirty="0">
              <a:solidFill>
                <a:schemeClr val="lt1"/>
              </a:solidFill>
              <a:latin typeface="Arial"/>
              <a:ea typeface="Arial"/>
              <a:cs typeface="Arial"/>
              <a:sym typeface="Arial"/>
            </a:endParaRPr>
          </a:p>
        </p:txBody>
      </p:sp>
      <p:sp>
        <p:nvSpPr>
          <p:cNvPr id="6"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7"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3.1</a:t>
            </a:r>
            <a:endParaRPr sz="1200" b="0" i="0" u="none" strike="noStrike" cap="none" dirty="0">
              <a:solidFill>
                <a:schemeClr val="lt1"/>
              </a:solidFill>
              <a:latin typeface="Arial"/>
              <a:ea typeface="Arial"/>
              <a:cs typeface="Arial"/>
              <a:sym typeface="Arial"/>
            </a:endParaRPr>
          </a:p>
        </p:txBody>
      </p:sp>
      <p:sp>
        <p:nvSpPr>
          <p:cNvPr id="8" name="Google Shape;412;p62"/>
          <p:cNvSpPr txBox="1"/>
          <p:nvPr/>
        </p:nvSpPr>
        <p:spPr>
          <a:xfrm>
            <a:off x="949272" y="945695"/>
            <a:ext cx="3911100" cy="4002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a:solidFill>
                  <a:srgbClr val="00A9B2"/>
                </a:solidFill>
                <a:latin typeface="Arial"/>
                <a:ea typeface="Arial"/>
                <a:cs typeface="Arial"/>
                <a:sym typeface="Arial"/>
              </a:rPr>
              <a:t>Introdução</a:t>
            </a:r>
            <a:endParaRPr sz="2000" b="1" i="0" u="none" strike="noStrike" cap="none" dirty="0">
              <a:solidFill>
                <a:srgbClr val="00A9B2"/>
              </a:solidFill>
              <a:latin typeface="Arial"/>
              <a:ea typeface="Arial"/>
              <a:cs typeface="Arial"/>
              <a:sym typeface="Arial"/>
            </a:endParaRPr>
          </a:p>
        </p:txBody>
      </p:sp>
      <p:sp>
        <p:nvSpPr>
          <p:cNvPr id="9" name="Google Shape;413;p62"/>
          <p:cNvSpPr txBox="1"/>
          <p:nvPr/>
        </p:nvSpPr>
        <p:spPr>
          <a:xfrm>
            <a:off x="1025977" y="1415004"/>
            <a:ext cx="3169831" cy="180448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Estudos </a:t>
            </a:r>
            <a:r>
              <a:rPr lang="pt-BR" sz="1200" dirty="0">
                <a:solidFill>
                  <a:srgbClr val="808284"/>
                </a:solidFill>
              </a:rPr>
              <a:t>que envolvem seres humanos são </a:t>
            </a:r>
            <a:r>
              <a:rPr lang="pt-BR" sz="1200" dirty="0" smtClean="0">
                <a:solidFill>
                  <a:srgbClr val="808284"/>
                </a:solidFill>
              </a:rPr>
              <a:t>conhecidos como Estudos </a:t>
            </a:r>
            <a:r>
              <a:rPr lang="pt-BR" sz="1200" dirty="0">
                <a:solidFill>
                  <a:srgbClr val="808284"/>
                </a:solidFill>
              </a:rPr>
              <a:t>Clínicos. </a:t>
            </a:r>
            <a:endParaRPr lang="pt-BR" sz="1200" dirty="0" smtClean="0">
              <a:solidFill>
                <a:srgbClr val="808284"/>
              </a:solidFill>
            </a:endParaRPr>
          </a:p>
          <a:p>
            <a:pPr>
              <a:buSzPts val="1600"/>
            </a:pPr>
            <a:endParaRPr lang="pt-BR" sz="1200" dirty="0">
              <a:solidFill>
                <a:srgbClr val="808284"/>
              </a:solidFill>
            </a:endParaRPr>
          </a:p>
          <a:p>
            <a:pPr>
              <a:buSzPts val="1600"/>
            </a:pPr>
            <a:r>
              <a:rPr lang="pt-BR" sz="1200" dirty="0" smtClean="0">
                <a:solidFill>
                  <a:srgbClr val="808284"/>
                </a:solidFill>
              </a:rPr>
              <a:t>Mas se o </a:t>
            </a:r>
            <a:r>
              <a:rPr lang="pt-BR" sz="1200" dirty="0">
                <a:solidFill>
                  <a:srgbClr val="808284"/>
                </a:solidFill>
              </a:rPr>
              <a:t>objetivo deste </a:t>
            </a:r>
            <a:r>
              <a:rPr lang="pt-BR" sz="1200" dirty="0" smtClean="0">
                <a:solidFill>
                  <a:srgbClr val="808284"/>
                </a:solidFill>
              </a:rPr>
              <a:t>estudo for avaliar </a:t>
            </a:r>
            <a:r>
              <a:rPr lang="pt-BR" sz="1200" dirty="0">
                <a:solidFill>
                  <a:srgbClr val="808284"/>
                </a:solidFill>
              </a:rPr>
              <a:t>efeitos clínicos e/ou farmacológicos de um medicamento, </a:t>
            </a:r>
            <a:r>
              <a:rPr lang="pt-BR" sz="1200" dirty="0" smtClean="0">
                <a:solidFill>
                  <a:srgbClr val="808284"/>
                </a:solidFill>
              </a:rPr>
              <a:t>como ele é chamado?</a:t>
            </a:r>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10" name="Google Shape;414;p62"/>
          <p:cNvSpPr txBox="1"/>
          <p:nvPr/>
        </p:nvSpPr>
        <p:spPr>
          <a:xfrm>
            <a:off x="1025976" y="2703895"/>
            <a:ext cx="4019400" cy="584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pt-BR" sz="1200" b="1" i="0" u="none" strike="noStrike" cap="none" dirty="0" smtClean="0">
                <a:solidFill>
                  <a:srgbClr val="FECE22"/>
                </a:solidFill>
                <a:latin typeface="Arial"/>
                <a:ea typeface="Arial"/>
                <a:cs typeface="Arial"/>
                <a:sym typeface="Arial"/>
              </a:rPr>
              <a:t>Selecione uma resposta.</a:t>
            </a:r>
            <a:endParaRPr sz="1200" b="1" i="0" u="none" strike="noStrike" cap="none" dirty="0">
              <a:solidFill>
                <a:srgbClr val="FECE22"/>
              </a:solidFill>
              <a:latin typeface="Arial"/>
              <a:ea typeface="Arial"/>
              <a:cs typeface="Arial"/>
              <a:sym typeface="Arial"/>
            </a:endParaRPr>
          </a:p>
        </p:txBody>
      </p:sp>
      <p:sp>
        <p:nvSpPr>
          <p:cNvPr id="11" name="Retângulo de cantos arredondados 10"/>
          <p:cNvSpPr/>
          <p:nvPr/>
        </p:nvSpPr>
        <p:spPr>
          <a:xfrm>
            <a:off x="1038007" y="3354143"/>
            <a:ext cx="1296119" cy="377559"/>
          </a:xfrm>
          <a:prstGeom prst="roundRect">
            <a:avLst/>
          </a:prstGeom>
          <a:solidFill>
            <a:schemeClr val="bg1"/>
          </a:solidFill>
          <a:ln>
            <a:solidFill>
              <a:srgbClr val="FF9563"/>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rgbClr val="FE966D"/>
                </a:solidFill>
              </a:rPr>
              <a:t>Ensaio clínico</a:t>
            </a:r>
            <a:endParaRPr lang="pt-BR" sz="1200" dirty="0">
              <a:solidFill>
                <a:srgbClr val="FE966D"/>
              </a:solidFill>
            </a:endParaRPr>
          </a:p>
        </p:txBody>
      </p:sp>
      <p:sp>
        <p:nvSpPr>
          <p:cNvPr id="12" name="Retângulo de cantos arredondados 11"/>
          <p:cNvSpPr/>
          <p:nvPr/>
        </p:nvSpPr>
        <p:spPr>
          <a:xfrm>
            <a:off x="2511309" y="3339483"/>
            <a:ext cx="1296119" cy="377559"/>
          </a:xfrm>
          <a:prstGeom prst="roundRect">
            <a:avLst/>
          </a:prstGeom>
          <a:solidFill>
            <a:schemeClr val="bg1"/>
          </a:solidFill>
          <a:ln>
            <a:solidFill>
              <a:srgbClr val="FF95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rgbClr val="FE966D"/>
                </a:solidFill>
              </a:rPr>
              <a:t>Ensaio de efeitos</a:t>
            </a:r>
            <a:endParaRPr lang="pt-BR" sz="1200" dirty="0">
              <a:solidFill>
                <a:srgbClr val="FE966D"/>
              </a:solidFill>
            </a:endParaRPr>
          </a:p>
        </p:txBody>
      </p:sp>
      <p:sp>
        <p:nvSpPr>
          <p:cNvPr id="13" name="Rectangle 1">
            <a:extLst>
              <a:ext uri="{FF2B5EF4-FFF2-40B4-BE49-F238E27FC236}">
                <a16:creationId xmlns:lc="http://schemas.openxmlformats.org/drawingml/2006/lockedCanvas" xmlns="" xmlns:a16="http://schemas.microsoft.com/office/drawing/2014/main" id="{DBC41D3E-6CFD-2841-9168-2C8C7CC91516}"/>
              </a:ext>
            </a:extLst>
          </p:cNvPr>
          <p:cNvSpPr/>
          <p:nvPr/>
        </p:nvSpPr>
        <p:spPr>
          <a:xfrm>
            <a:off x="183448" y="3095095"/>
            <a:ext cx="4461522" cy="239130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solidFill>
                  <a:schemeClr val="bg1"/>
                </a:solidFill>
              </a:rPr>
              <a:t>Feedback </a:t>
            </a:r>
            <a:r>
              <a:rPr lang="en-US" dirty="0" err="1" smtClean="0">
                <a:solidFill>
                  <a:schemeClr val="bg1"/>
                </a:solidFill>
              </a:rPr>
              <a:t>incorreto</a:t>
            </a: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r>
              <a:rPr lang="en-US" dirty="0" smtClean="0"/>
              <a:t>Na </a:t>
            </a:r>
            <a:r>
              <a:rPr lang="en-US" dirty="0" err="1" smtClean="0"/>
              <a:t>verdade</a:t>
            </a:r>
            <a:r>
              <a:rPr lang="en-US" dirty="0" smtClean="0"/>
              <a:t> </a:t>
            </a:r>
            <a:r>
              <a:rPr lang="pt-BR" dirty="0" smtClean="0"/>
              <a:t>quando o objetivo do estudo é avaliar efeitos clínicos e/ou farmacológicos de um medicamento, ele passa a ser considerado como um Ensaio Clínico. </a:t>
            </a:r>
          </a:p>
          <a:p>
            <a:pPr algn="ctr"/>
            <a:endParaRPr lang="pt-BR" dirty="0" smtClean="0"/>
          </a:p>
          <a:p>
            <a:pPr algn="ctr"/>
            <a:r>
              <a:rPr lang="pt-BR" b="1" dirty="0" smtClean="0">
                <a:solidFill>
                  <a:schemeClr val="bg1"/>
                </a:solidFill>
              </a:rPr>
              <a:t>Agora, clique no ícone “Fique atento!” e veja uma informação importante.</a:t>
            </a:r>
            <a:endParaRPr lang="pt-BR" b="1" dirty="0">
              <a:solidFill>
                <a:schemeClr val="bg1"/>
              </a:solidFill>
            </a:endParaRPr>
          </a:p>
          <a:p>
            <a:pPr algn="ctr"/>
            <a:endParaRPr lang="pt-BR" b="1" dirty="0" smtClean="0">
              <a:solidFill>
                <a:schemeClr val="bg1"/>
              </a:solidFill>
            </a:endParaRPr>
          </a:p>
        </p:txBody>
      </p:sp>
      <p:sp>
        <p:nvSpPr>
          <p:cNvPr id="14" name="Rectangle 1">
            <a:extLst>
              <a:ext uri="{FF2B5EF4-FFF2-40B4-BE49-F238E27FC236}">
                <a16:creationId xmlns:lc="http://schemas.openxmlformats.org/drawingml/2006/lockedCanvas" xmlns="" xmlns:a16="http://schemas.microsoft.com/office/drawing/2014/main" id="{DBC41D3E-6CFD-2841-9168-2C8C7CC91516}"/>
              </a:ext>
            </a:extLst>
          </p:cNvPr>
          <p:cNvSpPr/>
          <p:nvPr/>
        </p:nvSpPr>
        <p:spPr>
          <a:xfrm>
            <a:off x="146352" y="545910"/>
            <a:ext cx="4461522" cy="2364032"/>
          </a:xfrm>
          <a:prstGeom prst="rect">
            <a:avLst/>
          </a:prstGeom>
          <a:solidFill>
            <a:srgbClr val="B0F6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smtClean="0">
                <a:solidFill>
                  <a:schemeClr val="bg1"/>
                </a:solidFill>
              </a:rPr>
              <a:t>Feedback </a:t>
            </a:r>
            <a:r>
              <a:rPr lang="en-US" dirty="0" err="1" smtClean="0">
                <a:solidFill>
                  <a:schemeClr val="bg1"/>
                </a:solidFill>
              </a:rPr>
              <a:t>correto</a:t>
            </a:r>
            <a:endParaRPr lang="en-US" dirty="0" smtClean="0">
              <a:solidFill>
                <a:schemeClr val="bg1"/>
              </a:solidFill>
            </a:endParaRPr>
          </a:p>
          <a:p>
            <a:pPr algn="ctr"/>
            <a:endParaRPr lang="en-US" dirty="0">
              <a:solidFill>
                <a:schemeClr val="bg1"/>
              </a:solidFill>
            </a:endParaRPr>
          </a:p>
          <a:p>
            <a:pPr algn="ctr"/>
            <a:endParaRPr lang="en-US" dirty="0" smtClean="0">
              <a:solidFill>
                <a:schemeClr val="bg1"/>
              </a:solidFill>
            </a:endParaRPr>
          </a:p>
          <a:p>
            <a:pPr algn="ctr"/>
            <a:r>
              <a:rPr lang="en-US" dirty="0" err="1" smtClean="0">
                <a:solidFill>
                  <a:schemeClr val="bg1"/>
                </a:solidFill>
              </a:rPr>
              <a:t>Isso</a:t>
            </a:r>
            <a:r>
              <a:rPr lang="en-US" dirty="0" smtClean="0">
                <a:solidFill>
                  <a:schemeClr val="bg1"/>
                </a:solidFill>
              </a:rPr>
              <a:t> </a:t>
            </a:r>
            <a:r>
              <a:rPr lang="en-US" dirty="0" err="1" smtClean="0">
                <a:solidFill>
                  <a:schemeClr val="bg1"/>
                </a:solidFill>
              </a:rPr>
              <a:t>mesmo</a:t>
            </a:r>
            <a:r>
              <a:rPr lang="en-US" dirty="0" smtClean="0">
                <a:solidFill>
                  <a:schemeClr val="bg1"/>
                </a:solidFill>
              </a:rPr>
              <a:t>! </a:t>
            </a:r>
            <a:r>
              <a:rPr lang="pt-BR" dirty="0">
                <a:solidFill>
                  <a:schemeClr val="bg1"/>
                </a:solidFill>
              </a:rPr>
              <a:t>Q</a:t>
            </a:r>
            <a:r>
              <a:rPr lang="pt-BR" dirty="0" smtClean="0">
                <a:solidFill>
                  <a:schemeClr val="bg1"/>
                </a:solidFill>
              </a:rPr>
              <a:t>uando </a:t>
            </a:r>
            <a:r>
              <a:rPr lang="pt-BR" dirty="0">
                <a:solidFill>
                  <a:schemeClr val="bg1"/>
                </a:solidFill>
              </a:rPr>
              <a:t>o objetivo </a:t>
            </a:r>
            <a:r>
              <a:rPr lang="pt-BR" dirty="0" smtClean="0">
                <a:solidFill>
                  <a:schemeClr val="bg1"/>
                </a:solidFill>
              </a:rPr>
              <a:t>do </a:t>
            </a:r>
            <a:r>
              <a:rPr lang="pt-BR" dirty="0">
                <a:solidFill>
                  <a:schemeClr val="bg1"/>
                </a:solidFill>
              </a:rPr>
              <a:t>estudo é avaliar efeitos clínicos e/ou farmacológicos de um medicamento</a:t>
            </a:r>
            <a:r>
              <a:rPr lang="pt-BR" dirty="0" smtClean="0">
                <a:solidFill>
                  <a:schemeClr val="bg1"/>
                </a:solidFill>
              </a:rPr>
              <a:t>, ele </a:t>
            </a:r>
            <a:r>
              <a:rPr lang="pt-BR" dirty="0">
                <a:solidFill>
                  <a:schemeClr val="bg1"/>
                </a:solidFill>
              </a:rPr>
              <a:t>passa a ser considerado </a:t>
            </a:r>
            <a:r>
              <a:rPr lang="pt-BR" dirty="0" smtClean="0">
                <a:solidFill>
                  <a:schemeClr val="bg1"/>
                </a:solidFill>
              </a:rPr>
              <a:t>como um </a:t>
            </a:r>
            <a:r>
              <a:rPr lang="pt-BR" dirty="0">
                <a:solidFill>
                  <a:schemeClr val="bg1"/>
                </a:solidFill>
              </a:rPr>
              <a:t>Ensaio Clínico. </a:t>
            </a:r>
            <a:endParaRPr lang="pt-BR" dirty="0" smtClean="0">
              <a:solidFill>
                <a:schemeClr val="bg1"/>
              </a:solidFill>
            </a:endParaRPr>
          </a:p>
          <a:p>
            <a:pPr algn="ctr"/>
            <a:endParaRPr lang="pt-BR" dirty="0">
              <a:solidFill>
                <a:schemeClr val="bg1"/>
              </a:solidFill>
            </a:endParaRPr>
          </a:p>
          <a:p>
            <a:pPr algn="ctr"/>
            <a:r>
              <a:rPr lang="pt-BR" b="1" dirty="0">
                <a:solidFill>
                  <a:schemeClr val="bg1"/>
                </a:solidFill>
              </a:rPr>
              <a:t>Agora, clique no ícone “Fique atento!” e veja uma informação importante</a:t>
            </a:r>
            <a:r>
              <a:rPr lang="pt-BR" b="1" dirty="0" smtClean="0">
                <a:solidFill>
                  <a:schemeClr val="bg1"/>
                </a:solidFill>
              </a:rPr>
              <a:t>.</a:t>
            </a:r>
            <a:endParaRPr lang="pt-BR" b="1" dirty="0" smtClean="0">
              <a:solidFill>
                <a:schemeClr val="tx1"/>
              </a:solidFill>
            </a:endParaRPr>
          </a:p>
          <a:p>
            <a:pPr algn="ctr"/>
            <a:endParaRPr lang="pt-BR" b="1" dirty="0">
              <a:solidFill>
                <a:schemeClr val="tx1"/>
              </a:solidFill>
            </a:endParaRPr>
          </a:p>
        </p:txBody>
      </p:sp>
      <p:grpSp>
        <p:nvGrpSpPr>
          <p:cNvPr id="15" name="Grupo 14"/>
          <p:cNvGrpSpPr/>
          <p:nvPr/>
        </p:nvGrpSpPr>
        <p:grpSpPr>
          <a:xfrm>
            <a:off x="7030857" y="4161070"/>
            <a:ext cx="2113143" cy="1723649"/>
            <a:chOff x="3712192" y="1173707"/>
            <a:chExt cx="4694830" cy="3835020"/>
          </a:xfrm>
        </p:grpSpPr>
        <p:pic>
          <p:nvPicPr>
            <p:cNvPr id="16" name="Picture 2" descr="Set of Attention please. Badge with megaphone icons. Flat design. Concept vector illustration. Isolated on white background."/>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3936" t="53229" r="4894" b="9870"/>
            <a:stretch/>
          </p:blipFill>
          <p:spPr bwMode="auto">
            <a:xfrm>
              <a:off x="3712192" y="1173707"/>
              <a:ext cx="4694830" cy="3835020"/>
            </a:xfrm>
            <a:prstGeom prst="rect">
              <a:avLst/>
            </a:prstGeom>
            <a:noFill/>
            <a:extLst>
              <a:ext uri="{909E8E84-426E-40DD-AFC4-6F175D3DCCD1}">
                <a14:hiddenFill xmlns:a14="http://schemas.microsoft.com/office/drawing/2010/main">
                  <a:solidFill>
                    <a:srgbClr val="FFFFFF"/>
                  </a:solidFill>
                </a14:hiddenFill>
              </a:ext>
            </a:extLst>
          </p:spPr>
        </p:pic>
        <p:sp>
          <p:nvSpPr>
            <p:cNvPr id="17" name="Retângulo 16"/>
            <p:cNvSpPr/>
            <p:nvPr/>
          </p:nvSpPr>
          <p:spPr>
            <a:xfrm>
              <a:off x="5438676" y="2299645"/>
              <a:ext cx="1767340" cy="764276"/>
            </a:xfrm>
            <a:prstGeom prst="rect">
              <a:avLst/>
            </a:prstGeom>
            <a:solidFill>
              <a:srgbClr val="F72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dirty="0" smtClean="0"/>
                <a:t>Fique </a:t>
              </a:r>
            </a:p>
            <a:p>
              <a:pPr algn="ctr"/>
              <a:r>
                <a:rPr lang="pt-BR" sz="1200" b="1" dirty="0" smtClean="0"/>
                <a:t>Atento!</a:t>
              </a:r>
              <a:endParaRPr lang="pt-BR" sz="1200" b="1" dirty="0"/>
            </a:p>
          </p:txBody>
        </p:sp>
      </p:grpSp>
      <p:sp>
        <p:nvSpPr>
          <p:cNvPr id="18" name="Retângulo 17"/>
          <p:cNvSpPr/>
          <p:nvPr/>
        </p:nvSpPr>
        <p:spPr>
          <a:xfrm>
            <a:off x="9482571" y="1639591"/>
            <a:ext cx="1801505" cy="291100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ysClr val="windowText" lastClr="000000"/>
                </a:solidFill>
              </a:rPr>
              <a:t>DG o ícone fique atento só deve surgir após o feedback.</a:t>
            </a:r>
            <a:endParaRPr lang="pt-BR" dirty="0">
              <a:solidFill>
                <a:sysClr val="windowText" lastClr="000000"/>
              </a:solidFill>
            </a:endParaRPr>
          </a:p>
        </p:txBody>
      </p:sp>
      <p:sp>
        <p:nvSpPr>
          <p:cNvPr id="19" name="CaixaDeTexto 18"/>
          <p:cNvSpPr txBox="1"/>
          <p:nvPr/>
        </p:nvSpPr>
        <p:spPr>
          <a:xfrm>
            <a:off x="4207712" y="545910"/>
            <a:ext cx="347245"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
        <p:nvSpPr>
          <p:cNvPr id="20" name="CaixaDeTexto 19"/>
          <p:cNvSpPr txBox="1"/>
          <p:nvPr/>
        </p:nvSpPr>
        <p:spPr>
          <a:xfrm>
            <a:off x="4180893" y="3115486"/>
            <a:ext cx="347245"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Tree>
    <p:extLst>
      <p:ext uri="{BB962C8B-B14F-4D97-AF65-F5344CB8AC3E}">
        <p14:creationId xmlns:p14="http://schemas.microsoft.com/office/powerpoint/2010/main" val="704113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70798"/>
            <a:ext cx="9206320" cy="5849298"/>
          </a:xfrm>
          <a:prstGeom prst="rect">
            <a:avLst/>
          </a:prstGeom>
        </p:spPr>
      </p:pic>
      <p:sp>
        <p:nvSpPr>
          <p:cNvPr id="5" name="Google Shape;396;p61"/>
          <p:cNvSpPr/>
          <p:nvPr/>
        </p:nvSpPr>
        <p:spPr>
          <a:xfrm>
            <a:off x="0" y="-318977"/>
            <a:ext cx="2622884"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dirty="0" smtClean="0">
                <a:solidFill>
                  <a:schemeClr val="lt1"/>
                </a:solidFill>
              </a:rPr>
              <a:t>Múltipla escolha</a:t>
            </a:r>
            <a:endParaRPr sz="1200" b="0" i="0" u="none" strike="noStrike" cap="none" dirty="0">
              <a:solidFill>
                <a:schemeClr val="lt1"/>
              </a:solidFill>
              <a:latin typeface="Arial"/>
              <a:ea typeface="Arial"/>
              <a:cs typeface="Arial"/>
              <a:sym typeface="Arial"/>
            </a:endParaRPr>
          </a:p>
        </p:txBody>
      </p:sp>
      <p:sp>
        <p:nvSpPr>
          <p:cNvPr id="6"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7"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3.2</a:t>
            </a:r>
            <a:endParaRPr sz="1200" b="0" i="0" u="none" strike="noStrike" cap="none" dirty="0">
              <a:solidFill>
                <a:schemeClr val="lt1"/>
              </a:solidFill>
              <a:latin typeface="Arial"/>
              <a:ea typeface="Arial"/>
              <a:cs typeface="Arial"/>
              <a:sym typeface="Arial"/>
            </a:endParaRPr>
          </a:p>
        </p:txBody>
      </p:sp>
      <p:sp>
        <p:nvSpPr>
          <p:cNvPr id="9" name="Google Shape;413;p62"/>
          <p:cNvSpPr txBox="1"/>
          <p:nvPr/>
        </p:nvSpPr>
        <p:spPr>
          <a:xfrm>
            <a:off x="1025977" y="1415004"/>
            <a:ext cx="3169831" cy="180448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Estudos </a:t>
            </a:r>
            <a:r>
              <a:rPr lang="pt-BR" sz="1200" dirty="0">
                <a:solidFill>
                  <a:srgbClr val="808284"/>
                </a:solidFill>
              </a:rPr>
              <a:t>que envolvem seres humanos são </a:t>
            </a:r>
            <a:r>
              <a:rPr lang="pt-BR" sz="1200" dirty="0" smtClean="0">
                <a:solidFill>
                  <a:srgbClr val="808284"/>
                </a:solidFill>
              </a:rPr>
              <a:t>conhecidos como Estudos </a:t>
            </a:r>
            <a:r>
              <a:rPr lang="pt-BR" sz="1200" dirty="0">
                <a:solidFill>
                  <a:srgbClr val="808284"/>
                </a:solidFill>
              </a:rPr>
              <a:t>Clínicos. </a:t>
            </a:r>
            <a:endParaRPr lang="pt-BR" sz="1200" dirty="0" smtClean="0">
              <a:solidFill>
                <a:srgbClr val="808284"/>
              </a:solidFill>
            </a:endParaRPr>
          </a:p>
          <a:p>
            <a:pPr>
              <a:buSzPts val="1600"/>
            </a:pPr>
            <a:endParaRPr lang="pt-BR" sz="1200" dirty="0">
              <a:solidFill>
                <a:srgbClr val="808284"/>
              </a:solidFill>
            </a:endParaRPr>
          </a:p>
          <a:p>
            <a:pPr>
              <a:buSzPts val="1600"/>
            </a:pPr>
            <a:r>
              <a:rPr lang="pt-BR" sz="1200" dirty="0" smtClean="0">
                <a:solidFill>
                  <a:srgbClr val="808284"/>
                </a:solidFill>
              </a:rPr>
              <a:t>Mas se o </a:t>
            </a:r>
            <a:r>
              <a:rPr lang="pt-BR" sz="1200" dirty="0">
                <a:solidFill>
                  <a:srgbClr val="808284"/>
                </a:solidFill>
              </a:rPr>
              <a:t>objetivo deste </a:t>
            </a:r>
            <a:r>
              <a:rPr lang="pt-BR" sz="1200" dirty="0" smtClean="0">
                <a:solidFill>
                  <a:srgbClr val="808284"/>
                </a:solidFill>
              </a:rPr>
              <a:t>estudo for avaliar </a:t>
            </a:r>
            <a:r>
              <a:rPr lang="pt-BR" sz="1200" dirty="0">
                <a:solidFill>
                  <a:srgbClr val="808284"/>
                </a:solidFill>
              </a:rPr>
              <a:t>efeitos clínicos e/ou farmacológicos de um medicamento, </a:t>
            </a:r>
            <a:r>
              <a:rPr lang="pt-BR" sz="1200" dirty="0" smtClean="0">
                <a:solidFill>
                  <a:srgbClr val="808284"/>
                </a:solidFill>
              </a:rPr>
              <a:t>como ele é chamado?</a:t>
            </a:r>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10" name="Google Shape;414;p62"/>
          <p:cNvSpPr txBox="1"/>
          <p:nvPr/>
        </p:nvSpPr>
        <p:spPr>
          <a:xfrm>
            <a:off x="1025976" y="2703895"/>
            <a:ext cx="4019400" cy="584700"/>
          </a:xfrm>
          <a:prstGeom prst="rect">
            <a:avLst/>
          </a:prstGeom>
          <a:noFill/>
          <a:ln>
            <a:noFill/>
          </a:ln>
        </p:spPr>
        <p:txBody>
          <a:bodyPr spcFirstLastPara="1" wrap="square" lIns="91425" tIns="45700" rIns="91425" bIns="45700" anchor="t" anchorCtr="0">
            <a:noAutofit/>
          </a:bodyPr>
          <a:lstStyle/>
          <a:p>
            <a:pPr lvl="0">
              <a:buSzPts val="1600"/>
            </a:pPr>
            <a:r>
              <a:rPr lang="pt-BR" sz="1200" b="1" dirty="0">
                <a:solidFill>
                  <a:srgbClr val="FBBD4D"/>
                </a:solidFill>
              </a:rPr>
              <a:t>Siga para a próxima tela.</a:t>
            </a:r>
          </a:p>
        </p:txBody>
      </p:sp>
      <p:sp>
        <p:nvSpPr>
          <p:cNvPr id="11" name="Retângulo de cantos arredondados 10"/>
          <p:cNvSpPr/>
          <p:nvPr/>
        </p:nvSpPr>
        <p:spPr>
          <a:xfrm>
            <a:off x="1038007" y="3354143"/>
            <a:ext cx="1296119" cy="377559"/>
          </a:xfrm>
          <a:prstGeom prst="roundRect">
            <a:avLst/>
          </a:prstGeom>
          <a:solidFill>
            <a:schemeClr val="bg1"/>
          </a:solidFill>
          <a:ln>
            <a:solidFill>
              <a:srgbClr val="FF9563"/>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rgbClr val="FE966D"/>
                </a:solidFill>
              </a:rPr>
              <a:t>Ensaio clínico</a:t>
            </a:r>
            <a:endParaRPr lang="pt-BR" sz="1200" dirty="0">
              <a:solidFill>
                <a:srgbClr val="FE966D"/>
              </a:solidFill>
            </a:endParaRPr>
          </a:p>
        </p:txBody>
      </p:sp>
      <p:sp>
        <p:nvSpPr>
          <p:cNvPr id="12" name="Retângulo de cantos arredondados 11"/>
          <p:cNvSpPr/>
          <p:nvPr/>
        </p:nvSpPr>
        <p:spPr>
          <a:xfrm>
            <a:off x="2511309" y="3339483"/>
            <a:ext cx="1296119" cy="377559"/>
          </a:xfrm>
          <a:prstGeom prst="roundRect">
            <a:avLst/>
          </a:prstGeom>
          <a:solidFill>
            <a:schemeClr val="bg1"/>
          </a:solidFill>
          <a:ln>
            <a:solidFill>
              <a:srgbClr val="FF95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rgbClr val="FE966D"/>
                </a:solidFill>
              </a:rPr>
              <a:t>Ensaio de efeitos</a:t>
            </a:r>
            <a:endParaRPr lang="pt-BR" sz="1200" dirty="0">
              <a:solidFill>
                <a:srgbClr val="FE966D"/>
              </a:solidFill>
            </a:endParaRPr>
          </a:p>
        </p:txBody>
      </p:sp>
      <p:sp>
        <p:nvSpPr>
          <p:cNvPr id="13" name="Retângulo 12"/>
          <p:cNvSpPr/>
          <p:nvPr/>
        </p:nvSpPr>
        <p:spPr>
          <a:xfrm flipH="1">
            <a:off x="3341554" y="3502084"/>
            <a:ext cx="3626983" cy="1545341"/>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smtClean="0">
              <a:solidFill>
                <a:schemeClr val="accent1">
                  <a:lumMod val="75000"/>
                </a:schemeClr>
              </a:solidFill>
            </a:endParaRPr>
          </a:p>
          <a:p>
            <a:r>
              <a:rPr lang="pt-BR" dirty="0" smtClean="0">
                <a:solidFill>
                  <a:schemeClr val="accent1">
                    <a:lumMod val="75000"/>
                  </a:schemeClr>
                </a:solidFill>
              </a:rPr>
              <a:t>Lembre-se!</a:t>
            </a:r>
          </a:p>
          <a:p>
            <a:r>
              <a:rPr lang="pt-BR" dirty="0" smtClean="0">
                <a:solidFill>
                  <a:schemeClr val="accent1">
                    <a:lumMod val="75000"/>
                  </a:schemeClr>
                </a:solidFill>
              </a:rPr>
              <a:t> </a:t>
            </a:r>
            <a:endParaRPr lang="pt-BR" dirty="0">
              <a:solidFill>
                <a:schemeClr val="accent1">
                  <a:lumMod val="75000"/>
                </a:schemeClr>
              </a:solidFill>
            </a:endParaRPr>
          </a:p>
          <a:p>
            <a:r>
              <a:rPr lang="pt-BR" dirty="0">
                <a:solidFill>
                  <a:schemeClr val="accent1">
                    <a:lumMod val="75000"/>
                  </a:schemeClr>
                </a:solidFill>
              </a:rPr>
              <a:t>Todo Ensaio Clínico é um Estudo Clínico, mas nem todo Estudo Clínico é um Ensaio Clínico.</a:t>
            </a:r>
          </a:p>
          <a:p>
            <a:r>
              <a:rPr lang="pt-BR" dirty="0">
                <a:solidFill>
                  <a:schemeClr val="accent1">
                    <a:lumMod val="75000"/>
                  </a:schemeClr>
                </a:solidFill>
              </a:rPr>
              <a:t> </a:t>
            </a:r>
          </a:p>
        </p:txBody>
      </p:sp>
      <p:sp>
        <p:nvSpPr>
          <p:cNvPr id="14" name="CaixaDeTexto 13"/>
          <p:cNvSpPr txBox="1"/>
          <p:nvPr/>
        </p:nvSpPr>
        <p:spPr>
          <a:xfrm>
            <a:off x="6621292" y="3574047"/>
            <a:ext cx="347245" cy="307777"/>
          </a:xfrm>
          <a:prstGeom prst="rect">
            <a:avLst/>
          </a:prstGeom>
          <a:noFill/>
        </p:spPr>
        <p:txBody>
          <a:bodyPr wrap="square" rtlCol="0">
            <a:spAutoFit/>
          </a:bodyPr>
          <a:lstStyle/>
          <a:p>
            <a:r>
              <a:rPr lang="pt-BR" dirty="0" smtClean="0">
                <a:solidFill>
                  <a:srgbClr val="0070C0"/>
                </a:solidFill>
              </a:rPr>
              <a:t>X</a:t>
            </a:r>
            <a:endParaRPr lang="pt-BR" dirty="0">
              <a:solidFill>
                <a:srgbClr val="0070C0"/>
              </a:solidFill>
            </a:endParaRPr>
          </a:p>
        </p:txBody>
      </p:sp>
      <p:grpSp>
        <p:nvGrpSpPr>
          <p:cNvPr id="15" name="Grupo 14"/>
          <p:cNvGrpSpPr/>
          <p:nvPr/>
        </p:nvGrpSpPr>
        <p:grpSpPr>
          <a:xfrm>
            <a:off x="7030857" y="4161070"/>
            <a:ext cx="2113143" cy="1723649"/>
            <a:chOff x="3712192" y="1173707"/>
            <a:chExt cx="4694830" cy="3835020"/>
          </a:xfrm>
        </p:grpSpPr>
        <p:pic>
          <p:nvPicPr>
            <p:cNvPr id="16" name="Picture 2" descr="Set of Attention please. Badge with megaphone icons. Flat design. Concept vector illustration. Isolated on white background."/>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3936" t="53229" r="4894" b="9870"/>
            <a:stretch/>
          </p:blipFill>
          <p:spPr bwMode="auto">
            <a:xfrm>
              <a:off x="3712192" y="1173707"/>
              <a:ext cx="4694830" cy="3835020"/>
            </a:xfrm>
            <a:prstGeom prst="rect">
              <a:avLst/>
            </a:prstGeom>
            <a:noFill/>
            <a:extLst>
              <a:ext uri="{909E8E84-426E-40DD-AFC4-6F175D3DCCD1}">
                <a14:hiddenFill xmlns:a14="http://schemas.microsoft.com/office/drawing/2010/main">
                  <a:solidFill>
                    <a:srgbClr val="FFFFFF"/>
                  </a:solidFill>
                </a14:hiddenFill>
              </a:ext>
            </a:extLst>
          </p:spPr>
        </p:pic>
        <p:sp>
          <p:nvSpPr>
            <p:cNvPr id="17" name="Retângulo 16"/>
            <p:cNvSpPr/>
            <p:nvPr/>
          </p:nvSpPr>
          <p:spPr>
            <a:xfrm>
              <a:off x="5438676" y="2299645"/>
              <a:ext cx="1767340" cy="764276"/>
            </a:xfrm>
            <a:prstGeom prst="rect">
              <a:avLst/>
            </a:prstGeom>
            <a:solidFill>
              <a:srgbClr val="F72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dirty="0" smtClean="0"/>
                <a:t>Fique </a:t>
              </a:r>
            </a:p>
            <a:p>
              <a:pPr algn="ctr"/>
              <a:r>
                <a:rPr lang="pt-BR" sz="1200" b="1" dirty="0" smtClean="0"/>
                <a:t>Atento!</a:t>
              </a:r>
              <a:endParaRPr lang="pt-BR" sz="1200" b="1" dirty="0"/>
            </a:p>
          </p:txBody>
        </p:sp>
      </p:grpSp>
      <p:sp>
        <p:nvSpPr>
          <p:cNvPr id="18" name="Google Shape;399;p61"/>
          <p:cNvSpPr txBox="1"/>
          <p:nvPr/>
        </p:nvSpPr>
        <p:spPr>
          <a:xfrm>
            <a:off x="1025976" y="651579"/>
            <a:ext cx="3957136" cy="743639"/>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i="0" u="none" strike="noStrike" cap="none" dirty="0" smtClean="0">
                <a:solidFill>
                  <a:srgbClr val="00A9B2"/>
                </a:solidFill>
                <a:latin typeface="Arial"/>
                <a:ea typeface="Arial"/>
                <a:cs typeface="Arial"/>
                <a:sym typeface="Arial"/>
              </a:rPr>
              <a:t>Conceituando</a:t>
            </a:r>
          </a:p>
          <a:p>
            <a:pPr marL="0" marR="0" lvl="0" indent="0" algn="l" rtl="0">
              <a:lnSpc>
                <a:spcPct val="100000"/>
              </a:lnSpc>
              <a:spcBef>
                <a:spcPts val="0"/>
              </a:spcBef>
              <a:spcAft>
                <a:spcPts val="0"/>
              </a:spcAft>
              <a:buClr>
                <a:srgbClr val="000000"/>
              </a:buClr>
              <a:buSzPts val="2000"/>
              <a:buFont typeface="Arial"/>
              <a:buNone/>
            </a:pPr>
            <a:r>
              <a:rPr lang="pt-BR" sz="2000" b="1" dirty="0" smtClean="0">
                <a:solidFill>
                  <a:srgbClr val="00A9B2"/>
                </a:solidFill>
              </a:rPr>
              <a:t>Pesquisa Clínica</a:t>
            </a:r>
            <a:endParaRPr sz="2000" b="1" i="0" u="none" strike="noStrike" cap="none" dirty="0">
              <a:solidFill>
                <a:srgbClr val="00A9B2"/>
              </a:solidFill>
              <a:latin typeface="Arial"/>
              <a:ea typeface="Arial"/>
              <a:cs typeface="Arial"/>
              <a:sym typeface="Arial"/>
            </a:endParaRPr>
          </a:p>
        </p:txBody>
      </p:sp>
    </p:spTree>
    <p:extLst>
      <p:ext uri="{BB962C8B-B14F-4D97-AF65-F5344CB8AC3E}">
        <p14:creationId xmlns:p14="http://schemas.microsoft.com/office/powerpoint/2010/main" val="1078675920"/>
      </p:ext>
    </p:extLst>
  </p:cSld>
  <p:clrMapOvr>
    <a:masterClrMapping/>
  </p:clrMapOvr>
</p:sld>
</file>

<file path=ppt/theme/theme1.xml><?xml version="1.0" encoding="utf-8"?>
<a:theme xmlns:a="http://schemas.openxmlformats.org/drawingml/2006/main" name="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895</TotalTime>
  <Words>4147</Words>
  <Application>Microsoft Office PowerPoint</Application>
  <PresentationFormat>Personalizar</PresentationFormat>
  <Paragraphs>675</Paragraphs>
  <Slides>46</Slides>
  <Notes>20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46</vt:i4>
      </vt:variant>
    </vt:vector>
  </HeadingPairs>
  <TitlesOfParts>
    <vt:vector size="50" baseType="lpstr">
      <vt:lpstr>Arial</vt:lpstr>
      <vt:lpstr>Calibri</vt:lpstr>
      <vt:lpstr>Times New Roman</vt:lpstr>
      <vt:lpstr>Tema do Office</vt:lpstr>
      <vt:lpstr>Orientações gerais: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Jennifer Braathen Salgueiro</dc:creator>
  <cp:lastModifiedBy>LEO-ME</cp:lastModifiedBy>
  <cp:revision>79</cp:revision>
  <dcterms:modified xsi:type="dcterms:W3CDTF">2020-04-30T01:02:10Z</dcterms:modified>
</cp:coreProperties>
</file>