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sldIdLst>
    <p:sldId id="334" r:id="rId2"/>
    <p:sldId id="283" r:id="rId3"/>
    <p:sldId id="290" r:id="rId4"/>
    <p:sldId id="285" r:id="rId5"/>
    <p:sldId id="407" r:id="rId6"/>
    <p:sldId id="337" r:id="rId7"/>
    <p:sldId id="408" r:id="rId8"/>
    <p:sldId id="304" r:id="rId9"/>
    <p:sldId id="373" r:id="rId10"/>
    <p:sldId id="409" r:id="rId11"/>
    <p:sldId id="410" r:id="rId12"/>
    <p:sldId id="411" r:id="rId13"/>
    <p:sldId id="412" r:id="rId14"/>
    <p:sldId id="342" r:id="rId15"/>
    <p:sldId id="413" r:id="rId16"/>
    <p:sldId id="344" r:id="rId17"/>
    <p:sldId id="414" r:id="rId18"/>
    <p:sldId id="415" r:id="rId19"/>
    <p:sldId id="416" r:id="rId20"/>
    <p:sldId id="343" r:id="rId21"/>
    <p:sldId id="417" r:id="rId22"/>
    <p:sldId id="382" r:id="rId23"/>
    <p:sldId id="418" r:id="rId24"/>
    <p:sldId id="419" r:id="rId25"/>
    <p:sldId id="420" r:id="rId26"/>
    <p:sldId id="421" r:id="rId27"/>
    <p:sldId id="384" r:id="rId28"/>
    <p:sldId id="386" r:id="rId29"/>
    <p:sldId id="394" r:id="rId30"/>
    <p:sldId id="389" r:id="rId31"/>
    <p:sldId id="391" r:id="rId32"/>
    <p:sldId id="390" r:id="rId33"/>
    <p:sldId id="395" r:id="rId34"/>
    <p:sldId id="422" r:id="rId35"/>
    <p:sldId id="423" r:id="rId36"/>
    <p:sldId id="424" r:id="rId37"/>
    <p:sldId id="345" r:id="rId38"/>
    <p:sldId id="425" r:id="rId39"/>
    <p:sldId id="349" r:id="rId40"/>
    <p:sldId id="346" r:id="rId41"/>
    <p:sldId id="427" r:id="rId42"/>
    <p:sldId id="428" r:id="rId43"/>
    <p:sldId id="429" r:id="rId44"/>
    <p:sldId id="430" r:id="rId45"/>
    <p:sldId id="431" r:id="rId46"/>
    <p:sldId id="432" r:id="rId47"/>
    <p:sldId id="433" r:id="rId48"/>
    <p:sldId id="434" r:id="rId49"/>
    <p:sldId id="435" r:id="rId50"/>
    <p:sldId id="436" r:id="rId51"/>
    <p:sldId id="426" r:id="rId52"/>
    <p:sldId id="437" r:id="rId53"/>
    <p:sldId id="438" r:id="rId54"/>
    <p:sldId id="439" r:id="rId55"/>
    <p:sldId id="331" r:id="rId56"/>
    <p:sldId id="310" r:id="rId57"/>
    <p:sldId id="332" r:id="rId58"/>
    <p:sldId id="371" r:id="rId59"/>
    <p:sldId id="291" r:id="rId60"/>
  </p:sldIdLst>
  <p:sldSz cx="9144000" cy="5778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E"/>
    <a:srgbClr val="DCDCDC"/>
    <a:srgbClr val="FFC700"/>
    <a:srgbClr val="F4F4F4"/>
    <a:srgbClr val="F8F8F6"/>
    <a:srgbClr val="FFD400"/>
    <a:srgbClr val="FFFF66"/>
    <a:srgbClr val="B0F6AC"/>
    <a:srgbClr val="E75042"/>
    <a:srgbClr val="FE96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3AF3E34-BE79-4862-BBCF-F25407404A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2" autoAdjust="0"/>
    <p:restoredTop sz="76875" autoAdjust="0"/>
  </p:normalViewPr>
  <p:slideViewPr>
    <p:cSldViewPr snapToGrid="0">
      <p:cViewPr>
        <p:scale>
          <a:sx n="73" d="100"/>
          <a:sy n="73" d="100"/>
        </p:scale>
        <p:origin x="2192" y="408"/>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10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305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95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143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860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103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784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7667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25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2739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653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337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3153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4981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858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8932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9686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2654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342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405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34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320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2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48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47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9895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4783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8327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7539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8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0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8135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525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157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56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3984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06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8990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077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945695"/>
            <a:ext cx="6858000" cy="2011774"/>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143000" y="3035050"/>
            <a:ext cx="6858000" cy="1395133"/>
          </a:xfrm>
          <a:prstGeom prst="rect">
            <a:avLst/>
          </a:prstGeom>
          <a:noFill/>
          <a:ln>
            <a:noFill/>
          </a:ln>
        </p:spPr>
        <p:txBody>
          <a:bodyPr spcFirstLastPara="1" wrap="square" lIns="91425" tIns="91425" rIns="91425" bIns="91425" anchor="t" anchorCtr="0"/>
          <a:lstStyle>
            <a:lvl1pPr marR="0" lvl="0" algn="ctr">
              <a:lnSpc>
                <a:spcPct val="90000"/>
              </a:lnSpc>
              <a:spcBef>
                <a:spcPts val="75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50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081006" y="1770319"/>
            <a:ext cx="4897012" cy="1971675"/>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080506" y="-144206"/>
            <a:ext cx="4897012" cy="580072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440613"/>
            <a:ext cx="7886700" cy="2403695"/>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623888" y="3867048"/>
            <a:ext cx="7886700" cy="126404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50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6286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29842" y="1416536"/>
            <a:ext cx="3868340"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2" y="2110757"/>
            <a:ext cx="3868340"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416536"/>
            <a:ext cx="3887391"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2110757"/>
            <a:ext cx="3887391"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87391" y="831998"/>
            <a:ext cx="4629150" cy="4106480"/>
          </a:xfrm>
          <a:prstGeom prst="rect">
            <a:avLst/>
          </a:prstGeom>
          <a:noFill/>
          <a:ln>
            <a:noFill/>
          </a:ln>
        </p:spPr>
        <p:txBody>
          <a:bodyPr spcFirstLastPara="1" wrap="square" lIns="91425" tIns="91425" rIns="91425" bIns="91425" anchor="t" anchorCtr="0"/>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3887391" y="831998"/>
            <a:ext cx="4629150" cy="4106480"/>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738798" y="-571890"/>
            <a:ext cx="3666405" cy="7886700"/>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538258"/>
            <a:ext cx="7886700" cy="366640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www.gratispng.com/png-1mk4s2/" TargetMode="External"/><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hyperlink" Target="https://www.ncbi.nlm.nih.gov/pmc/articles/PMC6132952/" TargetMode="External"/><Relationship Id="rId7" Type="http://schemas.openxmlformats.org/officeDocument/2006/relationships/hyperlink" Target="https://www.ncbi.nlm.nih.gov/pmc/articles/PMC6132952/#:~:text=In%201961%2C%20a%20big%20change,following%20the%20tragedy%20of%20Thalidomide.&amp;text=In%201973%2C%20a%20retrospective%20study,was%20not%20observed%2C%20because%20Dr." TargetMode="External"/><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jpeg"/><Relationship Id="rId6" Type="http://schemas.openxmlformats.org/officeDocument/2006/relationships/hyperlink" Target="https://pt.wikipedia.org/wiki/Estudo_da_S%C3%ADfilis_n%C3%A3o_Tratada_de_Tuskegee#/media/Ficheiro:Tuskegee_study.jpg" TargetMode="External"/><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jpeg"/><Relationship Id="rId6"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jpeg"/><Relationship Id="rId6"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jpe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0.tif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0"/>
            <a:ext cx="6858000" cy="1118937"/>
          </a:xfrm>
        </p:spPr>
        <p:txBody>
          <a:bodyPr/>
          <a:lstStyle/>
          <a:p>
            <a:r>
              <a:rPr lang="pt-BR" dirty="0" smtClean="0"/>
              <a:t>Orientações gerais:</a:t>
            </a:r>
            <a:endParaRPr lang="pt-BR" dirty="0"/>
          </a:p>
        </p:txBody>
      </p:sp>
      <p:sp>
        <p:nvSpPr>
          <p:cNvPr id="3" name="Subtítulo 2"/>
          <p:cNvSpPr>
            <a:spLocks noGrp="1"/>
          </p:cNvSpPr>
          <p:nvPr>
            <p:ph type="subTitle" idx="1"/>
          </p:nvPr>
        </p:nvSpPr>
        <p:spPr>
          <a:xfrm>
            <a:off x="1143000" y="1771735"/>
            <a:ext cx="6858000" cy="1395133"/>
          </a:xfrm>
        </p:spPr>
        <p:txBody>
          <a:bodyPr/>
          <a:lstStyle/>
          <a:p>
            <a:pPr marL="381000" indent="-285750" algn="l">
              <a:buFont typeface="Arial" panose="020B0604020202020204" pitchFamily="34" charset="0"/>
              <a:buChar char="•"/>
            </a:pPr>
            <a:r>
              <a:rPr lang="pt-BR" dirty="0" smtClean="0"/>
              <a:t>As imagens que constam nesse </a:t>
            </a:r>
            <a:r>
              <a:rPr lang="pt-BR" dirty="0" err="1" smtClean="0"/>
              <a:t>storyboard</a:t>
            </a:r>
            <a:r>
              <a:rPr lang="pt-BR" dirty="0" smtClean="0"/>
              <a:t> são uma indicação para o designer gráfico. Ele será responsável por produzi-las de forma adequada para o curso, ou seja, baixar o arquivo e realizar as edições necessárias para que ela fique com a resolução ideal.</a:t>
            </a:r>
          </a:p>
        </p:txBody>
      </p:sp>
    </p:spTree>
    <p:extLst>
      <p:ext uri="{BB962C8B-B14F-4D97-AF65-F5344CB8AC3E}">
        <p14:creationId xmlns:p14="http://schemas.microsoft.com/office/powerpoint/2010/main" val="26609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18356" y="1966977"/>
            <a:ext cx="7347465"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No contexto da Segunda Guerra Mundial, médicos do regime nazista alemão s</a:t>
            </a:r>
            <a:r>
              <a:rPr lang="pt-BR" sz="1200" dirty="0"/>
              <a:t>e aproveitaram desse cenário para realizar experimentos e abusos, utilizando</a:t>
            </a:r>
            <a:r>
              <a:rPr lang="pt-BR" sz="1200" dirty="0">
                <a:solidFill>
                  <a:srgbClr val="808284"/>
                </a:solidFill>
              </a:rPr>
              <a:t> seres humanos como modelos de estudo.</a:t>
            </a: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18355" y="2555360"/>
            <a:ext cx="728401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números e conheça alguns experimentos que esses médicos realizavam.</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5.1</a:t>
            </a:r>
            <a:endParaRPr sz="1200" b="0" i="0" u="none" strike="noStrike" cap="none" dirty="0">
              <a:solidFill>
                <a:schemeClr val="lt1"/>
              </a:solidFill>
              <a:latin typeface="Arial"/>
              <a:ea typeface="Arial"/>
              <a:cs typeface="Arial"/>
              <a:sym typeface="Arial"/>
            </a:endParaRPr>
          </a:p>
        </p:txBody>
      </p:sp>
      <p:sp>
        <p:nvSpPr>
          <p:cNvPr id="6" name="Retângulo 5"/>
          <p:cNvSpPr/>
          <p:nvPr/>
        </p:nvSpPr>
        <p:spPr>
          <a:xfrm>
            <a:off x="1050324" y="3213921"/>
            <a:ext cx="7241059" cy="185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Uma foto que remeta aos médicos nazistas da época (verificar se tem domínio público).</a:t>
            </a:r>
          </a:p>
          <a:p>
            <a:pPr algn="ctr"/>
            <a:endParaRPr lang="pt-BR" dirty="0" smtClean="0"/>
          </a:p>
          <a:p>
            <a:pPr algn="ctr"/>
            <a:r>
              <a:rPr lang="pt-BR" dirty="0" smtClean="0"/>
              <a:t>Caso não tenha disponível trazer uma foto de médicos com instrumentos num cenário de guerra sem mostrar rostos conforme referência.</a:t>
            </a:r>
          </a:p>
          <a:p>
            <a:pPr algn="ctr"/>
            <a:endParaRPr lang="pt-BR" dirty="0"/>
          </a:p>
          <a:p>
            <a:pPr algn="ctr"/>
            <a:endParaRPr lang="pt-BR" dirty="0" smtClean="0"/>
          </a:p>
          <a:p>
            <a:pPr algn="ctr"/>
            <a:endParaRPr lang="pt-BR" dirty="0"/>
          </a:p>
          <a:p>
            <a:pPr algn="ctr"/>
            <a:endParaRPr lang="pt-BR" dirty="0"/>
          </a:p>
        </p:txBody>
      </p:sp>
      <p:pic>
        <p:nvPicPr>
          <p:cNvPr id="1026" name="Picture 2" descr="two soldiers in uniform with medical instr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576" y="3688232"/>
            <a:ext cx="1703952" cy="1223350"/>
          </a:xfrm>
          <a:prstGeom prst="rect">
            <a:avLst/>
          </a:prstGeom>
          <a:noFill/>
          <a:extLst>
            <a:ext uri="{909E8E84-426E-40DD-AFC4-6F175D3DCCD1}">
              <a14:hiddenFill xmlns:a14="http://schemas.microsoft.com/office/drawing/2010/main">
                <a:solidFill>
                  <a:srgbClr val="FFFFFF"/>
                </a:solidFill>
              </a14:hiddenFill>
            </a:ext>
          </a:extLst>
        </p:spPr>
      </p:pic>
      <p:sp>
        <p:nvSpPr>
          <p:cNvPr id="35" name="Retângulo 34"/>
          <p:cNvSpPr/>
          <p:nvPr/>
        </p:nvSpPr>
        <p:spPr>
          <a:xfrm>
            <a:off x="3905560" y="468873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36" name="Retângulo 35"/>
          <p:cNvSpPr/>
          <p:nvPr/>
        </p:nvSpPr>
        <p:spPr>
          <a:xfrm>
            <a:off x="5663821" y="466821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37" name="Retângulo 36"/>
          <p:cNvSpPr/>
          <p:nvPr/>
        </p:nvSpPr>
        <p:spPr>
          <a:xfrm>
            <a:off x="7262748" y="469128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endParaRPr lang="pt-BR" dirty="0"/>
          </a:p>
        </p:txBody>
      </p:sp>
      <p:sp>
        <p:nvSpPr>
          <p:cNvPr id="22" name="Retângulo 21"/>
          <p:cNvSpPr/>
          <p:nvPr/>
        </p:nvSpPr>
        <p:spPr>
          <a:xfrm>
            <a:off x="1050323" y="4183317"/>
            <a:ext cx="7215498" cy="8589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Procedimentos visando determinar a resistência do corpo e o tempo de sobrevida humano quando exposto a baixas temperaturas, altas altitudes (ar rarefeito) e efeitos de bombas e </a:t>
            </a:r>
            <a:r>
              <a:rPr lang="pt-BR" dirty="0" smtClean="0"/>
              <a:t>gás-mostarda.</a:t>
            </a:r>
            <a:endParaRPr lang="pt-BR" dirty="0"/>
          </a:p>
        </p:txBody>
      </p:sp>
    </p:spTree>
    <p:extLst>
      <p:ext uri="{BB962C8B-B14F-4D97-AF65-F5344CB8AC3E}">
        <p14:creationId xmlns:p14="http://schemas.microsoft.com/office/powerpoint/2010/main" val="16731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18356" y="1966977"/>
            <a:ext cx="7347465"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No contexto da Segunda Guerra Mundial, </a:t>
            </a:r>
            <a:r>
              <a:rPr lang="pt-BR" sz="1200" dirty="0">
                <a:solidFill>
                  <a:srgbClr val="808284"/>
                </a:solidFill>
              </a:rPr>
              <a:t>médicos do regime nazista alemão se aproveitaram </a:t>
            </a:r>
            <a:r>
              <a:rPr lang="pt-BR" sz="1200" dirty="0" smtClean="0">
                <a:solidFill>
                  <a:srgbClr val="808284"/>
                </a:solidFill>
              </a:rPr>
              <a:t>desse cenário </a:t>
            </a:r>
            <a:r>
              <a:rPr lang="pt-BR" sz="1200" dirty="0">
                <a:solidFill>
                  <a:srgbClr val="808284"/>
                </a:solidFill>
              </a:rPr>
              <a:t>para realizar experimentos </a:t>
            </a:r>
            <a:r>
              <a:rPr lang="pt-BR" sz="1200" dirty="0" smtClean="0">
                <a:solidFill>
                  <a:srgbClr val="808284"/>
                </a:solidFill>
              </a:rPr>
              <a:t>e </a:t>
            </a:r>
            <a:r>
              <a:rPr lang="pt-BR" sz="1200" dirty="0">
                <a:solidFill>
                  <a:srgbClr val="808284"/>
                </a:solidFill>
              </a:rPr>
              <a:t>absurdos abusos, utilizando seres humanos como modelos de estudo.</a:t>
            </a: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18355" y="2555360"/>
            <a:ext cx="728401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 próximo número.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5.2</a:t>
            </a:r>
            <a:endParaRPr sz="1200" b="0" i="0" u="none" strike="noStrike" cap="none" dirty="0">
              <a:solidFill>
                <a:schemeClr val="lt1"/>
              </a:solidFill>
              <a:latin typeface="Arial"/>
              <a:ea typeface="Arial"/>
              <a:cs typeface="Arial"/>
              <a:sym typeface="Arial"/>
            </a:endParaRPr>
          </a:p>
        </p:txBody>
      </p:sp>
      <p:sp>
        <p:nvSpPr>
          <p:cNvPr id="6" name="Retângulo 5"/>
          <p:cNvSpPr/>
          <p:nvPr/>
        </p:nvSpPr>
        <p:spPr>
          <a:xfrm>
            <a:off x="1050324" y="3213921"/>
            <a:ext cx="7241059" cy="185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Uma foto que remeta aos médicos nazistas da época (verificar se tem domínio público).</a:t>
            </a:r>
          </a:p>
          <a:p>
            <a:pPr algn="ctr"/>
            <a:endParaRPr lang="pt-BR" dirty="0" smtClean="0"/>
          </a:p>
          <a:p>
            <a:pPr algn="ctr"/>
            <a:r>
              <a:rPr lang="pt-BR" dirty="0" smtClean="0"/>
              <a:t>Caso não tenha disponível trazer uma foto de médicos com instrumentos num cenário de guerra sem mostrar rostos conforme referência.</a:t>
            </a:r>
          </a:p>
          <a:p>
            <a:pPr algn="ctr"/>
            <a:endParaRPr lang="pt-BR" dirty="0"/>
          </a:p>
          <a:p>
            <a:pPr algn="ctr"/>
            <a:endParaRPr lang="pt-BR" dirty="0" smtClean="0"/>
          </a:p>
          <a:p>
            <a:pPr algn="ctr"/>
            <a:endParaRPr lang="pt-BR" dirty="0"/>
          </a:p>
          <a:p>
            <a:pPr algn="ctr"/>
            <a:endParaRPr lang="pt-BR" dirty="0"/>
          </a:p>
        </p:txBody>
      </p:sp>
      <p:pic>
        <p:nvPicPr>
          <p:cNvPr id="1026" name="Picture 2" descr="two soldiers in uniform with medical instr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576" y="3688232"/>
            <a:ext cx="1703952" cy="1223350"/>
          </a:xfrm>
          <a:prstGeom prst="rect">
            <a:avLst/>
          </a:prstGeom>
          <a:noFill/>
          <a:extLst>
            <a:ext uri="{909E8E84-426E-40DD-AFC4-6F175D3DCCD1}">
              <a14:hiddenFill xmlns:a14="http://schemas.microsoft.com/office/drawing/2010/main">
                <a:solidFill>
                  <a:srgbClr val="FFFFFF"/>
                </a:solidFill>
              </a14:hiddenFill>
            </a:ext>
          </a:extLst>
        </p:spPr>
      </p:pic>
      <p:sp>
        <p:nvSpPr>
          <p:cNvPr id="35" name="Retângulo 34"/>
          <p:cNvSpPr/>
          <p:nvPr/>
        </p:nvSpPr>
        <p:spPr>
          <a:xfrm>
            <a:off x="3905560" y="468873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36" name="Retângulo 35"/>
          <p:cNvSpPr/>
          <p:nvPr/>
        </p:nvSpPr>
        <p:spPr>
          <a:xfrm>
            <a:off x="5663821" y="466821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37" name="Retângulo 36"/>
          <p:cNvSpPr/>
          <p:nvPr/>
        </p:nvSpPr>
        <p:spPr>
          <a:xfrm>
            <a:off x="7262748" y="469128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endParaRPr lang="pt-BR" dirty="0"/>
          </a:p>
        </p:txBody>
      </p:sp>
      <p:sp>
        <p:nvSpPr>
          <p:cNvPr id="22" name="Retângulo 21"/>
          <p:cNvSpPr/>
          <p:nvPr/>
        </p:nvSpPr>
        <p:spPr>
          <a:xfrm>
            <a:off x="1050323" y="4183317"/>
            <a:ext cx="7215498" cy="8589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Ensaios </a:t>
            </a:r>
            <a:r>
              <a:rPr lang="pt-BR" dirty="0"/>
              <a:t>envolvendo o uso e administração de água do </a:t>
            </a:r>
            <a:r>
              <a:rPr lang="pt-BR" dirty="0" smtClean="0"/>
              <a:t>mar.</a:t>
            </a:r>
            <a:endParaRPr lang="pt-BR" dirty="0"/>
          </a:p>
        </p:txBody>
      </p:sp>
    </p:spTree>
    <p:extLst>
      <p:ext uri="{BB962C8B-B14F-4D97-AF65-F5344CB8AC3E}">
        <p14:creationId xmlns:p14="http://schemas.microsoft.com/office/powerpoint/2010/main" val="31332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18356" y="1966977"/>
            <a:ext cx="7347465"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No contexto da Segunda Guerra Mundial, </a:t>
            </a:r>
            <a:r>
              <a:rPr lang="pt-BR" sz="1200" dirty="0">
                <a:solidFill>
                  <a:srgbClr val="808284"/>
                </a:solidFill>
              </a:rPr>
              <a:t>médicos do regime nazista alemão se aproveitaram </a:t>
            </a:r>
            <a:r>
              <a:rPr lang="pt-BR" sz="1200" dirty="0" smtClean="0">
                <a:solidFill>
                  <a:srgbClr val="808284"/>
                </a:solidFill>
              </a:rPr>
              <a:t>desse cenário </a:t>
            </a:r>
            <a:r>
              <a:rPr lang="pt-BR" sz="1200" dirty="0">
                <a:solidFill>
                  <a:srgbClr val="808284"/>
                </a:solidFill>
              </a:rPr>
              <a:t>para realizar experimentos </a:t>
            </a:r>
            <a:r>
              <a:rPr lang="pt-BR" sz="1200" dirty="0" smtClean="0">
                <a:solidFill>
                  <a:srgbClr val="808284"/>
                </a:solidFill>
              </a:rPr>
              <a:t>e </a:t>
            </a:r>
            <a:r>
              <a:rPr lang="pt-BR" sz="1200" dirty="0">
                <a:solidFill>
                  <a:srgbClr val="808284"/>
                </a:solidFill>
              </a:rPr>
              <a:t>absurdos abusos, utilizando seres humanos como modelos de estudo.</a:t>
            </a: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18355" y="2555360"/>
            <a:ext cx="728401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a:solidFill>
                  <a:srgbClr val="FECE22"/>
                </a:solidFill>
              </a:rPr>
              <a:t>Clique no próximo número.</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5.3</a:t>
            </a:r>
            <a:endParaRPr sz="1200" b="0" i="0" u="none" strike="noStrike" cap="none" dirty="0">
              <a:solidFill>
                <a:schemeClr val="lt1"/>
              </a:solidFill>
              <a:latin typeface="Arial"/>
              <a:ea typeface="Arial"/>
              <a:cs typeface="Arial"/>
              <a:sym typeface="Arial"/>
            </a:endParaRPr>
          </a:p>
        </p:txBody>
      </p:sp>
      <p:sp>
        <p:nvSpPr>
          <p:cNvPr id="6" name="Retângulo 5"/>
          <p:cNvSpPr/>
          <p:nvPr/>
        </p:nvSpPr>
        <p:spPr>
          <a:xfrm>
            <a:off x="1050324" y="3213921"/>
            <a:ext cx="7241059" cy="185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Uma foto que remeta aos médicos nazistas da época (verificar se tem domínio público).</a:t>
            </a:r>
          </a:p>
          <a:p>
            <a:pPr algn="ctr"/>
            <a:endParaRPr lang="pt-BR" dirty="0" smtClean="0"/>
          </a:p>
          <a:p>
            <a:pPr algn="ctr"/>
            <a:r>
              <a:rPr lang="pt-BR" dirty="0" smtClean="0"/>
              <a:t>Caso não tenha disponível trazer uma foto de médicos com instrumentos num cenário de guerra sem mostrar rostos conforme referência.</a:t>
            </a:r>
          </a:p>
          <a:p>
            <a:pPr algn="ctr"/>
            <a:endParaRPr lang="pt-BR" dirty="0"/>
          </a:p>
          <a:p>
            <a:pPr algn="ctr"/>
            <a:endParaRPr lang="pt-BR" dirty="0" smtClean="0"/>
          </a:p>
          <a:p>
            <a:pPr algn="ctr"/>
            <a:endParaRPr lang="pt-BR" dirty="0"/>
          </a:p>
          <a:p>
            <a:pPr algn="ctr"/>
            <a:endParaRPr lang="pt-BR" dirty="0"/>
          </a:p>
        </p:txBody>
      </p:sp>
      <p:pic>
        <p:nvPicPr>
          <p:cNvPr id="1026" name="Picture 2" descr="two soldiers in uniform with medical instr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576" y="3688232"/>
            <a:ext cx="1703952" cy="1223350"/>
          </a:xfrm>
          <a:prstGeom prst="rect">
            <a:avLst/>
          </a:prstGeom>
          <a:noFill/>
          <a:extLst>
            <a:ext uri="{909E8E84-426E-40DD-AFC4-6F175D3DCCD1}">
              <a14:hiddenFill xmlns:a14="http://schemas.microsoft.com/office/drawing/2010/main">
                <a:solidFill>
                  <a:srgbClr val="FFFFFF"/>
                </a:solidFill>
              </a14:hiddenFill>
            </a:ext>
          </a:extLst>
        </p:spPr>
      </p:pic>
      <p:sp>
        <p:nvSpPr>
          <p:cNvPr id="35" name="Retângulo 34"/>
          <p:cNvSpPr/>
          <p:nvPr/>
        </p:nvSpPr>
        <p:spPr>
          <a:xfrm>
            <a:off x="3905560" y="468873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36" name="Retângulo 35"/>
          <p:cNvSpPr/>
          <p:nvPr/>
        </p:nvSpPr>
        <p:spPr>
          <a:xfrm>
            <a:off x="5663821" y="466821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37" name="Retângulo 36"/>
          <p:cNvSpPr/>
          <p:nvPr/>
        </p:nvSpPr>
        <p:spPr>
          <a:xfrm>
            <a:off x="7262748" y="469128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endParaRPr lang="pt-BR" dirty="0"/>
          </a:p>
        </p:txBody>
      </p:sp>
      <p:sp>
        <p:nvSpPr>
          <p:cNvPr id="22" name="Retângulo 21"/>
          <p:cNvSpPr/>
          <p:nvPr/>
        </p:nvSpPr>
        <p:spPr>
          <a:xfrm>
            <a:off x="1050323" y="4183317"/>
            <a:ext cx="7215498" cy="8589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A</a:t>
            </a:r>
            <a:r>
              <a:rPr lang="pt-BR" dirty="0" smtClean="0"/>
              <a:t>valiação </a:t>
            </a:r>
            <a:r>
              <a:rPr lang="pt-BR" dirty="0"/>
              <a:t>de viabilidade de transplantes de partes </a:t>
            </a:r>
            <a:r>
              <a:rPr lang="pt-BR" dirty="0" smtClean="0"/>
              <a:t>humanas.</a:t>
            </a:r>
            <a:endParaRPr lang="pt-BR" dirty="0"/>
          </a:p>
        </p:txBody>
      </p:sp>
    </p:spTree>
    <p:extLst>
      <p:ext uri="{BB962C8B-B14F-4D97-AF65-F5344CB8AC3E}">
        <p14:creationId xmlns:p14="http://schemas.microsoft.com/office/powerpoint/2010/main" val="146363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18356" y="1966977"/>
            <a:ext cx="7347465"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No contexto da Segunda Guerra Mundial, </a:t>
            </a:r>
            <a:r>
              <a:rPr lang="pt-BR" sz="1200" dirty="0">
                <a:solidFill>
                  <a:srgbClr val="808284"/>
                </a:solidFill>
              </a:rPr>
              <a:t>médicos do regime nazista alemão se aproveitaram </a:t>
            </a:r>
            <a:r>
              <a:rPr lang="pt-BR" sz="1200" dirty="0" smtClean="0">
                <a:solidFill>
                  <a:srgbClr val="808284"/>
                </a:solidFill>
              </a:rPr>
              <a:t>desse cenário </a:t>
            </a:r>
            <a:r>
              <a:rPr lang="pt-BR" sz="1200" dirty="0">
                <a:solidFill>
                  <a:srgbClr val="808284"/>
                </a:solidFill>
              </a:rPr>
              <a:t>para realizar experimentos </a:t>
            </a:r>
            <a:r>
              <a:rPr lang="pt-BR" sz="1200" dirty="0" smtClean="0">
                <a:solidFill>
                  <a:srgbClr val="808284"/>
                </a:solidFill>
              </a:rPr>
              <a:t>e </a:t>
            </a:r>
            <a:r>
              <a:rPr lang="pt-BR" sz="1200" dirty="0">
                <a:solidFill>
                  <a:srgbClr val="808284"/>
                </a:solidFill>
              </a:rPr>
              <a:t>absurdos abusos, utilizando seres humanos como modelos de estudo.</a:t>
            </a: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18355" y="2555360"/>
            <a:ext cx="728401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5.4</a:t>
            </a:r>
            <a:endParaRPr sz="1200" b="0" i="0" u="none" strike="noStrike" cap="none" dirty="0">
              <a:solidFill>
                <a:schemeClr val="lt1"/>
              </a:solidFill>
              <a:latin typeface="Arial"/>
              <a:ea typeface="Arial"/>
              <a:cs typeface="Arial"/>
              <a:sym typeface="Arial"/>
            </a:endParaRPr>
          </a:p>
        </p:txBody>
      </p:sp>
      <p:sp>
        <p:nvSpPr>
          <p:cNvPr id="6" name="Retângulo 5"/>
          <p:cNvSpPr/>
          <p:nvPr/>
        </p:nvSpPr>
        <p:spPr>
          <a:xfrm>
            <a:off x="1050324" y="3213921"/>
            <a:ext cx="7241059" cy="185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Uma foto que remeta aos médicos nazistas da época (verificar se tem domínio público).</a:t>
            </a:r>
          </a:p>
          <a:p>
            <a:pPr algn="ctr"/>
            <a:endParaRPr lang="pt-BR" dirty="0" smtClean="0"/>
          </a:p>
          <a:p>
            <a:pPr algn="ctr"/>
            <a:r>
              <a:rPr lang="pt-BR" dirty="0" smtClean="0"/>
              <a:t>Caso não tenha disponível trazer uma foto de médicos com instrumentos num cenário de guerra sem mostrar rostos conforme referência.</a:t>
            </a:r>
          </a:p>
          <a:p>
            <a:pPr algn="ctr"/>
            <a:endParaRPr lang="pt-BR" dirty="0"/>
          </a:p>
          <a:p>
            <a:pPr algn="ctr"/>
            <a:endParaRPr lang="pt-BR" dirty="0" smtClean="0"/>
          </a:p>
          <a:p>
            <a:pPr algn="ctr"/>
            <a:endParaRPr lang="pt-BR" dirty="0"/>
          </a:p>
          <a:p>
            <a:pPr algn="ctr"/>
            <a:endParaRPr lang="pt-BR" dirty="0"/>
          </a:p>
        </p:txBody>
      </p:sp>
      <p:pic>
        <p:nvPicPr>
          <p:cNvPr id="1026" name="Picture 2" descr="two soldiers in uniform with medical instr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576" y="3688232"/>
            <a:ext cx="1703952" cy="1223350"/>
          </a:xfrm>
          <a:prstGeom prst="rect">
            <a:avLst/>
          </a:prstGeom>
          <a:noFill/>
          <a:extLst>
            <a:ext uri="{909E8E84-426E-40DD-AFC4-6F175D3DCCD1}">
              <a14:hiddenFill xmlns:a14="http://schemas.microsoft.com/office/drawing/2010/main">
                <a:solidFill>
                  <a:srgbClr val="FFFFFF"/>
                </a:solidFill>
              </a14:hiddenFill>
            </a:ext>
          </a:extLst>
        </p:spPr>
      </p:pic>
      <p:sp>
        <p:nvSpPr>
          <p:cNvPr id="35" name="Retângulo 34"/>
          <p:cNvSpPr/>
          <p:nvPr/>
        </p:nvSpPr>
        <p:spPr>
          <a:xfrm>
            <a:off x="3905560" y="468873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36" name="Retângulo 35"/>
          <p:cNvSpPr/>
          <p:nvPr/>
        </p:nvSpPr>
        <p:spPr>
          <a:xfrm>
            <a:off x="5663821" y="466821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37" name="Retângulo 36"/>
          <p:cNvSpPr/>
          <p:nvPr/>
        </p:nvSpPr>
        <p:spPr>
          <a:xfrm>
            <a:off x="7262748" y="469128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endParaRPr lang="pt-BR" dirty="0"/>
          </a:p>
        </p:txBody>
      </p:sp>
      <p:sp>
        <p:nvSpPr>
          <p:cNvPr id="22" name="Retângulo 21"/>
          <p:cNvSpPr/>
          <p:nvPr/>
        </p:nvSpPr>
        <p:spPr>
          <a:xfrm>
            <a:off x="1050323" y="4183317"/>
            <a:ext cx="7215498" cy="8589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Métodos de esterilização.</a:t>
            </a:r>
            <a:endParaRPr lang="pt-BR" dirty="0"/>
          </a:p>
        </p:txBody>
      </p:sp>
    </p:spTree>
    <p:extLst>
      <p:ext uri="{BB962C8B-B14F-4D97-AF65-F5344CB8AC3E}">
        <p14:creationId xmlns:p14="http://schemas.microsoft.com/office/powerpoint/2010/main" val="374224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Text</a:t>
            </a:r>
            <a:r>
              <a:rPr lang="pt-BR" sz="1200" b="0" i="0" u="none" strike="noStrike" cap="none" dirty="0" smtClean="0">
                <a:solidFill>
                  <a:schemeClr val="lt1"/>
                </a:solidFill>
                <a:latin typeface="Arial"/>
                <a:ea typeface="Arial"/>
                <a:cs typeface="Arial"/>
                <a:sym typeface="Arial"/>
              </a:rPr>
              <a:t> Input</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4363134"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814449"/>
            <a:ext cx="7012588" cy="3048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11663"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5482485" y="1462751"/>
            <a:ext cx="2501509" cy="30092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foto de pessoa com expressão de dúvida.</a:t>
            </a:r>
            <a:endParaRPr lang="pt-BR" dirty="0">
              <a:solidFill>
                <a:schemeClr val="tx1"/>
              </a:solidFill>
            </a:endParaRPr>
          </a:p>
          <a:p>
            <a:pPr algn="ctr"/>
            <a:endParaRPr lang="pt-BR" b="1" dirty="0" smtClean="0">
              <a:solidFill>
                <a:schemeClr val="tx1"/>
              </a:solidFill>
            </a:endParaRPr>
          </a:p>
        </p:txBody>
      </p:sp>
      <p:sp>
        <p:nvSpPr>
          <p:cNvPr id="21" name="Google Shape;400;p61"/>
          <p:cNvSpPr txBox="1"/>
          <p:nvPr/>
        </p:nvSpPr>
        <p:spPr>
          <a:xfrm>
            <a:off x="991786" y="2021948"/>
            <a:ext cx="3471470" cy="222026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Refletindo sobre o caso dos médicos nazistas...</a:t>
            </a:r>
          </a:p>
          <a:p>
            <a:endParaRPr lang="pt-BR" sz="1200" dirty="0">
              <a:solidFill>
                <a:srgbClr val="808284"/>
              </a:solidFill>
            </a:endParaRPr>
          </a:p>
          <a:p>
            <a:r>
              <a:rPr lang="pt-BR" sz="1200" dirty="0" smtClean="0">
                <a:solidFill>
                  <a:srgbClr val="808284"/>
                </a:solidFill>
              </a:rPr>
              <a:t>Quais problemas você destacaria na atuação desses pesquisadores levando em consideração a ética nas pesquisas clínicas?</a:t>
            </a:r>
          </a:p>
          <a:p>
            <a:endParaRPr lang="pt-BR" sz="1200" dirty="0">
              <a:solidFill>
                <a:srgbClr val="808284"/>
              </a:solidFill>
            </a:endParaRPr>
          </a:p>
        </p:txBody>
      </p:sp>
      <p:sp>
        <p:nvSpPr>
          <p:cNvPr id="24" name="Google Shape;401;p61">
            <a:extLst>
              <a:ext uri="{FF2B5EF4-FFF2-40B4-BE49-F238E27FC236}">
                <a16:creationId xmlns:a16="http://schemas.microsoft.com/office/drawing/2014/main" xmlns="" id="{9D01709D-51A5-764D-B320-23B8814D1755}"/>
              </a:ext>
            </a:extLst>
          </p:cNvPr>
          <p:cNvSpPr txBox="1"/>
          <p:nvPr/>
        </p:nvSpPr>
        <p:spPr>
          <a:xfrm>
            <a:off x="968166" y="3138394"/>
            <a:ext cx="3813181"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Escreva sua resposta e clique em Confirmar.</a:t>
            </a:r>
            <a:endParaRPr lang="pt-BR" sz="1200" b="1" dirty="0">
              <a:solidFill>
                <a:srgbClr val="FECE22"/>
              </a:solidFill>
            </a:endParaRPr>
          </a:p>
        </p:txBody>
      </p:sp>
      <p:sp>
        <p:nvSpPr>
          <p:cNvPr id="6" name="Retângulo 5"/>
          <p:cNvSpPr/>
          <p:nvPr/>
        </p:nvSpPr>
        <p:spPr>
          <a:xfrm>
            <a:off x="1023378" y="3661634"/>
            <a:ext cx="3831984" cy="82308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508152" y="4734008"/>
            <a:ext cx="1273195" cy="36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CONFIRMAR</a:t>
            </a:r>
            <a:endParaRPr lang="pt-BR" dirty="0"/>
          </a:p>
        </p:txBody>
      </p:sp>
    </p:spTree>
    <p:extLst>
      <p:ext uri="{BB962C8B-B14F-4D97-AF65-F5344CB8AC3E}">
        <p14:creationId xmlns:p14="http://schemas.microsoft.com/office/powerpoint/2010/main" val="384331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Text</a:t>
            </a:r>
            <a:r>
              <a:rPr lang="pt-BR" sz="1200" b="0" i="0" u="none" strike="noStrike" cap="none" dirty="0" smtClean="0">
                <a:solidFill>
                  <a:schemeClr val="lt1"/>
                </a:solidFill>
                <a:latin typeface="Arial"/>
                <a:ea typeface="Arial"/>
                <a:cs typeface="Arial"/>
                <a:sym typeface="Arial"/>
              </a:rPr>
              <a:t> Input</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4363134"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814449"/>
            <a:ext cx="7012588" cy="3048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11663"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6.1</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5482485" y="1462751"/>
            <a:ext cx="2501509" cy="30092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foto de pessoa com expressão de dúvida.</a:t>
            </a:r>
            <a:endParaRPr lang="pt-BR" dirty="0">
              <a:solidFill>
                <a:schemeClr val="tx1"/>
              </a:solidFill>
            </a:endParaRPr>
          </a:p>
          <a:p>
            <a:pPr algn="ctr"/>
            <a:endParaRPr lang="pt-BR" b="1" dirty="0" smtClean="0">
              <a:solidFill>
                <a:schemeClr val="tx1"/>
              </a:solidFill>
            </a:endParaRPr>
          </a:p>
        </p:txBody>
      </p:sp>
      <p:sp>
        <p:nvSpPr>
          <p:cNvPr id="21" name="Google Shape;400;p61"/>
          <p:cNvSpPr txBox="1"/>
          <p:nvPr/>
        </p:nvSpPr>
        <p:spPr>
          <a:xfrm>
            <a:off x="991786" y="2021948"/>
            <a:ext cx="3471470" cy="222026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Refletindo sobre o caso dos médicos nazistas...</a:t>
            </a:r>
          </a:p>
          <a:p>
            <a:endParaRPr lang="pt-BR" sz="1200" dirty="0">
              <a:solidFill>
                <a:srgbClr val="808284"/>
              </a:solidFill>
            </a:endParaRPr>
          </a:p>
          <a:p>
            <a:r>
              <a:rPr lang="pt-BR" sz="1200" dirty="0" smtClean="0">
                <a:solidFill>
                  <a:srgbClr val="808284"/>
                </a:solidFill>
              </a:rPr>
              <a:t>Quais problemas você destacaria na atuação desses pesquisadores levando em consideração a ética nas pesquisas clínicas?</a:t>
            </a:r>
          </a:p>
          <a:p>
            <a:endParaRPr lang="pt-BR" sz="1200" dirty="0">
              <a:solidFill>
                <a:srgbClr val="808284"/>
              </a:solidFill>
            </a:endParaRPr>
          </a:p>
          <a:p>
            <a:r>
              <a:rPr lang="pt-BR" sz="1200" dirty="0" smtClean="0">
                <a:solidFill>
                  <a:srgbClr val="808284"/>
                </a:solidFill>
              </a:rPr>
              <a:t>Utilize o que você aprendeu nos módulos anteriores para responder.</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24" name="Google Shape;401;p61">
            <a:extLst>
              <a:ext uri="{FF2B5EF4-FFF2-40B4-BE49-F238E27FC236}">
                <a16:creationId xmlns:a16="http://schemas.microsoft.com/office/drawing/2014/main" xmlns="" id="{9D01709D-51A5-764D-B320-23B8814D1755}"/>
              </a:ext>
            </a:extLst>
          </p:cNvPr>
          <p:cNvSpPr txBox="1"/>
          <p:nvPr/>
        </p:nvSpPr>
        <p:spPr>
          <a:xfrm>
            <a:off x="968166" y="3676774"/>
            <a:ext cx="3813181" cy="896305"/>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Escreva sua resposta e clique em Confirmar.</a:t>
            </a:r>
            <a:endParaRPr lang="pt-BR" sz="1200" b="1" dirty="0">
              <a:solidFill>
                <a:srgbClr val="FECE22"/>
              </a:solidFill>
            </a:endParaRPr>
          </a:p>
        </p:txBody>
      </p:sp>
      <p:sp>
        <p:nvSpPr>
          <p:cNvPr id="6" name="Retângulo 5"/>
          <p:cNvSpPr/>
          <p:nvPr/>
        </p:nvSpPr>
        <p:spPr>
          <a:xfrm>
            <a:off x="1036890" y="4115842"/>
            <a:ext cx="3831984" cy="82308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3508152" y="5044708"/>
            <a:ext cx="1273195" cy="36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CONFIRMAR</a:t>
            </a:r>
            <a:endParaRPr lang="pt-BR" dirty="0"/>
          </a:p>
        </p:txBody>
      </p:sp>
      <p:sp>
        <p:nvSpPr>
          <p:cNvPr id="22" name="Retângulo 21"/>
          <p:cNvSpPr/>
          <p:nvPr/>
        </p:nvSpPr>
        <p:spPr>
          <a:xfrm>
            <a:off x="1938161" y="1663880"/>
            <a:ext cx="4499309" cy="2279880"/>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smtClean="0"/>
              <a:t>Agora, siga para a próxima tela e veja se você destacou os principais problemas que ocorreram na atuação dos médicos nazistas.</a:t>
            </a:r>
          </a:p>
          <a:p>
            <a:endParaRPr lang="pt-BR" dirty="0"/>
          </a:p>
        </p:txBody>
      </p:sp>
      <p:sp>
        <p:nvSpPr>
          <p:cNvPr id="23" name="CaixaDeTexto 22"/>
          <p:cNvSpPr txBox="1"/>
          <p:nvPr/>
        </p:nvSpPr>
        <p:spPr>
          <a:xfrm>
            <a:off x="6015832" y="1743203"/>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29376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1" y="1068837"/>
            <a:ext cx="7856999" cy="1112413"/>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62400" y="1977361"/>
            <a:ext cx="7370352"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linhas gerais, os principais problemas que podem ser destacados sobre a forma de atuação desses pesquisadores ao realizar experimentos tão reprováveis são:</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026299" y="2579116"/>
            <a:ext cx="6078836"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a:t>
            </a:r>
            <a:r>
              <a:rPr lang="pt-BR" sz="1200" b="1" i="1" dirty="0" err="1" smtClean="0">
                <a:solidFill>
                  <a:srgbClr val="FECE22"/>
                </a:solidFill>
              </a:rPr>
              <a:t>cards</a:t>
            </a:r>
            <a:r>
              <a:rPr lang="pt-BR" sz="1200" b="1" dirty="0" smtClean="0">
                <a:solidFill>
                  <a:srgbClr val="FECE22"/>
                </a:solidFill>
              </a:rPr>
              <a:t> e veja detalhes sobre cada problema destacado.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8465671" y="282322"/>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a:t>
            </a:r>
            <a:r>
              <a:rPr lang="pt-BR" dirty="0">
                <a:solidFill>
                  <a:schemeClr val="tx1"/>
                </a:solidFill>
              </a:rPr>
              <a:t>animação com </a:t>
            </a:r>
            <a:r>
              <a:rPr lang="pt-BR" dirty="0" smtClean="0">
                <a:solidFill>
                  <a:schemeClr val="tx1"/>
                </a:solidFill>
              </a:rPr>
              <a:t>os </a:t>
            </a:r>
            <a:r>
              <a:rPr lang="pt-BR" dirty="0" err="1" smtClean="0">
                <a:solidFill>
                  <a:schemeClr val="tx1"/>
                </a:solidFill>
              </a:rPr>
              <a:t>cards</a:t>
            </a:r>
            <a:r>
              <a:rPr lang="pt-BR" dirty="0" smtClean="0">
                <a:solidFill>
                  <a:schemeClr val="tx1"/>
                </a:solidFill>
              </a:rPr>
              <a:t> ao clicar em cada um deles, ele se destaca e se expande com as informações.</a:t>
            </a:r>
            <a:endParaRPr lang="pt-BR" b="1" dirty="0" smtClean="0">
              <a:solidFill>
                <a:schemeClr val="tx1"/>
              </a:solidFill>
            </a:endParaRPr>
          </a:p>
        </p:txBody>
      </p:sp>
      <p:sp>
        <p:nvSpPr>
          <p:cNvPr id="4" name="Retângulo 3"/>
          <p:cNvSpPr/>
          <p:nvPr/>
        </p:nvSpPr>
        <p:spPr>
          <a:xfrm>
            <a:off x="1905715" y="3235557"/>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Ausência de consentimento </a:t>
            </a:r>
            <a:endParaRPr lang="pt-BR" dirty="0"/>
          </a:p>
        </p:txBody>
      </p:sp>
      <p:sp>
        <p:nvSpPr>
          <p:cNvPr id="19" name="Retângulo 18"/>
          <p:cNvSpPr/>
          <p:nvPr/>
        </p:nvSpPr>
        <p:spPr>
          <a:xfrm>
            <a:off x="4150245" y="3235556"/>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Vulnerabilidade</a:t>
            </a:r>
            <a:endParaRPr lang="pt-BR" dirty="0"/>
          </a:p>
        </p:txBody>
      </p:sp>
      <p:sp>
        <p:nvSpPr>
          <p:cNvPr id="21" name="Retângulo 20"/>
          <p:cNvSpPr/>
          <p:nvPr/>
        </p:nvSpPr>
        <p:spPr>
          <a:xfrm>
            <a:off x="6270773" y="3219729"/>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Risco  X Benefício</a:t>
            </a:r>
            <a:endParaRPr lang="pt-BR" dirty="0"/>
          </a:p>
        </p:txBody>
      </p:sp>
    </p:spTree>
    <p:extLst>
      <p:ext uri="{BB962C8B-B14F-4D97-AF65-F5344CB8AC3E}">
        <p14:creationId xmlns:p14="http://schemas.microsoft.com/office/powerpoint/2010/main" val="394909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1" y="1068837"/>
            <a:ext cx="7856999" cy="1112413"/>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62400" y="1977361"/>
            <a:ext cx="7370352"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linhas gerais, os principais problemas que podem ser destacados sobre a forma de atuação desses pesquisadores ao realizar experimentos tão reprováveis são:</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026299" y="2579116"/>
            <a:ext cx="6078836"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a:t>
            </a:r>
            <a:r>
              <a:rPr lang="pt-BR" sz="1200" b="1" i="1" dirty="0" err="1" smtClean="0">
                <a:solidFill>
                  <a:srgbClr val="FECE22"/>
                </a:solidFill>
              </a:rPr>
              <a:t>cards</a:t>
            </a:r>
            <a:r>
              <a:rPr lang="pt-BR" sz="1200" b="1" dirty="0" smtClean="0">
                <a:solidFill>
                  <a:srgbClr val="FECE22"/>
                </a:solidFill>
              </a:rPr>
              <a:t> e veja detalhes sobre cada problema destacado.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8465671" y="282322"/>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a:t>
            </a:r>
            <a:r>
              <a:rPr lang="pt-BR" dirty="0">
                <a:solidFill>
                  <a:schemeClr val="tx1"/>
                </a:solidFill>
              </a:rPr>
              <a:t>animação com </a:t>
            </a:r>
            <a:r>
              <a:rPr lang="pt-BR" dirty="0" smtClean="0">
                <a:solidFill>
                  <a:schemeClr val="tx1"/>
                </a:solidFill>
              </a:rPr>
              <a:t>os </a:t>
            </a:r>
            <a:r>
              <a:rPr lang="pt-BR" dirty="0" err="1" smtClean="0">
                <a:solidFill>
                  <a:schemeClr val="tx1"/>
                </a:solidFill>
              </a:rPr>
              <a:t>cards</a:t>
            </a:r>
            <a:r>
              <a:rPr lang="pt-BR" dirty="0" smtClean="0">
                <a:solidFill>
                  <a:schemeClr val="tx1"/>
                </a:solidFill>
              </a:rPr>
              <a:t> ao clicar em cada um deles, ele se destaca e se expande com as informações.</a:t>
            </a:r>
            <a:endParaRPr lang="pt-BR" b="1" dirty="0" smtClean="0">
              <a:solidFill>
                <a:schemeClr val="tx1"/>
              </a:solidFill>
            </a:endParaRPr>
          </a:p>
        </p:txBody>
      </p:sp>
      <p:sp>
        <p:nvSpPr>
          <p:cNvPr id="19" name="Retângulo 18"/>
          <p:cNvSpPr/>
          <p:nvPr/>
        </p:nvSpPr>
        <p:spPr>
          <a:xfrm>
            <a:off x="4150245" y="3235556"/>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Vulnerabilidade</a:t>
            </a:r>
            <a:endParaRPr lang="pt-BR"/>
          </a:p>
        </p:txBody>
      </p:sp>
      <p:sp>
        <p:nvSpPr>
          <p:cNvPr id="21" name="Retângulo 20"/>
          <p:cNvSpPr/>
          <p:nvPr/>
        </p:nvSpPr>
        <p:spPr>
          <a:xfrm>
            <a:off x="6270773" y="3219729"/>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Falta de ponderação </a:t>
            </a:r>
            <a:endParaRPr lang="pt-BR" dirty="0"/>
          </a:p>
        </p:txBody>
      </p:sp>
      <p:sp>
        <p:nvSpPr>
          <p:cNvPr id="22" name="Retângulo 21"/>
          <p:cNvSpPr/>
          <p:nvPr/>
        </p:nvSpPr>
        <p:spPr>
          <a:xfrm>
            <a:off x="1905715" y="3235557"/>
            <a:ext cx="6180114"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Ausência de consentimento dos </a:t>
            </a:r>
            <a:r>
              <a:rPr lang="pt-BR" b="1" dirty="0" smtClean="0"/>
              <a:t>sujeitos</a:t>
            </a:r>
          </a:p>
          <a:p>
            <a:pPr algn="ctr"/>
            <a:endParaRPr lang="pt-BR" dirty="0"/>
          </a:p>
          <a:p>
            <a:pPr algn="ctr"/>
            <a:r>
              <a:rPr lang="pt-BR" dirty="0"/>
              <a:t>As pessoas eram submetidas aos procedimentos sem serem consultadas quanto à sua vontade de participar e não havia qualquer liberdade para decidir deixar a pesquisa.</a:t>
            </a:r>
          </a:p>
        </p:txBody>
      </p:sp>
    </p:spTree>
    <p:extLst>
      <p:ext uri="{BB962C8B-B14F-4D97-AF65-F5344CB8AC3E}">
        <p14:creationId xmlns:p14="http://schemas.microsoft.com/office/powerpoint/2010/main" val="170264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1" y="1068837"/>
            <a:ext cx="7856999" cy="1112413"/>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62400" y="1977361"/>
            <a:ext cx="7370352"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linhas gerais, os principais problemas que podem ser destacados sobre a forma de atuação desses pesquisadores ao realizar experimentos tão reprováveis são:</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026299" y="2579116"/>
            <a:ext cx="6078836"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a:t>
            </a:r>
            <a:r>
              <a:rPr lang="pt-BR" sz="1200" b="1" i="1" dirty="0" err="1" smtClean="0">
                <a:solidFill>
                  <a:srgbClr val="FECE22"/>
                </a:solidFill>
              </a:rPr>
              <a:t>cards</a:t>
            </a:r>
            <a:r>
              <a:rPr lang="pt-BR" sz="1200" b="1" dirty="0" smtClean="0">
                <a:solidFill>
                  <a:srgbClr val="FECE22"/>
                </a:solidFill>
              </a:rPr>
              <a:t> e veja detalhes sobre cada problema destacado.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7.2</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8465671" y="282322"/>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a:t>
            </a:r>
            <a:r>
              <a:rPr lang="pt-BR" dirty="0">
                <a:solidFill>
                  <a:schemeClr val="tx1"/>
                </a:solidFill>
              </a:rPr>
              <a:t>animação com </a:t>
            </a:r>
            <a:r>
              <a:rPr lang="pt-BR" dirty="0" smtClean="0">
                <a:solidFill>
                  <a:schemeClr val="tx1"/>
                </a:solidFill>
              </a:rPr>
              <a:t>os </a:t>
            </a:r>
            <a:r>
              <a:rPr lang="pt-BR" dirty="0" err="1" smtClean="0">
                <a:solidFill>
                  <a:schemeClr val="tx1"/>
                </a:solidFill>
              </a:rPr>
              <a:t>cards</a:t>
            </a:r>
            <a:r>
              <a:rPr lang="pt-BR" dirty="0" smtClean="0">
                <a:solidFill>
                  <a:schemeClr val="tx1"/>
                </a:solidFill>
              </a:rPr>
              <a:t> ao clicar em cada um deles, ele se destaca e se expande com as informações.</a:t>
            </a:r>
            <a:endParaRPr lang="pt-BR" b="1" dirty="0" smtClean="0">
              <a:solidFill>
                <a:schemeClr val="tx1"/>
              </a:solidFill>
            </a:endParaRPr>
          </a:p>
        </p:txBody>
      </p:sp>
      <p:sp>
        <p:nvSpPr>
          <p:cNvPr id="19" name="Retângulo 18"/>
          <p:cNvSpPr/>
          <p:nvPr/>
        </p:nvSpPr>
        <p:spPr>
          <a:xfrm>
            <a:off x="4150245" y="3235556"/>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Vulnerabilidade</a:t>
            </a:r>
            <a:endParaRPr lang="pt-BR"/>
          </a:p>
        </p:txBody>
      </p:sp>
      <p:sp>
        <p:nvSpPr>
          <p:cNvPr id="21" name="Retângulo 20"/>
          <p:cNvSpPr/>
          <p:nvPr/>
        </p:nvSpPr>
        <p:spPr>
          <a:xfrm>
            <a:off x="6270773" y="3219729"/>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Falta de ponderação </a:t>
            </a:r>
            <a:endParaRPr lang="pt-BR" dirty="0"/>
          </a:p>
        </p:txBody>
      </p:sp>
      <p:sp>
        <p:nvSpPr>
          <p:cNvPr id="22" name="Retângulo 21"/>
          <p:cNvSpPr/>
          <p:nvPr/>
        </p:nvSpPr>
        <p:spPr>
          <a:xfrm>
            <a:off x="1967716" y="2965353"/>
            <a:ext cx="6180114" cy="2227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Vulnerabilidade dos </a:t>
            </a:r>
            <a:r>
              <a:rPr lang="pt-BR" b="1" dirty="0" smtClean="0"/>
              <a:t>sujeitos</a:t>
            </a:r>
          </a:p>
          <a:p>
            <a:pPr algn="ctr"/>
            <a:endParaRPr lang="pt-BR" dirty="0"/>
          </a:p>
          <a:p>
            <a:pPr algn="ctr"/>
            <a:r>
              <a:rPr lang="pt-BR" dirty="0"/>
              <a:t>A</a:t>
            </a:r>
            <a:r>
              <a:rPr lang="pt-BR" dirty="0" smtClean="0"/>
              <a:t> </a:t>
            </a:r>
            <a:r>
              <a:rPr lang="pt-BR" dirty="0"/>
              <a:t>condição de </a:t>
            </a:r>
            <a:r>
              <a:rPr lang="pt-BR" dirty="0" smtClean="0"/>
              <a:t>prisioneiro de guerra já </a:t>
            </a:r>
            <a:r>
              <a:rPr lang="pt-BR" dirty="0"/>
              <a:t>estabelece uma situação de </a:t>
            </a:r>
            <a:r>
              <a:rPr lang="pt-BR" dirty="0" smtClean="0"/>
              <a:t>vulnerabilidade. </a:t>
            </a:r>
            <a:r>
              <a:rPr lang="pt-BR" dirty="0"/>
              <a:t>Pessoas privadas de liberdade e de direitos humanos básicos constituem, claramente, um grupo vulnerável. </a:t>
            </a:r>
            <a:endParaRPr lang="pt-BR" dirty="0" smtClean="0"/>
          </a:p>
          <a:p>
            <a:pPr algn="ctr"/>
            <a:endParaRPr lang="pt-BR" dirty="0"/>
          </a:p>
          <a:p>
            <a:pPr algn="ctr"/>
            <a:r>
              <a:rPr lang="pt-BR" dirty="0" smtClean="0"/>
              <a:t>A </a:t>
            </a:r>
            <a:r>
              <a:rPr lang="pt-BR" dirty="0"/>
              <a:t>condução de pesquisas envolvendo tais grupos deve ser evitada, a não ser que o objetivo da pesquisa seja direcionado especificamente àquele grupo de </a:t>
            </a:r>
            <a:r>
              <a:rPr lang="pt-BR" dirty="0" smtClean="0"/>
              <a:t>pessoas, e esse não era o caso.</a:t>
            </a:r>
            <a:endParaRPr lang="pt-BR" dirty="0"/>
          </a:p>
        </p:txBody>
      </p:sp>
    </p:spTree>
    <p:extLst>
      <p:ext uri="{BB962C8B-B14F-4D97-AF65-F5344CB8AC3E}">
        <p14:creationId xmlns:p14="http://schemas.microsoft.com/office/powerpoint/2010/main" val="230966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1" y="1068837"/>
            <a:ext cx="7856999" cy="1112413"/>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62400" y="1977361"/>
            <a:ext cx="7370352"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linhas gerais, os principais problemas que podem ser destacados sobre a forma de atuação desses pesquisadores ao realizar experimentos tão reprováveis são:</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026298" y="2579116"/>
            <a:ext cx="7734641"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e veja o que aconteceu  depois da guerra em relação a esses experimentos.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7.3</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8465671" y="282322"/>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a:t>
            </a:r>
            <a:r>
              <a:rPr lang="pt-BR" dirty="0">
                <a:solidFill>
                  <a:schemeClr val="tx1"/>
                </a:solidFill>
              </a:rPr>
              <a:t>animação com </a:t>
            </a:r>
            <a:r>
              <a:rPr lang="pt-BR" dirty="0" smtClean="0">
                <a:solidFill>
                  <a:schemeClr val="tx1"/>
                </a:solidFill>
              </a:rPr>
              <a:t>os </a:t>
            </a:r>
            <a:r>
              <a:rPr lang="pt-BR" dirty="0" err="1" smtClean="0">
                <a:solidFill>
                  <a:schemeClr val="tx1"/>
                </a:solidFill>
              </a:rPr>
              <a:t>cards</a:t>
            </a:r>
            <a:r>
              <a:rPr lang="pt-BR" dirty="0" smtClean="0">
                <a:solidFill>
                  <a:schemeClr val="tx1"/>
                </a:solidFill>
              </a:rPr>
              <a:t> ao clicar em cada um deles, ele se destaca e se expande com as informações.</a:t>
            </a:r>
            <a:endParaRPr lang="pt-BR" b="1" dirty="0" smtClean="0">
              <a:solidFill>
                <a:schemeClr val="tx1"/>
              </a:solidFill>
            </a:endParaRPr>
          </a:p>
        </p:txBody>
      </p:sp>
      <p:sp>
        <p:nvSpPr>
          <p:cNvPr id="19" name="Retângulo 18"/>
          <p:cNvSpPr/>
          <p:nvPr/>
        </p:nvSpPr>
        <p:spPr>
          <a:xfrm>
            <a:off x="4150245" y="3235556"/>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Vulnerabilidade</a:t>
            </a:r>
            <a:endParaRPr lang="pt-BR"/>
          </a:p>
        </p:txBody>
      </p:sp>
      <p:sp>
        <p:nvSpPr>
          <p:cNvPr id="21" name="Retângulo 20"/>
          <p:cNvSpPr/>
          <p:nvPr/>
        </p:nvSpPr>
        <p:spPr>
          <a:xfrm>
            <a:off x="6270773" y="3219729"/>
            <a:ext cx="1815056" cy="1826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t>Falta de ponderação </a:t>
            </a:r>
            <a:endParaRPr lang="pt-BR" dirty="0"/>
          </a:p>
        </p:txBody>
      </p:sp>
      <p:sp>
        <p:nvSpPr>
          <p:cNvPr id="22" name="Retângulo 21"/>
          <p:cNvSpPr/>
          <p:nvPr/>
        </p:nvSpPr>
        <p:spPr>
          <a:xfrm>
            <a:off x="1967716" y="2965353"/>
            <a:ext cx="6180114" cy="2227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t>Não avaliação do Risco </a:t>
            </a:r>
            <a:r>
              <a:rPr lang="pt-BR" b="1" dirty="0"/>
              <a:t>x </a:t>
            </a:r>
            <a:r>
              <a:rPr lang="pt-BR" b="1" dirty="0" smtClean="0"/>
              <a:t>Benefício</a:t>
            </a:r>
          </a:p>
          <a:p>
            <a:pPr algn="ctr"/>
            <a:endParaRPr lang="pt-BR" dirty="0"/>
          </a:p>
          <a:p>
            <a:pPr algn="ctr"/>
            <a:r>
              <a:rPr lang="pt-BR" dirty="0"/>
              <a:t>Toda e qualquer pesquisa envolvendo seres humanos só deve ser conduzida mediante uma avaliação criteriosa dos riscos e benefícios </a:t>
            </a:r>
            <a:r>
              <a:rPr lang="pt-BR" dirty="0" smtClean="0"/>
              <a:t>esperados</a:t>
            </a:r>
            <a:r>
              <a:rPr lang="pt-BR" dirty="0"/>
              <a:t>. </a:t>
            </a:r>
            <a:endParaRPr lang="pt-BR" dirty="0" smtClean="0"/>
          </a:p>
          <a:p>
            <a:pPr algn="ctr"/>
            <a:endParaRPr lang="pt-BR" dirty="0"/>
          </a:p>
          <a:p>
            <a:pPr algn="ctr"/>
            <a:r>
              <a:rPr lang="pt-BR" dirty="0" smtClean="0"/>
              <a:t>No </a:t>
            </a:r>
            <a:r>
              <a:rPr lang="pt-BR" dirty="0"/>
              <a:t>caso dos experimentos nazistas os sujeitos eram expostos de forma flagrante a grandes riscos (muitos riscos de morte </a:t>
            </a:r>
            <a:r>
              <a:rPr lang="pt-BR" dirty="0" smtClean="0"/>
              <a:t>iminente), </a:t>
            </a:r>
            <a:r>
              <a:rPr lang="pt-BR" dirty="0"/>
              <a:t>sem qualquer justificativa ou, obviamente, expectativa de benefício ao participante.</a:t>
            </a:r>
          </a:p>
        </p:txBody>
      </p:sp>
    </p:spTree>
    <p:extLst>
      <p:ext uri="{BB962C8B-B14F-4D97-AF65-F5344CB8AC3E}">
        <p14:creationId xmlns:p14="http://schemas.microsoft.com/office/powerpoint/2010/main" val="421600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
        <p:nvSpPr>
          <p:cNvPr id="4" name="AutoShape 2" descr="https://preview.3.basecamp.com/3249166/buckets/9445739/uploads/2580144700/versions/4002759116/representations/eyJfcmFpbHMiOnsibWVzc2FnZSI6IkJBaDdCem9RWVhWMGIxOXZjbWxsYm5SVU9ndHlaWE5wZW1WSklnMDJPRFI0TmpBd1BnWTZCa1ZVIiwiZXhwIjpudWxsLCJwdXIiOiJ2YXJpYXRpb24ifX0=--c72c3e8208e4245dc5088b3bd49870b2d9f725e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Google Shape;330;p56"/>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Botão</a:t>
            </a:r>
            <a:endParaRPr sz="1200" b="0" i="0" u="none" strike="noStrike" cap="none">
              <a:solidFill>
                <a:schemeClr val="lt1"/>
              </a:solidFill>
              <a:latin typeface="Arial"/>
              <a:ea typeface="Arial"/>
              <a:cs typeface="Arial"/>
              <a:sym typeface="Arial"/>
            </a:endParaRPr>
          </a:p>
        </p:txBody>
      </p:sp>
      <p:sp>
        <p:nvSpPr>
          <p:cNvPr id="9" name="Google Shape;331;p56"/>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1</a:t>
            </a:r>
            <a:endParaRPr sz="1200" b="0" i="0" u="none" strike="noStrike" cap="none">
              <a:solidFill>
                <a:schemeClr val="lt1"/>
              </a:solidFill>
              <a:latin typeface="Arial"/>
              <a:ea typeface="Arial"/>
              <a:cs typeface="Arial"/>
              <a:sym typeface="Arial"/>
            </a:endParaRPr>
          </a:p>
        </p:txBody>
      </p:sp>
      <p:sp>
        <p:nvSpPr>
          <p:cNvPr id="10" name="Google Shape;332;p56"/>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pic>
        <p:nvPicPr>
          <p:cNvPr id="6" name="Imagem 5"/>
          <p:cNvPicPr>
            <a:picLocks noChangeAspect="1"/>
          </p:cNvPicPr>
          <p:nvPr/>
        </p:nvPicPr>
        <p:blipFill>
          <a:blip r:embed="rId2"/>
          <a:stretch>
            <a:fillRect/>
          </a:stretch>
        </p:blipFill>
        <p:spPr>
          <a:xfrm>
            <a:off x="-1" y="-1185"/>
            <a:ext cx="9143853" cy="5779685"/>
          </a:xfrm>
          <a:prstGeom prst="rect">
            <a:avLst/>
          </a:prstGeom>
        </p:spPr>
      </p:pic>
      <p:grpSp>
        <p:nvGrpSpPr>
          <p:cNvPr id="13" name="Grupo 12"/>
          <p:cNvGrpSpPr/>
          <p:nvPr/>
        </p:nvGrpSpPr>
        <p:grpSpPr>
          <a:xfrm>
            <a:off x="307975" y="1881515"/>
            <a:ext cx="1155032" cy="1837099"/>
            <a:chOff x="368132" y="1895517"/>
            <a:chExt cx="1019510" cy="1837099"/>
          </a:xfrm>
          <a:solidFill>
            <a:schemeClr val="bg1"/>
          </a:solidFill>
        </p:grpSpPr>
        <p:sp>
          <p:nvSpPr>
            <p:cNvPr id="12" name="Elipse 11"/>
            <p:cNvSpPr/>
            <p:nvPr/>
          </p:nvSpPr>
          <p:spPr>
            <a:xfrm>
              <a:off x="968540" y="1895517"/>
              <a:ext cx="348917" cy="6714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0"/>
            </a:p>
          </p:txBody>
        </p:sp>
        <p:sp>
          <p:nvSpPr>
            <p:cNvPr id="11" name="Elipse 10"/>
            <p:cNvSpPr/>
            <p:nvPr/>
          </p:nvSpPr>
          <p:spPr>
            <a:xfrm>
              <a:off x="368132" y="1983939"/>
              <a:ext cx="1019510" cy="17486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0" b="1" dirty="0">
                  <a:solidFill>
                    <a:srgbClr val="FECE22"/>
                  </a:solidFill>
                </a:rPr>
                <a:t>2</a:t>
              </a:r>
            </a:p>
          </p:txBody>
        </p:sp>
      </p:grpSp>
      <p:sp>
        <p:nvSpPr>
          <p:cNvPr id="14" name="Retângulo 13"/>
          <p:cNvSpPr/>
          <p:nvPr/>
        </p:nvSpPr>
        <p:spPr>
          <a:xfrm>
            <a:off x="1469023" y="3689386"/>
            <a:ext cx="2273969" cy="818377"/>
          </a:xfrm>
          <a:prstGeom prst="rect">
            <a:avLst/>
          </a:prstGeom>
          <a:solidFill>
            <a:srgbClr val="E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t>HISTÓRICO E DIRETRIZES ÉTICAS INTERNACIONAIS</a:t>
            </a:r>
            <a:endParaRPr lang="pt-BR" sz="1100" dirty="0"/>
          </a:p>
        </p:txBody>
      </p:sp>
      <p:sp>
        <p:nvSpPr>
          <p:cNvPr id="5" name="Retângulo 4"/>
          <p:cNvSpPr/>
          <p:nvPr/>
        </p:nvSpPr>
        <p:spPr>
          <a:xfrm>
            <a:off x="3963427" y="1247454"/>
            <a:ext cx="3817137" cy="370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Composição de vetores com um aspecto envelhecido.</a:t>
            </a:r>
          </a:p>
          <a:p>
            <a:pPr algn="ctr"/>
            <a:endParaRPr lang="pt-BR" dirty="0"/>
          </a:p>
          <a:p>
            <a:pPr algn="ctr"/>
            <a:r>
              <a:rPr lang="pt-BR" dirty="0" smtClean="0"/>
              <a:t>Ícones que remetam a pesquisa clínica, documentos e um globo terrestre.</a:t>
            </a:r>
            <a:endParaRPr lang="pt-BR" dirty="0"/>
          </a:p>
        </p:txBody>
      </p:sp>
    </p:spTree>
    <p:extLst>
      <p:ext uri="{BB962C8B-B14F-4D97-AF65-F5344CB8AC3E}">
        <p14:creationId xmlns:p14="http://schemas.microsoft.com/office/powerpoint/2010/main" val="2724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3790389" cy="116257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23835" y="1958778"/>
            <a:ext cx="3311184"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Com </a:t>
            </a:r>
            <a:r>
              <a:rPr lang="pt-BR" sz="1200" dirty="0">
                <a:solidFill>
                  <a:srgbClr val="808284"/>
                </a:solidFill>
              </a:rPr>
              <a:t>o fim da guerra, a realização </a:t>
            </a:r>
            <a:r>
              <a:rPr lang="pt-BR" sz="1200" dirty="0" smtClean="0">
                <a:solidFill>
                  <a:srgbClr val="808284"/>
                </a:solidFill>
              </a:rPr>
              <a:t>desses experimentos foi questionada nas esferas científica e jurídica, e isso fez crescer o sentimento </a:t>
            </a:r>
            <a:r>
              <a:rPr lang="pt-BR" sz="1200" dirty="0">
                <a:solidFill>
                  <a:srgbClr val="808284"/>
                </a:solidFill>
              </a:rPr>
              <a:t>de que </a:t>
            </a:r>
            <a:r>
              <a:rPr lang="pt-BR" sz="1200" dirty="0" smtClean="0">
                <a:solidFill>
                  <a:srgbClr val="808284"/>
                </a:solidFill>
              </a:rPr>
              <a:t>essas ações </a:t>
            </a:r>
            <a:r>
              <a:rPr lang="pt-BR" sz="1200" dirty="0">
                <a:solidFill>
                  <a:srgbClr val="808284"/>
                </a:solidFill>
              </a:rPr>
              <a:t>seriam inadmissíveis. </a:t>
            </a:r>
            <a:endParaRPr lang="pt-BR" sz="1200" dirty="0" smtClean="0">
              <a:solidFill>
                <a:srgbClr val="808284"/>
              </a:solidFill>
            </a:endParaRPr>
          </a:p>
          <a:p>
            <a:endParaRPr lang="pt-BR" sz="1200" dirty="0" smtClean="0">
              <a:solidFill>
                <a:srgbClr val="808284"/>
              </a:solidFill>
            </a:endParaRPr>
          </a:p>
          <a:p>
            <a:r>
              <a:rPr lang="pt-BR" sz="1200" dirty="0" smtClean="0">
                <a:solidFill>
                  <a:srgbClr val="808284"/>
                </a:solidFill>
              </a:rPr>
              <a:t>Como </a:t>
            </a:r>
            <a:r>
              <a:rPr lang="pt-BR" sz="1200" dirty="0">
                <a:solidFill>
                  <a:srgbClr val="808284"/>
                </a:solidFill>
              </a:rPr>
              <a:t>resultado </a:t>
            </a:r>
            <a:r>
              <a:rPr lang="pt-BR" sz="1200" dirty="0" smtClean="0">
                <a:solidFill>
                  <a:srgbClr val="808284"/>
                </a:solidFill>
              </a:rPr>
              <a:t>disso, em </a:t>
            </a:r>
            <a:r>
              <a:rPr lang="pt-BR" sz="1200" dirty="0">
                <a:solidFill>
                  <a:srgbClr val="808284"/>
                </a:solidFill>
              </a:rPr>
              <a:t>1947 </a:t>
            </a:r>
            <a:r>
              <a:rPr lang="pt-BR" sz="1200" dirty="0" smtClean="0">
                <a:solidFill>
                  <a:srgbClr val="808284"/>
                </a:solidFill>
              </a:rPr>
              <a:t>um </a:t>
            </a:r>
            <a:r>
              <a:rPr lang="pt-BR" sz="1200" dirty="0">
                <a:solidFill>
                  <a:srgbClr val="808284"/>
                </a:solidFill>
              </a:rPr>
              <a:t>tribunal para julgamento dos crimes de guerra foi realizado em </a:t>
            </a:r>
            <a:r>
              <a:rPr lang="pt-BR" sz="1200" dirty="0" err="1">
                <a:solidFill>
                  <a:srgbClr val="808284"/>
                </a:solidFill>
              </a:rPr>
              <a:t>Nüremberg</a:t>
            </a:r>
            <a:r>
              <a:rPr lang="pt-BR" sz="1200" dirty="0">
                <a:solidFill>
                  <a:srgbClr val="808284"/>
                </a:solidFill>
              </a:rPr>
              <a:t> </a:t>
            </a:r>
            <a:r>
              <a:rPr lang="pt-BR" sz="1200" dirty="0" smtClean="0">
                <a:solidFill>
                  <a:srgbClr val="808284"/>
                </a:solidFill>
              </a:rPr>
              <a:t>na Alemanha.</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05273" y="3832320"/>
            <a:ext cx="338394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saiba o que ocorreu após os julgamentos.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5390025" y="1979334"/>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ícone que remeta a justiça, julgamento. Pode ser um malhete.</a:t>
            </a:r>
            <a:endParaRPr lang="pt-BR" b="1" dirty="0" smtClean="0">
              <a:solidFill>
                <a:schemeClr val="tx1"/>
              </a:solidFill>
            </a:endParaRP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8</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0516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8.1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3790389" cy="116257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23835" y="1958778"/>
            <a:ext cx="3311184"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Com </a:t>
            </a:r>
            <a:r>
              <a:rPr lang="pt-BR" sz="1200" dirty="0">
                <a:solidFill>
                  <a:srgbClr val="808284"/>
                </a:solidFill>
              </a:rPr>
              <a:t>o fim da guerra, a realização </a:t>
            </a:r>
            <a:r>
              <a:rPr lang="pt-BR" sz="1200" dirty="0" smtClean="0">
                <a:solidFill>
                  <a:srgbClr val="808284"/>
                </a:solidFill>
              </a:rPr>
              <a:t>desses experimentos foi questionada nas esferas científica e jurídica, e isso fez crescer o sentimento </a:t>
            </a:r>
            <a:r>
              <a:rPr lang="pt-BR" sz="1200" dirty="0">
                <a:solidFill>
                  <a:srgbClr val="808284"/>
                </a:solidFill>
              </a:rPr>
              <a:t>de que </a:t>
            </a:r>
            <a:r>
              <a:rPr lang="pt-BR" sz="1200" dirty="0" smtClean="0">
                <a:solidFill>
                  <a:srgbClr val="808284"/>
                </a:solidFill>
              </a:rPr>
              <a:t>essas ações </a:t>
            </a:r>
            <a:r>
              <a:rPr lang="pt-BR" sz="1200" dirty="0">
                <a:solidFill>
                  <a:srgbClr val="808284"/>
                </a:solidFill>
              </a:rPr>
              <a:t>seriam inadmissíveis. </a:t>
            </a:r>
            <a:endParaRPr lang="pt-BR" sz="1200" dirty="0" smtClean="0">
              <a:solidFill>
                <a:srgbClr val="808284"/>
              </a:solidFill>
            </a:endParaRPr>
          </a:p>
          <a:p>
            <a:endParaRPr lang="pt-BR" sz="1200" dirty="0" smtClean="0">
              <a:solidFill>
                <a:srgbClr val="808284"/>
              </a:solidFill>
            </a:endParaRPr>
          </a:p>
          <a:p>
            <a:r>
              <a:rPr lang="pt-BR" sz="1200" dirty="0" smtClean="0">
                <a:solidFill>
                  <a:srgbClr val="808284"/>
                </a:solidFill>
              </a:rPr>
              <a:t>Como </a:t>
            </a:r>
            <a:r>
              <a:rPr lang="pt-BR" sz="1200" dirty="0">
                <a:solidFill>
                  <a:srgbClr val="808284"/>
                </a:solidFill>
              </a:rPr>
              <a:t>resultado </a:t>
            </a:r>
            <a:r>
              <a:rPr lang="pt-BR" sz="1200" dirty="0" smtClean="0">
                <a:solidFill>
                  <a:srgbClr val="808284"/>
                </a:solidFill>
              </a:rPr>
              <a:t>disso, em </a:t>
            </a:r>
            <a:r>
              <a:rPr lang="pt-BR" sz="1200" dirty="0">
                <a:solidFill>
                  <a:srgbClr val="808284"/>
                </a:solidFill>
              </a:rPr>
              <a:t>1947 </a:t>
            </a:r>
            <a:r>
              <a:rPr lang="pt-BR" sz="1200" dirty="0" smtClean="0">
                <a:solidFill>
                  <a:srgbClr val="808284"/>
                </a:solidFill>
              </a:rPr>
              <a:t>um </a:t>
            </a:r>
            <a:r>
              <a:rPr lang="pt-BR" sz="1200" dirty="0">
                <a:solidFill>
                  <a:srgbClr val="808284"/>
                </a:solidFill>
              </a:rPr>
              <a:t>tribunal para julgamento dos crimes de guerra foi realizado em </a:t>
            </a:r>
            <a:r>
              <a:rPr lang="pt-BR" sz="1200" dirty="0" err="1">
                <a:solidFill>
                  <a:srgbClr val="808284"/>
                </a:solidFill>
              </a:rPr>
              <a:t>Nüremberg</a:t>
            </a:r>
            <a:r>
              <a:rPr lang="pt-BR" sz="1200" dirty="0">
                <a:solidFill>
                  <a:srgbClr val="808284"/>
                </a:solidFill>
              </a:rPr>
              <a:t> </a:t>
            </a:r>
            <a:r>
              <a:rPr lang="pt-BR" sz="1200" dirty="0" smtClean="0">
                <a:solidFill>
                  <a:srgbClr val="808284"/>
                </a:solidFill>
              </a:rPr>
              <a:t>na Alemanha.</a:t>
            </a:r>
            <a:endParaRP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05273" y="3832320"/>
            <a:ext cx="338394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e conheça os 10 princípios básicos.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5390025" y="1979334"/>
            <a:ext cx="2647028" cy="19901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ícone que remeta a justiça, julgamento. Pode ser um malhete.</a:t>
            </a:r>
            <a:endParaRPr lang="pt-BR" b="1" dirty="0" smtClean="0">
              <a:solidFill>
                <a:schemeClr val="tx1"/>
              </a:solidFill>
            </a:endParaRP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8.1</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5158855" y="1200859"/>
            <a:ext cx="3629674" cy="3185789"/>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a:t>Dos julgamentos deste tribunal nasceu o Código de </a:t>
            </a:r>
            <a:r>
              <a:rPr lang="pt-BR" dirty="0" err="1" smtClean="0"/>
              <a:t>Nüremberg</a:t>
            </a:r>
            <a:r>
              <a:rPr lang="pt-BR" dirty="0" smtClean="0"/>
              <a:t>, </a:t>
            </a:r>
            <a:r>
              <a:rPr lang="pt-BR" dirty="0"/>
              <a:t>documento </a:t>
            </a:r>
            <a:r>
              <a:rPr lang="pt-BR" dirty="0" smtClean="0"/>
              <a:t>que aborda </a:t>
            </a:r>
            <a:r>
              <a:rPr lang="pt-BR" dirty="0"/>
              <a:t>questões sobre moral, ética e conceitos legais. </a:t>
            </a:r>
            <a:endParaRPr lang="pt-BR" dirty="0" smtClean="0"/>
          </a:p>
          <a:p>
            <a:endParaRPr lang="pt-BR" dirty="0"/>
          </a:p>
          <a:p>
            <a:r>
              <a:rPr lang="pt-BR" dirty="0" smtClean="0"/>
              <a:t>É </a:t>
            </a:r>
            <a:r>
              <a:rPr lang="pt-BR" dirty="0"/>
              <a:t>importante frisar que o Código de </a:t>
            </a:r>
            <a:r>
              <a:rPr lang="pt-BR" dirty="0" err="1"/>
              <a:t>Nüremberg</a:t>
            </a:r>
            <a:r>
              <a:rPr lang="pt-BR" dirty="0"/>
              <a:t> deu origem aos 10 princípios básicos </a:t>
            </a:r>
            <a:r>
              <a:rPr lang="pt-BR" dirty="0" smtClean="0"/>
              <a:t>os quais devem ser obedecidos </a:t>
            </a:r>
            <a:r>
              <a:rPr lang="pt-BR" dirty="0"/>
              <a:t>na realização de experimentos envolvendo seres humanos.</a:t>
            </a:r>
          </a:p>
          <a:p>
            <a:endParaRPr lang="pt-BR" dirty="0"/>
          </a:p>
        </p:txBody>
      </p:sp>
      <p:sp>
        <p:nvSpPr>
          <p:cNvPr id="18" name="CaixaDeTexto 17"/>
          <p:cNvSpPr txBox="1"/>
          <p:nvPr/>
        </p:nvSpPr>
        <p:spPr>
          <a:xfrm>
            <a:off x="8366891" y="1280183"/>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59595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Infográfico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2303354" y="2025107"/>
            <a:ext cx="499286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Deslize o cursor sobre cada princípio para conhece-lo.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51708" y="275111"/>
            <a:ext cx="2647028" cy="26673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inserir uma animação nesse infográfico.</a:t>
            </a:r>
          </a:p>
          <a:p>
            <a:pPr algn="ctr"/>
            <a:endParaRPr lang="pt-BR" b="1" dirty="0">
              <a:solidFill>
                <a:schemeClr val="tx1"/>
              </a:solidFill>
            </a:endParaRPr>
          </a:p>
          <a:p>
            <a:pPr algn="ctr"/>
            <a:r>
              <a:rPr lang="pt-BR" dirty="0" smtClean="0">
                <a:solidFill>
                  <a:schemeClr val="tx1"/>
                </a:solidFill>
              </a:rPr>
              <a:t>Quando passar </a:t>
            </a:r>
            <a:r>
              <a:rPr lang="pt-BR" dirty="0">
                <a:solidFill>
                  <a:schemeClr val="tx1"/>
                </a:solidFill>
              </a:rPr>
              <a:t>o cursor sobre </a:t>
            </a:r>
            <a:r>
              <a:rPr lang="pt-BR" dirty="0" smtClean="0">
                <a:solidFill>
                  <a:schemeClr val="tx1"/>
                </a:solidFill>
              </a:rPr>
              <a:t>o </a:t>
            </a:r>
            <a:r>
              <a:rPr lang="pt-BR" dirty="0">
                <a:solidFill>
                  <a:schemeClr val="tx1"/>
                </a:solidFill>
              </a:rPr>
              <a:t>princípio </a:t>
            </a:r>
            <a:r>
              <a:rPr lang="pt-BR" dirty="0" smtClean="0">
                <a:solidFill>
                  <a:schemeClr val="tx1"/>
                </a:solidFill>
              </a:rPr>
              <a:t>abre ao </a:t>
            </a:r>
            <a:r>
              <a:rPr lang="pt-BR" dirty="0">
                <a:solidFill>
                  <a:schemeClr val="tx1"/>
                </a:solidFill>
              </a:rPr>
              <a:t>lado com a </a:t>
            </a:r>
            <a:r>
              <a:rPr lang="pt-BR" dirty="0" smtClean="0">
                <a:solidFill>
                  <a:schemeClr val="tx1"/>
                </a:solidFill>
              </a:rPr>
              <a:t>explicação.</a:t>
            </a:r>
          </a:p>
          <a:p>
            <a:pPr algn="ctr"/>
            <a:endParaRPr lang="pt-BR" b="1" dirty="0">
              <a:solidFill>
                <a:schemeClr val="tx1"/>
              </a:solidFill>
            </a:endParaRPr>
          </a:p>
          <a:p>
            <a:pPr algn="ctr"/>
            <a:r>
              <a:rPr lang="pt-BR" b="1" dirty="0" smtClean="0">
                <a:solidFill>
                  <a:schemeClr val="tx1"/>
                </a:solidFill>
              </a:rPr>
              <a:t>O conteúdo de cada principio se encontra nos próximos slides.</a:t>
            </a:r>
          </a:p>
        </p:txBody>
      </p:sp>
      <p:sp>
        <p:nvSpPr>
          <p:cNvPr id="25" name="Google Shape;398;p61"/>
          <p:cNvSpPr/>
          <p:nvPr/>
        </p:nvSpPr>
        <p:spPr>
          <a:xfrm>
            <a:off x="7836389" y="530983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9</a:t>
            </a:r>
            <a:endParaRPr sz="1200" b="0" i="0" u="none" strike="noStrike" cap="none" dirty="0">
              <a:solidFill>
                <a:schemeClr val="lt1"/>
              </a:solidFill>
              <a:latin typeface="Arial"/>
              <a:ea typeface="Arial"/>
              <a:cs typeface="Arial"/>
              <a:sym typeface="Arial"/>
            </a:endParaRPr>
          </a:p>
        </p:txBody>
      </p:sp>
      <p:pic>
        <p:nvPicPr>
          <p:cNvPr id="2050" name="Picture 2" descr="business Infographics elements data, abstract banner element. &#10;10-steps concept. can be used web design or presentation, &#10;illustration vector backgrou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8626" y="2722001"/>
            <a:ext cx="2866320" cy="179145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2032097" y="1644670"/>
            <a:ext cx="4658648" cy="276999"/>
          </a:xfrm>
          <a:prstGeom prst="rect">
            <a:avLst/>
          </a:prstGeom>
        </p:spPr>
        <p:txBody>
          <a:bodyPr wrap="none">
            <a:spAutoFit/>
          </a:bodyPr>
          <a:lstStyle/>
          <a:p>
            <a:r>
              <a:rPr lang="pt-BR" sz="1200" dirty="0">
                <a:solidFill>
                  <a:srgbClr val="808284"/>
                </a:solidFill>
              </a:rPr>
              <a:t>Os 10 princípios básicos </a:t>
            </a:r>
            <a:r>
              <a:rPr lang="pt-BR" sz="1200" dirty="0" smtClean="0">
                <a:solidFill>
                  <a:srgbClr val="808284"/>
                </a:solidFill>
              </a:rPr>
              <a:t>originados do Código </a:t>
            </a:r>
            <a:r>
              <a:rPr lang="pt-BR" sz="1200" dirty="0">
                <a:solidFill>
                  <a:srgbClr val="808284"/>
                </a:solidFill>
              </a:rPr>
              <a:t>de </a:t>
            </a:r>
            <a:r>
              <a:rPr lang="pt-BR" sz="1200" dirty="0" err="1">
                <a:solidFill>
                  <a:srgbClr val="808284"/>
                </a:solidFill>
              </a:rPr>
              <a:t>Nüremberg</a:t>
            </a:r>
            <a:r>
              <a:rPr lang="pt-BR" sz="1200" dirty="0">
                <a:solidFill>
                  <a:srgbClr val="808284"/>
                </a:solidFill>
              </a:rPr>
              <a:t> </a:t>
            </a:r>
            <a:r>
              <a:rPr lang="pt-BR" sz="1200" dirty="0" smtClean="0">
                <a:solidFill>
                  <a:srgbClr val="808284"/>
                </a:solidFill>
              </a:rPr>
              <a:t>são:</a:t>
            </a:r>
            <a:endParaRPr lang="pt-BR" sz="1200" dirty="0">
              <a:solidFill>
                <a:srgbClr val="808284"/>
              </a:solidFill>
            </a:endParaRPr>
          </a:p>
        </p:txBody>
      </p:sp>
      <p:sp>
        <p:nvSpPr>
          <p:cNvPr id="8" name="Elipse 7"/>
          <p:cNvSpPr/>
          <p:nvPr/>
        </p:nvSpPr>
        <p:spPr>
          <a:xfrm>
            <a:off x="3527783" y="2942469"/>
            <a:ext cx="2398099" cy="19751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10 </a:t>
            </a:r>
          </a:p>
          <a:p>
            <a:pPr algn="ctr"/>
            <a:r>
              <a:rPr lang="pt-BR" dirty="0" smtClean="0"/>
              <a:t>princípios </a:t>
            </a:r>
          </a:p>
          <a:p>
            <a:pPr algn="ctr"/>
            <a:r>
              <a:rPr lang="pt-BR" dirty="0" smtClean="0"/>
              <a:t>básicos</a:t>
            </a:r>
            <a:endParaRPr lang="pt-BR" dirty="0"/>
          </a:p>
        </p:txBody>
      </p:sp>
      <p:sp>
        <p:nvSpPr>
          <p:cNvPr id="9" name="Retângulo 8"/>
          <p:cNvSpPr/>
          <p:nvPr/>
        </p:nvSpPr>
        <p:spPr>
          <a:xfrm>
            <a:off x="715043" y="2578112"/>
            <a:ext cx="4572000" cy="276999"/>
          </a:xfrm>
          <a:prstGeom prst="rect">
            <a:avLst/>
          </a:prstGeom>
        </p:spPr>
        <p:txBody>
          <a:bodyPr>
            <a:spAutoFit/>
          </a:bodyPr>
          <a:lstStyle/>
          <a:p>
            <a:r>
              <a:rPr lang="pt-BR" sz="1200" b="1" dirty="0">
                <a:latin typeface="Arial" panose="020B0604020202020204" pitchFamily="34" charset="0"/>
                <a:ea typeface="Calibri" panose="020F0502020204030204" pitchFamily="34" charset="0"/>
              </a:rPr>
              <a:t>O consentimento voluntário é essencial e mandatório</a:t>
            </a:r>
            <a:endParaRPr lang="pt-BR" sz="1200" dirty="0"/>
          </a:p>
        </p:txBody>
      </p:sp>
      <p:sp>
        <p:nvSpPr>
          <p:cNvPr id="14" name="CaixaDeTexto 13"/>
          <p:cNvSpPr txBox="1"/>
          <p:nvPr/>
        </p:nvSpPr>
        <p:spPr>
          <a:xfrm>
            <a:off x="849966" y="2234215"/>
            <a:ext cx="488314" cy="307777"/>
          </a:xfrm>
          <a:prstGeom prst="rect">
            <a:avLst/>
          </a:prstGeom>
          <a:noFill/>
        </p:spPr>
        <p:txBody>
          <a:bodyPr wrap="square" rtlCol="0">
            <a:spAutoFit/>
          </a:bodyPr>
          <a:lstStyle/>
          <a:p>
            <a:r>
              <a:rPr lang="pt-BR" dirty="0" smtClean="0"/>
              <a:t>1</a:t>
            </a:r>
            <a:endParaRPr lang="pt-BR" dirty="0"/>
          </a:p>
        </p:txBody>
      </p:sp>
      <p:sp>
        <p:nvSpPr>
          <p:cNvPr id="28" name="CaixaDeTexto 27"/>
          <p:cNvSpPr txBox="1"/>
          <p:nvPr/>
        </p:nvSpPr>
        <p:spPr>
          <a:xfrm>
            <a:off x="924969" y="3254227"/>
            <a:ext cx="488314" cy="307777"/>
          </a:xfrm>
          <a:prstGeom prst="rect">
            <a:avLst/>
          </a:prstGeom>
          <a:noFill/>
        </p:spPr>
        <p:txBody>
          <a:bodyPr wrap="square" rtlCol="0">
            <a:spAutoFit/>
          </a:bodyPr>
          <a:lstStyle/>
          <a:p>
            <a:r>
              <a:rPr lang="pt-BR" dirty="0"/>
              <a:t>2</a:t>
            </a:r>
          </a:p>
        </p:txBody>
      </p:sp>
      <p:sp>
        <p:nvSpPr>
          <p:cNvPr id="15" name="Retângulo 14"/>
          <p:cNvSpPr/>
          <p:nvPr/>
        </p:nvSpPr>
        <p:spPr>
          <a:xfrm>
            <a:off x="1101957" y="3326466"/>
            <a:ext cx="2252540" cy="276999"/>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Benefícios para a sociedade</a:t>
            </a:r>
            <a:endParaRPr lang="pt-BR" sz="1200" dirty="0"/>
          </a:p>
        </p:txBody>
      </p:sp>
      <p:sp>
        <p:nvSpPr>
          <p:cNvPr id="30" name="CaixaDeTexto 29"/>
          <p:cNvSpPr txBox="1"/>
          <p:nvPr/>
        </p:nvSpPr>
        <p:spPr>
          <a:xfrm>
            <a:off x="573217" y="3837103"/>
            <a:ext cx="488314" cy="307777"/>
          </a:xfrm>
          <a:prstGeom prst="rect">
            <a:avLst/>
          </a:prstGeom>
          <a:noFill/>
        </p:spPr>
        <p:txBody>
          <a:bodyPr wrap="square" rtlCol="0">
            <a:spAutoFit/>
          </a:bodyPr>
          <a:lstStyle/>
          <a:p>
            <a:r>
              <a:rPr lang="pt-BR" dirty="0" smtClean="0"/>
              <a:t>3</a:t>
            </a:r>
            <a:endParaRPr lang="pt-BR" dirty="0"/>
          </a:p>
        </p:txBody>
      </p:sp>
      <p:sp>
        <p:nvSpPr>
          <p:cNvPr id="17" name="Retângulo 16"/>
          <p:cNvSpPr/>
          <p:nvPr/>
        </p:nvSpPr>
        <p:spPr>
          <a:xfrm>
            <a:off x="715043" y="3837103"/>
            <a:ext cx="4572000" cy="461665"/>
          </a:xfrm>
          <a:prstGeom prst="rect">
            <a:avLst/>
          </a:prstGeom>
        </p:spPr>
        <p:txBody>
          <a:bodyPr>
            <a:spAutoFit/>
          </a:bodyPr>
          <a:lstStyle/>
          <a:p>
            <a:r>
              <a:rPr lang="pt-BR" sz="1200" b="1" dirty="0">
                <a:latin typeface="Arial" panose="020B0604020202020204" pitchFamily="34" charset="0"/>
                <a:ea typeface="Calibri" panose="020F0502020204030204" pitchFamily="34" charset="0"/>
              </a:rPr>
              <a:t>Baseado em experimentação </a:t>
            </a:r>
            <a:endParaRPr lang="pt-BR" sz="1200" b="1" dirty="0" smtClean="0">
              <a:latin typeface="Arial" panose="020B0604020202020204" pitchFamily="34" charset="0"/>
              <a:ea typeface="Calibri" panose="020F0502020204030204" pitchFamily="34" charset="0"/>
            </a:endParaRPr>
          </a:p>
          <a:p>
            <a:r>
              <a:rPr lang="pt-BR" sz="1200" b="1" dirty="0" smtClean="0">
                <a:latin typeface="Arial" panose="020B0604020202020204" pitchFamily="34" charset="0"/>
                <a:ea typeface="Calibri" panose="020F0502020204030204" pitchFamily="34" charset="0"/>
              </a:rPr>
              <a:t>em </a:t>
            </a:r>
            <a:r>
              <a:rPr lang="pt-BR" sz="1200" b="1" dirty="0">
                <a:latin typeface="Arial" panose="020B0604020202020204" pitchFamily="34" charset="0"/>
                <a:ea typeface="Calibri" panose="020F0502020204030204" pitchFamily="34" charset="0"/>
              </a:rPr>
              <a:t>animais e conhecimento prévio</a:t>
            </a:r>
            <a:endParaRPr lang="pt-BR" sz="1200" dirty="0"/>
          </a:p>
        </p:txBody>
      </p:sp>
      <p:sp>
        <p:nvSpPr>
          <p:cNvPr id="32" name="CaixaDeTexto 31"/>
          <p:cNvSpPr txBox="1"/>
          <p:nvPr/>
        </p:nvSpPr>
        <p:spPr>
          <a:xfrm>
            <a:off x="924969" y="4573867"/>
            <a:ext cx="488314" cy="307777"/>
          </a:xfrm>
          <a:prstGeom prst="rect">
            <a:avLst/>
          </a:prstGeom>
          <a:noFill/>
        </p:spPr>
        <p:txBody>
          <a:bodyPr wrap="square" rtlCol="0">
            <a:spAutoFit/>
          </a:bodyPr>
          <a:lstStyle/>
          <a:p>
            <a:r>
              <a:rPr lang="pt-BR" dirty="0"/>
              <a:t>4</a:t>
            </a:r>
          </a:p>
        </p:txBody>
      </p:sp>
      <p:sp>
        <p:nvSpPr>
          <p:cNvPr id="18" name="Retângulo 17"/>
          <p:cNvSpPr/>
          <p:nvPr/>
        </p:nvSpPr>
        <p:spPr>
          <a:xfrm>
            <a:off x="988731" y="4575237"/>
            <a:ext cx="2289409" cy="276999"/>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Evitar danos aos voluntários</a:t>
            </a:r>
            <a:endParaRPr lang="pt-BR" sz="1200" dirty="0"/>
          </a:p>
        </p:txBody>
      </p:sp>
      <p:sp>
        <p:nvSpPr>
          <p:cNvPr id="34" name="CaixaDeTexto 33"/>
          <p:cNvSpPr txBox="1"/>
          <p:nvPr/>
        </p:nvSpPr>
        <p:spPr>
          <a:xfrm>
            <a:off x="1160489" y="5019393"/>
            <a:ext cx="488314" cy="307777"/>
          </a:xfrm>
          <a:prstGeom prst="rect">
            <a:avLst/>
          </a:prstGeom>
          <a:noFill/>
        </p:spPr>
        <p:txBody>
          <a:bodyPr wrap="square" rtlCol="0">
            <a:spAutoFit/>
          </a:bodyPr>
          <a:lstStyle/>
          <a:p>
            <a:r>
              <a:rPr lang="pt-BR" dirty="0" smtClean="0"/>
              <a:t>5</a:t>
            </a:r>
            <a:endParaRPr lang="pt-BR" dirty="0"/>
          </a:p>
        </p:txBody>
      </p:sp>
      <p:sp>
        <p:nvSpPr>
          <p:cNvPr id="19" name="Retângulo 18"/>
          <p:cNvSpPr/>
          <p:nvPr/>
        </p:nvSpPr>
        <p:spPr>
          <a:xfrm>
            <a:off x="1353882" y="5070093"/>
            <a:ext cx="4572000" cy="461665"/>
          </a:xfrm>
          <a:prstGeom prst="rect">
            <a:avLst/>
          </a:prstGeom>
        </p:spPr>
        <p:txBody>
          <a:bodyPr>
            <a:spAutoFit/>
          </a:bodyPr>
          <a:lstStyle/>
          <a:p>
            <a:r>
              <a:rPr lang="pt-BR" sz="1200" b="1" dirty="0">
                <a:latin typeface="Arial" panose="020B0604020202020204" pitchFamily="34" charset="0"/>
                <a:ea typeface="Calibri" panose="020F0502020204030204" pitchFamily="34" charset="0"/>
              </a:rPr>
              <a:t>Não conduzir experimentos com possível </a:t>
            </a:r>
            <a:endParaRPr lang="pt-BR" sz="1200" b="1" dirty="0" smtClean="0">
              <a:latin typeface="Arial" panose="020B0604020202020204" pitchFamily="34" charset="0"/>
              <a:ea typeface="Calibri" panose="020F0502020204030204" pitchFamily="34" charset="0"/>
            </a:endParaRPr>
          </a:p>
          <a:p>
            <a:r>
              <a:rPr lang="pt-BR" sz="1200" b="1" dirty="0" smtClean="0">
                <a:latin typeface="Arial" panose="020B0604020202020204" pitchFamily="34" charset="0"/>
                <a:ea typeface="Calibri" panose="020F0502020204030204" pitchFamily="34" charset="0"/>
              </a:rPr>
              <a:t>morte </a:t>
            </a:r>
            <a:r>
              <a:rPr lang="pt-BR" sz="1200" b="1" dirty="0">
                <a:latin typeface="Arial" panose="020B0604020202020204" pitchFamily="34" charset="0"/>
                <a:ea typeface="Calibri" panose="020F0502020204030204" pitchFamily="34" charset="0"/>
              </a:rPr>
              <a:t>ou invalidez permanente</a:t>
            </a:r>
            <a:endParaRPr lang="pt-BR" sz="1200" dirty="0"/>
          </a:p>
        </p:txBody>
      </p:sp>
      <p:sp>
        <p:nvSpPr>
          <p:cNvPr id="41" name="CaixaDeTexto 40"/>
          <p:cNvSpPr txBox="1"/>
          <p:nvPr/>
        </p:nvSpPr>
        <p:spPr>
          <a:xfrm>
            <a:off x="5687211" y="2649922"/>
            <a:ext cx="488314" cy="307777"/>
          </a:xfrm>
          <a:prstGeom prst="rect">
            <a:avLst/>
          </a:prstGeom>
          <a:noFill/>
        </p:spPr>
        <p:txBody>
          <a:bodyPr wrap="square" rtlCol="0">
            <a:spAutoFit/>
          </a:bodyPr>
          <a:lstStyle/>
          <a:p>
            <a:r>
              <a:rPr lang="pt-BR" dirty="0"/>
              <a:t>6</a:t>
            </a:r>
          </a:p>
        </p:txBody>
      </p:sp>
      <p:sp>
        <p:nvSpPr>
          <p:cNvPr id="42" name="CaixaDeTexto 41"/>
          <p:cNvSpPr txBox="1"/>
          <p:nvPr/>
        </p:nvSpPr>
        <p:spPr>
          <a:xfrm>
            <a:off x="5993727" y="3307254"/>
            <a:ext cx="488314" cy="307777"/>
          </a:xfrm>
          <a:prstGeom prst="rect">
            <a:avLst/>
          </a:prstGeom>
          <a:noFill/>
        </p:spPr>
        <p:txBody>
          <a:bodyPr wrap="square" rtlCol="0">
            <a:spAutoFit/>
          </a:bodyPr>
          <a:lstStyle/>
          <a:p>
            <a:r>
              <a:rPr lang="pt-BR" dirty="0" smtClean="0"/>
              <a:t>7</a:t>
            </a:r>
            <a:endParaRPr lang="pt-BR" dirty="0"/>
          </a:p>
        </p:txBody>
      </p:sp>
      <p:sp>
        <p:nvSpPr>
          <p:cNvPr id="43" name="CaixaDeTexto 42"/>
          <p:cNvSpPr txBox="1"/>
          <p:nvPr/>
        </p:nvSpPr>
        <p:spPr>
          <a:xfrm>
            <a:off x="5987092" y="3829161"/>
            <a:ext cx="488314" cy="307777"/>
          </a:xfrm>
          <a:prstGeom prst="rect">
            <a:avLst/>
          </a:prstGeom>
          <a:noFill/>
        </p:spPr>
        <p:txBody>
          <a:bodyPr wrap="square" rtlCol="0">
            <a:spAutoFit/>
          </a:bodyPr>
          <a:lstStyle/>
          <a:p>
            <a:r>
              <a:rPr lang="pt-BR" dirty="0"/>
              <a:t>8</a:t>
            </a:r>
          </a:p>
        </p:txBody>
      </p:sp>
      <p:sp>
        <p:nvSpPr>
          <p:cNvPr id="44" name="CaixaDeTexto 43"/>
          <p:cNvSpPr txBox="1"/>
          <p:nvPr/>
        </p:nvSpPr>
        <p:spPr>
          <a:xfrm>
            <a:off x="5899925" y="4290670"/>
            <a:ext cx="488314" cy="307777"/>
          </a:xfrm>
          <a:prstGeom prst="rect">
            <a:avLst/>
          </a:prstGeom>
          <a:noFill/>
        </p:spPr>
        <p:txBody>
          <a:bodyPr wrap="square" rtlCol="0">
            <a:spAutoFit/>
          </a:bodyPr>
          <a:lstStyle/>
          <a:p>
            <a:r>
              <a:rPr lang="pt-BR" dirty="0" smtClean="0"/>
              <a:t>9</a:t>
            </a:r>
            <a:endParaRPr lang="pt-BR" dirty="0"/>
          </a:p>
        </p:txBody>
      </p:sp>
      <p:sp>
        <p:nvSpPr>
          <p:cNvPr id="45" name="CaixaDeTexto 44"/>
          <p:cNvSpPr txBox="1"/>
          <p:nvPr/>
        </p:nvSpPr>
        <p:spPr>
          <a:xfrm>
            <a:off x="5749474" y="4789309"/>
            <a:ext cx="488314" cy="307777"/>
          </a:xfrm>
          <a:prstGeom prst="rect">
            <a:avLst/>
          </a:prstGeom>
          <a:noFill/>
        </p:spPr>
        <p:txBody>
          <a:bodyPr wrap="square" rtlCol="0">
            <a:spAutoFit/>
          </a:bodyPr>
          <a:lstStyle/>
          <a:p>
            <a:r>
              <a:rPr lang="pt-BR" dirty="0" smtClean="0"/>
              <a:t>10</a:t>
            </a:r>
            <a:endParaRPr lang="pt-BR" dirty="0"/>
          </a:p>
        </p:txBody>
      </p:sp>
      <p:sp>
        <p:nvSpPr>
          <p:cNvPr id="27" name="Retângulo 26"/>
          <p:cNvSpPr/>
          <p:nvPr/>
        </p:nvSpPr>
        <p:spPr>
          <a:xfrm>
            <a:off x="5959772" y="2708440"/>
            <a:ext cx="1293944" cy="276999"/>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Risco aceitável</a:t>
            </a:r>
            <a:endParaRPr lang="pt-BR" sz="1200" dirty="0"/>
          </a:p>
        </p:txBody>
      </p:sp>
      <p:sp>
        <p:nvSpPr>
          <p:cNvPr id="29" name="Retângulo 28"/>
          <p:cNvSpPr/>
          <p:nvPr/>
        </p:nvSpPr>
        <p:spPr>
          <a:xfrm>
            <a:off x="6191725" y="3340601"/>
            <a:ext cx="1980029" cy="276999"/>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Proteção ao participante</a:t>
            </a:r>
            <a:endParaRPr lang="pt-BR" sz="1200" dirty="0"/>
          </a:p>
        </p:txBody>
      </p:sp>
      <p:sp>
        <p:nvSpPr>
          <p:cNvPr id="31" name="Retângulo 30"/>
          <p:cNvSpPr/>
          <p:nvPr/>
        </p:nvSpPr>
        <p:spPr>
          <a:xfrm>
            <a:off x="6166540" y="3777793"/>
            <a:ext cx="4572000" cy="461665"/>
          </a:xfrm>
          <a:prstGeom prst="rect">
            <a:avLst/>
          </a:prstGeom>
        </p:spPr>
        <p:txBody>
          <a:bodyPr>
            <a:spAutoFit/>
          </a:bodyPr>
          <a:lstStyle/>
          <a:p>
            <a:r>
              <a:rPr lang="pt-BR" sz="1200" b="1" dirty="0">
                <a:latin typeface="Arial" panose="020B0604020202020204" pitchFamily="34" charset="0"/>
                <a:ea typeface="Calibri" panose="020F0502020204030204" pitchFamily="34" charset="0"/>
              </a:rPr>
              <a:t>Conduzido por pessoas </a:t>
            </a:r>
            <a:endParaRPr lang="pt-BR" sz="1200" b="1" dirty="0" smtClean="0">
              <a:latin typeface="Arial" panose="020B0604020202020204" pitchFamily="34" charset="0"/>
              <a:ea typeface="Calibri" panose="020F0502020204030204" pitchFamily="34" charset="0"/>
            </a:endParaRPr>
          </a:p>
          <a:p>
            <a:r>
              <a:rPr lang="pt-BR" sz="1200" b="1" dirty="0" smtClean="0">
                <a:latin typeface="Arial" panose="020B0604020202020204" pitchFamily="34" charset="0"/>
                <a:ea typeface="Calibri" panose="020F0502020204030204" pitchFamily="34" charset="0"/>
              </a:rPr>
              <a:t>cientificamente </a:t>
            </a:r>
            <a:r>
              <a:rPr lang="pt-BR" sz="1200" b="1" dirty="0">
                <a:latin typeface="Arial" panose="020B0604020202020204" pitchFamily="34" charset="0"/>
                <a:ea typeface="Calibri" panose="020F0502020204030204" pitchFamily="34" charset="0"/>
              </a:rPr>
              <a:t>qualificadas</a:t>
            </a:r>
            <a:endParaRPr lang="pt-BR" sz="1200" dirty="0"/>
          </a:p>
        </p:txBody>
      </p:sp>
      <p:sp>
        <p:nvSpPr>
          <p:cNvPr id="2048" name="Retângulo 2047"/>
          <p:cNvSpPr/>
          <p:nvPr/>
        </p:nvSpPr>
        <p:spPr>
          <a:xfrm>
            <a:off x="6121320" y="4317252"/>
            <a:ext cx="2783134" cy="461665"/>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Liberdade de se retirar no decorrer </a:t>
            </a:r>
            <a:endParaRPr lang="pt-BR" sz="1200" b="1" dirty="0" smtClean="0">
              <a:latin typeface="Arial" panose="020B0604020202020204" pitchFamily="34" charset="0"/>
              <a:ea typeface="Calibri" panose="020F0502020204030204" pitchFamily="34" charset="0"/>
            </a:endParaRPr>
          </a:p>
          <a:p>
            <a:r>
              <a:rPr lang="pt-BR" sz="1200" b="1" dirty="0" smtClean="0">
                <a:latin typeface="Arial" panose="020B0604020202020204" pitchFamily="34" charset="0"/>
                <a:ea typeface="Calibri" panose="020F0502020204030204" pitchFamily="34" charset="0"/>
              </a:rPr>
              <a:t>do </a:t>
            </a:r>
            <a:r>
              <a:rPr lang="pt-BR" sz="1200" b="1" dirty="0">
                <a:latin typeface="Arial" panose="020B0604020202020204" pitchFamily="34" charset="0"/>
                <a:ea typeface="Calibri" panose="020F0502020204030204" pitchFamily="34" charset="0"/>
              </a:rPr>
              <a:t>experimento</a:t>
            </a:r>
            <a:endParaRPr lang="pt-BR" sz="1200" dirty="0"/>
          </a:p>
        </p:txBody>
      </p:sp>
      <p:sp>
        <p:nvSpPr>
          <p:cNvPr id="2049" name="Retângulo 2048"/>
          <p:cNvSpPr/>
          <p:nvPr/>
        </p:nvSpPr>
        <p:spPr>
          <a:xfrm>
            <a:off x="6080856" y="4849432"/>
            <a:ext cx="2220480" cy="276999"/>
          </a:xfrm>
          <a:prstGeom prst="rect">
            <a:avLst/>
          </a:prstGeom>
        </p:spPr>
        <p:txBody>
          <a:bodyPr wrap="none">
            <a:spAutoFit/>
          </a:bodyPr>
          <a:lstStyle/>
          <a:p>
            <a:r>
              <a:rPr lang="pt-BR" sz="1200" b="1" dirty="0">
                <a:latin typeface="Arial" panose="020B0604020202020204" pitchFamily="34" charset="0"/>
                <a:ea typeface="Calibri" panose="020F0502020204030204" pitchFamily="34" charset="0"/>
              </a:rPr>
              <a:t>Interrupção do experimento</a:t>
            </a:r>
            <a:endParaRPr lang="pt-BR" sz="1200" dirty="0"/>
          </a:p>
        </p:txBody>
      </p:sp>
    </p:spTree>
    <p:extLst>
      <p:ext uri="{BB962C8B-B14F-4D97-AF65-F5344CB8AC3E}">
        <p14:creationId xmlns:p14="http://schemas.microsoft.com/office/powerpoint/2010/main" val="75970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289247999"/>
              </p:ext>
            </p:extLst>
          </p:nvPr>
        </p:nvGraphicFramePr>
        <p:xfrm>
          <a:off x="840257" y="308918"/>
          <a:ext cx="7327558" cy="5214551"/>
        </p:xfrm>
        <a:graphic>
          <a:graphicData uri="http://schemas.openxmlformats.org/drawingml/2006/table">
            <a:tbl>
              <a:tblPr firstRow="1" firstCol="1" bandRow="1"/>
              <a:tblGrid>
                <a:gridCol w="3663779"/>
                <a:gridCol w="3663779"/>
              </a:tblGrid>
              <a:tr h="1805037">
                <a:tc>
                  <a:txBody>
                    <a:bodyPr/>
                    <a:lstStyle/>
                    <a:p>
                      <a:pPr marL="342900" lvl="0" indent="-342900" algn="just">
                        <a:lnSpc>
                          <a:spcPts val="1585"/>
                        </a:lnSpc>
                        <a:spcAft>
                          <a:spcPts val="1135"/>
                        </a:spcAft>
                        <a:buFont typeface="+mj-lt"/>
                        <a:buAutoNum type="arabicPeriod"/>
                      </a:pP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O consentimento voluntário é essencial e mandatório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Isso quer dizer que somente mediante a sua concordância prévia, uma pessoa pode participar de um estudo.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Essa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participação voluntária deve ser resultado de um acordo entre a equipe de pesquisa e o participante, sem vícios ou vieses, com base em informações claras, sem induções, coerções, mentiras, fraudes, etc.</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4477">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2. Benefícios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para a sociedade</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Todo experimento tem que ser realizado de modo que seus resultados possam trazer potenciais benefícios para a sociedade.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Além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disso, devem ser conduzidos apenas nos casos em que seus dados não possam ser obtidos de outra forma e deve-se evitar que sejam realizados desnecessariamente.</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5037">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3. Baseado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em experimentação em animais e conhecimento prévio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Os experimentos devem ser baseados em estudos anteriores, incluindo aqui testes em animais, conhecimentos sobre a condição em investigação e toda e qualquer informação disponível nesse contexto.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Essa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existência de dados pretéritos corroboram a justificativa para realização dos experimentos.</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588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29699910"/>
              </p:ext>
            </p:extLst>
          </p:nvPr>
        </p:nvGraphicFramePr>
        <p:xfrm>
          <a:off x="852615" y="831851"/>
          <a:ext cx="7722974" cy="4150995"/>
        </p:xfrm>
        <a:graphic>
          <a:graphicData uri="http://schemas.openxmlformats.org/drawingml/2006/table">
            <a:tbl>
              <a:tblPr firstRow="1" firstCol="1" bandRow="1"/>
              <a:tblGrid>
                <a:gridCol w="3861487"/>
                <a:gridCol w="3861487"/>
              </a:tblGrid>
              <a:tr h="880110">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4. Evitar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danos aos voluntários</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a:solidFill>
                            <a:srgbClr val="000000"/>
                          </a:solidFill>
                          <a:effectLst/>
                          <a:latin typeface="Arial" panose="020B0604020202020204" pitchFamily="34" charset="0"/>
                          <a:ea typeface="Calibri" panose="020F0502020204030204" pitchFamily="34" charset="0"/>
                          <a:cs typeface="Calibri" panose="020F0502020204030204" pitchFamily="34" charset="0"/>
                        </a:rPr>
                        <a:t>O experimento deve ser realizado de maneira a evitar qualquer tipo de dano ou sofrimento (de qualquer natureza) aos seus participantes. Riscos prováveis devem ser devidamente gerenciados de modo a serem evitados.</a:t>
                      </a:r>
                      <a:endParaRPr lang="pt-BR" sz="120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0220">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5. Não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conduzir experimentos com possível morte ou invalidez permanente</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Se, a priori, um experimento já prevê que a intervenção proposta leva à morte ou invalidez do voluntário, esse experimento não deve ser realizado.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Isso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quer dizer que está vedada qualquer morte em experimentos? Não. Infelizmente, às vezes, isso pode ocorrer no curso da pesquisa.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Entretanto</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 trata-se aqui da intencionalidade ou conhecimento prévio de alta probabilidade de ocorrência desse desfecho.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795">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6. Risco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aceitável</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Toda pesquisa implica em algum tipo de risco. Aqui, definiu-se que o grau de risco aceitável para um experimento deve ser totalmente relacionado e compatível com o resultado esperado e </a:t>
                      </a: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importância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da condição a ser remediada.</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49506" marR="495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5321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1541603666"/>
              </p:ext>
            </p:extLst>
          </p:nvPr>
        </p:nvGraphicFramePr>
        <p:xfrm>
          <a:off x="803187" y="753763"/>
          <a:ext cx="7624120" cy="3329287"/>
        </p:xfrm>
        <a:graphic>
          <a:graphicData uri="http://schemas.openxmlformats.org/drawingml/2006/table">
            <a:tbl>
              <a:tblPr firstRow="1" firstCol="1" bandRow="1"/>
              <a:tblGrid>
                <a:gridCol w="3812060"/>
                <a:gridCol w="3812060"/>
              </a:tblGrid>
              <a:tr h="1664644">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7. Proteção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ao participante</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Na condução dos experimentos, o pesquisador e toda a sua equipe devem prezar pela proteção dos participantes. </a:t>
                      </a:r>
                      <a:endPar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sz="12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Proteção </a:t>
                      </a: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em todos os sentidos, evitando-se, assim, possibilidades de danos, injúrias, invalidez ou mesmo de morte (ainda que em probabilidade baixa).</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881">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8. Conduzido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por pessoas cientificamente qualificadas</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a:solidFill>
                            <a:srgbClr val="000000"/>
                          </a:solidFill>
                          <a:effectLst/>
                          <a:latin typeface="Arial" panose="020B0604020202020204" pitchFamily="34" charset="0"/>
                          <a:ea typeface="Calibri" panose="020F0502020204030204" pitchFamily="34" charset="0"/>
                          <a:cs typeface="Calibri" panose="020F0502020204030204" pitchFamily="34" charset="0"/>
                        </a:rPr>
                        <a:t>Defende que apenas pessoal cientificamente capacitado e qualificado conduza os experimentos.</a:t>
                      </a:r>
                      <a:endParaRPr lang="pt-BR" sz="120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881">
                <a:tc>
                  <a:txBody>
                    <a:bodyPr/>
                    <a:lstStyle/>
                    <a:p>
                      <a:pPr marL="0" lvl="0" indent="0" algn="just">
                        <a:lnSpc>
                          <a:spcPts val="1585"/>
                        </a:lnSpc>
                        <a:spcAft>
                          <a:spcPts val="1135"/>
                        </a:spcAft>
                        <a:buFont typeface="+mj-lt"/>
                        <a:buNone/>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9. Liberdade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de se retirar no decorrer do experimento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85"/>
                        </a:lnSpc>
                        <a:spcAft>
                          <a:spcPts val="1135"/>
                        </a:spcAft>
                      </a:pPr>
                      <a:r>
                        <a:rPr lang="pt-BR" sz="1200">
                          <a:solidFill>
                            <a:srgbClr val="000000"/>
                          </a:solidFill>
                          <a:effectLst/>
                          <a:latin typeface="Arial" panose="020B0604020202020204" pitchFamily="34" charset="0"/>
                          <a:ea typeface="Calibri" panose="020F0502020204030204" pitchFamily="34" charset="0"/>
                          <a:cs typeface="Calibri" panose="020F0502020204030204" pitchFamily="34" charset="0"/>
                        </a:rPr>
                        <a:t>Traz a liberdade ao voluntário de decidir se quer ou não continuar participando do experimento.</a:t>
                      </a:r>
                      <a:endParaRPr lang="pt-BR" sz="120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881">
                <a:tc>
                  <a:txBody>
                    <a:bodyPr/>
                    <a:lstStyle/>
                    <a:p>
                      <a:pPr algn="just">
                        <a:lnSpc>
                          <a:spcPts val="1585"/>
                        </a:lnSpc>
                        <a:spcAft>
                          <a:spcPts val="1135"/>
                        </a:spcAft>
                      </a:pPr>
                      <a:r>
                        <a:rPr lang="pt-BR" sz="1200" b="1"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10. </a:t>
                      </a:r>
                      <a:r>
                        <a:rPr lang="pt-BR" sz="1200" b="1" dirty="0">
                          <a:solidFill>
                            <a:srgbClr val="000000"/>
                          </a:solidFill>
                          <a:effectLst/>
                          <a:latin typeface="Arial" panose="020B0604020202020204" pitchFamily="34" charset="0"/>
                          <a:ea typeface="Calibri" panose="020F0502020204030204" pitchFamily="34" charset="0"/>
                          <a:cs typeface="Calibri" panose="020F0502020204030204" pitchFamily="34" charset="0"/>
                        </a:rPr>
                        <a:t>Interrupção do experimento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85"/>
                        </a:lnSpc>
                        <a:spcAft>
                          <a:spcPts val="1135"/>
                        </a:spcAft>
                      </a:pPr>
                      <a:r>
                        <a:rPr lang="pt-BR" sz="1200" dirty="0">
                          <a:solidFill>
                            <a:srgbClr val="000000"/>
                          </a:solidFill>
                          <a:effectLst/>
                          <a:latin typeface="Arial" panose="020B0604020202020204" pitchFamily="34" charset="0"/>
                          <a:ea typeface="Calibri" panose="020F0502020204030204" pitchFamily="34" charset="0"/>
                          <a:cs typeface="Calibri" panose="020F0502020204030204" pitchFamily="34" charset="0"/>
                        </a:rPr>
                        <a:t>O pesquisador deve estar preparado para suspender os procedimentos experimentais em qualquer estágio.</a:t>
                      </a:r>
                      <a:endParaRPr lang="pt-BR" sz="1200" dirty="0">
                        <a:solidFill>
                          <a:srgbClr val="000000"/>
                        </a:solidFill>
                        <a:effectLst/>
                        <a:latin typeface="Minion Pro"/>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06504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4477931" y="2823914"/>
            <a:ext cx="3953881" cy="442378"/>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e veja o que ocorreu no caso Talidomida.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710049" y="3817304"/>
            <a:ext cx="1870995" cy="701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I</a:t>
            </a:r>
            <a:r>
              <a:rPr lang="pt-BR" b="1" dirty="0" smtClean="0">
                <a:solidFill>
                  <a:schemeClr val="tx1"/>
                </a:solidFill>
              </a:rPr>
              <a:t>nserir </a:t>
            </a:r>
            <a:r>
              <a:rPr lang="pt-BR" b="1" dirty="0">
                <a:solidFill>
                  <a:schemeClr val="tx1"/>
                </a:solidFill>
              </a:rPr>
              <a:t>uma caixa de </a:t>
            </a:r>
            <a:r>
              <a:rPr lang="pt-BR" b="1" dirty="0" smtClean="0">
                <a:solidFill>
                  <a:schemeClr val="tx1"/>
                </a:solidFill>
              </a:rPr>
              <a:t>destaque.</a:t>
            </a:r>
            <a:endParaRPr lang="pt-BR" dirty="0">
              <a:solidFill>
                <a:schemeClr val="tx1"/>
              </a:solidFill>
            </a:endParaRPr>
          </a:p>
          <a:p>
            <a:pPr algn="ctr"/>
            <a:endParaRPr lang="pt-BR" b="1" dirty="0" smtClean="0">
              <a:solidFill>
                <a:schemeClr val="tx1"/>
              </a:solidFill>
            </a:endParaRPr>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8431812" y="3552108"/>
            <a:ext cx="2647028" cy="123238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PNG Talidomida</a:t>
            </a:r>
          </a:p>
          <a:p>
            <a:pPr algn="ctr"/>
            <a:endParaRPr lang="pt-BR" b="1" dirty="0">
              <a:solidFill>
                <a:schemeClr val="tx1"/>
              </a:solidFill>
            </a:endParaRPr>
          </a:p>
          <a:p>
            <a:pPr algn="ctr"/>
            <a:r>
              <a:rPr lang="pt-BR" dirty="0">
                <a:hlinkClick r:id="rId5"/>
              </a:rPr>
              <a:t>https://www.gratispng.com/png-1mk4s2/</a:t>
            </a:r>
            <a:endParaRPr lang="pt-BR" dirty="0">
              <a:solidFill>
                <a:schemeClr val="tx1"/>
              </a:solidFill>
            </a:endParaRPr>
          </a:p>
          <a:p>
            <a:pPr algn="ctr"/>
            <a:endParaRPr lang="pt-BR" b="1" dirty="0" smtClean="0">
              <a:solidFill>
                <a:schemeClr val="tx1"/>
              </a:solidFill>
            </a:endParaRPr>
          </a:p>
        </p:txBody>
      </p:sp>
      <p:sp>
        <p:nvSpPr>
          <p:cNvPr id="19" name="Retângulo 18"/>
          <p:cNvSpPr/>
          <p:nvPr/>
        </p:nvSpPr>
        <p:spPr>
          <a:xfrm>
            <a:off x="1063258" y="1802721"/>
            <a:ext cx="6889895" cy="461665"/>
          </a:xfrm>
          <a:prstGeom prst="rect">
            <a:avLst/>
          </a:prstGeom>
        </p:spPr>
        <p:txBody>
          <a:bodyPr wrap="square">
            <a:spAutoFit/>
          </a:bodyPr>
          <a:lstStyle/>
          <a:p>
            <a:pPr algn="ctr"/>
            <a:r>
              <a:rPr lang="pt-BR" sz="1200" dirty="0">
                <a:solidFill>
                  <a:srgbClr val="808284"/>
                </a:solidFill>
              </a:rPr>
              <a:t>A</a:t>
            </a:r>
            <a:r>
              <a:rPr lang="pt-BR" sz="1200" dirty="0" smtClean="0">
                <a:solidFill>
                  <a:srgbClr val="808284"/>
                </a:solidFill>
              </a:rPr>
              <a:t> ocorrência dos experimentos na segunda guerra </a:t>
            </a:r>
            <a:r>
              <a:rPr lang="pt-BR" sz="1200" dirty="0">
                <a:solidFill>
                  <a:srgbClr val="808284"/>
                </a:solidFill>
              </a:rPr>
              <a:t>foi </a:t>
            </a:r>
            <a:r>
              <a:rPr lang="pt-BR" sz="1200" dirty="0" smtClean="0">
                <a:solidFill>
                  <a:srgbClr val="808284"/>
                </a:solidFill>
              </a:rPr>
              <a:t>um fator </a:t>
            </a:r>
            <a:r>
              <a:rPr lang="pt-BR" sz="1200" dirty="0">
                <a:solidFill>
                  <a:srgbClr val="808284"/>
                </a:solidFill>
              </a:rPr>
              <a:t>motivador para a consolidação de um referencial para a condução de </a:t>
            </a:r>
            <a:r>
              <a:rPr lang="pt-BR" sz="1200" dirty="0" smtClean="0">
                <a:solidFill>
                  <a:srgbClr val="808284"/>
                </a:solidFill>
              </a:rPr>
              <a:t>pesquisas envolvendo </a:t>
            </a:r>
            <a:r>
              <a:rPr lang="pt-BR" sz="1200" dirty="0">
                <a:solidFill>
                  <a:srgbClr val="808284"/>
                </a:solidFill>
              </a:rPr>
              <a:t>seres humanos. </a:t>
            </a:r>
          </a:p>
        </p:txBody>
      </p:sp>
      <p:grpSp>
        <p:nvGrpSpPr>
          <p:cNvPr id="6" name="Grupo 5"/>
          <p:cNvGrpSpPr/>
          <p:nvPr/>
        </p:nvGrpSpPr>
        <p:grpSpPr>
          <a:xfrm>
            <a:off x="5125165" y="3150698"/>
            <a:ext cx="3796249" cy="1836251"/>
            <a:chOff x="1667804" y="3173480"/>
            <a:chExt cx="3796249" cy="1836251"/>
          </a:xfrm>
        </p:grpSpPr>
        <p:pic>
          <p:nvPicPr>
            <p:cNvPr id="1026" name="Picture 2" descr="Talidomida, Desenvolvimento De Análogos Da Talidomida, Droga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7804" y="3173480"/>
              <a:ext cx="2652321" cy="1591393"/>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2454043" y="4732732"/>
              <a:ext cx="3010010" cy="276999"/>
            </a:xfrm>
            <a:prstGeom prst="rect">
              <a:avLst/>
            </a:prstGeom>
          </p:spPr>
          <p:txBody>
            <a:bodyPr wrap="square">
              <a:spAutoFit/>
            </a:bodyPr>
            <a:lstStyle/>
            <a:p>
              <a:r>
                <a:rPr lang="pt-BR" sz="1200" b="1" dirty="0" smtClean="0">
                  <a:solidFill>
                    <a:schemeClr val="tx1"/>
                  </a:solidFill>
                </a:rPr>
                <a:t>Talidomida</a:t>
              </a:r>
              <a:endParaRPr lang="pt-BR" sz="1200" b="1" dirty="0">
                <a:solidFill>
                  <a:schemeClr val="tx1"/>
                </a:solidFill>
              </a:endParaRPr>
            </a:p>
          </p:txBody>
        </p:sp>
      </p:grpSp>
      <p:sp>
        <p:nvSpPr>
          <p:cNvPr id="28" name="Canto dobrado 27"/>
          <p:cNvSpPr/>
          <p:nvPr/>
        </p:nvSpPr>
        <p:spPr>
          <a:xfrm>
            <a:off x="1434981" y="2729414"/>
            <a:ext cx="2623419" cy="254744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solidFill>
                <a:schemeClr val="bg1"/>
              </a:solidFill>
            </a:endParaRPr>
          </a:p>
          <a:p>
            <a:endParaRPr lang="pt-BR" dirty="0" smtClean="0">
              <a:solidFill>
                <a:schemeClr val="bg1"/>
              </a:solidFill>
            </a:endParaRPr>
          </a:p>
          <a:p>
            <a:r>
              <a:rPr lang="pt-BR" dirty="0" smtClean="0">
                <a:solidFill>
                  <a:schemeClr val="bg1"/>
                </a:solidFill>
              </a:rPr>
              <a:t>Na </a:t>
            </a:r>
            <a:r>
              <a:rPr lang="pt-BR" dirty="0">
                <a:solidFill>
                  <a:schemeClr val="bg1"/>
                </a:solidFill>
              </a:rPr>
              <a:t>mesma linha, no início da década de 1960 ficou bastante conhecido o caso dos defeitos congênitos </a:t>
            </a:r>
            <a:r>
              <a:rPr lang="pt-BR" dirty="0" smtClean="0">
                <a:solidFill>
                  <a:schemeClr val="bg1"/>
                </a:solidFill>
              </a:rPr>
              <a:t>causados por um medicamento, a</a:t>
            </a:r>
            <a:r>
              <a:rPr lang="pt-BR" dirty="0" smtClean="0"/>
              <a:t> Talidomida, que </a:t>
            </a:r>
            <a:r>
              <a:rPr lang="pt-BR" dirty="0"/>
              <a:t>foi comercializado para tratar náuseas em gestantes. </a:t>
            </a:r>
          </a:p>
          <a:p>
            <a:endParaRPr lang="pt-BR" dirty="0">
              <a:solidFill>
                <a:schemeClr val="bg1"/>
              </a:solidFill>
            </a:endParaRPr>
          </a:p>
        </p:txBody>
      </p:sp>
    </p:spTree>
    <p:extLst>
      <p:ext uri="{BB962C8B-B14F-4D97-AF65-F5344CB8AC3E}">
        <p14:creationId xmlns:p14="http://schemas.microsoft.com/office/powerpoint/2010/main" val="367699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4477931" y="2823914"/>
            <a:ext cx="3953881" cy="442378"/>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e saiba o que ocorreu no caso Talidomida.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10.1</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1063258" y="1802721"/>
            <a:ext cx="6889895" cy="461665"/>
          </a:xfrm>
          <a:prstGeom prst="rect">
            <a:avLst/>
          </a:prstGeom>
        </p:spPr>
        <p:txBody>
          <a:bodyPr wrap="square">
            <a:spAutoFit/>
          </a:bodyPr>
          <a:lstStyle/>
          <a:p>
            <a:pPr algn="ctr"/>
            <a:r>
              <a:rPr lang="pt-BR" sz="1200" dirty="0">
                <a:solidFill>
                  <a:srgbClr val="808284"/>
                </a:solidFill>
              </a:rPr>
              <a:t>A</a:t>
            </a:r>
            <a:r>
              <a:rPr lang="pt-BR" sz="1200" dirty="0" smtClean="0">
                <a:solidFill>
                  <a:srgbClr val="808284"/>
                </a:solidFill>
              </a:rPr>
              <a:t> ocorrência dos experimentos na segunda guerra </a:t>
            </a:r>
            <a:r>
              <a:rPr lang="pt-BR" sz="1200" dirty="0">
                <a:solidFill>
                  <a:srgbClr val="808284"/>
                </a:solidFill>
              </a:rPr>
              <a:t>foi </a:t>
            </a:r>
            <a:r>
              <a:rPr lang="pt-BR" sz="1200" dirty="0" smtClean="0">
                <a:solidFill>
                  <a:srgbClr val="808284"/>
                </a:solidFill>
              </a:rPr>
              <a:t>um fator </a:t>
            </a:r>
            <a:r>
              <a:rPr lang="pt-BR" sz="1200" dirty="0">
                <a:solidFill>
                  <a:srgbClr val="808284"/>
                </a:solidFill>
              </a:rPr>
              <a:t>motivador para a consolidação de um referencial para a condução de </a:t>
            </a:r>
            <a:r>
              <a:rPr lang="pt-BR" sz="1200" dirty="0" smtClean="0">
                <a:solidFill>
                  <a:srgbClr val="808284"/>
                </a:solidFill>
              </a:rPr>
              <a:t>pesquisas envolvendo </a:t>
            </a:r>
            <a:r>
              <a:rPr lang="pt-BR" sz="1200" dirty="0">
                <a:solidFill>
                  <a:srgbClr val="808284"/>
                </a:solidFill>
              </a:rPr>
              <a:t>seres humanos. </a:t>
            </a:r>
          </a:p>
        </p:txBody>
      </p:sp>
      <p:grpSp>
        <p:nvGrpSpPr>
          <p:cNvPr id="6" name="Grupo 5"/>
          <p:cNvGrpSpPr/>
          <p:nvPr/>
        </p:nvGrpSpPr>
        <p:grpSpPr>
          <a:xfrm>
            <a:off x="4752327" y="3068053"/>
            <a:ext cx="3796249" cy="1836251"/>
            <a:chOff x="1667804" y="3173480"/>
            <a:chExt cx="3796249" cy="1836251"/>
          </a:xfrm>
        </p:grpSpPr>
        <p:pic>
          <p:nvPicPr>
            <p:cNvPr id="1026" name="Picture 2" descr="Talidomida, Desenvolvimento De Análogos Da Talidomida, Droga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7804" y="3173480"/>
              <a:ext cx="2652321" cy="1591393"/>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2454043" y="4732732"/>
              <a:ext cx="3010010" cy="276999"/>
            </a:xfrm>
            <a:prstGeom prst="rect">
              <a:avLst/>
            </a:prstGeom>
          </p:spPr>
          <p:txBody>
            <a:bodyPr wrap="square">
              <a:spAutoFit/>
            </a:bodyPr>
            <a:lstStyle/>
            <a:p>
              <a:r>
                <a:rPr lang="pt-BR" sz="1200" b="1" dirty="0" smtClean="0">
                  <a:solidFill>
                    <a:schemeClr val="tx1"/>
                  </a:solidFill>
                </a:rPr>
                <a:t>Talidomida</a:t>
              </a:r>
              <a:endParaRPr lang="pt-BR" sz="1200" b="1" dirty="0">
                <a:solidFill>
                  <a:schemeClr val="tx1"/>
                </a:solidFill>
              </a:endParaRPr>
            </a:p>
          </p:txBody>
        </p:sp>
      </p:grpSp>
      <p:sp>
        <p:nvSpPr>
          <p:cNvPr id="29" name="Retângulo 28"/>
          <p:cNvSpPr/>
          <p:nvPr/>
        </p:nvSpPr>
        <p:spPr>
          <a:xfrm flipH="1">
            <a:off x="4213238" y="1149155"/>
            <a:ext cx="4115489" cy="4652086"/>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smtClean="0"/>
              <a:t>Entre 1961 e 1962 foi observado </a:t>
            </a:r>
            <a:r>
              <a:rPr lang="pt-BR" dirty="0"/>
              <a:t>um grande número de </a:t>
            </a:r>
            <a:r>
              <a:rPr lang="pt-BR" dirty="0" smtClean="0"/>
              <a:t>crianças que nasceram </a:t>
            </a:r>
            <a:r>
              <a:rPr lang="pt-BR" dirty="0"/>
              <a:t>com má-formação de membros. </a:t>
            </a:r>
            <a:endParaRPr lang="pt-BR" dirty="0" smtClean="0"/>
          </a:p>
          <a:p>
            <a:endParaRPr lang="pt-BR" dirty="0"/>
          </a:p>
          <a:p>
            <a:r>
              <a:rPr lang="pt-BR" dirty="0" smtClean="0"/>
              <a:t>Durante a investigação, foi identificado que </a:t>
            </a:r>
            <a:r>
              <a:rPr lang="pt-BR" dirty="0"/>
              <a:t>muitas das mães faziam uso da Talidomida; com isso, descobria-se a </a:t>
            </a:r>
            <a:r>
              <a:rPr lang="pt-BR" dirty="0" err="1"/>
              <a:t>teratogenicidade</a:t>
            </a:r>
            <a:r>
              <a:rPr lang="pt-BR" dirty="0"/>
              <a:t> deste medicamento. </a:t>
            </a:r>
            <a:endParaRPr lang="pt-BR" dirty="0" smtClean="0"/>
          </a:p>
          <a:p>
            <a:endParaRPr lang="pt-BR" dirty="0"/>
          </a:p>
          <a:p>
            <a:r>
              <a:rPr lang="pt-BR" dirty="0" smtClean="0"/>
              <a:t>A </a:t>
            </a:r>
            <a:r>
              <a:rPr lang="pt-BR" dirty="0"/>
              <a:t>partir </a:t>
            </a:r>
            <a:r>
              <a:rPr lang="pt-BR" dirty="0" smtClean="0"/>
              <a:t>desse caso, </a:t>
            </a:r>
            <a:r>
              <a:rPr lang="pt-BR" dirty="0"/>
              <a:t>teve início a regulamentação sobre testes de segurança e eficácia de medicamentos. </a:t>
            </a:r>
            <a:r>
              <a:rPr lang="pt-BR" dirty="0" smtClean="0"/>
              <a:t>Para muitos, foi nesse momento que surgiu a </a:t>
            </a:r>
            <a:r>
              <a:rPr lang="pt-BR" b="1" u="sng" dirty="0" err="1" smtClean="0">
                <a:solidFill>
                  <a:srgbClr val="FF0000"/>
                </a:solidFill>
              </a:rPr>
              <a:t>farmacovigilância</a:t>
            </a:r>
            <a:r>
              <a:rPr lang="pt-BR" dirty="0" smtClean="0"/>
              <a:t>. </a:t>
            </a:r>
            <a:endParaRPr lang="pt-BR" dirty="0"/>
          </a:p>
        </p:txBody>
      </p:sp>
      <p:sp>
        <p:nvSpPr>
          <p:cNvPr id="30" name="CaixaDeTexto 29"/>
          <p:cNvSpPr txBox="1"/>
          <p:nvPr/>
        </p:nvSpPr>
        <p:spPr>
          <a:xfrm>
            <a:off x="7923737" y="1241174"/>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32" name="Canto dobrado 31"/>
          <p:cNvSpPr/>
          <p:nvPr/>
        </p:nvSpPr>
        <p:spPr>
          <a:xfrm>
            <a:off x="1434981" y="2729414"/>
            <a:ext cx="2623419" cy="254744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solidFill>
                <a:schemeClr val="bg1"/>
              </a:solidFill>
            </a:endParaRPr>
          </a:p>
          <a:p>
            <a:endParaRPr lang="pt-BR" dirty="0" smtClean="0">
              <a:solidFill>
                <a:schemeClr val="bg1"/>
              </a:solidFill>
            </a:endParaRPr>
          </a:p>
          <a:p>
            <a:r>
              <a:rPr lang="pt-BR" dirty="0" smtClean="0">
                <a:solidFill>
                  <a:schemeClr val="bg1"/>
                </a:solidFill>
              </a:rPr>
              <a:t>Na </a:t>
            </a:r>
            <a:r>
              <a:rPr lang="pt-BR" dirty="0">
                <a:solidFill>
                  <a:schemeClr val="bg1"/>
                </a:solidFill>
              </a:rPr>
              <a:t>mesma linha, no início da década de 1960 ficou bastante conhecido o caso dos defeitos congênitos </a:t>
            </a:r>
            <a:r>
              <a:rPr lang="pt-BR" dirty="0" smtClean="0">
                <a:solidFill>
                  <a:schemeClr val="bg1"/>
                </a:solidFill>
              </a:rPr>
              <a:t>causados por um medicamento, a</a:t>
            </a:r>
            <a:r>
              <a:rPr lang="pt-BR" dirty="0" smtClean="0"/>
              <a:t> Talidomida, que </a:t>
            </a:r>
            <a:r>
              <a:rPr lang="pt-BR" dirty="0"/>
              <a:t>foi comercializado para tratar náuseas em gestantes. </a:t>
            </a:r>
          </a:p>
          <a:p>
            <a:endParaRPr lang="pt-BR" dirty="0">
              <a:solidFill>
                <a:schemeClr val="bg1"/>
              </a:solidFill>
            </a:endParaRPr>
          </a:p>
        </p:txBody>
      </p:sp>
      <p:sp>
        <p:nvSpPr>
          <p:cNvPr id="7" name="Retângulo 6"/>
          <p:cNvSpPr/>
          <p:nvPr/>
        </p:nvSpPr>
        <p:spPr>
          <a:xfrm>
            <a:off x="8510652" y="2703435"/>
            <a:ext cx="2726504" cy="292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C</a:t>
            </a:r>
            <a:r>
              <a:rPr lang="pt-BR" dirty="0" smtClean="0"/>
              <a:t>iência </a:t>
            </a:r>
            <a:r>
              <a:rPr lang="pt-BR" dirty="0"/>
              <a:t>e atividades relativas à identificação, avaliação, compreensão e prevenção de efeitos adversos ou quaisquer problemas relacionados ao uso de </a:t>
            </a:r>
            <a:r>
              <a:rPr lang="pt-BR" dirty="0" smtClean="0"/>
              <a:t>medicamentos.</a:t>
            </a:r>
          </a:p>
          <a:p>
            <a:endParaRPr lang="pt-BR" dirty="0" smtClean="0"/>
          </a:p>
          <a:p>
            <a:r>
              <a:rPr lang="pt-BR" sz="800" dirty="0" smtClean="0"/>
              <a:t>Fonte: </a:t>
            </a:r>
            <a:r>
              <a:rPr lang="pt-BR" altLang="pt-BR" sz="800" dirty="0">
                <a:solidFill>
                  <a:srgbClr val="222222"/>
                </a:solidFill>
                <a:latin typeface="Helvetica Neue"/>
              </a:rPr>
              <a:t> </a:t>
            </a:r>
            <a:r>
              <a:rPr lang="pt-BR" altLang="pt-BR" sz="800" dirty="0" err="1">
                <a:solidFill>
                  <a:schemeClr val="bg1"/>
                </a:solidFill>
                <a:latin typeface="Helvetica Neue"/>
              </a:rPr>
              <a:t>Fornasier</a:t>
            </a:r>
            <a:r>
              <a:rPr lang="pt-BR" altLang="pt-BR" sz="800" dirty="0">
                <a:solidFill>
                  <a:schemeClr val="bg1"/>
                </a:solidFill>
                <a:latin typeface="Helvetica Neue"/>
              </a:rPr>
              <a:t> G., et al. </a:t>
            </a:r>
            <a:r>
              <a:rPr lang="pt-BR" altLang="pt-BR" sz="800" dirty="0" err="1">
                <a:solidFill>
                  <a:schemeClr val="bg1"/>
                </a:solidFill>
                <a:latin typeface="Helvetica Neue"/>
              </a:rPr>
              <a:t>An</a:t>
            </a:r>
            <a:r>
              <a:rPr lang="pt-BR" altLang="pt-BR" sz="800" dirty="0">
                <a:solidFill>
                  <a:schemeClr val="bg1"/>
                </a:solidFill>
                <a:latin typeface="Helvetica Neue"/>
              </a:rPr>
              <a:t> </a:t>
            </a:r>
            <a:r>
              <a:rPr lang="pt-BR" altLang="pt-BR" sz="800" dirty="0" err="1">
                <a:solidFill>
                  <a:schemeClr val="bg1"/>
                </a:solidFill>
                <a:latin typeface="Helvetica Neue"/>
              </a:rPr>
              <a:t>historical</a:t>
            </a:r>
            <a:r>
              <a:rPr lang="pt-BR" altLang="pt-BR" sz="800" dirty="0">
                <a:solidFill>
                  <a:schemeClr val="bg1"/>
                </a:solidFill>
                <a:latin typeface="Helvetica Neue"/>
              </a:rPr>
              <a:t> overview over </a:t>
            </a:r>
            <a:r>
              <a:rPr lang="pt-BR" altLang="pt-BR" sz="800" dirty="0" err="1">
                <a:solidFill>
                  <a:schemeClr val="bg1"/>
                </a:solidFill>
                <a:latin typeface="Helvetica Neue"/>
              </a:rPr>
              <a:t>Pharmacovigilance</a:t>
            </a:r>
            <a:r>
              <a:rPr lang="pt-BR" altLang="pt-BR" sz="800" dirty="0">
                <a:solidFill>
                  <a:schemeClr val="bg1"/>
                </a:solidFill>
                <a:latin typeface="Helvetica Neue"/>
              </a:rPr>
              <a:t>. </a:t>
            </a:r>
            <a:r>
              <a:rPr lang="pt-BR" altLang="pt-BR" sz="800" u="sng" dirty="0" err="1">
                <a:solidFill>
                  <a:schemeClr val="bg1"/>
                </a:solidFill>
                <a:latin typeface="Helvetica Neue"/>
                <a:hlinkClick r:id="rId6"/>
              </a:rPr>
              <a:t>Int</a:t>
            </a:r>
            <a:r>
              <a:rPr lang="pt-BR" altLang="pt-BR" sz="800" u="sng" dirty="0">
                <a:solidFill>
                  <a:schemeClr val="bg1"/>
                </a:solidFill>
                <a:latin typeface="Helvetica Neue"/>
                <a:hlinkClick r:id="rId6"/>
              </a:rPr>
              <a:t> J </a:t>
            </a:r>
            <a:r>
              <a:rPr lang="pt-BR" altLang="pt-BR" sz="800" u="sng" dirty="0" err="1">
                <a:solidFill>
                  <a:schemeClr val="bg1"/>
                </a:solidFill>
                <a:latin typeface="Helvetica Neue"/>
                <a:hlinkClick r:id="rId6"/>
              </a:rPr>
              <a:t>Clin</a:t>
            </a:r>
            <a:r>
              <a:rPr lang="pt-BR" altLang="pt-BR" sz="800" u="sng" dirty="0">
                <a:solidFill>
                  <a:schemeClr val="bg1"/>
                </a:solidFill>
                <a:latin typeface="Helvetica Neue"/>
                <a:hlinkClick r:id="rId6"/>
              </a:rPr>
              <a:t> </a:t>
            </a:r>
            <a:r>
              <a:rPr lang="pt-BR" altLang="pt-BR" sz="800" u="sng" dirty="0" err="1">
                <a:solidFill>
                  <a:schemeClr val="bg1"/>
                </a:solidFill>
                <a:latin typeface="Helvetica Neue"/>
                <a:hlinkClick r:id="rId6"/>
              </a:rPr>
              <a:t>Pharm</a:t>
            </a:r>
            <a:r>
              <a:rPr lang="pt-BR" altLang="pt-BR" sz="800" dirty="0">
                <a:solidFill>
                  <a:schemeClr val="bg1"/>
                </a:solidFill>
                <a:latin typeface="Helvetica Neue"/>
              </a:rPr>
              <a:t>. 2018; 40(4): </a:t>
            </a:r>
            <a:r>
              <a:rPr lang="pt-BR" altLang="pt-BR" sz="800" dirty="0" smtClean="0">
                <a:solidFill>
                  <a:schemeClr val="bg1"/>
                </a:solidFill>
                <a:latin typeface="Helvetica Neue"/>
              </a:rPr>
              <a:t>744–747, </a:t>
            </a:r>
            <a:r>
              <a:rPr lang="pt-BR" altLang="pt-BR" sz="800" u="sng" dirty="0" smtClean="0">
                <a:solidFill>
                  <a:srgbClr val="1B6AC9"/>
                </a:solidFill>
                <a:latin typeface="Helvetica Neue"/>
                <a:hlinkClick r:id="rId7"/>
              </a:rPr>
              <a:t>https</a:t>
            </a:r>
            <a:r>
              <a:rPr lang="pt-BR" altLang="pt-BR" sz="800" u="sng" dirty="0">
                <a:solidFill>
                  <a:srgbClr val="1B6AC9"/>
                </a:solidFill>
                <a:latin typeface="Helvetica Neue"/>
                <a:hlinkClick r:id="rId7"/>
              </a:rPr>
              <a:t>://www.ncbi.nlm.nih.gov/pmc/articles/PMC6132952/#:~:text=In%201961%2C%20a%20big%20change,following%20the%20tragedy%20of%20Thalidomide.&amp;text=In%201973%2C%20a%20retrospective%20study,was%20not%20observed%2C%20because%20Dr.</a:t>
            </a:r>
            <a:r>
              <a:rPr lang="pt-BR" altLang="pt-BR" sz="800" dirty="0">
                <a:solidFill>
                  <a:schemeClr val="tx1"/>
                </a:solidFill>
              </a:rPr>
              <a:t> </a:t>
            </a:r>
            <a:endParaRPr lang="pt-BR" altLang="pt-BR" sz="800" dirty="0">
              <a:solidFill>
                <a:schemeClr val="tx1"/>
              </a:solidFill>
              <a:latin typeface="Arial" panose="020B0604020202020204" pitchFamily="34" charset="0"/>
            </a:endParaRPr>
          </a:p>
          <a:p>
            <a:endParaRPr lang="pt-BR" dirty="0"/>
          </a:p>
        </p:txBody>
      </p:sp>
      <p:cxnSp>
        <p:nvCxnSpPr>
          <p:cNvPr id="9" name="Conector reto 8"/>
          <p:cNvCxnSpPr/>
          <p:nvPr/>
        </p:nvCxnSpPr>
        <p:spPr>
          <a:xfrm flipH="1" flipV="1">
            <a:off x="5904179" y="5036295"/>
            <a:ext cx="2773803" cy="3826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05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020031" y="3589818"/>
            <a:ext cx="3118792"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 e conheça o conteúdo desse documento.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Google Shape;398;p61"/>
          <p:cNvSpPr/>
          <p:nvPr/>
        </p:nvSpPr>
        <p:spPr>
          <a:xfrm>
            <a:off x="7772680" y="527340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34" name="Retângulo 33"/>
          <p:cNvSpPr/>
          <p:nvPr/>
        </p:nvSpPr>
        <p:spPr>
          <a:xfrm>
            <a:off x="1031453" y="1857872"/>
            <a:ext cx="2990127" cy="1569660"/>
          </a:xfrm>
          <a:prstGeom prst="rect">
            <a:avLst/>
          </a:prstGeom>
        </p:spPr>
        <p:txBody>
          <a:bodyPr wrap="square">
            <a:spAutoFit/>
          </a:bodyPr>
          <a:lstStyle/>
          <a:p>
            <a:endParaRPr lang="pt-BR" sz="1200" dirty="0">
              <a:solidFill>
                <a:srgbClr val="808284"/>
              </a:solidFill>
            </a:endParaRPr>
          </a:p>
          <a:p>
            <a:r>
              <a:rPr lang="pt-BR" sz="1200" dirty="0" smtClean="0">
                <a:solidFill>
                  <a:srgbClr val="808284"/>
                </a:solidFill>
              </a:rPr>
              <a:t>Em 1964, </a:t>
            </a:r>
            <a:r>
              <a:rPr lang="pt-BR" sz="1200" dirty="0">
                <a:solidFill>
                  <a:srgbClr val="808284"/>
                </a:solidFill>
              </a:rPr>
              <a:t>a A</a:t>
            </a:r>
            <a:r>
              <a:rPr lang="pt-BR" sz="1200" dirty="0" smtClean="0">
                <a:solidFill>
                  <a:srgbClr val="808284"/>
                </a:solidFill>
              </a:rPr>
              <a:t>ssociação </a:t>
            </a:r>
            <a:r>
              <a:rPr lang="pt-BR" sz="1200" dirty="0">
                <a:solidFill>
                  <a:srgbClr val="808284"/>
                </a:solidFill>
              </a:rPr>
              <a:t>Médica Mundial, </a:t>
            </a:r>
            <a:r>
              <a:rPr lang="pt-BR" sz="1200" dirty="0" smtClean="0">
                <a:solidFill>
                  <a:srgbClr val="808284"/>
                </a:solidFill>
              </a:rPr>
              <a:t>na sua </a:t>
            </a:r>
            <a:r>
              <a:rPr lang="pt-BR" sz="1200" dirty="0">
                <a:solidFill>
                  <a:srgbClr val="808284"/>
                </a:solidFill>
              </a:rPr>
              <a:t>18ª assembleia realizada </a:t>
            </a:r>
            <a:r>
              <a:rPr lang="pt-BR" sz="1200" dirty="0" smtClean="0">
                <a:solidFill>
                  <a:srgbClr val="808284"/>
                </a:solidFill>
              </a:rPr>
              <a:t>em Helsinki na Finlândia decidiu instituir um </a:t>
            </a:r>
            <a:r>
              <a:rPr lang="pt-BR" sz="1200" dirty="0">
                <a:solidFill>
                  <a:srgbClr val="808284"/>
                </a:solidFill>
              </a:rPr>
              <a:t>documento agregando um conjunto de princípios éticos que regem as pesquisas médicas envolvendo seres humanos, aos quais os médicos deveriam aderir.</a:t>
            </a:r>
          </a:p>
        </p:txBody>
      </p:sp>
      <p:pic>
        <p:nvPicPr>
          <p:cNvPr id="1026" name="Picture 2" descr="Schientific hand creating and Researching Biohacking Element Gene DNA Flask Syringe Medical Pharmaceuticals concept Biological Self improvement Health engineering hacker ethic Flat vector illust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284" y="1810997"/>
            <a:ext cx="3108638" cy="3212260"/>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5731693" y="1672208"/>
            <a:ext cx="368490" cy="400110"/>
          </a:xfrm>
          <a:prstGeom prst="rect">
            <a:avLst/>
          </a:prstGeom>
          <a:noFill/>
        </p:spPr>
        <p:txBody>
          <a:bodyPr wrap="square" rtlCol="0">
            <a:spAutoFit/>
          </a:bodyPr>
          <a:lstStyle/>
          <a:p>
            <a:r>
              <a:rPr lang="pt-BR" sz="2000" b="1" dirty="0" smtClean="0">
                <a:solidFill>
                  <a:schemeClr val="accent1"/>
                </a:solidFill>
              </a:rPr>
              <a:t>É</a:t>
            </a:r>
            <a:endParaRPr lang="pt-BR" sz="2000" b="1" dirty="0">
              <a:solidFill>
                <a:schemeClr val="accent1"/>
              </a:solidFill>
            </a:endParaRPr>
          </a:p>
        </p:txBody>
      </p:sp>
      <p:sp>
        <p:nvSpPr>
          <p:cNvPr id="35" name="CaixaDeTexto 34"/>
          <p:cNvSpPr txBox="1"/>
          <p:nvPr/>
        </p:nvSpPr>
        <p:spPr>
          <a:xfrm>
            <a:off x="6092458" y="1672208"/>
            <a:ext cx="368490" cy="400110"/>
          </a:xfrm>
          <a:prstGeom prst="rect">
            <a:avLst/>
          </a:prstGeom>
          <a:noFill/>
        </p:spPr>
        <p:txBody>
          <a:bodyPr wrap="square" rtlCol="0">
            <a:spAutoFit/>
          </a:bodyPr>
          <a:lstStyle/>
          <a:p>
            <a:r>
              <a:rPr lang="pt-BR" sz="2000" b="1" dirty="0" smtClean="0">
                <a:solidFill>
                  <a:schemeClr val="accent1"/>
                </a:solidFill>
              </a:rPr>
              <a:t>T</a:t>
            </a:r>
            <a:endParaRPr lang="pt-BR" sz="2000" b="1" dirty="0">
              <a:solidFill>
                <a:schemeClr val="accent1"/>
              </a:solidFill>
            </a:endParaRPr>
          </a:p>
        </p:txBody>
      </p:sp>
      <p:sp>
        <p:nvSpPr>
          <p:cNvPr id="36" name="CaixaDeTexto 35"/>
          <p:cNvSpPr txBox="1"/>
          <p:nvPr/>
        </p:nvSpPr>
        <p:spPr>
          <a:xfrm>
            <a:off x="6432658" y="1680500"/>
            <a:ext cx="368490" cy="400110"/>
          </a:xfrm>
          <a:prstGeom prst="rect">
            <a:avLst/>
          </a:prstGeom>
          <a:noFill/>
        </p:spPr>
        <p:txBody>
          <a:bodyPr wrap="square" rtlCol="0">
            <a:spAutoFit/>
          </a:bodyPr>
          <a:lstStyle/>
          <a:p>
            <a:r>
              <a:rPr lang="pt-BR" sz="2000" b="1" dirty="0" smtClean="0">
                <a:solidFill>
                  <a:schemeClr val="accent1"/>
                </a:solidFill>
              </a:rPr>
              <a:t>I</a:t>
            </a:r>
            <a:endParaRPr lang="pt-BR" sz="2000" b="1" dirty="0">
              <a:solidFill>
                <a:schemeClr val="accent1"/>
              </a:solidFill>
            </a:endParaRPr>
          </a:p>
        </p:txBody>
      </p:sp>
      <p:sp>
        <p:nvSpPr>
          <p:cNvPr id="37" name="CaixaDeTexto 36"/>
          <p:cNvSpPr txBox="1"/>
          <p:nvPr/>
        </p:nvSpPr>
        <p:spPr>
          <a:xfrm>
            <a:off x="6605438" y="1672208"/>
            <a:ext cx="368490" cy="400110"/>
          </a:xfrm>
          <a:prstGeom prst="rect">
            <a:avLst/>
          </a:prstGeom>
          <a:noFill/>
        </p:spPr>
        <p:txBody>
          <a:bodyPr wrap="square" rtlCol="0">
            <a:spAutoFit/>
          </a:bodyPr>
          <a:lstStyle/>
          <a:p>
            <a:r>
              <a:rPr lang="pt-BR" sz="2000" b="1" dirty="0">
                <a:solidFill>
                  <a:schemeClr val="accent1"/>
                </a:solidFill>
              </a:rPr>
              <a:t>C</a:t>
            </a:r>
          </a:p>
        </p:txBody>
      </p:sp>
      <p:sp>
        <p:nvSpPr>
          <p:cNvPr id="38" name="CaixaDeTexto 37"/>
          <p:cNvSpPr txBox="1"/>
          <p:nvPr/>
        </p:nvSpPr>
        <p:spPr>
          <a:xfrm flipH="1">
            <a:off x="6939244" y="1672208"/>
            <a:ext cx="207138" cy="400110"/>
          </a:xfrm>
          <a:prstGeom prst="rect">
            <a:avLst/>
          </a:prstGeom>
          <a:noFill/>
        </p:spPr>
        <p:txBody>
          <a:bodyPr wrap="square" rtlCol="0">
            <a:spAutoFit/>
          </a:bodyPr>
          <a:lstStyle/>
          <a:p>
            <a:r>
              <a:rPr lang="pt-BR" sz="2000" b="1" dirty="0" smtClean="0">
                <a:solidFill>
                  <a:schemeClr val="accent1"/>
                </a:solidFill>
              </a:rPr>
              <a:t>A</a:t>
            </a:r>
            <a:endParaRPr lang="pt-BR" sz="2000" b="1" dirty="0">
              <a:solidFill>
                <a:schemeClr val="accent1"/>
              </a:solidFill>
            </a:endParaRPr>
          </a:p>
        </p:txBody>
      </p:sp>
      <p:sp>
        <p:nvSpPr>
          <p:cNvPr id="39" name="Retângulo 38"/>
          <p:cNvSpPr/>
          <p:nvPr/>
        </p:nvSpPr>
        <p:spPr>
          <a:xfrm>
            <a:off x="7853690" y="439224"/>
            <a:ext cx="2108644" cy="204028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construir uma imagem com vetores que remetam a medicina e </a:t>
            </a:r>
            <a:r>
              <a:rPr lang="pt-BR" dirty="0" err="1" smtClean="0">
                <a:solidFill>
                  <a:schemeClr val="tx1"/>
                </a:solidFill>
              </a:rPr>
              <a:t>pequisa</a:t>
            </a:r>
            <a:r>
              <a:rPr lang="pt-BR" dirty="0" smtClean="0">
                <a:solidFill>
                  <a:schemeClr val="tx1"/>
                </a:solidFill>
              </a:rPr>
              <a:t>.</a:t>
            </a:r>
          </a:p>
          <a:p>
            <a:pPr algn="ctr"/>
            <a:endParaRPr lang="pt-BR" dirty="0">
              <a:solidFill>
                <a:schemeClr val="tx1"/>
              </a:solidFill>
            </a:endParaRPr>
          </a:p>
          <a:p>
            <a:pPr algn="ctr"/>
            <a:r>
              <a:rPr lang="pt-BR" dirty="0" smtClean="0">
                <a:solidFill>
                  <a:schemeClr val="tx1"/>
                </a:solidFill>
              </a:rPr>
              <a:t>Fazer uma bossa com a palavra ÉTICA</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108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790008" y="914292"/>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1289713" y="1744998"/>
            <a:ext cx="7060204"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números das cartas e conheça os princípios éticos da Declaração de Helsinki.</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694109" y="1449767"/>
            <a:ext cx="2647028" cy="35818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imagem com um envelope aberto </a:t>
            </a:r>
            <a:r>
              <a:rPr lang="pt-BR" dirty="0">
                <a:solidFill>
                  <a:schemeClr val="tx1"/>
                </a:solidFill>
              </a:rPr>
              <a:t>7 cartas (“retângulos”) uma do lado da outra dentro do </a:t>
            </a:r>
            <a:r>
              <a:rPr lang="pt-BR" dirty="0" smtClean="0">
                <a:solidFill>
                  <a:schemeClr val="tx1"/>
                </a:solidFill>
              </a:rPr>
              <a:t>envelope.</a:t>
            </a:r>
          </a:p>
          <a:p>
            <a:pPr algn="ctr"/>
            <a:endParaRPr lang="pt-BR" dirty="0">
              <a:solidFill>
                <a:schemeClr val="tx1"/>
              </a:solidFill>
            </a:endParaRPr>
          </a:p>
          <a:p>
            <a:pPr algn="ctr"/>
            <a:r>
              <a:rPr lang="pt-BR" dirty="0" smtClean="0">
                <a:solidFill>
                  <a:schemeClr val="tx1"/>
                </a:solidFill>
              </a:rPr>
              <a:t>Ao </a:t>
            </a:r>
            <a:r>
              <a:rPr lang="pt-BR" dirty="0">
                <a:solidFill>
                  <a:schemeClr val="tx1"/>
                </a:solidFill>
              </a:rPr>
              <a:t>clicar em cada uma das cartas expande-se (pop-up) para leitura do </a:t>
            </a:r>
            <a:r>
              <a:rPr lang="pt-BR" dirty="0" smtClean="0">
                <a:solidFill>
                  <a:schemeClr val="tx1"/>
                </a:solidFill>
              </a:rPr>
              <a:t>conteúdo. O texto de CADA CARTA consta nos próximos slides.</a:t>
            </a:r>
            <a:endParaRPr lang="pt-BR" dirty="0">
              <a:solidFill>
                <a:schemeClr val="tx1"/>
              </a:solidFill>
            </a:endParaRPr>
          </a:p>
          <a:p>
            <a:pPr algn="ctr"/>
            <a:endParaRPr lang="pt-BR" b="1" dirty="0" smtClean="0">
              <a:solidFill>
                <a:schemeClr val="tx1"/>
              </a:solidFill>
            </a:endParaRPr>
          </a:p>
          <a:p>
            <a:pPr algn="ctr"/>
            <a:r>
              <a:rPr lang="pt-BR" dirty="0">
                <a:solidFill>
                  <a:schemeClr val="tx1"/>
                </a:solidFill>
              </a:rPr>
              <a:t>Com um segundo </a:t>
            </a:r>
            <a:r>
              <a:rPr lang="pt-BR" dirty="0" smtClean="0">
                <a:solidFill>
                  <a:schemeClr val="tx1"/>
                </a:solidFill>
              </a:rPr>
              <a:t>clique, </a:t>
            </a:r>
            <a:r>
              <a:rPr lang="pt-BR" dirty="0">
                <a:solidFill>
                  <a:schemeClr val="tx1"/>
                </a:solidFill>
              </a:rPr>
              <a:t>a carta “fecha/contrai” e dá espaço para que o aluno possa clicar na próxima carta</a:t>
            </a:r>
            <a:endParaRPr lang="pt-BR" b="1" dirty="0" smtClean="0">
              <a:solidFill>
                <a:schemeClr val="tx1"/>
              </a:solidFill>
            </a:endParaRPr>
          </a:p>
        </p:txBody>
      </p:sp>
      <p:sp>
        <p:nvSpPr>
          <p:cNvPr id="21" name="Google Shape;398;p61"/>
          <p:cNvSpPr/>
          <p:nvPr/>
        </p:nvSpPr>
        <p:spPr>
          <a:xfrm>
            <a:off x="7799471" y="529482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pic>
        <p:nvPicPr>
          <p:cNvPr id="2050" name="Picture 2" descr="mail message  open "/>
          <p:cNvPicPr>
            <a:picLocks noChangeAspect="1" noChangeArrowheads="1"/>
          </p:cNvPicPr>
          <p:nvPr/>
        </p:nvPicPr>
        <p:blipFill rotWithShape="1">
          <a:blip r:embed="rId5">
            <a:extLst>
              <a:ext uri="{28A0092B-C50C-407E-A947-70E740481C1C}">
                <a14:useLocalDpi xmlns:a14="http://schemas.microsoft.com/office/drawing/2010/main" val="0"/>
              </a:ext>
            </a:extLst>
          </a:blip>
          <a:srcRect l="14333" r="25245" b="24095"/>
          <a:stretch/>
        </p:blipFill>
        <p:spPr bwMode="auto">
          <a:xfrm>
            <a:off x="2632539" y="2420203"/>
            <a:ext cx="3739487" cy="3349257"/>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rot="20072067">
            <a:off x="2504629" y="3024417"/>
            <a:ext cx="960489" cy="1192079"/>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18" name="Retângulo 17"/>
          <p:cNvSpPr/>
          <p:nvPr/>
        </p:nvSpPr>
        <p:spPr>
          <a:xfrm rot="19941822">
            <a:off x="2923907" y="2634957"/>
            <a:ext cx="710494" cy="166003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28" name="Retângulo 27"/>
          <p:cNvSpPr/>
          <p:nvPr/>
        </p:nvSpPr>
        <p:spPr>
          <a:xfrm rot="20282623">
            <a:off x="3508574" y="2257181"/>
            <a:ext cx="771543" cy="197655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29" name="Retângulo 28"/>
          <p:cNvSpPr/>
          <p:nvPr/>
        </p:nvSpPr>
        <p:spPr>
          <a:xfrm>
            <a:off x="3768118" y="2291873"/>
            <a:ext cx="1440370" cy="2036458"/>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30" name="Retângulo 29"/>
          <p:cNvSpPr/>
          <p:nvPr/>
        </p:nvSpPr>
        <p:spPr>
          <a:xfrm rot="1325187">
            <a:off x="4843280" y="2416195"/>
            <a:ext cx="984192" cy="171770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31" name="Retângulo 30"/>
          <p:cNvSpPr/>
          <p:nvPr/>
        </p:nvSpPr>
        <p:spPr>
          <a:xfrm rot="1325187">
            <a:off x="5362503" y="2785343"/>
            <a:ext cx="984192" cy="171770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32" name="Retângulo 31"/>
          <p:cNvSpPr/>
          <p:nvPr/>
        </p:nvSpPr>
        <p:spPr>
          <a:xfrm rot="1325187">
            <a:off x="5702092" y="3052030"/>
            <a:ext cx="984192" cy="1717704"/>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pt-BR" u="sng" dirty="0" smtClean="0">
              <a:solidFill>
                <a:srgbClr val="0070C0"/>
              </a:solidFill>
            </a:endParaRPr>
          </a:p>
          <a:p>
            <a:pPr algn="ctr"/>
            <a:endParaRPr lang="pt-BR" dirty="0">
              <a:solidFill>
                <a:schemeClr val="accent1"/>
              </a:solidFill>
            </a:endParaRPr>
          </a:p>
        </p:txBody>
      </p:sp>
      <p:sp>
        <p:nvSpPr>
          <p:cNvPr id="5" name="CaixaDeTexto 4"/>
          <p:cNvSpPr txBox="1"/>
          <p:nvPr/>
        </p:nvSpPr>
        <p:spPr>
          <a:xfrm>
            <a:off x="2546091" y="3389158"/>
            <a:ext cx="238142" cy="307777"/>
          </a:xfrm>
          <a:prstGeom prst="rect">
            <a:avLst/>
          </a:prstGeom>
          <a:noFill/>
        </p:spPr>
        <p:txBody>
          <a:bodyPr wrap="square" rtlCol="0">
            <a:spAutoFit/>
          </a:bodyPr>
          <a:lstStyle/>
          <a:p>
            <a:r>
              <a:rPr lang="pt-BR" dirty="0" smtClean="0"/>
              <a:t>1</a:t>
            </a:r>
            <a:endParaRPr lang="pt-BR" dirty="0"/>
          </a:p>
        </p:txBody>
      </p:sp>
      <p:sp>
        <p:nvSpPr>
          <p:cNvPr id="34" name="CaixaDeTexto 33"/>
          <p:cNvSpPr txBox="1"/>
          <p:nvPr/>
        </p:nvSpPr>
        <p:spPr>
          <a:xfrm>
            <a:off x="2938340" y="2773149"/>
            <a:ext cx="238142" cy="307777"/>
          </a:xfrm>
          <a:prstGeom prst="rect">
            <a:avLst/>
          </a:prstGeom>
          <a:noFill/>
        </p:spPr>
        <p:txBody>
          <a:bodyPr wrap="square" rtlCol="0">
            <a:spAutoFit/>
          </a:bodyPr>
          <a:lstStyle/>
          <a:p>
            <a:r>
              <a:rPr lang="pt-BR" dirty="0"/>
              <a:t>2</a:t>
            </a:r>
          </a:p>
        </p:txBody>
      </p:sp>
      <p:sp>
        <p:nvSpPr>
          <p:cNvPr id="35" name="CaixaDeTexto 34"/>
          <p:cNvSpPr txBox="1"/>
          <p:nvPr/>
        </p:nvSpPr>
        <p:spPr>
          <a:xfrm>
            <a:off x="3425635" y="2492394"/>
            <a:ext cx="238142" cy="307777"/>
          </a:xfrm>
          <a:prstGeom prst="rect">
            <a:avLst/>
          </a:prstGeom>
          <a:noFill/>
        </p:spPr>
        <p:txBody>
          <a:bodyPr wrap="square" rtlCol="0">
            <a:spAutoFit/>
          </a:bodyPr>
          <a:lstStyle/>
          <a:p>
            <a:r>
              <a:rPr lang="pt-BR" dirty="0" smtClean="0"/>
              <a:t>3</a:t>
            </a:r>
            <a:endParaRPr lang="pt-BR" dirty="0"/>
          </a:p>
        </p:txBody>
      </p:sp>
      <p:sp>
        <p:nvSpPr>
          <p:cNvPr id="36" name="CaixaDeTexto 35"/>
          <p:cNvSpPr txBox="1"/>
          <p:nvPr/>
        </p:nvSpPr>
        <p:spPr>
          <a:xfrm>
            <a:off x="4213975" y="2479507"/>
            <a:ext cx="238142" cy="307777"/>
          </a:xfrm>
          <a:prstGeom prst="rect">
            <a:avLst/>
          </a:prstGeom>
          <a:noFill/>
        </p:spPr>
        <p:txBody>
          <a:bodyPr wrap="square" rtlCol="0">
            <a:spAutoFit/>
          </a:bodyPr>
          <a:lstStyle/>
          <a:p>
            <a:r>
              <a:rPr lang="pt-BR" dirty="0" smtClean="0"/>
              <a:t>4</a:t>
            </a:r>
            <a:endParaRPr lang="pt-BR" dirty="0"/>
          </a:p>
        </p:txBody>
      </p:sp>
      <p:sp>
        <p:nvSpPr>
          <p:cNvPr id="37" name="CaixaDeTexto 36"/>
          <p:cNvSpPr txBox="1"/>
          <p:nvPr/>
        </p:nvSpPr>
        <p:spPr>
          <a:xfrm>
            <a:off x="5277151" y="2487414"/>
            <a:ext cx="238142" cy="307777"/>
          </a:xfrm>
          <a:prstGeom prst="rect">
            <a:avLst/>
          </a:prstGeom>
          <a:noFill/>
        </p:spPr>
        <p:txBody>
          <a:bodyPr wrap="square" rtlCol="0">
            <a:spAutoFit/>
          </a:bodyPr>
          <a:lstStyle/>
          <a:p>
            <a:r>
              <a:rPr lang="pt-BR" dirty="0"/>
              <a:t>5</a:t>
            </a:r>
          </a:p>
        </p:txBody>
      </p:sp>
      <p:sp>
        <p:nvSpPr>
          <p:cNvPr id="38" name="CaixaDeTexto 37"/>
          <p:cNvSpPr txBox="1"/>
          <p:nvPr/>
        </p:nvSpPr>
        <p:spPr>
          <a:xfrm>
            <a:off x="5681053" y="2833851"/>
            <a:ext cx="238142" cy="307777"/>
          </a:xfrm>
          <a:prstGeom prst="rect">
            <a:avLst/>
          </a:prstGeom>
          <a:noFill/>
        </p:spPr>
        <p:txBody>
          <a:bodyPr wrap="square" rtlCol="0">
            <a:spAutoFit/>
          </a:bodyPr>
          <a:lstStyle/>
          <a:p>
            <a:r>
              <a:rPr lang="pt-BR" dirty="0" smtClean="0"/>
              <a:t>6</a:t>
            </a:r>
            <a:endParaRPr lang="pt-BR" dirty="0"/>
          </a:p>
        </p:txBody>
      </p:sp>
      <p:sp>
        <p:nvSpPr>
          <p:cNvPr id="39" name="CaixaDeTexto 38"/>
          <p:cNvSpPr txBox="1"/>
          <p:nvPr/>
        </p:nvSpPr>
        <p:spPr>
          <a:xfrm>
            <a:off x="6403487" y="3262077"/>
            <a:ext cx="238142" cy="307777"/>
          </a:xfrm>
          <a:prstGeom prst="rect">
            <a:avLst/>
          </a:prstGeom>
          <a:noFill/>
        </p:spPr>
        <p:txBody>
          <a:bodyPr wrap="square" rtlCol="0">
            <a:spAutoFit/>
          </a:bodyPr>
          <a:lstStyle/>
          <a:p>
            <a:r>
              <a:rPr lang="pt-BR" dirty="0" smtClean="0"/>
              <a:t>7</a:t>
            </a:r>
            <a:endParaRPr lang="pt-BR" dirty="0"/>
          </a:p>
        </p:txBody>
      </p:sp>
    </p:spTree>
    <p:extLst>
      <p:ext uri="{BB962C8B-B14F-4D97-AF65-F5344CB8AC3E}">
        <p14:creationId xmlns:p14="http://schemas.microsoft.com/office/powerpoint/2010/main" val="3204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8" name="Retângulo 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Google Shape;388;p60"/>
          <p:cNvSpPr txBox="1"/>
          <p:nvPr/>
        </p:nvSpPr>
        <p:spPr>
          <a:xfrm>
            <a:off x="965432" y="2211508"/>
            <a:ext cx="3611282" cy="2304677"/>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0" i="0" u="none" strike="noStrike" cap="none" dirty="0">
                <a:solidFill>
                  <a:srgbClr val="808284"/>
                </a:solidFill>
                <a:sym typeface="Arial"/>
              </a:rPr>
              <a:t>Seja bem-vindo(a) ao módulo </a:t>
            </a:r>
            <a:r>
              <a:rPr lang="pt-BR" sz="1200" b="1" dirty="0" smtClean="0">
                <a:solidFill>
                  <a:srgbClr val="808284"/>
                </a:solidFill>
              </a:rPr>
              <a:t>Histórico e Diretrizes Ética Internacionais.</a:t>
            </a:r>
            <a:endParaRPr sz="1200" b="1"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1" dirty="0">
              <a:solidFill>
                <a:srgbClr val="808284"/>
              </a:solidFill>
            </a:endParaRPr>
          </a:p>
          <a:p>
            <a:pPr>
              <a:buSzPts val="1600"/>
            </a:pPr>
            <a:r>
              <a:rPr lang="pt-BR" sz="1200" dirty="0">
                <a:solidFill>
                  <a:srgbClr val="808284"/>
                </a:solidFill>
              </a:rPr>
              <a:t>Nele, você verá uma introdução do histórico da pesquisa clínica e seus referenciais, bem como conhecerá as bases documentais e preceitos da ética em pesquisas envolvendo seres humanos.</a:t>
            </a:r>
          </a:p>
          <a:p>
            <a:pPr>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Aproveite esse conteúdo...</a:t>
            </a:r>
          </a:p>
          <a:p>
            <a:pPr marL="0" marR="0" lvl="0" indent="0" algn="l" rtl="0">
              <a:lnSpc>
                <a:spcPct val="100000"/>
              </a:lnSpc>
              <a:spcBef>
                <a:spcPts val="0"/>
              </a:spcBef>
              <a:spcAft>
                <a:spcPts val="0"/>
              </a:spcAft>
              <a:buClr>
                <a:srgbClr val="000000"/>
              </a:buClr>
              <a:buSzPts val="1600"/>
              <a:buFont typeface="Arial"/>
              <a:buNone/>
            </a:pPr>
            <a:endParaRPr lang="pt-B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Bom estudo!</a:t>
            </a:r>
            <a:endParaRPr sz="1200" b="0" i="0" u="none" strike="noStrike" cap="none" dirty="0">
              <a:solidFill>
                <a:srgbClr val="808284"/>
              </a:solidFill>
              <a:sym typeface="Arial"/>
            </a:endParaRPr>
          </a:p>
        </p:txBody>
      </p:sp>
      <p:sp>
        <p:nvSpPr>
          <p:cNvPr id="16" name="Google Shape;398;p61"/>
          <p:cNvSpPr/>
          <p:nvPr/>
        </p:nvSpPr>
        <p:spPr>
          <a:xfrm>
            <a:off x="7953152" y="524979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7" name="Google Shape;389;p60"/>
          <p:cNvSpPr txBox="1"/>
          <p:nvPr/>
        </p:nvSpPr>
        <p:spPr>
          <a:xfrm>
            <a:off x="965432" y="4370595"/>
            <a:ext cx="338414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18" name="Retângulo 17"/>
          <p:cNvSpPr/>
          <p:nvPr/>
        </p:nvSpPr>
        <p:spPr>
          <a:xfrm>
            <a:off x="4527146" y="1330987"/>
            <a:ext cx="3817137" cy="370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Composição de vetores.</a:t>
            </a:r>
          </a:p>
          <a:p>
            <a:pPr algn="ctr"/>
            <a:endParaRPr lang="pt-BR" dirty="0"/>
          </a:p>
          <a:p>
            <a:pPr algn="ctr"/>
            <a:r>
              <a:rPr lang="pt-BR" dirty="0" smtClean="0"/>
              <a:t>Ícones que remetam a pesquisa clínica, documentos e ética.</a:t>
            </a:r>
            <a:endParaRPr lang="pt-BR" dirty="0"/>
          </a:p>
        </p:txBody>
      </p:sp>
    </p:spTree>
    <p:extLst>
      <p:ext uri="{BB962C8B-B14F-4D97-AF65-F5344CB8AC3E}">
        <p14:creationId xmlns:p14="http://schemas.microsoft.com/office/powerpoint/2010/main" val="149941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56" y="81970"/>
            <a:ext cx="7886700" cy="424763"/>
          </a:xfrm>
        </p:spPr>
        <p:txBody>
          <a:bodyPr/>
          <a:lstStyle/>
          <a:p>
            <a:r>
              <a:rPr lang="pt-BR" sz="1600" u="sng" dirty="0"/>
              <a:t>CARTA 1</a:t>
            </a:r>
            <a:r>
              <a:rPr lang="pt-BR" sz="1600" dirty="0"/>
              <a:t>:</a:t>
            </a:r>
          </a:p>
        </p:txBody>
      </p:sp>
      <p:sp>
        <p:nvSpPr>
          <p:cNvPr id="3" name="Espaço Reservado para Texto 2"/>
          <p:cNvSpPr>
            <a:spLocks noGrp="1"/>
          </p:cNvSpPr>
          <p:nvPr>
            <p:ph type="body" idx="1"/>
          </p:nvPr>
        </p:nvSpPr>
        <p:spPr>
          <a:xfrm>
            <a:off x="-36576" y="418635"/>
            <a:ext cx="9180576" cy="4192310"/>
          </a:xfrm>
        </p:spPr>
        <p:txBody>
          <a:bodyPr/>
          <a:lstStyle/>
          <a:p>
            <a:r>
              <a:rPr lang="pt-BR" sz="1400" dirty="0">
                <a:solidFill>
                  <a:schemeClr val="tx1"/>
                </a:solidFill>
              </a:rPr>
              <a:t>A pesquisa deve:</a:t>
            </a:r>
          </a:p>
          <a:p>
            <a:pPr lvl="0"/>
            <a:r>
              <a:rPr lang="pt-BR" sz="1400" dirty="0">
                <a:solidFill>
                  <a:schemeClr val="tx1"/>
                </a:solidFill>
              </a:rPr>
              <a:t>Seguir </a:t>
            </a:r>
            <a:r>
              <a:rPr lang="pt-BR" sz="1400" b="1" dirty="0">
                <a:solidFill>
                  <a:schemeClr val="tx1"/>
                </a:solidFill>
              </a:rPr>
              <a:t>princípios morais e científicos</a:t>
            </a:r>
            <a:r>
              <a:rPr lang="pt-BR" sz="1400" dirty="0">
                <a:solidFill>
                  <a:schemeClr val="tx1"/>
                </a:solidFill>
              </a:rPr>
              <a:t>;</a:t>
            </a:r>
          </a:p>
          <a:p>
            <a:pPr lvl="0"/>
            <a:r>
              <a:rPr lang="pt-BR" sz="1400" dirty="0">
                <a:solidFill>
                  <a:schemeClr val="tx1"/>
                </a:solidFill>
              </a:rPr>
              <a:t>Ser </a:t>
            </a:r>
            <a:r>
              <a:rPr lang="pt-BR" sz="1400" b="1" dirty="0">
                <a:solidFill>
                  <a:schemeClr val="tx1"/>
                </a:solidFill>
              </a:rPr>
              <a:t>baseada em experiências </a:t>
            </a:r>
            <a:r>
              <a:rPr lang="pt-BR" sz="1400" dirty="0">
                <a:solidFill>
                  <a:schemeClr val="tx1"/>
                </a:solidFill>
              </a:rPr>
              <a:t>de laboratório e com animais ou em outros fatos cientificamente comprovados;</a:t>
            </a:r>
          </a:p>
          <a:p>
            <a:pPr lvl="0"/>
            <a:r>
              <a:rPr lang="pt-BR" sz="1400" dirty="0">
                <a:solidFill>
                  <a:schemeClr val="tx1"/>
                </a:solidFill>
              </a:rPr>
              <a:t>Ser conduzida somente por </a:t>
            </a:r>
            <a:r>
              <a:rPr lang="pt-BR" sz="1400" b="1" dirty="0">
                <a:solidFill>
                  <a:schemeClr val="tx1"/>
                </a:solidFill>
              </a:rPr>
              <a:t>pessoal cientificamente qualificado</a:t>
            </a:r>
            <a:r>
              <a:rPr lang="pt-BR" sz="1400" dirty="0">
                <a:solidFill>
                  <a:schemeClr val="tx1"/>
                </a:solidFill>
              </a:rPr>
              <a:t> e sob a </a:t>
            </a:r>
            <a:r>
              <a:rPr lang="pt-BR" sz="1400" b="1" dirty="0">
                <a:solidFill>
                  <a:schemeClr val="tx1"/>
                </a:solidFill>
              </a:rPr>
              <a:t>supervisão médica</a:t>
            </a:r>
            <a:r>
              <a:rPr lang="pt-BR" sz="1400" dirty="0">
                <a:solidFill>
                  <a:schemeClr val="tx1"/>
                </a:solidFill>
              </a:rPr>
              <a:t>;</a:t>
            </a:r>
          </a:p>
          <a:p>
            <a:pPr lvl="0"/>
            <a:r>
              <a:rPr lang="pt-BR" sz="1400" dirty="0">
                <a:solidFill>
                  <a:schemeClr val="tx1"/>
                </a:solidFill>
              </a:rPr>
              <a:t>Ter a importância do </a:t>
            </a:r>
            <a:r>
              <a:rPr lang="pt-BR" sz="1400" b="1" dirty="0">
                <a:solidFill>
                  <a:schemeClr val="tx1"/>
                </a:solidFill>
              </a:rPr>
              <a:t>objetivo proporcional ao risco</a:t>
            </a:r>
            <a:r>
              <a:rPr lang="pt-BR" sz="1400" dirty="0">
                <a:solidFill>
                  <a:schemeClr val="tx1"/>
                </a:solidFill>
              </a:rPr>
              <a:t> inerente. O planejamento deve </a:t>
            </a:r>
            <a:r>
              <a:rPr lang="pt-BR" sz="1400" b="1" dirty="0">
                <a:solidFill>
                  <a:schemeClr val="tx1"/>
                </a:solidFill>
              </a:rPr>
              <a:t>ponderar riscos vs. </a:t>
            </a:r>
            <a:r>
              <a:rPr lang="pt-BR" sz="1400" b="1" dirty="0" smtClean="0">
                <a:solidFill>
                  <a:schemeClr val="tx1"/>
                </a:solidFill>
              </a:rPr>
              <a:t>benefícios</a:t>
            </a:r>
            <a:r>
              <a:rPr lang="pt-BR" sz="1400" dirty="0">
                <a:solidFill>
                  <a:schemeClr val="tx1"/>
                </a:solidFill>
              </a:rPr>
              <a:t>;</a:t>
            </a:r>
          </a:p>
          <a:p>
            <a:pPr lvl="0"/>
            <a:r>
              <a:rPr lang="pt-BR" sz="1400" dirty="0">
                <a:solidFill>
                  <a:schemeClr val="tx1"/>
                </a:solidFill>
              </a:rPr>
              <a:t>Ter todo o </a:t>
            </a:r>
            <a:r>
              <a:rPr lang="pt-BR" sz="1400" b="1" dirty="0">
                <a:solidFill>
                  <a:schemeClr val="tx1"/>
                </a:solidFill>
              </a:rPr>
              <a:t>risco</a:t>
            </a:r>
            <a:r>
              <a:rPr lang="pt-BR" sz="1400" dirty="0">
                <a:solidFill>
                  <a:schemeClr val="tx1"/>
                </a:solidFill>
              </a:rPr>
              <a:t> esperado </a:t>
            </a:r>
            <a:r>
              <a:rPr lang="pt-BR" sz="1400" b="1" dirty="0">
                <a:solidFill>
                  <a:schemeClr val="tx1"/>
                </a:solidFill>
              </a:rPr>
              <a:t>explicado</a:t>
            </a:r>
            <a:r>
              <a:rPr lang="pt-BR" sz="1400" dirty="0">
                <a:solidFill>
                  <a:schemeClr val="tx1"/>
                </a:solidFill>
              </a:rPr>
              <a:t> ao </a:t>
            </a:r>
            <a:r>
              <a:rPr lang="pt-BR" sz="1400" b="1" dirty="0">
                <a:solidFill>
                  <a:schemeClr val="tx1"/>
                </a:solidFill>
              </a:rPr>
              <a:t>paciente</a:t>
            </a:r>
            <a:r>
              <a:rPr lang="pt-BR" sz="1400" dirty="0">
                <a:solidFill>
                  <a:schemeClr val="tx1"/>
                </a:solidFill>
              </a:rPr>
              <a:t>.</a:t>
            </a:r>
          </a:p>
          <a:p>
            <a:pPr marL="228600" indent="0"/>
            <a:endParaRPr lang="pt-BR" sz="1400" dirty="0">
              <a:solidFill>
                <a:schemeClr val="tx1"/>
              </a:solidFill>
            </a:endParaRPr>
          </a:p>
          <a:p>
            <a:r>
              <a:rPr lang="pt-BR" sz="1400" u="sng" dirty="0">
                <a:solidFill>
                  <a:schemeClr val="tx1"/>
                </a:solidFill>
              </a:rPr>
              <a:t>CARTA 2:</a:t>
            </a:r>
            <a:endParaRPr lang="pt-BR" sz="1400" dirty="0">
              <a:solidFill>
                <a:schemeClr val="tx1"/>
              </a:solidFill>
            </a:endParaRPr>
          </a:p>
          <a:p>
            <a:r>
              <a:rPr lang="pt-BR" sz="1400" dirty="0">
                <a:solidFill>
                  <a:schemeClr val="tx1"/>
                </a:solidFill>
              </a:rPr>
              <a:t>A </a:t>
            </a:r>
            <a:r>
              <a:rPr lang="pt-BR" sz="1400" b="1" dirty="0">
                <a:solidFill>
                  <a:schemeClr val="tx1"/>
                </a:solidFill>
              </a:rPr>
              <a:t>responsabilidade</a:t>
            </a:r>
            <a:r>
              <a:rPr lang="pt-BR" sz="1400" dirty="0">
                <a:solidFill>
                  <a:schemeClr val="tx1"/>
                </a:solidFill>
              </a:rPr>
              <a:t> pela pesquisa é sempre do </a:t>
            </a:r>
            <a:r>
              <a:rPr lang="pt-BR" sz="1400" b="1" dirty="0">
                <a:solidFill>
                  <a:schemeClr val="tx1"/>
                </a:solidFill>
              </a:rPr>
              <a:t>pesquisador</a:t>
            </a:r>
            <a:r>
              <a:rPr lang="pt-BR" sz="1400" b="1" dirty="0" smtClean="0">
                <a:solidFill>
                  <a:schemeClr val="tx1"/>
                </a:solidFill>
              </a:rPr>
              <a:t>.</a:t>
            </a:r>
          </a:p>
          <a:p>
            <a:endParaRPr lang="pt-BR" sz="1400" dirty="0">
              <a:solidFill>
                <a:schemeClr val="tx1"/>
              </a:solidFill>
            </a:endParaRPr>
          </a:p>
          <a:p>
            <a:r>
              <a:rPr lang="pt-BR" sz="1400" u="sng" dirty="0">
                <a:solidFill>
                  <a:schemeClr val="tx1"/>
                </a:solidFill>
              </a:rPr>
              <a:t>CARTA 3:</a:t>
            </a:r>
            <a:endParaRPr lang="pt-BR" sz="1400" dirty="0">
              <a:solidFill>
                <a:schemeClr val="tx1"/>
              </a:solidFill>
            </a:endParaRPr>
          </a:p>
          <a:p>
            <a:r>
              <a:rPr lang="pt-BR" sz="1400" dirty="0">
                <a:solidFill>
                  <a:schemeClr val="tx1"/>
                </a:solidFill>
              </a:rPr>
              <a:t>É dever do médico </a:t>
            </a:r>
            <a:r>
              <a:rPr lang="pt-BR" sz="1400" b="1" dirty="0">
                <a:solidFill>
                  <a:schemeClr val="tx1"/>
                </a:solidFill>
              </a:rPr>
              <a:t>proteger a vida </a:t>
            </a:r>
            <a:r>
              <a:rPr lang="pt-BR" sz="1400" dirty="0">
                <a:solidFill>
                  <a:schemeClr val="tx1"/>
                </a:solidFill>
              </a:rPr>
              <a:t>e a saúde do paciente objeto da pesquisa</a:t>
            </a:r>
            <a:r>
              <a:rPr lang="pt-BR" sz="1400" dirty="0" smtClean="0">
                <a:solidFill>
                  <a:schemeClr val="tx1"/>
                </a:solidFill>
              </a:rPr>
              <a:t>.</a:t>
            </a:r>
          </a:p>
          <a:p>
            <a:endParaRPr lang="pt-BR" sz="1400" dirty="0">
              <a:solidFill>
                <a:schemeClr val="tx1"/>
              </a:solidFill>
            </a:endParaRPr>
          </a:p>
          <a:p>
            <a:r>
              <a:rPr lang="pt-BR" sz="1400" u="sng" dirty="0">
                <a:solidFill>
                  <a:schemeClr val="tx1"/>
                </a:solidFill>
              </a:rPr>
              <a:t>CARTA 4:</a:t>
            </a:r>
            <a:endParaRPr lang="pt-BR" sz="1400" dirty="0">
              <a:solidFill>
                <a:schemeClr val="tx1"/>
              </a:solidFill>
            </a:endParaRPr>
          </a:p>
          <a:p>
            <a:r>
              <a:rPr lang="pt-BR" sz="1400" dirty="0">
                <a:solidFill>
                  <a:schemeClr val="tx1"/>
                </a:solidFill>
              </a:rPr>
              <a:t>O médico deve ser livre para </a:t>
            </a:r>
            <a:r>
              <a:rPr lang="pt-BR" sz="1400" b="1" dirty="0">
                <a:solidFill>
                  <a:schemeClr val="tx1"/>
                </a:solidFill>
              </a:rPr>
              <a:t>empregar novos métodos </a:t>
            </a:r>
            <a:r>
              <a:rPr lang="pt-BR" sz="1400" dirty="0">
                <a:solidFill>
                  <a:schemeClr val="tx1"/>
                </a:solidFill>
              </a:rPr>
              <a:t>terapêuticos, se julgar que estes podem </a:t>
            </a:r>
            <a:r>
              <a:rPr lang="pt-BR" sz="1400" b="1" dirty="0">
                <a:solidFill>
                  <a:schemeClr val="tx1"/>
                </a:solidFill>
              </a:rPr>
              <a:t>salvar uma vida.</a:t>
            </a:r>
            <a:endParaRPr lang="pt-BR" sz="1400" dirty="0">
              <a:solidFill>
                <a:schemeClr val="tx1"/>
              </a:solidFill>
            </a:endParaRPr>
          </a:p>
          <a:p>
            <a:pPr marL="228600" indent="0"/>
            <a:endParaRPr lang="pt-BR" sz="1400" dirty="0">
              <a:solidFill>
                <a:schemeClr val="tx1"/>
              </a:solidFill>
            </a:endParaRPr>
          </a:p>
        </p:txBody>
      </p:sp>
      <p:sp>
        <p:nvSpPr>
          <p:cNvPr id="4" name="Retângulo 3"/>
          <p:cNvSpPr/>
          <p:nvPr/>
        </p:nvSpPr>
        <p:spPr>
          <a:xfrm>
            <a:off x="8888540" y="206254"/>
            <a:ext cx="2108644" cy="24277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esses conteúdos devem estar relacionados aos links correspondentes na imagem do envelope, e devem aparecer num formato de carta ou documento saindo de dentro do envelope.</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3126358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8888540" y="206254"/>
            <a:ext cx="2108644" cy="146505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cada nome de resolução deve ter um link </a:t>
            </a:r>
            <a:r>
              <a:rPr lang="pt-BR" dirty="0" err="1" smtClean="0">
                <a:solidFill>
                  <a:schemeClr val="tx1"/>
                </a:solidFill>
              </a:rPr>
              <a:t>clicável</a:t>
            </a:r>
            <a:r>
              <a:rPr lang="pt-BR" dirty="0" smtClean="0">
                <a:solidFill>
                  <a:schemeClr val="tx1"/>
                </a:solidFill>
              </a:rPr>
              <a:t> que irá redirecionar para a página da respectiva resolução na internet.</a:t>
            </a:r>
            <a:endParaRPr lang="pt-BR" dirty="0">
              <a:solidFill>
                <a:schemeClr val="tx1"/>
              </a:solidFill>
            </a:endParaRPr>
          </a:p>
          <a:p>
            <a:pPr algn="ctr"/>
            <a:endParaRPr lang="pt-BR" b="1" dirty="0" smtClean="0">
              <a:solidFill>
                <a:schemeClr val="tx1"/>
              </a:solidFill>
            </a:endParaRPr>
          </a:p>
        </p:txBody>
      </p:sp>
      <p:sp>
        <p:nvSpPr>
          <p:cNvPr id="7" name="Retângulo 6"/>
          <p:cNvSpPr/>
          <p:nvPr/>
        </p:nvSpPr>
        <p:spPr>
          <a:xfrm>
            <a:off x="252482" y="206254"/>
            <a:ext cx="7772401" cy="2893100"/>
          </a:xfrm>
          <a:prstGeom prst="rect">
            <a:avLst/>
          </a:prstGeom>
        </p:spPr>
        <p:txBody>
          <a:bodyPr wrap="square">
            <a:spAutoFit/>
          </a:bodyPr>
          <a:lstStyle/>
          <a:p>
            <a:r>
              <a:rPr lang="pt-BR" u="sng" dirty="0">
                <a:solidFill>
                  <a:schemeClr val="tx1"/>
                </a:solidFill>
              </a:rPr>
              <a:t>CARTA 5</a:t>
            </a:r>
            <a:r>
              <a:rPr lang="pt-BR" u="sng" dirty="0" smtClean="0">
                <a:solidFill>
                  <a:schemeClr val="tx1"/>
                </a:solidFill>
              </a:rPr>
              <a:t>:</a:t>
            </a:r>
          </a:p>
          <a:p>
            <a:endParaRPr lang="pt-BR" dirty="0">
              <a:solidFill>
                <a:schemeClr val="tx1"/>
              </a:solidFill>
            </a:endParaRPr>
          </a:p>
          <a:p>
            <a:r>
              <a:rPr lang="pt-BR" dirty="0">
                <a:solidFill>
                  <a:schemeClr val="tx1"/>
                </a:solidFill>
              </a:rPr>
              <a:t>Obtenção do </a:t>
            </a:r>
            <a:r>
              <a:rPr lang="pt-BR" b="1" dirty="0">
                <a:solidFill>
                  <a:schemeClr val="tx1"/>
                </a:solidFill>
              </a:rPr>
              <a:t>consentimento é essencial </a:t>
            </a:r>
            <a:r>
              <a:rPr lang="pt-BR" dirty="0">
                <a:solidFill>
                  <a:schemeClr val="tx1"/>
                </a:solidFill>
              </a:rPr>
              <a:t>(em caso de incapazes, há necessidade do consentimento de um representante legal</a:t>
            </a:r>
            <a:r>
              <a:rPr lang="pt-BR" dirty="0" smtClean="0">
                <a:solidFill>
                  <a:schemeClr val="tx1"/>
                </a:solidFill>
              </a:rPr>
              <a:t>).</a:t>
            </a:r>
          </a:p>
          <a:p>
            <a:endParaRPr lang="pt-BR" dirty="0" smtClean="0">
              <a:solidFill>
                <a:schemeClr val="tx1"/>
              </a:solidFill>
            </a:endParaRPr>
          </a:p>
          <a:p>
            <a:endParaRPr lang="pt-BR" dirty="0">
              <a:solidFill>
                <a:schemeClr val="tx1"/>
              </a:solidFill>
            </a:endParaRPr>
          </a:p>
          <a:p>
            <a:r>
              <a:rPr lang="pt-BR" u="sng" dirty="0"/>
              <a:t>CARTA 6:</a:t>
            </a:r>
            <a:endParaRPr lang="pt-BR" dirty="0"/>
          </a:p>
          <a:p>
            <a:r>
              <a:rPr lang="pt-BR" dirty="0"/>
              <a:t>Possibilidade de </a:t>
            </a:r>
            <a:r>
              <a:rPr lang="pt-BR" b="1" dirty="0"/>
              <a:t>desistência</a:t>
            </a:r>
            <a:r>
              <a:rPr lang="pt-BR" dirty="0"/>
              <a:t> por parte do indivíduo (</a:t>
            </a:r>
            <a:r>
              <a:rPr lang="pt-BR" b="1" dirty="0"/>
              <a:t>a qualquer momento</a:t>
            </a:r>
            <a:r>
              <a:rPr lang="pt-BR" dirty="0" smtClean="0"/>
              <a:t>).</a:t>
            </a:r>
          </a:p>
          <a:p>
            <a:endParaRPr lang="pt-BR" dirty="0" smtClean="0"/>
          </a:p>
          <a:p>
            <a:endParaRPr lang="pt-BR" dirty="0"/>
          </a:p>
          <a:p>
            <a:r>
              <a:rPr lang="pt-BR" u="sng" dirty="0"/>
              <a:t>CARTA 7:</a:t>
            </a:r>
            <a:endParaRPr lang="pt-BR" dirty="0"/>
          </a:p>
          <a:p>
            <a:r>
              <a:rPr lang="pt-BR" dirty="0"/>
              <a:t>A pesquisa deve ser </a:t>
            </a:r>
            <a:r>
              <a:rPr lang="pt-BR" b="1" dirty="0"/>
              <a:t>interrompida se for prejudicial ao indivíduo</a:t>
            </a:r>
            <a:r>
              <a:rPr lang="pt-BR" dirty="0"/>
              <a:t>.</a:t>
            </a:r>
          </a:p>
          <a:p>
            <a:endParaRPr lang="pt-BR" dirty="0">
              <a:solidFill>
                <a:schemeClr val="tx1"/>
              </a:solidFill>
            </a:endParaRPr>
          </a:p>
        </p:txBody>
      </p:sp>
      <p:sp>
        <p:nvSpPr>
          <p:cNvPr id="8" name="Retângulo 7"/>
          <p:cNvSpPr/>
          <p:nvPr/>
        </p:nvSpPr>
        <p:spPr>
          <a:xfrm>
            <a:off x="8888540" y="206254"/>
            <a:ext cx="2108644" cy="24277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esses conteúdos devem estar relacionados aos links correspondentes na imagem do envelope, e devem aparecer num formato de carta ou documento saindo de dentro do envelope.</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444889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4562179"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982789" y="232640"/>
            <a:ext cx="2462244" cy="27404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construir o infográfico ao lado com os números e com fundo contendo as respectivas bandeiras ou pedaços das bandeiras que as identifiquem. Ao clicar em cada número abre um pop-up.</a:t>
            </a:r>
          </a:p>
          <a:p>
            <a:pPr algn="ctr"/>
            <a:endParaRPr lang="pt-BR" b="1" dirty="0">
              <a:solidFill>
                <a:schemeClr val="tx1"/>
              </a:solidFill>
            </a:endParaRPr>
          </a:p>
          <a:p>
            <a:pPr algn="ctr"/>
            <a:r>
              <a:rPr lang="pt-BR" b="1" dirty="0" smtClean="0">
                <a:solidFill>
                  <a:schemeClr val="tx1"/>
                </a:solidFill>
              </a:rPr>
              <a:t>Os conteúdos de cada divisão estão nos slides seguintes.</a:t>
            </a:r>
          </a:p>
        </p:txBody>
      </p:sp>
      <p:sp>
        <p:nvSpPr>
          <p:cNvPr id="21" name="Google Shape;398;p61"/>
          <p:cNvSpPr/>
          <p:nvPr/>
        </p:nvSpPr>
        <p:spPr>
          <a:xfrm>
            <a:off x="7772680" y="526575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
        <p:nvSpPr>
          <p:cNvPr id="28" name="Google Shape;401;p61">
            <a:extLst>
              <a:ext uri="{FF2B5EF4-FFF2-40B4-BE49-F238E27FC236}">
                <a16:creationId xmlns:a16="http://schemas.microsoft.com/office/drawing/2014/main" xmlns="" id="{9D01709D-51A5-764D-B320-23B8814D1755}"/>
              </a:ext>
            </a:extLst>
          </p:cNvPr>
          <p:cNvSpPr txBox="1"/>
          <p:nvPr/>
        </p:nvSpPr>
        <p:spPr>
          <a:xfrm>
            <a:off x="884230" y="4065106"/>
            <a:ext cx="3118792"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números e veja </a:t>
            </a:r>
            <a:r>
              <a:rPr lang="pt-BR" sz="1200" b="1" dirty="0">
                <a:solidFill>
                  <a:srgbClr val="FECE22"/>
                </a:solidFill>
              </a:rPr>
              <a:t>os principais pontos resultantes de cada umas </a:t>
            </a:r>
            <a:r>
              <a:rPr lang="pt-BR" sz="1200" b="1" dirty="0" smtClean="0">
                <a:solidFill>
                  <a:srgbClr val="FECE22"/>
                </a:solidFill>
              </a:rPr>
              <a:t>revisões.</a:t>
            </a:r>
            <a:endParaRPr lang="pt-BR" sz="1200" b="1" dirty="0">
              <a:solidFill>
                <a:srgbClr val="FECE22"/>
              </a:solidFill>
            </a:endParaRPr>
          </a:p>
        </p:txBody>
      </p:sp>
      <p:sp>
        <p:nvSpPr>
          <p:cNvPr id="29" name="Retângulo 28"/>
          <p:cNvSpPr/>
          <p:nvPr/>
        </p:nvSpPr>
        <p:spPr>
          <a:xfrm>
            <a:off x="867298" y="2183066"/>
            <a:ext cx="2990127" cy="1569660"/>
          </a:xfrm>
          <a:prstGeom prst="rect">
            <a:avLst/>
          </a:prstGeom>
        </p:spPr>
        <p:txBody>
          <a:bodyPr wrap="square">
            <a:spAutoFit/>
          </a:bodyPr>
          <a:lstStyle/>
          <a:p>
            <a:r>
              <a:rPr lang="pt-BR" sz="1200" dirty="0" smtClean="0">
                <a:solidFill>
                  <a:srgbClr val="808284"/>
                </a:solidFill>
              </a:rPr>
              <a:t>A Declaração de Helsinki original </a:t>
            </a:r>
            <a:r>
              <a:rPr lang="pt-BR" sz="1200" dirty="0">
                <a:solidFill>
                  <a:srgbClr val="808284"/>
                </a:solidFill>
              </a:rPr>
              <a:t>sofreu 7 revisões em reuniões realizadas </a:t>
            </a:r>
            <a:r>
              <a:rPr lang="pt-BR" sz="1200" dirty="0" smtClean="0">
                <a:solidFill>
                  <a:srgbClr val="808284"/>
                </a:solidFill>
              </a:rPr>
              <a:t>nos seguintes anos: 1975</a:t>
            </a:r>
            <a:r>
              <a:rPr lang="pt-BR" sz="1200" dirty="0">
                <a:solidFill>
                  <a:srgbClr val="808284"/>
                </a:solidFill>
              </a:rPr>
              <a:t>, 1983, 1989, 1996, 2000, 2008 e </a:t>
            </a:r>
            <a:r>
              <a:rPr lang="pt-BR" sz="1200" dirty="0" smtClean="0">
                <a:solidFill>
                  <a:srgbClr val="808284"/>
                </a:solidFill>
              </a:rPr>
              <a:t>2013.</a:t>
            </a:r>
          </a:p>
          <a:p>
            <a:endParaRPr lang="pt-BR" sz="1200" dirty="0">
              <a:solidFill>
                <a:srgbClr val="808284"/>
              </a:solidFill>
            </a:endParaRPr>
          </a:p>
          <a:p>
            <a:r>
              <a:rPr lang="pt-BR" sz="1200" dirty="0">
                <a:solidFill>
                  <a:srgbClr val="808284"/>
                </a:solidFill>
              </a:rPr>
              <a:t>Vale a pena destacar que, em 2002 e 2004, foram divulgadas notas de esclarecimento deste documento.</a:t>
            </a:r>
          </a:p>
        </p:txBody>
      </p:sp>
      <p:pic>
        <p:nvPicPr>
          <p:cNvPr id="3074" name="Picture 2" descr="Modelo infográfico gráfico círculo com opções 7 para apresentações, publicidade, layouts, relatórios anuais."/>
          <p:cNvPicPr>
            <a:picLocks noChangeAspect="1" noChangeArrowheads="1"/>
          </p:cNvPicPr>
          <p:nvPr/>
        </p:nvPicPr>
        <p:blipFill rotWithShape="1">
          <a:blip r:embed="rId5">
            <a:clrChange>
              <a:clrFrom>
                <a:srgbClr val="F9F9F9"/>
              </a:clrFrom>
              <a:clrTo>
                <a:srgbClr val="F9F9F9">
                  <a:alpha val="0"/>
                </a:srgbClr>
              </a:clrTo>
            </a:clrChange>
            <a:extLst>
              <a:ext uri="{28A0092B-C50C-407E-A947-70E740481C1C}">
                <a14:useLocalDpi xmlns:a14="http://schemas.microsoft.com/office/drawing/2010/main" val="0"/>
              </a:ext>
            </a:extLst>
          </a:blip>
          <a:srcRect b="12519"/>
          <a:stretch/>
        </p:blipFill>
        <p:spPr bwMode="auto">
          <a:xfrm>
            <a:off x="3594232" y="790004"/>
            <a:ext cx="4948865" cy="4281249"/>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5358539" y="2674960"/>
            <a:ext cx="1369808" cy="93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Revisões</a:t>
            </a:r>
            <a:endParaRPr lang="pt-BR" b="1" dirty="0">
              <a:solidFill>
                <a:schemeClr val="tx1"/>
              </a:solidFill>
            </a:endParaRPr>
          </a:p>
        </p:txBody>
      </p:sp>
      <p:sp>
        <p:nvSpPr>
          <p:cNvPr id="6" name="Retângulo 5"/>
          <p:cNvSpPr/>
          <p:nvPr/>
        </p:nvSpPr>
        <p:spPr>
          <a:xfrm>
            <a:off x="5472752" y="1323833"/>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Japão</a:t>
            </a:r>
            <a:endParaRPr lang="pt-BR" dirty="0"/>
          </a:p>
        </p:txBody>
      </p:sp>
      <p:sp>
        <p:nvSpPr>
          <p:cNvPr id="30" name="Retângulo 29"/>
          <p:cNvSpPr/>
          <p:nvPr/>
        </p:nvSpPr>
        <p:spPr>
          <a:xfrm>
            <a:off x="6863171" y="1762991"/>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Itália</a:t>
            </a:r>
            <a:endParaRPr lang="pt-BR" dirty="0"/>
          </a:p>
        </p:txBody>
      </p:sp>
      <p:sp>
        <p:nvSpPr>
          <p:cNvPr id="31" name="Retângulo 30"/>
          <p:cNvSpPr/>
          <p:nvPr/>
        </p:nvSpPr>
        <p:spPr>
          <a:xfrm>
            <a:off x="7112509" y="3085073"/>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China</a:t>
            </a:r>
            <a:endParaRPr lang="pt-BR" dirty="0"/>
          </a:p>
        </p:txBody>
      </p:sp>
      <p:sp>
        <p:nvSpPr>
          <p:cNvPr id="32" name="Retângulo 31"/>
          <p:cNvSpPr/>
          <p:nvPr/>
        </p:nvSpPr>
        <p:spPr>
          <a:xfrm>
            <a:off x="6235374" y="4155883"/>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África do Sul</a:t>
            </a:r>
            <a:endParaRPr lang="pt-BR" dirty="0"/>
          </a:p>
        </p:txBody>
      </p:sp>
      <p:sp>
        <p:nvSpPr>
          <p:cNvPr id="33" name="Retângulo 32"/>
          <p:cNvSpPr/>
          <p:nvPr/>
        </p:nvSpPr>
        <p:spPr>
          <a:xfrm>
            <a:off x="4688145" y="4087250"/>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Escócia</a:t>
            </a:r>
            <a:endParaRPr lang="pt-BR" dirty="0"/>
          </a:p>
        </p:txBody>
      </p:sp>
      <p:sp>
        <p:nvSpPr>
          <p:cNvPr id="34" name="Retângulo 33"/>
          <p:cNvSpPr/>
          <p:nvPr/>
        </p:nvSpPr>
        <p:spPr>
          <a:xfrm>
            <a:off x="4025872" y="3017710"/>
            <a:ext cx="995774" cy="612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smtClean="0"/>
              <a:t>Córeia</a:t>
            </a:r>
            <a:r>
              <a:rPr lang="pt-BR" dirty="0" smtClean="0"/>
              <a:t> do Sul</a:t>
            </a:r>
            <a:endParaRPr lang="pt-BR" dirty="0"/>
          </a:p>
        </p:txBody>
      </p:sp>
      <p:sp>
        <p:nvSpPr>
          <p:cNvPr id="35" name="Retângulo 34"/>
          <p:cNvSpPr/>
          <p:nvPr/>
        </p:nvSpPr>
        <p:spPr>
          <a:xfrm>
            <a:off x="4102944" y="1912682"/>
            <a:ext cx="1255594" cy="629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Brasil</a:t>
            </a:r>
            <a:endParaRPr lang="pt-BR" dirty="0"/>
          </a:p>
        </p:txBody>
      </p:sp>
    </p:spTree>
    <p:extLst>
      <p:ext uri="{BB962C8B-B14F-4D97-AF65-F5344CB8AC3E}">
        <p14:creationId xmlns:p14="http://schemas.microsoft.com/office/powerpoint/2010/main" val="3015284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150126" y="262892"/>
            <a:ext cx="8888540" cy="5350183"/>
          </a:xfrm>
          <a:prstGeom prst="rect">
            <a:avLst/>
          </a:prstGeom>
        </p:spPr>
        <p:txBody>
          <a:bodyPr wrap="square">
            <a:spAutoFit/>
          </a:bodyPr>
          <a:lstStyle/>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DIVISÃO 1:</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Revisão </a:t>
            </a:r>
            <a:r>
              <a:rPr lang="pt-BR" dirty="0" smtClean="0">
                <a:latin typeface="Arial" panose="020B0604020202020204" pitchFamily="34" charset="0"/>
                <a:ea typeface="Calibri" panose="020F0502020204030204" pitchFamily="34" charset="0"/>
                <a:cs typeface="Calibri" panose="020F0502020204030204" pitchFamily="34" charset="0"/>
              </a:rPr>
              <a:t>de 1975 </a:t>
            </a:r>
            <a:r>
              <a:rPr lang="pt-BR" dirty="0">
                <a:latin typeface="Arial" panose="020B0604020202020204" pitchFamily="34" charset="0"/>
                <a:ea typeface="Calibri" panose="020F0502020204030204" pitchFamily="34" charset="0"/>
                <a:cs typeface="Calibri" panose="020F0502020204030204" pitchFamily="34" charset="0"/>
              </a:rPr>
              <a:t>- Japão</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Preocupação com aspectos legais da pesquisa;</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Formalização de protocolos experimentais, os quais devem ser transmitidos a uma “comissão independente”;</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Precauções a respeito da publicação dos resultados;</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Interesses da ciência e da sociedade nunca devem se sobrepor ao bem-estar do indivíduo.</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 </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DIVISÃO 2:</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Revisão de 1983 - Itália</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Consentimento e pesquisa com menores.</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 </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DIVISÃO 3:</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Revisão de 1989 – Hong </a:t>
            </a:r>
            <a:r>
              <a:rPr lang="pt-BR" dirty="0" smtClean="0">
                <a:latin typeface="Arial" panose="020B0604020202020204" pitchFamily="34" charset="0"/>
                <a:ea typeface="Calibri" panose="020F0502020204030204" pitchFamily="34" charset="0"/>
                <a:cs typeface="Calibri" panose="020F0502020204030204" pitchFamily="34" charset="0"/>
              </a:rPr>
              <a:t>Kong</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Definição da função e estrutura da “comissão independente”.</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 </a:t>
            </a:r>
            <a:endParaRPr lang="pt-BR" dirty="0">
              <a:latin typeface="Minion Pro"/>
              <a:ea typeface="Calibri" panose="020F0502020204030204" pitchFamily="34" charset="0"/>
              <a:cs typeface="Calibri" panose="020F0502020204030204" pitchFamily="34" charset="0"/>
            </a:endParaRPr>
          </a:p>
        </p:txBody>
      </p:sp>
      <p:sp>
        <p:nvSpPr>
          <p:cNvPr id="8" name="Retângulo 7"/>
          <p:cNvSpPr/>
          <p:nvPr/>
        </p:nvSpPr>
        <p:spPr>
          <a:xfrm>
            <a:off x="8724767" y="1951631"/>
            <a:ext cx="2108644" cy="171888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smtClean="0">
              <a:solidFill>
                <a:schemeClr val="tx1"/>
              </a:solidFill>
            </a:endParaRPr>
          </a:p>
          <a:p>
            <a:pPr algn="ctr"/>
            <a:r>
              <a:rPr lang="pt-BR" dirty="0" smtClean="0">
                <a:solidFill>
                  <a:schemeClr val="tx1"/>
                </a:solidFill>
              </a:rPr>
              <a:t>Não precisa trazer a palavra DIVISÃO para o pop-up é só para indicar o conteúdo referente a cada número no infográfico.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1530527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09432" y="128846"/>
            <a:ext cx="8393373" cy="5360442"/>
          </a:xfrm>
          <a:prstGeom prst="rect">
            <a:avLst/>
          </a:prstGeom>
        </p:spPr>
        <p:txBody>
          <a:bodyPr wrap="square">
            <a:spAutoFit/>
          </a:bodyPr>
          <a:lstStyle/>
          <a:p>
            <a:pPr algn="just">
              <a:lnSpc>
                <a:spcPts val="1585"/>
              </a:lnSpc>
              <a:spcAft>
                <a:spcPts val="1135"/>
              </a:spcAft>
            </a:pP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DIVISÃO 4:</a:t>
            </a: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Revisão de 1996 - África do Sul</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Riscos e benefícios de novos métodos contrabalançados com as vantagens dos métodos correntes;</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Deve ser garantido o melhor método corrente de diagnóstico e terapia para cada paciente, incluindo os do grupo controle. Isto não exclui o uso de placebos inertes em estudos onde não existam métodos diagnósticos ou terapêuticos comprovados</a:t>
            </a:r>
            <a:r>
              <a:rPr lang="pt-BR" dirty="0" smtClean="0">
                <a:latin typeface="Arial" panose="020B0604020202020204" pitchFamily="34" charset="0"/>
                <a:ea typeface="Calibri" panose="020F0502020204030204" pitchFamily="34" charset="0"/>
                <a:cs typeface="Calibri" panose="020F0502020204030204" pitchFamily="34" charset="0"/>
              </a:rPr>
              <a:t>.</a:t>
            </a:r>
          </a:p>
          <a:p>
            <a:pPr marL="342900" lvl="0" indent="-342900" algn="just">
              <a:lnSpc>
                <a:spcPts val="1585"/>
              </a:lnSpc>
              <a:spcAft>
                <a:spcPts val="1135"/>
              </a:spcAft>
              <a:buFont typeface="Symbol" panose="05050102010706020507" pitchFamily="18" charset="2"/>
              <a:buChar char=""/>
            </a:pPr>
            <a:endParaRPr lang="pt-BR" dirty="0">
              <a:latin typeface="Arial" panose="020B0604020202020204" pitchFamily="34" charset="0"/>
              <a:ea typeface="Calibri" panose="020F0502020204030204" pitchFamily="34" charset="0"/>
              <a:cs typeface="Calibri" panose="020F0502020204030204" pitchFamily="34" charset="0"/>
            </a:endParaRPr>
          </a:p>
          <a:p>
            <a:r>
              <a:rPr lang="pt-BR" dirty="0"/>
              <a:t>DIVISÃO 5</a:t>
            </a:r>
            <a:r>
              <a:rPr lang="pt-BR" dirty="0" smtClean="0"/>
              <a:t>:</a:t>
            </a:r>
          </a:p>
          <a:p>
            <a:endParaRPr lang="pt-BR" dirty="0"/>
          </a:p>
          <a:p>
            <a:r>
              <a:rPr lang="pt-BR" dirty="0"/>
              <a:t>Revisão de 2000 </a:t>
            </a:r>
            <a:r>
              <a:rPr lang="pt-BR" dirty="0" smtClean="0"/>
              <a:t>– Escócia</a:t>
            </a:r>
          </a:p>
          <a:p>
            <a:endParaRPr lang="pt-BR" dirty="0"/>
          </a:p>
          <a:p>
            <a:pPr marL="285750" lvl="0" indent="-285750">
              <a:buFont typeface="Arial" panose="020B0604020202020204" pitchFamily="34" charset="0"/>
              <a:buChar char="•"/>
            </a:pPr>
            <a:r>
              <a:rPr lang="pt-BR" dirty="0"/>
              <a:t>Testes de comparação com os melhores métodos existentes;</a:t>
            </a:r>
          </a:p>
          <a:p>
            <a:pPr marL="285750" lvl="0" indent="-285750">
              <a:buFont typeface="Arial" panose="020B0604020202020204" pitchFamily="34" charset="0"/>
              <a:buChar char="•"/>
            </a:pPr>
            <a:r>
              <a:rPr lang="pt-BR" dirty="0"/>
              <a:t>Beneficiar as comunidades em que a pesquisa é realizada;</a:t>
            </a:r>
          </a:p>
          <a:p>
            <a:pPr marL="285750" lvl="0" indent="-285750">
              <a:buFont typeface="Arial" panose="020B0604020202020204" pitchFamily="34" charset="0"/>
              <a:buChar char="•"/>
            </a:pPr>
            <a:r>
              <a:rPr lang="pt-BR" dirty="0"/>
              <a:t>Na conclusão do estudo, assegurar acesso ao melhor método.</a:t>
            </a:r>
          </a:p>
          <a:p>
            <a:r>
              <a:rPr lang="pt-BR" dirty="0"/>
              <a:t> </a:t>
            </a:r>
          </a:p>
          <a:p>
            <a:r>
              <a:rPr lang="pt-BR" b="1" dirty="0">
                <a:solidFill>
                  <a:srgbClr val="FF0000"/>
                </a:solidFill>
              </a:rPr>
              <a:t>[inserir uma caixa de destaque com a seguinte </a:t>
            </a:r>
            <a:r>
              <a:rPr lang="pt-BR" b="1" dirty="0" smtClean="0">
                <a:solidFill>
                  <a:srgbClr val="FF0000"/>
                </a:solidFill>
              </a:rPr>
              <a:t>observação]</a:t>
            </a:r>
          </a:p>
          <a:p>
            <a:endParaRPr lang="pt-BR" dirty="0" smtClean="0"/>
          </a:p>
          <a:p>
            <a:r>
              <a:rPr lang="pt-BR" b="1" dirty="0" smtClean="0"/>
              <a:t>É </a:t>
            </a:r>
            <a:r>
              <a:rPr lang="pt-BR" b="1" dirty="0"/>
              <a:t>importante destacar que o itens dessa revisão foram reafirmados pelas normas brasileiras</a:t>
            </a:r>
            <a:r>
              <a:rPr lang="pt-BR" b="1" dirty="0" smtClean="0"/>
              <a:t>.</a:t>
            </a:r>
            <a:endParaRPr lang="pt-BR" b="1" dirty="0"/>
          </a:p>
          <a:p>
            <a:pPr marL="342900" lvl="0" indent="-342900" algn="just">
              <a:lnSpc>
                <a:spcPts val="1585"/>
              </a:lnSpc>
              <a:spcAft>
                <a:spcPts val="1135"/>
              </a:spcAft>
              <a:buFont typeface="Symbol" panose="05050102010706020507" pitchFamily="18" charset="2"/>
              <a:buChar char=""/>
            </a:pPr>
            <a:endParaRPr lang="pt-BR" dirty="0">
              <a:latin typeface="Minion Pro"/>
              <a:ea typeface="Calibri" panose="020F0502020204030204" pitchFamily="34" charset="0"/>
              <a:cs typeface="Calibri" panose="020F0502020204030204" pitchFamily="34" charset="0"/>
            </a:endParaRPr>
          </a:p>
        </p:txBody>
      </p:sp>
      <p:sp>
        <p:nvSpPr>
          <p:cNvPr id="5" name="Retângulo 4"/>
          <p:cNvSpPr/>
          <p:nvPr/>
        </p:nvSpPr>
        <p:spPr>
          <a:xfrm>
            <a:off x="8574642" y="2483893"/>
            <a:ext cx="2108644" cy="171888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smtClean="0">
              <a:solidFill>
                <a:schemeClr val="tx1"/>
              </a:solidFill>
            </a:endParaRPr>
          </a:p>
          <a:p>
            <a:pPr algn="ctr"/>
            <a:r>
              <a:rPr lang="pt-BR" dirty="0" smtClean="0">
                <a:solidFill>
                  <a:schemeClr val="tx1"/>
                </a:solidFill>
              </a:rPr>
              <a:t>Não precisa trazer a palavra DIVISÃO para o pop-up é só para indicar o conteúdo referente a cada número no infográfico.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57996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696035" y="1476323"/>
            <a:ext cx="7956645" cy="3067506"/>
          </a:xfrm>
          <a:prstGeom prst="rect">
            <a:avLst/>
          </a:prstGeom>
        </p:spPr>
        <p:txBody>
          <a:bodyPr wrap="square">
            <a:spAutoFit/>
          </a:bodyPr>
          <a:lstStyle/>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DIVISÃO 6</a:t>
            </a:r>
            <a:r>
              <a:rPr lang="pt-BR" dirty="0" smtClean="0">
                <a:latin typeface="Arial" panose="020B0604020202020204" pitchFamily="34" charset="0"/>
                <a:ea typeface="Calibri" panose="020F0502020204030204" pitchFamily="34" charset="0"/>
                <a:cs typeface="Calibri" panose="020F0502020204030204" pitchFamily="34" charset="0"/>
              </a:rPr>
              <a:t>:</a:t>
            </a:r>
          </a:p>
          <a:p>
            <a:pPr algn="just">
              <a:lnSpc>
                <a:spcPts val="1585"/>
              </a:lnSpc>
              <a:spcAft>
                <a:spcPts val="1135"/>
              </a:spcAft>
            </a:pPr>
            <a:endParaRPr lang="pt-BR" dirty="0">
              <a:latin typeface="Minion Pro"/>
              <a:ea typeface="Calibri" panose="020F0502020204030204" pitchFamily="34" charset="0"/>
              <a:cs typeface="Calibri" panose="020F0502020204030204" pitchFamily="34" charset="0"/>
            </a:endParaRPr>
          </a:p>
          <a:p>
            <a:pPr algn="just">
              <a:lnSpc>
                <a:spcPts val="1585"/>
              </a:lnSpc>
              <a:spcAft>
                <a:spcPts val="1135"/>
              </a:spcAft>
            </a:pPr>
            <a:r>
              <a:rPr lang="pt-BR" dirty="0">
                <a:latin typeface="Arial" panose="020B0604020202020204" pitchFamily="34" charset="0"/>
                <a:ea typeface="Calibri" panose="020F0502020204030204" pitchFamily="34" charset="0"/>
                <a:cs typeface="Calibri" panose="020F0502020204030204" pitchFamily="34" charset="0"/>
              </a:rPr>
              <a:t>Revisão de 2008 – Coreia do </a:t>
            </a:r>
            <a:r>
              <a:rPr lang="pt-BR" dirty="0" smtClean="0">
                <a:latin typeface="Arial" panose="020B0604020202020204" pitchFamily="34" charset="0"/>
                <a:ea typeface="Calibri" panose="020F0502020204030204" pitchFamily="34" charset="0"/>
                <a:cs typeface="Calibri" panose="020F0502020204030204" pitchFamily="34" charset="0"/>
              </a:rPr>
              <a:t>Sul</a:t>
            </a:r>
          </a:p>
          <a:p>
            <a:pPr algn="just">
              <a:lnSpc>
                <a:spcPts val="1585"/>
              </a:lnSpc>
              <a:spcAft>
                <a:spcPts val="1135"/>
              </a:spcAft>
            </a:pP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Declaração é moralmente obrigatória para os médicos;</a:t>
            </a:r>
            <a:endParaRPr lang="pt-BR" dirty="0">
              <a:latin typeface="Minion Pro"/>
              <a:ea typeface="Calibri" panose="020F0502020204030204" pitchFamily="34" charset="0"/>
              <a:cs typeface="Calibri" panose="020F0502020204030204" pitchFamily="34" charset="0"/>
            </a:endParaRPr>
          </a:p>
          <a:p>
            <a:pPr marL="342900" lvl="0" indent="-342900" algn="just">
              <a:lnSpc>
                <a:spcPts val="1585"/>
              </a:lnSpc>
              <a:spcAft>
                <a:spcPts val="1135"/>
              </a:spcAft>
              <a:buFont typeface="Symbol" panose="05050102010706020507" pitchFamily="18" charset="2"/>
              <a:buChar char=""/>
            </a:pPr>
            <a:r>
              <a:rPr lang="pt-BR" dirty="0">
                <a:latin typeface="Arial" panose="020B0604020202020204" pitchFamily="34" charset="0"/>
                <a:ea typeface="Calibri" panose="020F0502020204030204" pitchFamily="34" charset="0"/>
                <a:cs typeface="Calibri" panose="020F0502020204030204" pitchFamily="34" charset="0"/>
              </a:rPr>
              <a:t>São destacados princípios como:</a:t>
            </a:r>
            <a:endParaRPr lang="pt-BR" dirty="0">
              <a:latin typeface="Minion Pro"/>
              <a:ea typeface="Calibri" panose="020F0502020204030204" pitchFamily="34" charset="0"/>
              <a:cs typeface="Calibri" panose="020F0502020204030204" pitchFamily="34" charset="0"/>
            </a:endParaRPr>
          </a:p>
          <a:p>
            <a:pPr marL="742950" lvl="1" indent="-285750" algn="just">
              <a:lnSpc>
                <a:spcPts val="1585"/>
              </a:lnSpc>
              <a:spcAft>
                <a:spcPts val="1135"/>
              </a:spcAft>
              <a:buFont typeface="Courier New" panose="02070309020205020404" pitchFamily="49" charset="0"/>
              <a:buChar char="o"/>
            </a:pPr>
            <a:r>
              <a:rPr lang="pt-BR" dirty="0">
                <a:latin typeface="Arial" panose="020B0604020202020204" pitchFamily="34" charset="0"/>
                <a:ea typeface="Calibri" panose="020F0502020204030204" pitchFamily="34" charset="0"/>
                <a:cs typeface="Calibri" panose="020F0502020204030204" pitchFamily="34" charset="0"/>
              </a:rPr>
              <a:t>respeito ao indivíduo, direitos, bem-estar, vulnerabilidade, etc.;</a:t>
            </a:r>
            <a:endParaRPr lang="pt-BR" dirty="0">
              <a:latin typeface="Minion Pro"/>
              <a:ea typeface="Calibri" panose="020F0502020204030204" pitchFamily="34" charset="0"/>
              <a:cs typeface="Calibri" panose="020F0502020204030204" pitchFamily="34" charset="0"/>
            </a:endParaRPr>
          </a:p>
          <a:p>
            <a:pPr marL="742950" lvl="1" indent="-285750" algn="just">
              <a:lnSpc>
                <a:spcPts val="1585"/>
              </a:lnSpc>
              <a:spcAft>
                <a:spcPts val="1135"/>
              </a:spcAft>
              <a:buFont typeface="Courier New" panose="02070309020205020404" pitchFamily="49" charset="0"/>
              <a:buChar char="o"/>
            </a:pPr>
            <a:r>
              <a:rPr lang="pt-BR" dirty="0">
                <a:latin typeface="Arial" panose="020B0604020202020204" pitchFamily="34" charset="0"/>
                <a:ea typeface="Calibri" panose="020F0502020204030204" pitchFamily="34" charset="0"/>
                <a:cs typeface="Calibri" panose="020F0502020204030204" pitchFamily="34" charset="0"/>
              </a:rPr>
              <a:t>condução de pesquisas baseadas em evidências;</a:t>
            </a:r>
            <a:endParaRPr lang="pt-BR" dirty="0">
              <a:latin typeface="Minion Pro"/>
              <a:ea typeface="Calibri" panose="020F0502020204030204" pitchFamily="34" charset="0"/>
              <a:cs typeface="Calibri" panose="020F0502020204030204" pitchFamily="34" charset="0"/>
            </a:endParaRPr>
          </a:p>
          <a:p>
            <a:pPr marL="742950" lvl="1" indent="-285750" algn="just">
              <a:lnSpc>
                <a:spcPts val="1585"/>
              </a:lnSpc>
              <a:spcAft>
                <a:spcPts val="1135"/>
              </a:spcAft>
              <a:buFont typeface="Courier New" panose="02070309020205020404" pitchFamily="49" charset="0"/>
              <a:buChar char="o"/>
            </a:pPr>
            <a:r>
              <a:rPr lang="pt-BR" dirty="0">
                <a:latin typeface="Arial" panose="020B0604020202020204" pitchFamily="34" charset="0"/>
                <a:ea typeface="Calibri" panose="020F0502020204030204" pitchFamily="34" charset="0"/>
                <a:cs typeface="Calibri" panose="020F0502020204030204" pitchFamily="34" charset="0"/>
              </a:rPr>
              <a:t>avaliação </a:t>
            </a:r>
            <a:r>
              <a:rPr lang="pt-BR" dirty="0" smtClean="0">
                <a:latin typeface="Arial" panose="020B0604020202020204" pitchFamily="34" charset="0"/>
                <a:ea typeface="Calibri" panose="020F0502020204030204" pitchFamily="34" charset="0"/>
                <a:cs typeface="Calibri" panose="020F0502020204030204" pitchFamily="34" charset="0"/>
              </a:rPr>
              <a:t>riscos </a:t>
            </a:r>
            <a:r>
              <a:rPr lang="pt-BR" dirty="0">
                <a:latin typeface="Arial" panose="020B0604020202020204" pitchFamily="34" charset="0"/>
                <a:ea typeface="Calibri" panose="020F0502020204030204" pitchFamily="34" charset="0"/>
                <a:cs typeface="Calibri" panose="020F0502020204030204" pitchFamily="34" charset="0"/>
              </a:rPr>
              <a:t>x benefícios.</a:t>
            </a:r>
            <a:endParaRPr lang="pt-BR" dirty="0">
              <a:latin typeface="Minion Pro"/>
              <a:ea typeface="Calibri" panose="020F0502020204030204" pitchFamily="34" charset="0"/>
              <a:cs typeface="Calibri" panose="020F0502020204030204" pitchFamily="34" charset="0"/>
            </a:endParaRPr>
          </a:p>
        </p:txBody>
      </p:sp>
      <p:sp>
        <p:nvSpPr>
          <p:cNvPr id="6" name="Retângulo 5"/>
          <p:cNvSpPr/>
          <p:nvPr/>
        </p:nvSpPr>
        <p:spPr>
          <a:xfrm>
            <a:off x="8533698" y="2132450"/>
            <a:ext cx="2108644" cy="171888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smtClean="0">
              <a:solidFill>
                <a:schemeClr val="tx1"/>
              </a:solidFill>
            </a:endParaRPr>
          </a:p>
          <a:p>
            <a:pPr algn="ctr"/>
            <a:r>
              <a:rPr lang="pt-BR" dirty="0" smtClean="0">
                <a:solidFill>
                  <a:schemeClr val="tx1"/>
                </a:solidFill>
              </a:rPr>
              <a:t>Não precisa trazer a palavra DIVISÃO para o pop-up é só para indicar o conteúdo referente a cada número no infográfico.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1469390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641443" y="1094186"/>
            <a:ext cx="7956645" cy="3323987"/>
          </a:xfrm>
          <a:prstGeom prst="rect">
            <a:avLst/>
          </a:prstGeom>
        </p:spPr>
        <p:txBody>
          <a:bodyPr wrap="square">
            <a:spAutoFit/>
          </a:bodyPr>
          <a:lstStyle/>
          <a:p>
            <a:r>
              <a:rPr lang="pt-BR" dirty="0"/>
              <a:t>DIVISÃO 7</a:t>
            </a:r>
            <a:r>
              <a:rPr lang="pt-BR" dirty="0" smtClean="0"/>
              <a:t>:</a:t>
            </a:r>
          </a:p>
          <a:p>
            <a:endParaRPr lang="pt-BR" dirty="0"/>
          </a:p>
          <a:p>
            <a:r>
              <a:rPr lang="pt-BR" dirty="0"/>
              <a:t>Revisão de 2013 – </a:t>
            </a:r>
            <a:r>
              <a:rPr lang="pt-BR" dirty="0" smtClean="0"/>
              <a:t>Brasil</a:t>
            </a:r>
          </a:p>
          <a:p>
            <a:endParaRPr lang="pt-BR" dirty="0"/>
          </a:p>
          <a:p>
            <a:pPr marL="285750" lvl="0" indent="-285750">
              <a:buFont typeface="Arial" panose="020B0604020202020204" pitchFamily="34" charset="0"/>
              <a:buChar char="•"/>
            </a:pPr>
            <a:r>
              <a:rPr lang="pt-BR" dirty="0"/>
              <a:t>Poucos “avanços”:</a:t>
            </a:r>
          </a:p>
          <a:p>
            <a:pPr marL="285750" lvl="1" indent="-285750">
              <a:buFont typeface="Arial" panose="020B0604020202020204" pitchFamily="34" charset="0"/>
              <a:buChar char="•"/>
            </a:pPr>
            <a:r>
              <a:rPr lang="pt-BR" dirty="0"/>
              <a:t>Inclusão da compensação para aqueles que sofrerem com a participação no estudo;</a:t>
            </a:r>
          </a:p>
          <a:p>
            <a:pPr marL="285750" lvl="1" indent="-285750">
              <a:buFont typeface="Arial" panose="020B0604020202020204" pitchFamily="34" charset="0"/>
              <a:buChar char="•"/>
            </a:pPr>
            <a:r>
              <a:rPr lang="pt-BR" dirty="0"/>
              <a:t>(Leve) Alteração no parágrafo sobre uso de placebo.</a:t>
            </a:r>
          </a:p>
          <a:p>
            <a:pPr marL="285750" indent="-285750">
              <a:buFont typeface="Arial" panose="020B0604020202020204" pitchFamily="34" charset="0"/>
              <a:buChar char="•"/>
            </a:pPr>
            <a:endParaRPr lang="pt-BR" dirty="0"/>
          </a:p>
          <a:p>
            <a:endParaRPr lang="pt-BR" dirty="0"/>
          </a:p>
          <a:p>
            <a:r>
              <a:rPr lang="pt-BR" b="1" dirty="0">
                <a:solidFill>
                  <a:srgbClr val="FF0000"/>
                </a:solidFill>
              </a:rPr>
              <a:t>[inserir uma caixa de destaque com a seguinte </a:t>
            </a:r>
            <a:r>
              <a:rPr lang="pt-BR" b="1" dirty="0" smtClean="0">
                <a:solidFill>
                  <a:srgbClr val="FF0000"/>
                </a:solidFill>
              </a:rPr>
              <a:t>observação]</a:t>
            </a:r>
          </a:p>
          <a:p>
            <a:endParaRPr lang="pt-BR" dirty="0">
              <a:solidFill>
                <a:srgbClr val="FF0000"/>
              </a:solidFill>
            </a:endParaRPr>
          </a:p>
          <a:p>
            <a:r>
              <a:rPr lang="pt-BR" b="1" dirty="0"/>
              <a:t>E</a:t>
            </a:r>
            <a:r>
              <a:rPr lang="pt-BR" b="1" dirty="0" smtClean="0"/>
              <a:t>mbora </a:t>
            </a:r>
            <a:r>
              <a:rPr lang="pt-BR" b="1" dirty="0"/>
              <a:t>essa reunião tenha ocorrido no Brasil (Fortaleza – CE), para alguns essa revisão pode ser considerada como um “documento-morto” para os brasileiros, visto que as alterações propostas quanto ao uso do placebo e ao acesso ao produto em investigação após o estudo não foram reiteradas pela comunidade médica nacional</a:t>
            </a:r>
            <a:r>
              <a:rPr lang="pt-BR" b="1" dirty="0" smtClean="0"/>
              <a:t>.</a:t>
            </a:r>
            <a:endParaRPr lang="pt-BR" b="1" dirty="0"/>
          </a:p>
        </p:txBody>
      </p:sp>
      <p:sp>
        <p:nvSpPr>
          <p:cNvPr id="6" name="Retângulo 5"/>
          <p:cNvSpPr/>
          <p:nvPr/>
        </p:nvSpPr>
        <p:spPr>
          <a:xfrm>
            <a:off x="8383573" y="1476323"/>
            <a:ext cx="2108644" cy="171888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smtClean="0">
              <a:solidFill>
                <a:schemeClr val="tx1"/>
              </a:solidFill>
            </a:endParaRPr>
          </a:p>
          <a:p>
            <a:pPr algn="ctr"/>
            <a:r>
              <a:rPr lang="pt-BR" dirty="0" smtClean="0">
                <a:solidFill>
                  <a:schemeClr val="tx1"/>
                </a:solidFill>
              </a:rPr>
              <a:t>Não precisa trazer a palavra DIVISÃO para o pop-up é só para indicar o conteúdo referente a cada número no infográfico.</a:t>
            </a:r>
            <a:endParaRPr lang="pt-BR" dirty="0">
              <a:solidFill>
                <a:schemeClr val="tx1"/>
              </a:solidFill>
            </a:endParaRPr>
          </a:p>
          <a:p>
            <a:pPr algn="ctr"/>
            <a:endParaRPr lang="pt-BR" b="1" dirty="0" smtClean="0">
              <a:solidFill>
                <a:schemeClr val="tx1"/>
              </a:solidFill>
            </a:endParaRPr>
          </a:p>
        </p:txBody>
      </p:sp>
    </p:spTree>
    <p:extLst>
      <p:ext uri="{BB962C8B-B14F-4D97-AF65-F5344CB8AC3E}">
        <p14:creationId xmlns:p14="http://schemas.microsoft.com/office/powerpoint/2010/main" val="2465645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97213" y="1070810"/>
            <a:ext cx="4699642" cy="1146081"/>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1005642" y="2204521"/>
            <a:ext cx="3471470" cy="2290568"/>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Infelizmente, apesar </a:t>
            </a:r>
            <a:r>
              <a:rPr lang="pt-BR" sz="1200" dirty="0">
                <a:solidFill>
                  <a:srgbClr val="808284"/>
                </a:solidFill>
              </a:rPr>
              <a:t>de já estabelecidos os princípios básicos do Código de </a:t>
            </a:r>
            <a:r>
              <a:rPr lang="pt-BR" sz="1200" dirty="0" err="1">
                <a:solidFill>
                  <a:srgbClr val="808284"/>
                </a:solidFill>
              </a:rPr>
              <a:t>Nüremberg</a:t>
            </a:r>
            <a:r>
              <a:rPr lang="pt-BR" sz="1200" dirty="0">
                <a:solidFill>
                  <a:srgbClr val="808284"/>
                </a:solidFill>
              </a:rPr>
              <a:t> e as recomendações da Declaração de Helsinki, ocorrências de desvios </a:t>
            </a:r>
            <a:r>
              <a:rPr lang="pt-BR" sz="1200" dirty="0" smtClean="0">
                <a:solidFill>
                  <a:srgbClr val="808284"/>
                </a:solidFill>
              </a:rPr>
              <a:t>na </a:t>
            </a:r>
            <a:r>
              <a:rPr lang="pt-BR" sz="1200" dirty="0">
                <a:solidFill>
                  <a:srgbClr val="808284"/>
                </a:solidFill>
              </a:rPr>
              <a:t>condução de </a:t>
            </a:r>
            <a:r>
              <a:rPr lang="pt-BR" sz="1200" dirty="0" smtClean="0">
                <a:solidFill>
                  <a:srgbClr val="808284"/>
                </a:solidFill>
              </a:rPr>
              <a:t>pesquisas com seres humanos </a:t>
            </a:r>
            <a:r>
              <a:rPr lang="pt-BR" sz="1200" dirty="0">
                <a:solidFill>
                  <a:srgbClr val="808284"/>
                </a:solidFill>
              </a:rPr>
              <a:t>ainda eram observadas</a:t>
            </a:r>
            <a:r>
              <a:rPr lang="pt-BR" sz="1200" dirty="0" smtClean="0">
                <a:solidFill>
                  <a:srgbClr val="808284"/>
                </a:solidFill>
              </a:rPr>
              <a:t>.</a:t>
            </a:r>
          </a:p>
          <a:p>
            <a:endParaRPr lang="pt-BR" sz="1200" dirty="0" smtClean="0">
              <a:solidFill>
                <a:srgbClr val="808284"/>
              </a:solidFill>
            </a:endParaRPr>
          </a:p>
          <a:p>
            <a:r>
              <a:rPr lang="pt-BR" sz="1200" dirty="0" smtClean="0">
                <a:solidFill>
                  <a:srgbClr val="808284"/>
                </a:solidFill>
              </a:rPr>
              <a:t>Um caso marcante foi </a:t>
            </a:r>
            <a:r>
              <a:rPr lang="pt-BR" sz="1200" dirty="0">
                <a:solidFill>
                  <a:srgbClr val="808284"/>
                </a:solidFill>
              </a:rPr>
              <a:t>o estudo sobre a história natural da sífilis não tratada que ocorreu entre as décadas de 1930 e 1970 no Estados Unidos da América (EUA</a:t>
            </a:r>
            <a:r>
              <a:rPr lang="pt-BR" sz="1200" dirty="0" smtClean="0">
                <a:solidFill>
                  <a:srgbClr val="808284"/>
                </a:solidFill>
              </a:rPr>
              <a:t>).</a:t>
            </a:r>
            <a:endParaRPr lang="pt-BR" sz="1200" dirty="0">
              <a:solidFill>
                <a:srgbClr val="808284"/>
              </a:solidFill>
            </a:endParaRP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8007" y="4495089"/>
            <a:ext cx="4016129"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a:t>
            </a:r>
            <a:r>
              <a:rPr lang="pt-BR" sz="1200" b="1" dirty="0">
                <a:solidFill>
                  <a:srgbClr val="FECE22"/>
                </a:solidFill>
              </a:rPr>
              <a:t>conheça o Caso </a:t>
            </a:r>
            <a:r>
              <a:rPr lang="pt-BR" sz="1200" b="1" dirty="0" err="1">
                <a:solidFill>
                  <a:srgbClr val="FECE22"/>
                </a:solidFill>
              </a:rPr>
              <a:t>Tuskegee</a:t>
            </a:r>
            <a:r>
              <a:rPr lang="pt-BR" sz="1200" b="1" dirty="0">
                <a:solidFill>
                  <a:srgbClr val="FECE22"/>
                </a:solidFill>
              </a:rPr>
              <a:t>.</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36047" y="522758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pic>
        <p:nvPicPr>
          <p:cNvPr id="4098" name="Picture 2" descr="https://upload.wikimedia.org/wikipedia/commons/e/ef/Tuskegee_stud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701" y="2157857"/>
            <a:ext cx="3496769" cy="2608050"/>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20"/>
          <p:cNvSpPr/>
          <p:nvPr/>
        </p:nvSpPr>
        <p:spPr>
          <a:xfrm>
            <a:off x="8531681" y="751832"/>
            <a:ext cx="2108644" cy="41268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utilizar essa imagem de domínio público. Podemos trabalhar ela com alguma borda </a:t>
            </a:r>
            <a:r>
              <a:rPr lang="pt-BR" dirty="0" err="1" smtClean="0">
                <a:solidFill>
                  <a:schemeClr val="tx1"/>
                </a:solidFill>
              </a:rPr>
              <a:t>envelheceida</a:t>
            </a:r>
            <a:r>
              <a:rPr lang="pt-BR" dirty="0" smtClean="0">
                <a:solidFill>
                  <a:schemeClr val="tx1"/>
                </a:solidFill>
              </a:rPr>
              <a:t> como se fosse parte de algum jornal antigo.</a:t>
            </a:r>
          </a:p>
          <a:p>
            <a:pPr algn="ctr"/>
            <a:endParaRPr lang="pt-BR" dirty="0">
              <a:solidFill>
                <a:schemeClr val="tx1"/>
              </a:solidFill>
              <a:hlinkClick r:id="rId6"/>
            </a:endParaRPr>
          </a:p>
          <a:p>
            <a:pPr algn="ctr"/>
            <a:r>
              <a:rPr lang="pt-BR" dirty="0" smtClean="0">
                <a:hlinkClick r:id="rId6"/>
              </a:rPr>
              <a:t>https</a:t>
            </a:r>
            <a:r>
              <a:rPr lang="pt-BR" dirty="0">
                <a:hlinkClick r:id="rId6"/>
              </a:rPr>
              <a:t>://pt.wikipedia.org/wiki/Estudo_da_S%C3%ADfilis_n%C3%A3o_Tratada_de_Tuskegee#/</a:t>
            </a:r>
            <a:r>
              <a:rPr lang="pt-BR" dirty="0" smtClean="0">
                <a:hlinkClick r:id="rId6"/>
              </a:rPr>
              <a:t>media/Ficheiro:Tuskegee_study.jpg</a:t>
            </a:r>
            <a:endParaRPr lang="pt-BR" dirty="0" smtClean="0"/>
          </a:p>
          <a:p>
            <a:pPr algn="ctr"/>
            <a:endParaRPr lang="pt-BR" b="1" dirty="0">
              <a:solidFill>
                <a:schemeClr val="tx1"/>
              </a:solidFill>
            </a:endParaRPr>
          </a:p>
          <a:p>
            <a:pPr algn="ctr"/>
            <a:endParaRPr lang="pt-BR" b="1" dirty="0" smtClean="0">
              <a:solidFill>
                <a:schemeClr val="tx1"/>
              </a:solidFill>
            </a:endParaRPr>
          </a:p>
        </p:txBody>
      </p:sp>
      <p:pic>
        <p:nvPicPr>
          <p:cNvPr id="7" name="Imagem 6"/>
          <p:cNvPicPr>
            <a:picLocks noChangeAspect="1"/>
          </p:cNvPicPr>
          <p:nvPr/>
        </p:nvPicPr>
        <p:blipFill>
          <a:blip r:embed="rId7"/>
          <a:stretch>
            <a:fillRect/>
          </a:stretch>
        </p:blipFill>
        <p:spPr>
          <a:xfrm>
            <a:off x="8531681" y="4294831"/>
            <a:ext cx="7318925" cy="962025"/>
          </a:xfrm>
          <a:prstGeom prst="rect">
            <a:avLst/>
          </a:prstGeom>
        </p:spPr>
      </p:pic>
      <p:pic>
        <p:nvPicPr>
          <p:cNvPr id="8" name="Imagem 7"/>
          <p:cNvPicPr>
            <a:picLocks noChangeAspect="1"/>
          </p:cNvPicPr>
          <p:nvPr/>
        </p:nvPicPr>
        <p:blipFill>
          <a:blip r:embed="rId8"/>
          <a:stretch>
            <a:fillRect/>
          </a:stretch>
        </p:blipFill>
        <p:spPr>
          <a:xfrm>
            <a:off x="8664430" y="5152594"/>
            <a:ext cx="3028950" cy="752475"/>
          </a:xfrm>
          <a:prstGeom prst="rect">
            <a:avLst/>
          </a:prstGeom>
        </p:spPr>
      </p:pic>
    </p:spTree>
    <p:extLst>
      <p:ext uri="{BB962C8B-B14F-4D97-AF65-F5344CB8AC3E}">
        <p14:creationId xmlns:p14="http://schemas.microsoft.com/office/powerpoint/2010/main" val="2311918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97213" y="1070810"/>
            <a:ext cx="4699642" cy="1146081"/>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1005642" y="2204521"/>
            <a:ext cx="3471470" cy="2290568"/>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Infelizmente, apesar </a:t>
            </a:r>
            <a:r>
              <a:rPr lang="pt-BR" sz="1200" dirty="0">
                <a:solidFill>
                  <a:srgbClr val="808284"/>
                </a:solidFill>
              </a:rPr>
              <a:t>de já estabelecidos os princípios básicos do Código de </a:t>
            </a:r>
            <a:r>
              <a:rPr lang="pt-BR" sz="1200" dirty="0" err="1">
                <a:solidFill>
                  <a:srgbClr val="808284"/>
                </a:solidFill>
              </a:rPr>
              <a:t>Nüremberg</a:t>
            </a:r>
            <a:r>
              <a:rPr lang="pt-BR" sz="1200" dirty="0">
                <a:solidFill>
                  <a:srgbClr val="808284"/>
                </a:solidFill>
              </a:rPr>
              <a:t> e as recomendações da Declaração de Helsinki, ocorrências de desvios </a:t>
            </a:r>
            <a:r>
              <a:rPr lang="pt-BR" sz="1200" dirty="0" smtClean="0">
                <a:solidFill>
                  <a:srgbClr val="808284"/>
                </a:solidFill>
              </a:rPr>
              <a:t>na </a:t>
            </a:r>
            <a:r>
              <a:rPr lang="pt-BR" sz="1200" dirty="0">
                <a:solidFill>
                  <a:srgbClr val="808284"/>
                </a:solidFill>
              </a:rPr>
              <a:t>condução de </a:t>
            </a:r>
            <a:r>
              <a:rPr lang="pt-BR" sz="1200" dirty="0" smtClean="0">
                <a:solidFill>
                  <a:srgbClr val="808284"/>
                </a:solidFill>
              </a:rPr>
              <a:t>pesquisas com seres humanos </a:t>
            </a:r>
            <a:r>
              <a:rPr lang="pt-BR" sz="1200" dirty="0">
                <a:solidFill>
                  <a:srgbClr val="808284"/>
                </a:solidFill>
              </a:rPr>
              <a:t>ainda eram observadas</a:t>
            </a:r>
            <a:r>
              <a:rPr lang="pt-BR" sz="1200" dirty="0" smtClean="0">
                <a:solidFill>
                  <a:srgbClr val="808284"/>
                </a:solidFill>
              </a:rPr>
              <a:t>.</a:t>
            </a:r>
          </a:p>
          <a:p>
            <a:endParaRPr lang="pt-BR" sz="1200" dirty="0" smtClean="0">
              <a:solidFill>
                <a:srgbClr val="808284"/>
              </a:solidFill>
            </a:endParaRPr>
          </a:p>
          <a:p>
            <a:r>
              <a:rPr lang="pt-BR" sz="1200" dirty="0" smtClean="0">
                <a:solidFill>
                  <a:srgbClr val="808284"/>
                </a:solidFill>
              </a:rPr>
              <a:t>Um caso marcante foi </a:t>
            </a:r>
            <a:r>
              <a:rPr lang="pt-BR" sz="1200" dirty="0">
                <a:solidFill>
                  <a:srgbClr val="808284"/>
                </a:solidFill>
              </a:rPr>
              <a:t>o estudo sobre a história natural da sífilis não tratada que ocorreu entre as décadas de 1930 e 1970 no Estados Unidos da América (EUA</a:t>
            </a:r>
            <a:r>
              <a:rPr lang="pt-BR" sz="1200" dirty="0" smtClean="0">
                <a:solidFill>
                  <a:srgbClr val="808284"/>
                </a:solidFill>
              </a:rPr>
              <a:t>).</a:t>
            </a:r>
            <a:endParaRPr lang="pt-BR" sz="1200" dirty="0">
              <a:solidFill>
                <a:srgbClr val="808284"/>
              </a:solidFill>
            </a:endParaRP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8007" y="4495089"/>
            <a:ext cx="4016129"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a:t>
            </a:r>
            <a:r>
              <a:rPr lang="pt-BR" sz="1200" b="1" dirty="0">
                <a:solidFill>
                  <a:srgbClr val="FECE22"/>
                </a:solidFill>
              </a:rPr>
              <a:t>conheça o Caso </a:t>
            </a:r>
            <a:r>
              <a:rPr lang="pt-BR" sz="1200" b="1" dirty="0" err="1">
                <a:solidFill>
                  <a:srgbClr val="FECE22"/>
                </a:solidFill>
              </a:rPr>
              <a:t>Tuskegee</a:t>
            </a:r>
            <a:r>
              <a:rPr lang="pt-BR" sz="1200" b="1" dirty="0">
                <a:solidFill>
                  <a:srgbClr val="FECE22"/>
                </a:solidFill>
              </a:rPr>
              <a:t>.</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36047" y="522758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pic>
        <p:nvPicPr>
          <p:cNvPr id="4098" name="Picture 2" descr="https://upload.wikimedia.org/wikipedia/commons/e/ef/Tuskegee_stud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701" y="2157857"/>
            <a:ext cx="3496769" cy="2608050"/>
          </a:xfrm>
          <a:prstGeom prst="rect">
            <a:avLst/>
          </a:prstGeom>
          <a:noFill/>
          <a:extLst>
            <a:ext uri="{909E8E84-426E-40DD-AFC4-6F175D3DCCD1}">
              <a14:hiddenFill xmlns:a14="http://schemas.microsoft.com/office/drawing/2010/main">
                <a:solidFill>
                  <a:srgbClr val="FFFFFF"/>
                </a:solidFill>
              </a14:hiddenFill>
            </a:ext>
          </a:extLst>
        </p:spPr>
      </p:pic>
      <p:sp>
        <p:nvSpPr>
          <p:cNvPr id="22" name="Retângulo 21"/>
          <p:cNvSpPr/>
          <p:nvPr/>
        </p:nvSpPr>
        <p:spPr>
          <a:xfrm flipH="1">
            <a:off x="590417" y="1053319"/>
            <a:ext cx="4115489" cy="4652086"/>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b="1" dirty="0" smtClean="0"/>
              <a:t>Caso </a:t>
            </a:r>
            <a:r>
              <a:rPr lang="pt-BR" b="1" dirty="0" err="1" smtClean="0"/>
              <a:t>Tuskegee</a:t>
            </a:r>
            <a:endParaRPr lang="pt-BR" b="1" dirty="0" smtClean="0"/>
          </a:p>
          <a:p>
            <a:endParaRPr lang="pt-BR" dirty="0"/>
          </a:p>
          <a:p>
            <a:r>
              <a:rPr lang="pt-BR" dirty="0" smtClean="0"/>
              <a:t>Nesse </a:t>
            </a:r>
            <a:r>
              <a:rPr lang="pt-BR" dirty="0"/>
              <a:t>estudo foram incluídos cerca de 600 negros norte-americanos, </a:t>
            </a:r>
            <a:r>
              <a:rPr lang="pt-BR" dirty="0" smtClean="0"/>
              <a:t>que pertenciam a </a:t>
            </a:r>
            <a:r>
              <a:rPr lang="pt-BR" dirty="0"/>
              <a:t>classes menos </a:t>
            </a:r>
            <a:r>
              <a:rPr lang="pt-BR" dirty="0" smtClean="0"/>
              <a:t>favorecidas.</a:t>
            </a:r>
          </a:p>
          <a:p>
            <a:endParaRPr lang="pt-BR" dirty="0"/>
          </a:p>
          <a:p>
            <a:r>
              <a:rPr lang="pt-BR" dirty="0" smtClean="0"/>
              <a:t>Durante o experimento, eles foram informados </a:t>
            </a:r>
            <a:r>
              <a:rPr lang="pt-BR" dirty="0"/>
              <a:t>de que estariam recebendo “tratamento para sangue ruim”. </a:t>
            </a:r>
            <a:endParaRPr lang="pt-BR" dirty="0" smtClean="0"/>
          </a:p>
          <a:p>
            <a:endParaRPr lang="pt-BR" dirty="0"/>
          </a:p>
          <a:p>
            <a:r>
              <a:rPr lang="pt-BR" dirty="0" smtClean="0"/>
              <a:t>Ao longo dessa pesquisa, </a:t>
            </a:r>
            <a:r>
              <a:rPr lang="pt-BR" dirty="0"/>
              <a:t>os participantes não </a:t>
            </a:r>
            <a:r>
              <a:rPr lang="pt-BR" dirty="0" smtClean="0"/>
              <a:t>receberam orientações </a:t>
            </a:r>
            <a:r>
              <a:rPr lang="pt-BR" dirty="0"/>
              <a:t>gerais apropriadas sobre a doença ou mesmo tratamento quando este se tornou disponível.</a:t>
            </a:r>
          </a:p>
          <a:p>
            <a:endParaRPr lang="pt-BR" dirty="0"/>
          </a:p>
        </p:txBody>
      </p:sp>
      <p:sp>
        <p:nvSpPr>
          <p:cNvPr id="23" name="CaixaDeTexto 22"/>
          <p:cNvSpPr txBox="1"/>
          <p:nvPr/>
        </p:nvSpPr>
        <p:spPr>
          <a:xfrm>
            <a:off x="4300916" y="1145338"/>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609336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Frase destaque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Tela:15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5" name="Retângulo 4"/>
          <p:cNvSpPr/>
          <p:nvPr/>
        </p:nvSpPr>
        <p:spPr>
          <a:xfrm>
            <a:off x="8065088" y="1829108"/>
            <a:ext cx="2326265" cy="1384995"/>
          </a:xfrm>
          <a:prstGeom prst="rect">
            <a:avLst/>
          </a:prstGeom>
          <a:solidFill>
            <a:srgbClr val="FFFF00"/>
          </a:solidFill>
        </p:spPr>
        <p:txBody>
          <a:bodyPr wrap="square">
            <a:spAutoFit/>
          </a:bodyPr>
          <a:lstStyle/>
          <a:p>
            <a:pPr algn="ctr"/>
            <a:r>
              <a:rPr lang="pt-BR" b="1" dirty="0" smtClean="0">
                <a:solidFill>
                  <a:schemeClr val="tx1"/>
                </a:solidFill>
              </a:rPr>
              <a:t>Tela com frase destaque em uma fonte maior e forte, com alguma bossa que deixa a tela graficamente harmoniosa.</a:t>
            </a:r>
          </a:p>
        </p:txBody>
      </p:sp>
      <p:sp>
        <p:nvSpPr>
          <p:cNvPr id="18" name="Google Shape;401;p61">
            <a:extLst>
              <a:ext uri="{FF2B5EF4-FFF2-40B4-BE49-F238E27FC236}">
                <a16:creationId xmlns:a16="http://schemas.microsoft.com/office/drawing/2014/main" xmlns="" id="{9D01709D-51A5-764D-B320-23B8814D1755}"/>
              </a:ext>
            </a:extLst>
          </p:cNvPr>
          <p:cNvSpPr txBox="1"/>
          <p:nvPr/>
        </p:nvSpPr>
        <p:spPr>
          <a:xfrm>
            <a:off x="6397294" y="4643967"/>
            <a:ext cx="2704812"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Tela:15</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1228299" y="2227847"/>
            <a:ext cx="6898815" cy="1754326"/>
          </a:xfrm>
          <a:prstGeom prst="rect">
            <a:avLst/>
          </a:prstGeom>
        </p:spPr>
        <p:txBody>
          <a:bodyPr wrap="square">
            <a:spAutoFit/>
          </a:bodyPr>
          <a:lstStyle/>
          <a:p>
            <a:r>
              <a:rPr lang="pt-BR" sz="1800" b="1" dirty="0" smtClean="0">
                <a:solidFill>
                  <a:srgbClr val="0070C0"/>
                </a:solidFill>
                <a:latin typeface="Arial" panose="020B0604020202020204" pitchFamily="34" charset="0"/>
                <a:ea typeface="Calibri" panose="020F0502020204030204" pitchFamily="34" charset="0"/>
              </a:rPr>
              <a:t>Vale </a:t>
            </a:r>
            <a:r>
              <a:rPr lang="pt-BR" sz="1800" b="1" dirty="0">
                <a:solidFill>
                  <a:srgbClr val="0070C0"/>
                </a:solidFill>
                <a:latin typeface="Arial" panose="020B0604020202020204" pitchFamily="34" charset="0"/>
                <a:ea typeface="Calibri" panose="020F0502020204030204" pitchFamily="34" charset="0"/>
              </a:rPr>
              <a:t>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r>
              <a:rPr lang="pt-BR" sz="1800" b="1" dirty="0" smtClean="0">
                <a:solidFill>
                  <a:srgbClr val="0070C0"/>
                </a:solidFill>
                <a:latin typeface="Arial" panose="020B0604020202020204" pitchFamily="34" charset="0"/>
                <a:ea typeface="Calibri" panose="020F0502020204030204" pitchFamily="34" charset="0"/>
              </a:rPr>
              <a:t>.</a:t>
            </a:r>
            <a:endParaRPr lang="pt-BR" sz="1800" b="1" dirty="0"/>
          </a:p>
        </p:txBody>
      </p:sp>
    </p:spTree>
    <p:extLst>
      <p:ext uri="{BB962C8B-B14F-4D97-AF65-F5344CB8AC3E}">
        <p14:creationId xmlns:p14="http://schemas.microsoft.com/office/powerpoint/2010/main" val="415806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links</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5" name="Retângulo 14"/>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389;p60"/>
          <p:cNvSpPr txBox="1"/>
          <p:nvPr/>
        </p:nvSpPr>
        <p:spPr>
          <a:xfrm>
            <a:off x="949867" y="3876349"/>
            <a:ext cx="3946986"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BBD4D"/>
                </a:solidFill>
              </a:rPr>
              <a:t>Quem </a:t>
            </a:r>
            <a:r>
              <a:rPr lang="pt-BR" sz="1200" b="1" dirty="0">
                <a:solidFill>
                  <a:srgbClr val="FBBD4D"/>
                </a:solidFill>
              </a:rPr>
              <a:t>foi Hipócrates e qual a sua importância no contexto do desenvolvimento das bases da pesquisa? Clique na imagem e descubra!</a:t>
            </a:r>
            <a:endParaRPr sz="1200" b="1" dirty="0">
              <a:solidFill>
                <a:srgbClr val="FBBD4D"/>
              </a:solidFill>
            </a:endParaRPr>
          </a:p>
        </p:txBody>
      </p:sp>
      <p:sp>
        <p:nvSpPr>
          <p:cNvPr id="21" name="Google Shape;398;p61"/>
          <p:cNvSpPr/>
          <p:nvPr/>
        </p:nvSpPr>
        <p:spPr>
          <a:xfrm>
            <a:off x="7953152" y="534487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pic>
        <p:nvPicPr>
          <p:cNvPr id="3074" name="Picture 2" descr="Estátua do grande Phisician Grego Hipócrates. Isolado em bran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383" y="1028105"/>
            <a:ext cx="2487430" cy="4037191"/>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História </a:t>
            </a:r>
            <a:r>
              <a:rPr lang="pt-BR" sz="2000" b="1" dirty="0">
                <a:solidFill>
                  <a:srgbClr val="00A9B2"/>
                </a:solidFill>
              </a:rPr>
              <a:t>e Desenvolvimento das Diretrizes Éticas e das Boas Práticas Clínicas</a:t>
            </a:r>
            <a:endParaRPr sz="2000" b="1" dirty="0">
              <a:solidFill>
                <a:srgbClr val="00A9B2"/>
              </a:solidFill>
            </a:endParaRPr>
          </a:p>
        </p:txBody>
      </p:sp>
      <p:sp>
        <p:nvSpPr>
          <p:cNvPr id="23" name="Google Shape;400;p61"/>
          <p:cNvSpPr txBox="1"/>
          <p:nvPr/>
        </p:nvSpPr>
        <p:spPr>
          <a:xfrm>
            <a:off x="949867" y="2139218"/>
            <a:ext cx="3259117" cy="175316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 </a:t>
            </a:r>
            <a:r>
              <a:rPr lang="pt-BR" sz="1200" dirty="0">
                <a:solidFill>
                  <a:srgbClr val="808284"/>
                </a:solidFill>
              </a:rPr>
              <a:t>experimentação envolvendo seres humanos ocorre desde a antiguidade.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Relatos </a:t>
            </a:r>
            <a:r>
              <a:rPr lang="pt-BR" sz="1200" dirty="0">
                <a:solidFill>
                  <a:srgbClr val="808284"/>
                </a:solidFill>
              </a:rPr>
              <a:t>de “experimentos” </a:t>
            </a:r>
            <a:r>
              <a:rPr lang="pt-BR" sz="1200" dirty="0" smtClean="0">
                <a:solidFill>
                  <a:srgbClr val="808284"/>
                </a:solidFill>
              </a:rPr>
              <a:t>para melhorar </a:t>
            </a:r>
            <a:r>
              <a:rPr lang="pt-BR" sz="1200" dirty="0">
                <a:solidFill>
                  <a:srgbClr val="808284"/>
                </a:solidFill>
              </a:rPr>
              <a:t>alguma condição a que seres humanos estiveram </a:t>
            </a:r>
            <a:r>
              <a:rPr lang="pt-BR" sz="1200" dirty="0" smtClean="0">
                <a:solidFill>
                  <a:srgbClr val="808284"/>
                </a:solidFill>
              </a:rPr>
              <a:t>expostos aparecem </a:t>
            </a:r>
            <a:r>
              <a:rPr lang="pt-BR" sz="1200" dirty="0">
                <a:solidFill>
                  <a:srgbClr val="808284"/>
                </a:solidFill>
              </a:rPr>
              <a:t>ao longo de registros históricos datando desde a época da Grécia Antiga. </a:t>
            </a:r>
            <a:endParaRPr sz="1200" dirty="0">
              <a:solidFill>
                <a:srgbClr val="808284"/>
              </a:solidFill>
            </a:endParaRPr>
          </a:p>
        </p:txBody>
      </p:sp>
    </p:spTree>
    <p:extLst>
      <p:ext uri="{BB962C8B-B14F-4D97-AF65-F5344CB8AC3E}">
        <p14:creationId xmlns:p14="http://schemas.microsoft.com/office/powerpoint/2010/main" val="401653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60564" y="1711020"/>
            <a:ext cx="339828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Considerando o que foi praticado no Caso </a:t>
            </a:r>
            <a:r>
              <a:rPr lang="pt-BR" sz="1200" dirty="0" err="1" smtClean="0">
                <a:solidFill>
                  <a:srgbClr val="808284"/>
                </a:solidFill>
              </a:rPr>
              <a:t>Tuskegee</a:t>
            </a:r>
            <a:r>
              <a:rPr lang="pt-BR" sz="1200" dirty="0" smtClean="0">
                <a:solidFill>
                  <a:srgbClr val="808284"/>
                </a:solidFill>
              </a:rPr>
              <a:t> mesmo depois que a penicilina foi </a:t>
            </a:r>
            <a:r>
              <a:rPr lang="pt-BR" sz="1200" dirty="0">
                <a:solidFill>
                  <a:srgbClr val="808284"/>
                </a:solidFill>
              </a:rPr>
              <a:t>disponibilizada como tratamento para sífilis, </a:t>
            </a:r>
            <a:r>
              <a:rPr lang="pt-BR" sz="1200" dirty="0" smtClean="0">
                <a:solidFill>
                  <a:srgbClr val="808284"/>
                </a:solidFill>
              </a:rPr>
              <a:t>ficam claros </a:t>
            </a:r>
            <a:r>
              <a:rPr lang="pt-BR" sz="1200" dirty="0">
                <a:solidFill>
                  <a:srgbClr val="808284"/>
                </a:solidFill>
              </a:rPr>
              <a:t>os desvios dos preceitos básicos disponíveis até então. </a:t>
            </a:r>
            <a:endParaRPr lang="pt-BR" sz="1200" dirty="0" smtClean="0">
              <a:solidFill>
                <a:srgbClr val="808284"/>
              </a:solidFill>
            </a:endParaRPr>
          </a:p>
          <a:p>
            <a:endParaRPr lang="pt-BR" sz="1200" dirty="0">
              <a:solidFill>
                <a:srgbClr val="808284"/>
              </a:solidFill>
            </a:endParaRPr>
          </a:p>
          <a:p>
            <a:r>
              <a:rPr lang="pt-BR" sz="1200" dirty="0">
                <a:solidFill>
                  <a:srgbClr val="808284"/>
                </a:solidFill>
              </a:rPr>
              <a:t>Dessa forma, em resposta a essas observações, foi publicado um importante documento gerado pela Comissão Nacional para a Proteção de Sujeitos Humanos na Pesquisa Biomédica e Comportamental dos EUA.</a:t>
            </a:r>
          </a:p>
          <a:p>
            <a:endParaRPr lang="pt-BR" sz="1200" dirty="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960564" y="4147515"/>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sp>
        <p:nvSpPr>
          <p:cNvPr id="37" name="Retângulo 36"/>
          <p:cNvSpPr/>
          <p:nvPr/>
        </p:nvSpPr>
        <p:spPr>
          <a:xfrm>
            <a:off x="5432018" y="1765174"/>
            <a:ext cx="2326265" cy="1815882"/>
          </a:xfrm>
          <a:prstGeom prst="rect">
            <a:avLst/>
          </a:prstGeom>
          <a:solidFill>
            <a:srgbClr val="FFFF00"/>
          </a:solidFill>
        </p:spPr>
        <p:txBody>
          <a:bodyPr wrap="square">
            <a:spAutoFit/>
          </a:bodyPr>
          <a:lstStyle/>
          <a:p>
            <a:pPr algn="ctr"/>
            <a:r>
              <a:rPr lang="pt-BR" dirty="0" smtClean="0">
                <a:solidFill>
                  <a:schemeClr val="tx1"/>
                </a:solidFill>
              </a:rPr>
              <a:t>DG usar a logo do </a:t>
            </a:r>
          </a:p>
          <a:p>
            <a:pPr algn="ctr"/>
            <a:endParaRPr lang="pt-BR" b="1" dirty="0" smtClean="0">
              <a:solidFill>
                <a:schemeClr val="tx1"/>
              </a:solidFill>
            </a:endParaRPr>
          </a:p>
          <a:p>
            <a:pPr algn="ctr"/>
            <a:r>
              <a:rPr lang="pt-BR" dirty="0"/>
              <a:t>"</a:t>
            </a:r>
            <a:r>
              <a:rPr lang="pt-BR" i="1" dirty="0" err="1"/>
              <a:t>National</a:t>
            </a:r>
            <a:r>
              <a:rPr lang="pt-BR" i="1" dirty="0"/>
              <a:t> </a:t>
            </a:r>
            <a:r>
              <a:rPr lang="pt-BR" i="1" dirty="0" err="1"/>
              <a:t>Commission</a:t>
            </a:r>
            <a:r>
              <a:rPr lang="pt-BR" i="1" dirty="0"/>
              <a:t> for </a:t>
            </a:r>
            <a:r>
              <a:rPr lang="pt-BR" i="1" dirty="0" err="1"/>
              <a:t>the</a:t>
            </a:r>
            <a:r>
              <a:rPr lang="pt-BR" i="1" dirty="0"/>
              <a:t> </a:t>
            </a:r>
            <a:r>
              <a:rPr lang="pt-BR" i="1" dirty="0" err="1"/>
              <a:t>Protection</a:t>
            </a:r>
            <a:r>
              <a:rPr lang="pt-BR" i="1" dirty="0"/>
              <a:t> </a:t>
            </a:r>
            <a:r>
              <a:rPr lang="pt-BR" i="1" dirty="0" err="1"/>
              <a:t>of</a:t>
            </a:r>
            <a:r>
              <a:rPr lang="pt-BR" i="1" dirty="0"/>
              <a:t> </a:t>
            </a:r>
            <a:r>
              <a:rPr lang="pt-BR" i="1" dirty="0" err="1"/>
              <a:t>Human</a:t>
            </a:r>
            <a:r>
              <a:rPr lang="pt-BR" i="1" dirty="0"/>
              <a:t> </a:t>
            </a:r>
            <a:r>
              <a:rPr lang="pt-BR" i="1" dirty="0" err="1"/>
              <a:t>Subjects</a:t>
            </a:r>
            <a:r>
              <a:rPr lang="pt-BR" i="1" dirty="0"/>
              <a:t> </a:t>
            </a:r>
            <a:r>
              <a:rPr lang="pt-BR" i="1" dirty="0" err="1"/>
              <a:t>of</a:t>
            </a:r>
            <a:r>
              <a:rPr lang="pt-BR" i="1" dirty="0"/>
              <a:t> </a:t>
            </a:r>
            <a:r>
              <a:rPr lang="pt-BR" i="1" dirty="0" err="1"/>
              <a:t>Biomedical</a:t>
            </a:r>
            <a:r>
              <a:rPr lang="pt-BR" i="1" dirty="0"/>
              <a:t> </a:t>
            </a:r>
            <a:r>
              <a:rPr lang="pt-BR" i="1" dirty="0" err="1"/>
              <a:t>and</a:t>
            </a:r>
            <a:r>
              <a:rPr lang="pt-BR" i="1" dirty="0"/>
              <a:t> </a:t>
            </a:r>
            <a:r>
              <a:rPr lang="pt-BR" i="1" dirty="0" err="1"/>
              <a:t>Behavioral</a:t>
            </a:r>
            <a:r>
              <a:rPr lang="pt-BR" i="1" dirty="0"/>
              <a:t> </a:t>
            </a:r>
            <a:r>
              <a:rPr lang="pt-BR" i="1" dirty="0" err="1"/>
              <a:t>Research</a:t>
            </a:r>
            <a:r>
              <a:rPr lang="pt-BR" dirty="0"/>
              <a:t> – </a:t>
            </a:r>
            <a:r>
              <a:rPr lang="pt-BR" dirty="0" smtClean="0"/>
              <a:t>NCPHSBBR</a:t>
            </a:r>
            <a:endParaRPr lang="pt-BR" dirty="0"/>
          </a:p>
          <a:p>
            <a:pPr algn="ctr"/>
            <a:endParaRPr lang="pt-BR" dirty="0">
              <a:solidFill>
                <a:schemeClr val="tx1"/>
              </a:solidFill>
            </a:endParaRPr>
          </a:p>
        </p:txBody>
      </p:sp>
    </p:spTree>
    <p:extLst>
      <p:ext uri="{BB962C8B-B14F-4D97-AF65-F5344CB8AC3E}">
        <p14:creationId xmlns:p14="http://schemas.microsoft.com/office/powerpoint/2010/main" val="437563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O </a:t>
            </a:r>
            <a:r>
              <a:rPr lang="pt-BR" sz="1200" dirty="0">
                <a:solidFill>
                  <a:srgbClr val="808284"/>
                </a:solidFill>
              </a:rPr>
              <a:t>documento feito pela Comissão Nacional para a Proteção de Sujeitos Humanos na Pesquisa Biomédica e Comportamental </a:t>
            </a:r>
            <a:r>
              <a:rPr lang="pt-BR" sz="1200" dirty="0" smtClean="0">
                <a:solidFill>
                  <a:srgbClr val="808284"/>
                </a:solidFill>
              </a:rPr>
              <a:t>ficou </a:t>
            </a:r>
            <a:r>
              <a:rPr lang="pt-BR" sz="1200" dirty="0">
                <a:solidFill>
                  <a:srgbClr val="808284"/>
                </a:solidFill>
              </a:rPr>
              <a:t>conhecido como Relatório de </a:t>
            </a:r>
            <a:r>
              <a:rPr lang="pt-BR" sz="1200" dirty="0" err="1" smtClean="0">
                <a:solidFill>
                  <a:srgbClr val="808284"/>
                </a:solidFill>
              </a:rPr>
              <a:t>Belmont</a:t>
            </a:r>
            <a:r>
              <a:rPr lang="pt-BR" sz="1200" dirty="0" smtClean="0">
                <a:solidFill>
                  <a:srgbClr val="808284"/>
                </a:solidFill>
              </a:rPr>
              <a:t>.</a:t>
            </a:r>
          </a:p>
          <a:p>
            <a:endParaRPr lang="pt-BR" sz="1200" dirty="0">
              <a:solidFill>
                <a:srgbClr val="808284"/>
              </a:solidFill>
            </a:endParaRPr>
          </a:p>
          <a:p>
            <a:r>
              <a:rPr lang="pt-BR" sz="1200" dirty="0" smtClean="0">
                <a:solidFill>
                  <a:srgbClr val="808284"/>
                </a:solidFill>
              </a:rPr>
              <a:t>Esse documento elegeu </a:t>
            </a:r>
            <a:r>
              <a:rPr lang="pt-BR" sz="1200" dirty="0">
                <a:solidFill>
                  <a:srgbClr val="808284"/>
                </a:solidFill>
              </a:rPr>
              <a:t>três princípios orientadores básicos para a pesquisa envolvendo seres humanos.</a:t>
            </a:r>
          </a:p>
          <a:p>
            <a:endParaRPr lang="pt-BR" sz="1200" dirty="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1012001" y="3778534"/>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 imagem e conheça esses </a:t>
            </a:r>
          </a:p>
          <a:p>
            <a:pPr>
              <a:buSzPts val="1600"/>
            </a:pPr>
            <a:r>
              <a:rPr lang="pt-BR" sz="1200" b="1" dirty="0" smtClean="0">
                <a:solidFill>
                  <a:srgbClr val="FECE22"/>
                </a:solidFill>
              </a:rPr>
              <a:t>Princípios.</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sp>
        <p:nvSpPr>
          <p:cNvPr id="6" name="Retângulo 5"/>
          <p:cNvSpPr/>
          <p:nvPr/>
        </p:nvSpPr>
        <p:spPr>
          <a:xfrm>
            <a:off x="4039990" y="1549400"/>
            <a:ext cx="4193350" cy="2157001"/>
          </a:xfrm>
          <a:prstGeom prst="rect">
            <a:avLst/>
          </a:prstGeom>
          <a:solidFill>
            <a:srgbClr val="FFFF00"/>
          </a:solidFill>
        </p:spPr>
        <p:txBody>
          <a:bodyPr wrap="square">
            <a:spAutoFit/>
          </a:bodyPr>
          <a:lstStyle/>
          <a:p>
            <a:pPr algn="just">
              <a:lnSpc>
                <a:spcPts val="1585"/>
              </a:lnSpc>
              <a:spcAft>
                <a:spcPts val="1135"/>
              </a:spcAft>
            </a:pPr>
            <a:endPar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Inserir </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um </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desenho onde uma estrutura seja sustentada por três </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pilares</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 </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acima da imagem deve </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vir escrito “Pesquisa envolvendo seres humanos”</a:t>
            </a:r>
            <a:endPar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r>
              <a:rPr lang="pt-BR" b="1" dirty="0" smtClean="0">
                <a:solidFill>
                  <a:schemeClr val="tx1"/>
                </a:solidFill>
                <a:latin typeface="Arial" panose="020B0604020202020204" pitchFamily="34" charset="0"/>
                <a:ea typeface="Calibri" panose="020F0502020204030204" pitchFamily="34" charset="0"/>
                <a:cs typeface="Calibri" panose="020F0502020204030204" pitchFamily="34" charset="0"/>
              </a:rPr>
              <a:t>Após o clique</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 abaixo</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 </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de cada </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pilar deve vir </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as </a:t>
            </a:r>
            <a:r>
              <a:rPr lang="pt-BR" dirty="0">
                <a:solidFill>
                  <a:schemeClr val="tx1"/>
                </a:solidFill>
                <a:latin typeface="Arial" panose="020B0604020202020204" pitchFamily="34" charset="0"/>
                <a:ea typeface="Calibri" panose="020F0502020204030204" pitchFamily="34" charset="0"/>
                <a:cs typeface="Calibri" panose="020F0502020204030204" pitchFamily="34" charset="0"/>
              </a:rPr>
              <a:t>seguintes informações “Respeito pelas pessoas”, “Beneficência” e “Justiça</a:t>
            </a: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a:t>
            </a:r>
            <a:endParaRPr lang="pt-BR" dirty="0">
              <a:solidFill>
                <a:schemeClr val="tx1"/>
              </a:solidFill>
              <a:latin typeface="Minion Pro"/>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3886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dirty="0">
                <a:solidFill>
                  <a:schemeClr val="lt1"/>
                </a:solidFill>
              </a:rPr>
              <a:t>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O </a:t>
            </a:r>
            <a:r>
              <a:rPr lang="pt-BR" sz="1200" dirty="0">
                <a:solidFill>
                  <a:srgbClr val="808284"/>
                </a:solidFill>
              </a:rPr>
              <a:t>documento feito pela Comissão Nacional para a Proteção de Sujeitos Humanos na Pesquisa Biomédica e Comportamental </a:t>
            </a:r>
            <a:r>
              <a:rPr lang="pt-BR" sz="1200" dirty="0" smtClean="0">
                <a:solidFill>
                  <a:srgbClr val="808284"/>
                </a:solidFill>
              </a:rPr>
              <a:t>ficou </a:t>
            </a:r>
            <a:r>
              <a:rPr lang="pt-BR" sz="1200" dirty="0">
                <a:solidFill>
                  <a:srgbClr val="808284"/>
                </a:solidFill>
              </a:rPr>
              <a:t>conhecido como Relatório de </a:t>
            </a:r>
            <a:r>
              <a:rPr lang="pt-BR" sz="1200" dirty="0" err="1" smtClean="0">
                <a:solidFill>
                  <a:srgbClr val="808284"/>
                </a:solidFill>
              </a:rPr>
              <a:t>Belmont</a:t>
            </a:r>
            <a:r>
              <a:rPr lang="pt-BR" sz="1200" dirty="0" smtClean="0">
                <a:solidFill>
                  <a:srgbClr val="808284"/>
                </a:solidFill>
              </a:rPr>
              <a:t>.</a:t>
            </a:r>
          </a:p>
          <a:p>
            <a:endParaRPr lang="pt-BR" sz="1200" dirty="0">
              <a:solidFill>
                <a:srgbClr val="808284"/>
              </a:solidFill>
            </a:endParaRPr>
          </a:p>
          <a:p>
            <a:r>
              <a:rPr lang="pt-BR" sz="1200" dirty="0" smtClean="0">
                <a:solidFill>
                  <a:srgbClr val="808284"/>
                </a:solidFill>
              </a:rPr>
              <a:t>Esse documento elegeu </a:t>
            </a:r>
            <a:r>
              <a:rPr lang="pt-BR" sz="1200" dirty="0">
                <a:solidFill>
                  <a:srgbClr val="808284"/>
                </a:solidFill>
              </a:rPr>
              <a:t>três princípios orientadores básicos para a pesquisa envolvendo seres humanos.</a:t>
            </a:r>
          </a:p>
          <a:p>
            <a:endParaRPr lang="pt-BR" sz="1200" dirty="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1012001" y="3778534"/>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17.1</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sp>
        <p:nvSpPr>
          <p:cNvPr id="6" name="Retângulo 5"/>
          <p:cNvSpPr/>
          <p:nvPr/>
        </p:nvSpPr>
        <p:spPr>
          <a:xfrm>
            <a:off x="4039990" y="1549400"/>
            <a:ext cx="4193350" cy="2375009"/>
          </a:xfrm>
          <a:prstGeom prst="rect">
            <a:avLst/>
          </a:prstGeom>
          <a:solidFill>
            <a:srgbClr val="FFFF00"/>
          </a:solidFill>
        </p:spPr>
        <p:txBody>
          <a:bodyPr wrap="square">
            <a:spAutoFit/>
          </a:bodyPr>
          <a:lstStyle/>
          <a:p>
            <a:pPr algn="just">
              <a:lnSpc>
                <a:spcPts val="1585"/>
              </a:lnSpc>
              <a:spcAft>
                <a:spcPts val="1135"/>
              </a:spcAft>
            </a:pPr>
            <a:r>
              <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rPr>
              <a:t>Imagem já com os nomes dos pilares.</a:t>
            </a:r>
          </a:p>
          <a:p>
            <a:pPr algn="just">
              <a:lnSpc>
                <a:spcPts val="1585"/>
              </a:lnSpc>
              <a:spcAft>
                <a:spcPts val="1135"/>
              </a:spcAft>
            </a:pPr>
            <a:endParaRPr lang="pt-BR" dirty="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smtClean="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a:solidFill>
                <a:schemeClr val="tx1"/>
              </a:solidFill>
              <a:latin typeface="Arial" panose="020B0604020202020204" pitchFamily="34" charset="0"/>
              <a:ea typeface="Calibri" panose="020F0502020204030204" pitchFamily="34" charset="0"/>
              <a:cs typeface="Calibri" panose="020F0502020204030204" pitchFamily="34" charset="0"/>
            </a:endParaRPr>
          </a:p>
          <a:p>
            <a:pPr algn="just">
              <a:lnSpc>
                <a:spcPts val="1585"/>
              </a:lnSpc>
              <a:spcAft>
                <a:spcPts val="1135"/>
              </a:spcAft>
            </a:pPr>
            <a:endParaRPr lang="pt-BR" dirty="0">
              <a:solidFill>
                <a:schemeClr val="tx1"/>
              </a:solidFill>
              <a:latin typeface="Minion Pro"/>
              <a:ea typeface="Calibri" panose="020F0502020204030204" pitchFamily="34" charset="0"/>
              <a:cs typeface="Calibri" panose="020F0502020204030204" pitchFamily="34" charset="0"/>
            </a:endParaRPr>
          </a:p>
        </p:txBody>
      </p:sp>
      <p:sp>
        <p:nvSpPr>
          <p:cNvPr id="7" name="Retângulo 6"/>
          <p:cNvSpPr/>
          <p:nvPr/>
        </p:nvSpPr>
        <p:spPr>
          <a:xfrm>
            <a:off x="3985172" y="4134497"/>
            <a:ext cx="4302986" cy="707886"/>
          </a:xfrm>
          <a:prstGeom prst="rect">
            <a:avLst/>
          </a:prstGeom>
        </p:spPr>
        <p:txBody>
          <a:bodyPr wrap="square">
            <a:spAutoFit/>
          </a:bodyPr>
          <a:lstStyle/>
          <a:p>
            <a:pPr algn="just">
              <a:lnSpc>
                <a:spcPts val="1585"/>
              </a:lnSpc>
              <a:spcAft>
                <a:spcPts val="1135"/>
              </a:spcAft>
            </a:pPr>
            <a:r>
              <a:rPr lang="pt-BR" sz="1200" dirty="0">
                <a:solidFill>
                  <a:srgbClr val="808284"/>
                </a:solidFill>
              </a:rPr>
              <a:t>Além desses pilares, o documento estabeleceu o uso sistemático de princípios na abordagem de dilemas </a:t>
            </a:r>
            <a:r>
              <a:rPr lang="pt-BR" sz="1200" dirty="0" err="1">
                <a:solidFill>
                  <a:srgbClr val="808284"/>
                </a:solidFill>
              </a:rPr>
              <a:t>bioéticos</a:t>
            </a:r>
            <a:r>
              <a:rPr lang="pt-BR" sz="1200" dirty="0">
                <a:solidFill>
                  <a:srgbClr val="808284"/>
                </a:solidFill>
              </a:rPr>
              <a:t>.</a:t>
            </a:r>
          </a:p>
        </p:txBody>
      </p:sp>
      <p:sp>
        <p:nvSpPr>
          <p:cNvPr id="21" name="Retângulo 20"/>
          <p:cNvSpPr/>
          <p:nvPr/>
        </p:nvSpPr>
        <p:spPr>
          <a:xfrm>
            <a:off x="8452557" y="4091393"/>
            <a:ext cx="2326265" cy="954107"/>
          </a:xfrm>
          <a:prstGeom prst="rect">
            <a:avLst/>
          </a:prstGeom>
          <a:solidFill>
            <a:srgbClr val="FFFF00"/>
          </a:solidFill>
        </p:spPr>
        <p:txBody>
          <a:bodyPr wrap="square">
            <a:spAutoFit/>
          </a:bodyPr>
          <a:lstStyle/>
          <a:p>
            <a:pPr algn="ctr"/>
            <a:r>
              <a:rPr lang="pt-BR" b="1" dirty="0" smtClean="0">
                <a:solidFill>
                  <a:schemeClr val="tx1"/>
                </a:solidFill>
              </a:rPr>
              <a:t>DG essa frase aparece somente após o clique e junto com a imagem completa dos pilares.</a:t>
            </a:r>
            <a:endParaRPr lang="pt-BR" dirty="0">
              <a:solidFill>
                <a:schemeClr val="tx1"/>
              </a:solidFill>
            </a:endParaRPr>
          </a:p>
        </p:txBody>
      </p:sp>
    </p:spTree>
    <p:extLst>
      <p:ext uri="{BB962C8B-B14F-4D97-AF65-F5344CB8AC3E}">
        <p14:creationId xmlns:p14="http://schemas.microsoft.com/office/powerpoint/2010/main" val="3733152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4670066" y="1695550"/>
            <a:ext cx="3407684"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C</a:t>
            </a:r>
            <a:r>
              <a:rPr lang="pt-BR" sz="1200" dirty="0" smtClean="0">
                <a:solidFill>
                  <a:srgbClr val="808284"/>
                </a:solidFill>
              </a:rPr>
              <a:t>om </a:t>
            </a:r>
            <a:r>
              <a:rPr lang="pt-BR" sz="1200" dirty="0">
                <a:solidFill>
                  <a:srgbClr val="808284"/>
                </a:solidFill>
              </a:rPr>
              <a:t>o passar do tempo e com as diversas ocorrências e observações em estudos conduzidos n</a:t>
            </a:r>
            <a:r>
              <a:rPr lang="pt-BR" sz="1200" dirty="0" smtClean="0">
                <a:solidFill>
                  <a:srgbClr val="808284"/>
                </a:solidFill>
              </a:rPr>
              <a:t>o </a:t>
            </a:r>
            <a:r>
              <a:rPr lang="pt-BR" sz="1200" dirty="0">
                <a:solidFill>
                  <a:srgbClr val="808284"/>
                </a:solidFill>
              </a:rPr>
              <a:t>mundo, o arsenal regulamentar foi sendo produzido e aprimorado como respostas a tais ocorrências.</a:t>
            </a: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1034901" y="4692754"/>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18</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sp>
        <p:nvSpPr>
          <p:cNvPr id="7" name="Retângulo 6"/>
          <p:cNvSpPr/>
          <p:nvPr/>
        </p:nvSpPr>
        <p:spPr>
          <a:xfrm>
            <a:off x="1004045" y="3529708"/>
            <a:ext cx="3501036" cy="1015663"/>
          </a:xfrm>
          <a:prstGeom prst="rect">
            <a:avLst/>
          </a:prstGeom>
        </p:spPr>
        <p:txBody>
          <a:bodyPr wrap="square">
            <a:spAutoFit/>
          </a:bodyPr>
          <a:lstStyle/>
          <a:p>
            <a:r>
              <a:rPr lang="pt-BR" sz="1200" dirty="0">
                <a:solidFill>
                  <a:srgbClr val="808284"/>
                </a:solidFill>
              </a:rPr>
              <a:t>O desenvolvimento acelerado do campo da bioética é fruto disso. Especialmente após o Relatório de </a:t>
            </a:r>
            <a:r>
              <a:rPr lang="pt-BR" sz="1200" dirty="0" err="1">
                <a:solidFill>
                  <a:srgbClr val="808284"/>
                </a:solidFill>
              </a:rPr>
              <a:t>Belmont</a:t>
            </a:r>
            <a:r>
              <a:rPr lang="pt-BR" sz="1200" dirty="0">
                <a:solidFill>
                  <a:srgbClr val="808284"/>
                </a:solidFill>
              </a:rPr>
              <a:t> várias iniciativas de normatização eclodiam em diferentes regiões, o que foi bastante positivo.</a:t>
            </a:r>
          </a:p>
        </p:txBody>
      </p:sp>
      <p:sp>
        <p:nvSpPr>
          <p:cNvPr id="24" name="Retângulo 23"/>
          <p:cNvSpPr/>
          <p:nvPr/>
        </p:nvSpPr>
        <p:spPr>
          <a:xfrm>
            <a:off x="1034901" y="1713747"/>
            <a:ext cx="3217829" cy="1384995"/>
          </a:xfrm>
          <a:prstGeom prst="rect">
            <a:avLst/>
          </a:prstGeom>
          <a:solidFill>
            <a:srgbClr val="FFFF00"/>
          </a:solidFill>
        </p:spPr>
        <p:txBody>
          <a:bodyPr wrap="square">
            <a:spAutoFit/>
          </a:bodyPr>
          <a:lstStyle/>
          <a:p>
            <a:pPr algn="ctr"/>
            <a:endParaRPr lang="pt-BR" b="1" dirty="0" smtClean="0">
              <a:solidFill>
                <a:schemeClr val="tx1"/>
              </a:solidFill>
            </a:endParaRPr>
          </a:p>
          <a:p>
            <a:pPr algn="ctr"/>
            <a:endParaRPr lang="pt-BR" b="1" dirty="0">
              <a:solidFill>
                <a:schemeClr val="tx1"/>
              </a:solidFill>
            </a:endParaRPr>
          </a:p>
          <a:p>
            <a:pPr algn="ctr"/>
            <a:r>
              <a:rPr lang="pt-BR" b="1" dirty="0" smtClean="0">
                <a:solidFill>
                  <a:schemeClr val="tx1"/>
                </a:solidFill>
              </a:rPr>
              <a:t>Vetor de globo terrestre</a:t>
            </a:r>
          </a:p>
          <a:p>
            <a:pPr algn="ctr"/>
            <a:endParaRPr lang="pt-BR" b="1" dirty="0">
              <a:solidFill>
                <a:schemeClr val="tx1"/>
              </a:solidFill>
            </a:endParaRPr>
          </a:p>
          <a:p>
            <a:pPr algn="ctr"/>
            <a:endParaRPr lang="pt-BR" b="1" dirty="0" smtClean="0">
              <a:solidFill>
                <a:schemeClr val="tx1"/>
              </a:solidFill>
            </a:endParaRPr>
          </a:p>
          <a:p>
            <a:pPr algn="ctr"/>
            <a:endParaRPr lang="pt-BR" dirty="0">
              <a:solidFill>
                <a:schemeClr val="tx1"/>
              </a:solidFill>
            </a:endParaRPr>
          </a:p>
        </p:txBody>
      </p:sp>
      <p:sp>
        <p:nvSpPr>
          <p:cNvPr id="25" name="Retângulo 24"/>
          <p:cNvSpPr/>
          <p:nvPr/>
        </p:nvSpPr>
        <p:spPr>
          <a:xfrm>
            <a:off x="4633988" y="2886533"/>
            <a:ext cx="3599365" cy="2031325"/>
          </a:xfrm>
          <a:prstGeom prst="rect">
            <a:avLst/>
          </a:prstGeom>
          <a:solidFill>
            <a:srgbClr val="FFFF00"/>
          </a:solidFill>
        </p:spPr>
        <p:txBody>
          <a:bodyPr wrap="square">
            <a:spAutoFit/>
          </a:bodyPr>
          <a:lstStyle/>
          <a:p>
            <a:pPr algn="ctr"/>
            <a:endParaRPr lang="pt-BR" b="1" dirty="0" smtClean="0">
              <a:solidFill>
                <a:schemeClr val="tx1"/>
              </a:solidFill>
            </a:endParaRPr>
          </a:p>
          <a:p>
            <a:pPr algn="ctr"/>
            <a:r>
              <a:rPr lang="pt-BR" b="1" dirty="0" smtClean="0">
                <a:solidFill>
                  <a:schemeClr val="tx1"/>
                </a:solidFill>
              </a:rPr>
              <a:t>Vetor de gráfico que demonstre desenvolvimento acelerado.</a:t>
            </a:r>
          </a:p>
          <a:p>
            <a:pPr algn="ctr"/>
            <a:endParaRPr lang="pt-BR" b="1" dirty="0">
              <a:solidFill>
                <a:schemeClr val="tx1"/>
              </a:solidFill>
            </a:endParaRPr>
          </a:p>
          <a:p>
            <a:pPr algn="ctr"/>
            <a:r>
              <a:rPr lang="pt-BR" b="1" dirty="0" smtClean="0">
                <a:solidFill>
                  <a:schemeClr val="tx1"/>
                </a:solidFill>
              </a:rPr>
              <a:t>Nele deve vir destacada a palavra BIOÉTICA.</a:t>
            </a:r>
          </a:p>
          <a:p>
            <a:pPr algn="ctr"/>
            <a:endParaRPr lang="pt-BR" b="1" dirty="0">
              <a:solidFill>
                <a:schemeClr val="tx1"/>
              </a:solidFill>
            </a:endParaRPr>
          </a:p>
          <a:p>
            <a:pPr algn="ctr"/>
            <a:endParaRPr lang="pt-BR" b="1" dirty="0" smtClean="0">
              <a:solidFill>
                <a:schemeClr val="tx1"/>
              </a:solidFill>
            </a:endParaRPr>
          </a:p>
          <a:p>
            <a:pPr algn="ctr"/>
            <a:endParaRPr lang="pt-BR" dirty="0">
              <a:solidFill>
                <a:schemeClr val="tx1"/>
              </a:solidFill>
            </a:endParaRPr>
          </a:p>
        </p:txBody>
      </p:sp>
    </p:spTree>
    <p:extLst>
      <p:ext uri="{BB962C8B-B14F-4D97-AF65-F5344CB8AC3E}">
        <p14:creationId xmlns:p14="http://schemas.microsoft.com/office/powerpoint/2010/main" val="3244171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meio a essa diversidade de visões e abordagens, começou a surgir uma preocupação com a necessidade de padronização das formas de conduzir e acompanhar os estudos envolvendo seres </a:t>
            </a:r>
            <a:r>
              <a:rPr lang="pt-BR" sz="1200" dirty="0" smtClean="0">
                <a:solidFill>
                  <a:srgbClr val="808284"/>
                </a:solidFill>
              </a:rPr>
              <a:t>humanos.</a:t>
            </a:r>
          </a:p>
          <a:p>
            <a:endParaRPr lang="pt-BR" sz="1200" dirty="0">
              <a:solidFill>
                <a:srgbClr val="808284"/>
              </a:solidFill>
            </a:endParaRPr>
          </a:p>
          <a:p>
            <a:r>
              <a:rPr lang="pt-BR" sz="1200" dirty="0">
                <a:solidFill>
                  <a:srgbClr val="808284"/>
                </a:solidFill>
              </a:rPr>
              <a:t>Assim, em 1996, começou a ser </a:t>
            </a:r>
            <a:r>
              <a:rPr lang="pt-BR" sz="1200" dirty="0" smtClean="0">
                <a:solidFill>
                  <a:srgbClr val="808284"/>
                </a:solidFill>
              </a:rPr>
              <a:t>implementado pelo ICH </a:t>
            </a:r>
            <a:r>
              <a:rPr lang="pt-BR" sz="1200" dirty="0">
                <a:solidFill>
                  <a:srgbClr val="808284"/>
                </a:solidFill>
              </a:rPr>
              <a:t>um guia de boas práticas clínicas</a:t>
            </a:r>
            <a:r>
              <a:rPr lang="pt-BR" sz="1200" dirty="0" smtClean="0">
                <a:solidFill>
                  <a:srgbClr val="808284"/>
                </a:solidFill>
              </a:rPr>
              <a:t>. </a:t>
            </a:r>
            <a:endParaRPr lang="pt-BR" sz="1200" dirty="0">
              <a:solidFill>
                <a:srgbClr val="808284"/>
              </a:solidFill>
            </a:endParaRPr>
          </a:p>
          <a:p>
            <a:endParaRPr lang="pt-BR" sz="1200" dirty="0" smtClean="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934884" y="3853721"/>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 logo do ICH e veja mais informações.</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pic>
        <p:nvPicPr>
          <p:cNvPr id="1028" name="Picture 4" descr="Ich Logo - LogoDi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494" y="1997227"/>
            <a:ext cx="203835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57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meio a essa diversidade de visões e abordagens, começou a surgir uma preocupação com a necessidade de padronização das formas de conduzir e acompanhar os estudos envolvendo seres </a:t>
            </a:r>
            <a:r>
              <a:rPr lang="pt-BR" sz="1200" dirty="0" smtClean="0">
                <a:solidFill>
                  <a:srgbClr val="808284"/>
                </a:solidFill>
              </a:rPr>
              <a:t>humanos.</a:t>
            </a:r>
          </a:p>
          <a:p>
            <a:endParaRPr lang="pt-BR" sz="1200" dirty="0">
              <a:solidFill>
                <a:srgbClr val="808284"/>
              </a:solidFill>
            </a:endParaRPr>
          </a:p>
          <a:p>
            <a:r>
              <a:rPr lang="pt-BR" sz="1200" dirty="0">
                <a:solidFill>
                  <a:srgbClr val="808284"/>
                </a:solidFill>
              </a:rPr>
              <a:t>Assim, em 1996, começou a ser </a:t>
            </a:r>
            <a:r>
              <a:rPr lang="pt-BR" sz="1200" dirty="0" smtClean="0">
                <a:solidFill>
                  <a:srgbClr val="808284"/>
                </a:solidFill>
              </a:rPr>
              <a:t>implementado pelo ICH </a:t>
            </a:r>
            <a:r>
              <a:rPr lang="pt-BR" sz="1200" dirty="0">
                <a:solidFill>
                  <a:srgbClr val="808284"/>
                </a:solidFill>
              </a:rPr>
              <a:t>um guia de boas práticas clínicas</a:t>
            </a:r>
            <a:r>
              <a:rPr lang="pt-BR" sz="1200" dirty="0" smtClean="0">
                <a:solidFill>
                  <a:srgbClr val="808284"/>
                </a:solidFill>
              </a:rPr>
              <a:t>. </a:t>
            </a:r>
            <a:endParaRPr lang="pt-BR" sz="1200" dirty="0">
              <a:solidFill>
                <a:srgbClr val="808284"/>
              </a:solidFill>
            </a:endParaRPr>
          </a:p>
          <a:p>
            <a:endParaRPr lang="pt-BR" sz="1200" dirty="0" smtClean="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934884" y="3853721"/>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 imagem e veja mais informações.</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19.1</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pic>
        <p:nvPicPr>
          <p:cNvPr id="1028" name="Picture 4" descr="Ich Logo - LogoDi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494" y="1997227"/>
            <a:ext cx="2038350" cy="1695451"/>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20"/>
          <p:cNvSpPr/>
          <p:nvPr/>
        </p:nvSpPr>
        <p:spPr>
          <a:xfrm flipH="1">
            <a:off x="785803" y="1167411"/>
            <a:ext cx="4115489" cy="4216862"/>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a:t>O Guia de Boas Práticas foi resultado do trabalho do Conselho Internacional de Harmonização de Requisitos Técnicos para Registro de Medicamentos de Uso </a:t>
            </a:r>
            <a:r>
              <a:rPr lang="pt-BR" dirty="0" smtClean="0"/>
              <a:t>Humano (</a:t>
            </a:r>
            <a:r>
              <a:rPr lang="pt-BR" i="1" dirty="0" err="1" smtClean="0"/>
              <a:t>International</a:t>
            </a:r>
            <a:r>
              <a:rPr lang="pt-BR" i="1" dirty="0" smtClean="0"/>
              <a:t> </a:t>
            </a:r>
            <a:r>
              <a:rPr lang="pt-BR" i="1" dirty="0" err="1"/>
              <a:t>Council</a:t>
            </a:r>
            <a:r>
              <a:rPr lang="pt-BR" i="1" dirty="0"/>
              <a:t> </a:t>
            </a:r>
            <a:r>
              <a:rPr lang="pt-BR" i="1" dirty="0" err="1"/>
              <a:t>on</a:t>
            </a:r>
            <a:r>
              <a:rPr lang="pt-BR" i="1" dirty="0"/>
              <a:t> </a:t>
            </a:r>
            <a:r>
              <a:rPr lang="pt-BR" i="1" dirty="0" err="1"/>
              <a:t>Harmonisation</a:t>
            </a:r>
            <a:r>
              <a:rPr lang="pt-BR" i="1" dirty="0"/>
              <a:t> </a:t>
            </a:r>
            <a:r>
              <a:rPr lang="pt-BR" i="1" dirty="0" err="1"/>
              <a:t>of</a:t>
            </a:r>
            <a:r>
              <a:rPr lang="pt-BR" i="1" dirty="0"/>
              <a:t> </a:t>
            </a:r>
            <a:r>
              <a:rPr lang="pt-BR" i="1" dirty="0" err="1"/>
              <a:t>Technical</a:t>
            </a:r>
            <a:r>
              <a:rPr lang="pt-BR" i="1" dirty="0"/>
              <a:t> </a:t>
            </a:r>
            <a:r>
              <a:rPr lang="pt-BR" i="1" dirty="0" err="1"/>
              <a:t>Requirements</a:t>
            </a:r>
            <a:r>
              <a:rPr lang="pt-BR" i="1" dirty="0"/>
              <a:t> for </a:t>
            </a:r>
            <a:r>
              <a:rPr lang="pt-BR" i="1" dirty="0" err="1"/>
              <a:t>Registration</a:t>
            </a:r>
            <a:r>
              <a:rPr lang="pt-BR" i="1" dirty="0"/>
              <a:t> </a:t>
            </a:r>
            <a:r>
              <a:rPr lang="pt-BR" i="1" dirty="0" err="1"/>
              <a:t>of</a:t>
            </a:r>
            <a:r>
              <a:rPr lang="pt-BR" i="1" dirty="0"/>
              <a:t> </a:t>
            </a:r>
            <a:r>
              <a:rPr lang="pt-BR" i="1" dirty="0" err="1"/>
              <a:t>Pharmaceuticals</a:t>
            </a:r>
            <a:r>
              <a:rPr lang="pt-BR" i="1" dirty="0"/>
              <a:t> for </a:t>
            </a:r>
            <a:r>
              <a:rPr lang="pt-BR" i="1" dirty="0" err="1"/>
              <a:t>Human</a:t>
            </a:r>
            <a:r>
              <a:rPr lang="pt-BR" i="1" dirty="0"/>
              <a:t> Use – ICH</a:t>
            </a:r>
            <a:r>
              <a:rPr lang="pt-BR" dirty="0" smtClean="0"/>
              <a:t>).</a:t>
            </a:r>
          </a:p>
          <a:p>
            <a:endParaRPr lang="pt-BR" dirty="0"/>
          </a:p>
          <a:p>
            <a:r>
              <a:rPr lang="pt-BR" dirty="0" smtClean="0"/>
              <a:t>O ICH é </a:t>
            </a:r>
            <a:r>
              <a:rPr lang="pt-BR" dirty="0"/>
              <a:t>uma associação sem fins lucrativos que visa uma harmonização no desenvolvimento e registro de medicamentos, unindo </a:t>
            </a:r>
            <a:r>
              <a:rPr lang="pt-BR" dirty="0" smtClean="0"/>
              <a:t>entidades como </a:t>
            </a:r>
            <a:r>
              <a:rPr lang="pt-BR" dirty="0"/>
              <a:t>agências reguladoras de diferentes países e representantes da indústria farmacêutica.</a:t>
            </a:r>
          </a:p>
          <a:p>
            <a:r>
              <a:rPr lang="pt-BR" dirty="0" smtClean="0"/>
              <a:t> </a:t>
            </a:r>
            <a:endParaRPr lang="pt-BR" dirty="0"/>
          </a:p>
        </p:txBody>
      </p:sp>
      <p:sp>
        <p:nvSpPr>
          <p:cNvPr id="24" name="CaixaDeTexto 23"/>
          <p:cNvSpPr txBox="1"/>
          <p:nvPr/>
        </p:nvSpPr>
        <p:spPr>
          <a:xfrm>
            <a:off x="4496303" y="1259430"/>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912748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413;p62"/>
          <p:cNvSpPr txBox="1"/>
          <p:nvPr/>
        </p:nvSpPr>
        <p:spPr>
          <a:xfrm>
            <a:off x="4659230" y="1656637"/>
            <a:ext cx="3651583"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O Guia </a:t>
            </a:r>
            <a:r>
              <a:rPr lang="pt-BR" sz="1200" dirty="0" smtClean="0">
                <a:solidFill>
                  <a:srgbClr val="808284"/>
                </a:solidFill>
              </a:rPr>
              <a:t>de BPC do </a:t>
            </a:r>
            <a:r>
              <a:rPr lang="pt-BR" sz="1200" dirty="0">
                <a:solidFill>
                  <a:srgbClr val="808284"/>
                </a:solidFill>
              </a:rPr>
              <a:t>ICH definiu padrões </a:t>
            </a:r>
            <a:r>
              <a:rPr lang="pt-BR" sz="1200" dirty="0" smtClean="0">
                <a:solidFill>
                  <a:srgbClr val="808284"/>
                </a:solidFill>
              </a:rPr>
              <a:t>com </a:t>
            </a:r>
            <a:r>
              <a:rPr lang="pt-BR" sz="1200" dirty="0">
                <a:solidFill>
                  <a:srgbClr val="808284"/>
                </a:solidFill>
              </a:rPr>
              <a:t>os quais os estudos clínicos </a:t>
            </a:r>
            <a:r>
              <a:rPr lang="pt-BR" sz="1200" dirty="0" smtClean="0">
                <a:solidFill>
                  <a:srgbClr val="808284"/>
                </a:solidFill>
              </a:rPr>
              <a:t>devem ser planejados</a:t>
            </a:r>
            <a:r>
              <a:rPr lang="pt-BR" sz="1200" dirty="0">
                <a:solidFill>
                  <a:srgbClr val="808284"/>
                </a:solidFill>
              </a:rPr>
              <a:t>, implementados e reportados, de modo que </a:t>
            </a:r>
            <a:r>
              <a:rPr lang="pt-BR" sz="1200" dirty="0" smtClean="0">
                <a:solidFill>
                  <a:srgbClr val="808284"/>
                </a:solidFill>
              </a:rPr>
              <a:t>garanta </a:t>
            </a:r>
            <a:r>
              <a:rPr lang="pt-BR" sz="1200" dirty="0">
                <a:solidFill>
                  <a:srgbClr val="808284"/>
                </a:solidFill>
              </a:rPr>
              <a:t>ao público de que os dados são dignos de credibilidade e que os direitos, a integridade e a confidencialidade dos indivíduos </a:t>
            </a:r>
            <a:r>
              <a:rPr lang="pt-BR" sz="1200" dirty="0" smtClean="0">
                <a:solidFill>
                  <a:srgbClr val="808284"/>
                </a:solidFill>
              </a:rPr>
              <a:t>sejam protegidos</a:t>
            </a:r>
            <a:r>
              <a:rPr lang="pt-BR" sz="1200" dirty="0">
                <a:solidFill>
                  <a:srgbClr val="808284"/>
                </a:solidFill>
              </a:rPr>
              <a:t>.</a:t>
            </a:r>
          </a:p>
          <a:p>
            <a:endParaRPr lang="pt-BR" sz="1200" dirty="0" smtClean="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4715568" y="4796708"/>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20</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sp>
        <p:nvSpPr>
          <p:cNvPr id="21" name="Google Shape;413;p62"/>
          <p:cNvSpPr txBox="1"/>
          <p:nvPr/>
        </p:nvSpPr>
        <p:spPr>
          <a:xfrm>
            <a:off x="1387450" y="3503882"/>
            <a:ext cx="2979770" cy="117297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a:t>
            </a:r>
            <a:r>
              <a:rPr lang="pt-BR" sz="1200" dirty="0" smtClean="0">
                <a:solidFill>
                  <a:srgbClr val="808284"/>
                </a:solidFill>
              </a:rPr>
              <a:t>sse </a:t>
            </a:r>
            <a:r>
              <a:rPr lang="pt-BR" sz="1200" dirty="0">
                <a:solidFill>
                  <a:srgbClr val="808284"/>
                </a:solidFill>
              </a:rPr>
              <a:t>guia foi concebido sobre duas bases conceituais essenciais: proteção aos indivíduos e cuidado com os dados produzidos</a:t>
            </a:r>
            <a:r>
              <a:rPr lang="pt-BR" sz="1200" dirty="0" smtClean="0">
                <a:solidFill>
                  <a:srgbClr val="808284"/>
                </a:solidFill>
              </a:rPr>
              <a:t>.</a:t>
            </a: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4" name="Retângulo 23"/>
          <p:cNvSpPr/>
          <p:nvPr/>
        </p:nvSpPr>
        <p:spPr>
          <a:xfrm>
            <a:off x="4800974" y="3330570"/>
            <a:ext cx="3217829" cy="1384995"/>
          </a:xfrm>
          <a:prstGeom prst="rect">
            <a:avLst/>
          </a:prstGeom>
          <a:solidFill>
            <a:srgbClr val="FFFF00"/>
          </a:solidFill>
        </p:spPr>
        <p:txBody>
          <a:bodyPr wrap="square">
            <a:spAutoFit/>
          </a:bodyPr>
          <a:lstStyle/>
          <a:p>
            <a:pPr algn="ctr"/>
            <a:endParaRPr lang="pt-BR" b="1" dirty="0">
              <a:solidFill>
                <a:schemeClr val="tx1"/>
              </a:solidFill>
            </a:endParaRPr>
          </a:p>
          <a:p>
            <a:pPr algn="ctr"/>
            <a:r>
              <a:rPr lang="pt-BR" b="1" dirty="0"/>
              <a:t>P</a:t>
            </a:r>
            <a:r>
              <a:rPr lang="pt-BR" b="1" dirty="0" smtClean="0"/>
              <a:t>eças </a:t>
            </a:r>
            <a:r>
              <a:rPr lang="pt-BR" b="1" dirty="0"/>
              <a:t>de quebra-cabeça se </a:t>
            </a:r>
            <a:r>
              <a:rPr lang="pt-BR" b="1" dirty="0" smtClean="0"/>
              <a:t>encaixando </a:t>
            </a:r>
            <a:r>
              <a:rPr lang="pt-BR" b="1" dirty="0"/>
              <a:t>com os seguintes dizeres em cada uma das partes: “Segurança dos participantes” e “Qualidade dos dados</a:t>
            </a:r>
            <a:r>
              <a:rPr lang="pt-BR" b="1" dirty="0" smtClean="0"/>
              <a:t>”.</a:t>
            </a:r>
            <a:endParaRPr lang="pt-BR" b="1" dirty="0">
              <a:solidFill>
                <a:schemeClr val="tx1"/>
              </a:solidFill>
            </a:endParaRPr>
          </a:p>
        </p:txBody>
      </p:sp>
      <p:sp>
        <p:nvSpPr>
          <p:cNvPr id="25" name="Retângulo 24"/>
          <p:cNvSpPr/>
          <p:nvPr/>
        </p:nvSpPr>
        <p:spPr>
          <a:xfrm>
            <a:off x="1289713" y="1691883"/>
            <a:ext cx="3134925" cy="1600438"/>
          </a:xfrm>
          <a:prstGeom prst="rect">
            <a:avLst/>
          </a:prstGeom>
          <a:solidFill>
            <a:srgbClr val="FFFF00"/>
          </a:solidFill>
        </p:spPr>
        <p:txBody>
          <a:bodyPr wrap="square">
            <a:spAutoFit/>
          </a:bodyPr>
          <a:lstStyle/>
          <a:p>
            <a:pPr algn="ctr"/>
            <a:endParaRPr lang="pt-BR" b="1" dirty="0" smtClean="0">
              <a:solidFill>
                <a:schemeClr val="tx1"/>
              </a:solidFill>
            </a:endParaRPr>
          </a:p>
          <a:p>
            <a:pPr algn="ctr"/>
            <a:r>
              <a:rPr lang="pt-BR" b="1" dirty="0" smtClean="0">
                <a:solidFill>
                  <a:schemeClr val="tx1"/>
                </a:solidFill>
              </a:rPr>
              <a:t>Vetor que remeta a um guia, documento. Nele deve estar escrito “</a:t>
            </a:r>
            <a:r>
              <a:rPr lang="pt-BR" b="1" dirty="0"/>
              <a:t>Guia de Boas Práticas </a:t>
            </a:r>
            <a:r>
              <a:rPr lang="pt-BR" b="1" dirty="0" smtClean="0"/>
              <a:t>Clínicas”.</a:t>
            </a:r>
            <a:endParaRPr lang="pt-BR" b="1" dirty="0" smtClean="0">
              <a:solidFill>
                <a:schemeClr val="tx1"/>
              </a:solidFill>
            </a:endParaRPr>
          </a:p>
          <a:p>
            <a:pPr algn="ctr"/>
            <a:endParaRPr lang="pt-BR" b="1" dirty="0">
              <a:solidFill>
                <a:schemeClr val="tx1"/>
              </a:solidFill>
            </a:endParaRPr>
          </a:p>
          <a:p>
            <a:pPr algn="ctr"/>
            <a:endParaRPr lang="pt-BR" dirty="0">
              <a:solidFill>
                <a:schemeClr val="tx1"/>
              </a:solidFill>
            </a:endParaRPr>
          </a:p>
        </p:txBody>
      </p:sp>
    </p:spTree>
    <p:extLst>
      <p:ext uri="{BB962C8B-B14F-4D97-AF65-F5344CB8AC3E}">
        <p14:creationId xmlns:p14="http://schemas.microsoft.com/office/powerpoint/2010/main" val="2415951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Inicialmente, </a:t>
            </a:r>
            <a:r>
              <a:rPr lang="pt-BR" sz="1200" dirty="0" smtClean="0">
                <a:solidFill>
                  <a:srgbClr val="808284"/>
                </a:solidFill>
              </a:rPr>
              <a:t>se tornaram signatários </a:t>
            </a:r>
            <a:r>
              <a:rPr lang="pt-BR" sz="1200" dirty="0">
                <a:solidFill>
                  <a:srgbClr val="808284"/>
                </a:solidFill>
              </a:rPr>
              <a:t>do </a:t>
            </a:r>
            <a:r>
              <a:rPr lang="pt-BR" sz="1200" dirty="0" smtClean="0">
                <a:solidFill>
                  <a:srgbClr val="808284"/>
                </a:solidFill>
              </a:rPr>
              <a:t>Guia: Estados Unidos, </a:t>
            </a:r>
            <a:r>
              <a:rPr lang="pt-BR" sz="1200" dirty="0">
                <a:solidFill>
                  <a:srgbClr val="808284"/>
                </a:solidFill>
              </a:rPr>
              <a:t>União Europeia, Japão, Canadá, Organização Mundial da Saúde (OMS) e outros observadores. </a:t>
            </a:r>
            <a:endParaRPr lang="pt-BR" sz="1200" dirty="0" smtClean="0">
              <a:solidFill>
                <a:srgbClr val="808284"/>
              </a:solidFill>
            </a:endParaRPr>
          </a:p>
          <a:p>
            <a:endParaRPr lang="pt-BR" sz="1200" dirty="0">
              <a:solidFill>
                <a:srgbClr val="808284"/>
              </a:solidFill>
            </a:endParaRPr>
          </a:p>
          <a:p>
            <a:r>
              <a:rPr lang="pt-BR" sz="1200" dirty="0" smtClean="0">
                <a:solidFill>
                  <a:srgbClr val="808284"/>
                </a:solidFill>
              </a:rPr>
              <a:t>Vale </a:t>
            </a:r>
            <a:r>
              <a:rPr lang="pt-BR" sz="1200" dirty="0">
                <a:solidFill>
                  <a:srgbClr val="808284"/>
                </a:solidFill>
              </a:rPr>
              <a:t>destacar que o Brasil não era signatário deste documento.</a:t>
            </a:r>
          </a:p>
          <a:p>
            <a:endParaRPr lang="pt-BR" sz="1200" dirty="0">
              <a:solidFill>
                <a:srgbClr val="808284"/>
              </a:solidFill>
            </a:endParaRPr>
          </a:p>
          <a:p>
            <a:endParaRPr lang="pt-BR" sz="1200" dirty="0" smtClean="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909031" y="3494323"/>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em Saiba Mais.</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pic>
        <p:nvPicPr>
          <p:cNvPr id="2050" name="Picture 2" descr="mapa esboço amarelo do Brasil, conceito estilizado"/>
          <p:cNvPicPr>
            <a:picLocks noChangeAspect="1" noChangeArrowheads="1"/>
          </p:cNvPicPr>
          <p:nvPr/>
        </p:nvPicPr>
        <p:blipFill>
          <a:blip r:embed="rId5">
            <a:clrChange>
              <a:clrFrom>
                <a:srgbClr val="F6F6F6"/>
              </a:clrFrom>
              <a:clrTo>
                <a:srgbClr val="F6F6F6">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537004" y="1667736"/>
            <a:ext cx="3091826" cy="3194887"/>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20"/>
          <p:cNvSpPr/>
          <p:nvPr/>
        </p:nvSpPr>
        <p:spPr>
          <a:xfrm>
            <a:off x="1747136" y="4295744"/>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4" name="Picture 4" descr="Arrow button learn more. Vector icon on a white background."/>
          <p:cNvPicPr>
            <a:picLocks noChangeAspect="1" noChangeArrowheads="1"/>
          </p:cNvPicPr>
          <p:nvPr/>
        </p:nvPicPr>
        <p:blipFill rotWithShape="1">
          <a:blip r:embed="rId6">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1016298" y="3963455"/>
            <a:ext cx="1132764" cy="81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8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49640" y="1852512"/>
            <a:ext cx="2979770"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Inicialmente, </a:t>
            </a:r>
            <a:r>
              <a:rPr lang="pt-BR" sz="1200" dirty="0" smtClean="0">
                <a:solidFill>
                  <a:srgbClr val="808284"/>
                </a:solidFill>
              </a:rPr>
              <a:t>se tornaram signatários </a:t>
            </a:r>
            <a:r>
              <a:rPr lang="pt-BR" sz="1200" dirty="0">
                <a:solidFill>
                  <a:srgbClr val="808284"/>
                </a:solidFill>
              </a:rPr>
              <a:t>do </a:t>
            </a:r>
            <a:r>
              <a:rPr lang="pt-BR" sz="1200" dirty="0" smtClean="0">
                <a:solidFill>
                  <a:srgbClr val="808284"/>
                </a:solidFill>
              </a:rPr>
              <a:t>Guia: Estados Unidos, </a:t>
            </a:r>
            <a:r>
              <a:rPr lang="pt-BR" sz="1200" dirty="0">
                <a:solidFill>
                  <a:srgbClr val="808284"/>
                </a:solidFill>
              </a:rPr>
              <a:t>União Europeia, Japão, Canadá, Organização Mundial da Saúde (OMS) e outros observadores. </a:t>
            </a:r>
            <a:endParaRPr lang="pt-BR" sz="1200" dirty="0" smtClean="0">
              <a:solidFill>
                <a:srgbClr val="808284"/>
              </a:solidFill>
            </a:endParaRPr>
          </a:p>
          <a:p>
            <a:endParaRPr lang="pt-BR" sz="1200" dirty="0">
              <a:solidFill>
                <a:srgbClr val="808284"/>
              </a:solidFill>
            </a:endParaRPr>
          </a:p>
          <a:p>
            <a:r>
              <a:rPr lang="pt-BR" sz="1200" dirty="0" smtClean="0">
                <a:solidFill>
                  <a:srgbClr val="808284"/>
                </a:solidFill>
              </a:rPr>
              <a:t>Vale </a:t>
            </a:r>
            <a:r>
              <a:rPr lang="pt-BR" sz="1200" dirty="0">
                <a:solidFill>
                  <a:srgbClr val="808284"/>
                </a:solidFill>
              </a:rPr>
              <a:t>destacar que o Brasil não era signatário deste documento.</a:t>
            </a:r>
          </a:p>
          <a:p>
            <a:endParaRPr lang="pt-BR" sz="1200" dirty="0">
              <a:solidFill>
                <a:srgbClr val="808284"/>
              </a:solidFill>
            </a:endParaRPr>
          </a:p>
          <a:p>
            <a:endParaRPr lang="pt-BR" sz="1200" dirty="0" smtClean="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909031" y="3494323"/>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em Saiba Mais.</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21.1</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pic>
        <p:nvPicPr>
          <p:cNvPr id="2050" name="Picture 2" descr="mapa esboço amarelo do Brasil, conceito estilizado"/>
          <p:cNvPicPr>
            <a:picLocks noChangeAspect="1" noChangeArrowheads="1"/>
          </p:cNvPicPr>
          <p:nvPr/>
        </p:nvPicPr>
        <p:blipFill>
          <a:blip r:embed="rId5">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5029635" y="1602888"/>
            <a:ext cx="3091826" cy="3194887"/>
          </a:xfrm>
          <a:prstGeom prst="rect">
            <a:avLst/>
          </a:prstGeom>
          <a:noFill/>
          <a:extLst>
            <a:ext uri="{909E8E84-426E-40DD-AFC4-6F175D3DCCD1}">
              <a14:hiddenFill xmlns:a14="http://schemas.microsoft.com/office/drawing/2010/main">
                <a:solidFill>
                  <a:srgbClr val="FFFFFF"/>
                </a:solidFill>
              </a14:hiddenFill>
            </a:ext>
          </a:extLst>
        </p:spPr>
      </p:pic>
      <p:sp>
        <p:nvSpPr>
          <p:cNvPr id="21" name="Retângulo 20"/>
          <p:cNvSpPr/>
          <p:nvPr/>
        </p:nvSpPr>
        <p:spPr>
          <a:xfrm>
            <a:off x="1747136" y="4295744"/>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4" name="Picture 4" descr="Arrow button learn more. Vector icon on a white background."/>
          <p:cNvPicPr>
            <a:picLocks noChangeAspect="1" noChangeArrowheads="1"/>
          </p:cNvPicPr>
          <p:nvPr/>
        </p:nvPicPr>
        <p:blipFill rotWithShape="1">
          <a:blip r:embed="rId6">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1016298" y="3963455"/>
            <a:ext cx="1132764" cy="818866"/>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flipH="1">
            <a:off x="785800" y="240632"/>
            <a:ext cx="4356308" cy="5537868"/>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a:t>Com os ganhos da harmonização </a:t>
            </a:r>
            <a:r>
              <a:rPr lang="pt-BR" dirty="0" smtClean="0"/>
              <a:t>após a </a:t>
            </a:r>
            <a:r>
              <a:rPr lang="pt-BR" dirty="0"/>
              <a:t>implementação e amadurecimento do Guia de Boas Práticas Clínicas do ICH, seu exemplo foi seguido e uma nova iniciativa aplicada à região das Américas </a:t>
            </a:r>
            <a:r>
              <a:rPr lang="pt-BR" dirty="0" smtClean="0"/>
              <a:t>surgiu</a:t>
            </a:r>
            <a:r>
              <a:rPr lang="pt-BR" dirty="0"/>
              <a:t> </a:t>
            </a:r>
            <a:r>
              <a:rPr lang="pt-BR" dirty="0" smtClean="0"/>
              <a:t>liderada pela Organização </a:t>
            </a:r>
            <a:r>
              <a:rPr lang="pt-BR" dirty="0"/>
              <a:t>Pan-Americana da Saúde, um braço da </a:t>
            </a:r>
            <a:r>
              <a:rPr lang="pt-BR" dirty="0" smtClean="0"/>
              <a:t>OMS.</a:t>
            </a:r>
          </a:p>
          <a:p>
            <a:endParaRPr lang="pt-BR" dirty="0"/>
          </a:p>
          <a:p>
            <a:r>
              <a:rPr lang="pt-BR" dirty="0" smtClean="0"/>
              <a:t>Essa ação surgiu após a </a:t>
            </a:r>
            <a:r>
              <a:rPr lang="pt-BR" dirty="0"/>
              <a:t>IV Conferência Pan-Americana para Harmonização da Regulamentação Farmacêutica, realizada em março de </a:t>
            </a:r>
            <a:r>
              <a:rPr lang="pt-BR" dirty="0" smtClean="0"/>
              <a:t>2005, e culminou </a:t>
            </a:r>
            <a:r>
              <a:rPr lang="pt-BR" dirty="0"/>
              <a:t>na publicação de um manual de boas práticas clínicas aplicável à região. </a:t>
            </a:r>
            <a:endParaRPr lang="pt-BR" dirty="0" smtClean="0"/>
          </a:p>
          <a:p>
            <a:endParaRPr lang="pt-BR" dirty="0"/>
          </a:p>
          <a:p>
            <a:r>
              <a:rPr lang="pt-BR" dirty="0" smtClean="0"/>
              <a:t>Assim nasceu </a:t>
            </a:r>
            <a:r>
              <a:rPr lang="pt-BR" dirty="0"/>
              <a:t>o Documento das Américas, cujo objetivo foi propor diretrizes para as boas práticas clínicas para servirem como fundamento para as agências regulatórias, </a:t>
            </a:r>
            <a:r>
              <a:rPr lang="pt-BR" dirty="0" smtClean="0"/>
              <a:t>pesquisadores</a:t>
            </a:r>
            <a:r>
              <a:rPr lang="pt-BR" dirty="0"/>
              <a:t>, comitês de ética, universidades e empresas. </a:t>
            </a:r>
            <a:endParaRPr lang="pt-BR" dirty="0" smtClean="0"/>
          </a:p>
          <a:p>
            <a:endParaRPr lang="pt-BR" dirty="0"/>
          </a:p>
          <a:p>
            <a:r>
              <a:rPr lang="pt-BR" dirty="0" smtClean="0"/>
              <a:t>Seguindo </a:t>
            </a:r>
            <a:r>
              <a:rPr lang="pt-BR" dirty="0"/>
              <a:t>a mesma linha do G</a:t>
            </a:r>
            <a:r>
              <a:rPr lang="pt-BR" dirty="0" smtClean="0"/>
              <a:t>uia do </a:t>
            </a:r>
            <a:r>
              <a:rPr lang="pt-BR" dirty="0"/>
              <a:t>ICH, o Documento das Américas preencheu uma lacuna regulamentar para países não signatários </a:t>
            </a:r>
            <a:r>
              <a:rPr lang="pt-BR" dirty="0" smtClean="0"/>
              <a:t>desse guia, </a:t>
            </a:r>
            <a:r>
              <a:rPr lang="pt-BR" b="1" dirty="0">
                <a:solidFill>
                  <a:srgbClr val="FFFF00"/>
                </a:solidFill>
              </a:rPr>
              <a:t>incluindo o Brasil</a:t>
            </a:r>
            <a:r>
              <a:rPr lang="pt-BR" dirty="0"/>
              <a:t>.</a:t>
            </a:r>
          </a:p>
          <a:p>
            <a:r>
              <a:rPr lang="pt-BR" dirty="0" smtClean="0"/>
              <a:t> </a:t>
            </a:r>
            <a:endParaRPr lang="pt-BR" dirty="0"/>
          </a:p>
        </p:txBody>
      </p:sp>
      <p:sp>
        <p:nvSpPr>
          <p:cNvPr id="26" name="CaixaDeTexto 25"/>
          <p:cNvSpPr txBox="1"/>
          <p:nvPr/>
        </p:nvSpPr>
        <p:spPr>
          <a:xfrm>
            <a:off x="4794863" y="253607"/>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7" name="Retângulo 26"/>
          <p:cNvSpPr/>
          <p:nvPr/>
        </p:nvSpPr>
        <p:spPr>
          <a:xfrm>
            <a:off x="7801835" y="1701228"/>
            <a:ext cx="2326265" cy="738664"/>
          </a:xfrm>
          <a:prstGeom prst="rect">
            <a:avLst/>
          </a:prstGeom>
          <a:solidFill>
            <a:srgbClr val="FFFF00"/>
          </a:solidFill>
        </p:spPr>
        <p:txBody>
          <a:bodyPr wrap="square">
            <a:spAutoFit/>
          </a:bodyPr>
          <a:lstStyle/>
          <a:p>
            <a:pPr algn="ctr"/>
            <a:r>
              <a:rPr lang="pt-BR" b="1" dirty="0" smtClean="0">
                <a:solidFill>
                  <a:schemeClr val="tx1"/>
                </a:solidFill>
              </a:rPr>
              <a:t>DG quando o pop-up abrir o mapa do Brasil deve ficar colorido.</a:t>
            </a:r>
            <a:endParaRPr lang="pt-BR" dirty="0">
              <a:solidFill>
                <a:schemeClr val="tx1"/>
              </a:solidFill>
            </a:endParaRPr>
          </a:p>
        </p:txBody>
      </p:sp>
    </p:spTree>
    <p:extLst>
      <p:ext uri="{BB962C8B-B14F-4D97-AF65-F5344CB8AC3E}">
        <p14:creationId xmlns:p14="http://schemas.microsoft.com/office/powerpoint/2010/main" val="2897346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Animação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1005875" y="1793170"/>
            <a:ext cx="3042751" cy="221869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 fim de acompanhar a </a:t>
            </a:r>
            <a:r>
              <a:rPr lang="pt-BR" sz="1200" dirty="0">
                <a:solidFill>
                  <a:srgbClr val="808284"/>
                </a:solidFill>
              </a:rPr>
              <a:t>evolução da pesquisa clínica no mundo, </a:t>
            </a:r>
            <a:r>
              <a:rPr lang="pt-BR" sz="1200" dirty="0" smtClean="0">
                <a:solidFill>
                  <a:srgbClr val="808284"/>
                </a:solidFill>
              </a:rPr>
              <a:t>o crescimento da internacionalização </a:t>
            </a:r>
            <a:r>
              <a:rPr lang="pt-BR" sz="1200" dirty="0">
                <a:solidFill>
                  <a:srgbClr val="808284"/>
                </a:solidFill>
              </a:rPr>
              <a:t>dos estudo (globalização</a:t>
            </a:r>
            <a:r>
              <a:rPr lang="pt-BR" sz="1200" dirty="0" smtClean="0">
                <a:solidFill>
                  <a:srgbClr val="808284"/>
                </a:solidFill>
              </a:rPr>
              <a:t>), os </a:t>
            </a:r>
            <a:r>
              <a:rPr lang="pt-BR" sz="1200" dirty="0">
                <a:solidFill>
                  <a:srgbClr val="808284"/>
                </a:solidFill>
              </a:rPr>
              <a:t>avanços da capacidade </a:t>
            </a:r>
            <a:r>
              <a:rPr lang="pt-BR" sz="1200" dirty="0" smtClean="0">
                <a:solidFill>
                  <a:srgbClr val="808284"/>
                </a:solidFill>
              </a:rPr>
              <a:t>tecnológica, a </a:t>
            </a:r>
            <a:r>
              <a:rPr lang="pt-BR" sz="1200" dirty="0">
                <a:solidFill>
                  <a:srgbClr val="808284"/>
                </a:solidFill>
              </a:rPr>
              <a:t>escala e complexidade adquiridas pelos ensaios clínicos, buscando dar mais ênfase a aspectos relevantes em detrimento dos aspectos secundários e com a necessidade de </a:t>
            </a:r>
            <a:r>
              <a:rPr lang="pt-BR" sz="1200" dirty="0" smtClean="0">
                <a:solidFill>
                  <a:srgbClr val="808284"/>
                </a:solidFill>
              </a:rPr>
              <a:t>diminuir más </a:t>
            </a:r>
            <a:r>
              <a:rPr lang="pt-BR" sz="1200" dirty="0">
                <a:solidFill>
                  <a:srgbClr val="808284"/>
                </a:solidFill>
              </a:rPr>
              <a:t>interpretações na versão anterior, o ICH publicou uma atualização do seu Guia de Boas Práticas Clínicas em </a:t>
            </a:r>
            <a:r>
              <a:rPr lang="pt-BR" sz="1200" dirty="0" smtClean="0">
                <a:solidFill>
                  <a:srgbClr val="808284"/>
                </a:solidFill>
              </a:rPr>
              <a:t>2016, o </a:t>
            </a:r>
            <a:r>
              <a:rPr lang="pt-BR" sz="1200" b="1" dirty="0" smtClean="0">
                <a:solidFill>
                  <a:srgbClr val="808284"/>
                </a:solidFill>
              </a:rPr>
              <a:t>Guia </a:t>
            </a:r>
            <a:r>
              <a:rPr lang="pt-BR" sz="1200" b="1" dirty="0">
                <a:solidFill>
                  <a:srgbClr val="808284"/>
                </a:solidFill>
              </a:rPr>
              <a:t>ICH E6(R2</a:t>
            </a:r>
            <a:r>
              <a:rPr lang="pt-BR" sz="1200" b="1" dirty="0" smtClean="0">
                <a:solidFill>
                  <a:srgbClr val="808284"/>
                </a:solidFill>
              </a:rPr>
              <a:t>)</a:t>
            </a:r>
            <a:r>
              <a:rPr lang="pt-BR" sz="1200" dirty="0" smtClean="0">
                <a:solidFill>
                  <a:srgbClr val="808284"/>
                </a:solidFill>
              </a:rPr>
              <a:t>.</a:t>
            </a:r>
            <a:endParaRPr lang="pt-BR" sz="1200" dirty="0">
              <a:solidFill>
                <a:srgbClr val="808284"/>
              </a:solidFill>
            </a:endParaRPr>
          </a:p>
          <a:p>
            <a:endParaRPr lang="pt-BR" sz="1200" dirty="0">
              <a:solidFill>
                <a:srgbClr val="808284"/>
              </a:solidFill>
            </a:endParaRPr>
          </a:p>
          <a:p>
            <a:endParaRPr lang="pt-BR" sz="1200" dirty="0">
              <a:solidFill>
                <a:srgbClr val="808284"/>
              </a:solidFill>
            </a:endParaRPr>
          </a:p>
          <a:p>
            <a:endParaRPr lang="pt-BR" sz="1200" dirty="0">
              <a:solidFill>
                <a:srgbClr val="808284"/>
              </a:solidFill>
            </a:endParaRP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buSzPts val="1600"/>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4316976" y="4383138"/>
            <a:ext cx="3376432"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 e veja informações sobre o Brasil nesse contexto.</a:t>
            </a:r>
            <a:endParaRPr lang="pt-BR" sz="1200" b="1" dirty="0">
              <a:solidFill>
                <a:srgbClr val="FECE22"/>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22</a:t>
            </a:r>
            <a:endParaRPr sz="1200" b="0" i="0" u="none" strike="noStrike" cap="none" dirty="0">
              <a:solidFill>
                <a:schemeClr val="lt1"/>
              </a:solidFill>
              <a:latin typeface="Arial"/>
              <a:ea typeface="Arial"/>
              <a:cs typeface="Arial"/>
              <a:sym typeface="Arial"/>
            </a:endParaRPr>
          </a:p>
        </p:txBody>
      </p:sp>
      <p:sp>
        <p:nvSpPr>
          <p:cNvPr id="5" name="Retângulo 4"/>
          <p:cNvSpPr/>
          <p:nvPr/>
        </p:nvSpPr>
        <p:spPr>
          <a:xfrm>
            <a:off x="4963027" y="1872591"/>
            <a:ext cx="4572000" cy="307777"/>
          </a:xfrm>
          <a:prstGeom prst="rect">
            <a:avLst/>
          </a:prstGeom>
        </p:spPr>
        <p:txBody>
          <a:bodyPr>
            <a:spAutoFit/>
          </a:bodyPr>
          <a:lstStyle/>
          <a:p>
            <a:endParaRPr lang="pt-BR" dirty="0"/>
          </a:p>
        </p:txBody>
      </p:sp>
      <p:pic>
        <p:nvPicPr>
          <p:cNvPr id="5122" name="Picture 2" descr="Clinical Study - Web Header Banner and Icon Set"/>
          <p:cNvPicPr>
            <a:picLocks noChangeAspect="1" noChangeArrowheads="1"/>
          </p:cNvPicPr>
          <p:nvPr/>
        </p:nvPicPr>
        <p:blipFill rotWithShape="1">
          <a:blip r:embed="rId5">
            <a:extLst>
              <a:ext uri="{28A0092B-C50C-407E-A947-70E740481C1C}">
                <a14:useLocalDpi xmlns:a14="http://schemas.microsoft.com/office/drawing/2010/main" val="0"/>
              </a:ext>
            </a:extLst>
          </a:blip>
          <a:srcRect l="53167" r="4946" b="8158"/>
          <a:stretch/>
        </p:blipFill>
        <p:spPr bwMode="auto">
          <a:xfrm>
            <a:off x="4267199" y="1723024"/>
            <a:ext cx="3647539" cy="2449423"/>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a:off x="7801835" y="1701228"/>
            <a:ext cx="2326265" cy="738664"/>
          </a:xfrm>
          <a:prstGeom prst="rect">
            <a:avLst/>
          </a:prstGeom>
          <a:solidFill>
            <a:srgbClr val="FFFF00"/>
          </a:solidFill>
        </p:spPr>
        <p:txBody>
          <a:bodyPr wrap="square">
            <a:spAutoFit/>
          </a:bodyPr>
          <a:lstStyle/>
          <a:p>
            <a:pPr algn="ctr"/>
            <a:r>
              <a:rPr lang="pt-BR" b="1" dirty="0" smtClean="0">
                <a:solidFill>
                  <a:schemeClr val="tx1"/>
                </a:solidFill>
              </a:rPr>
              <a:t>Retirar as legendas, deixar somente os ícones.</a:t>
            </a:r>
            <a:endParaRPr lang="pt-BR" dirty="0">
              <a:solidFill>
                <a:schemeClr val="tx1"/>
              </a:solidFill>
            </a:endParaRPr>
          </a:p>
        </p:txBody>
      </p:sp>
    </p:spTree>
    <p:extLst>
      <p:ext uri="{BB962C8B-B14F-4D97-AF65-F5344CB8AC3E}">
        <p14:creationId xmlns:p14="http://schemas.microsoft.com/office/powerpoint/2010/main" val="262482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links</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2.1</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5" name="Retângulo 14"/>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389;p60"/>
          <p:cNvSpPr txBox="1"/>
          <p:nvPr/>
        </p:nvSpPr>
        <p:spPr>
          <a:xfrm>
            <a:off x="894149" y="5216770"/>
            <a:ext cx="307843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21" name="Google Shape;398;p61"/>
          <p:cNvSpPr/>
          <p:nvPr/>
        </p:nvSpPr>
        <p:spPr>
          <a:xfrm>
            <a:off x="7953152" y="534487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2.1</a:t>
            </a:r>
            <a:endParaRPr sz="1200" b="0" i="0" u="none" strike="noStrike" cap="none" dirty="0">
              <a:solidFill>
                <a:schemeClr val="lt1"/>
              </a:solidFill>
              <a:latin typeface="Arial"/>
              <a:ea typeface="Arial"/>
              <a:cs typeface="Arial"/>
              <a:sym typeface="Arial"/>
            </a:endParaRPr>
          </a:p>
        </p:txBody>
      </p:sp>
      <p:pic>
        <p:nvPicPr>
          <p:cNvPr id="3074" name="Picture 2" descr="Estátua do grande Phisician Grego Hipócrates. Isolado em bran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383" y="1028105"/>
            <a:ext cx="2487430" cy="4037191"/>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História </a:t>
            </a:r>
            <a:r>
              <a:rPr lang="pt-BR" sz="2000" b="1" dirty="0">
                <a:solidFill>
                  <a:srgbClr val="00A9B2"/>
                </a:solidFill>
              </a:rPr>
              <a:t>e Desenvolvimento das Diretrizes Éticas e das Boas Práticas Clínicas</a:t>
            </a:r>
            <a:endParaRPr sz="2000" b="1" dirty="0">
              <a:solidFill>
                <a:srgbClr val="00A9B2"/>
              </a:solidFill>
            </a:endParaRPr>
          </a:p>
        </p:txBody>
      </p:sp>
      <p:sp>
        <p:nvSpPr>
          <p:cNvPr id="23" name="Google Shape;400;p61"/>
          <p:cNvSpPr txBox="1"/>
          <p:nvPr/>
        </p:nvSpPr>
        <p:spPr>
          <a:xfrm>
            <a:off x="949867" y="2139218"/>
            <a:ext cx="3259117" cy="175316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 </a:t>
            </a:r>
            <a:r>
              <a:rPr lang="pt-BR" sz="1200" dirty="0">
                <a:solidFill>
                  <a:srgbClr val="808284"/>
                </a:solidFill>
              </a:rPr>
              <a:t>experimentação envolvendo seres humanos ocorre desde a antiguidade.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Relatos </a:t>
            </a:r>
            <a:r>
              <a:rPr lang="pt-BR" sz="1200" dirty="0">
                <a:solidFill>
                  <a:srgbClr val="808284"/>
                </a:solidFill>
              </a:rPr>
              <a:t>de “experimentos” </a:t>
            </a:r>
            <a:r>
              <a:rPr lang="pt-BR" sz="1200" dirty="0" smtClean="0">
                <a:solidFill>
                  <a:srgbClr val="808284"/>
                </a:solidFill>
              </a:rPr>
              <a:t>para melhorar </a:t>
            </a:r>
            <a:r>
              <a:rPr lang="pt-BR" sz="1200" dirty="0">
                <a:solidFill>
                  <a:srgbClr val="808284"/>
                </a:solidFill>
              </a:rPr>
              <a:t>alguma condição a que seres humanos estiveram </a:t>
            </a:r>
            <a:r>
              <a:rPr lang="pt-BR" sz="1200" dirty="0" smtClean="0">
                <a:solidFill>
                  <a:srgbClr val="808284"/>
                </a:solidFill>
              </a:rPr>
              <a:t>expostos aparecem </a:t>
            </a:r>
            <a:r>
              <a:rPr lang="pt-BR" sz="1200" dirty="0">
                <a:solidFill>
                  <a:srgbClr val="808284"/>
                </a:solidFill>
              </a:rPr>
              <a:t>ao longo de registros históricos datando desde a época da Grécia Antiga. </a:t>
            </a:r>
            <a:endParaRPr sz="1200" dirty="0">
              <a:solidFill>
                <a:srgbClr val="808284"/>
              </a:solidFill>
            </a:endParaRPr>
          </a:p>
        </p:txBody>
      </p:sp>
      <p:sp>
        <p:nvSpPr>
          <p:cNvPr id="17" name="Retângulo 16"/>
          <p:cNvSpPr/>
          <p:nvPr/>
        </p:nvSpPr>
        <p:spPr>
          <a:xfrm>
            <a:off x="894149" y="1836940"/>
            <a:ext cx="4467408" cy="3228356"/>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endParaRPr lang="pt-BR" b="1" dirty="0" smtClean="0"/>
          </a:p>
          <a:p>
            <a:r>
              <a:rPr lang="pt-BR" dirty="0"/>
              <a:t>Um famoso </a:t>
            </a:r>
            <a:r>
              <a:rPr lang="pt-BR" dirty="0" smtClean="0"/>
              <a:t>exemplo de experimentação na Grécia Antiga </a:t>
            </a:r>
            <a:r>
              <a:rPr lang="pt-BR" dirty="0"/>
              <a:t>é a atuação de Hipócrates, conhecido como pai da medicina, na sua busca por explicações lógicas para o funcionamento do corpo humano e pelo combate aos males que afligiam a humanidade. </a:t>
            </a:r>
            <a:endParaRPr lang="pt-BR" dirty="0" smtClean="0"/>
          </a:p>
          <a:p>
            <a:endParaRPr lang="pt-BR" dirty="0"/>
          </a:p>
          <a:p>
            <a:r>
              <a:rPr lang="pt-BR" dirty="0" smtClean="0"/>
              <a:t>Hipócrates saiu do senso comum da </a:t>
            </a:r>
            <a:r>
              <a:rPr lang="pt-BR" dirty="0"/>
              <a:t>sua época, </a:t>
            </a:r>
            <a:r>
              <a:rPr lang="pt-BR" dirty="0" smtClean="0"/>
              <a:t>que era acreditar </a:t>
            </a:r>
            <a:r>
              <a:rPr lang="pt-BR" dirty="0"/>
              <a:t>e atribuir à superstição e ao “divino” a causa, o efeito e/ou a responsabilidade pelo o que </a:t>
            </a:r>
            <a:r>
              <a:rPr lang="pt-BR" dirty="0" smtClean="0"/>
              <a:t>ocorria, e </a:t>
            </a:r>
            <a:r>
              <a:rPr lang="pt-BR" dirty="0"/>
              <a:t>deu início a uma escola baseada em procedimentos e testes racionais.</a:t>
            </a:r>
          </a:p>
        </p:txBody>
      </p:sp>
      <p:sp>
        <p:nvSpPr>
          <p:cNvPr id="18" name="CaixaDeTexto 17"/>
          <p:cNvSpPr txBox="1"/>
          <p:nvPr/>
        </p:nvSpPr>
        <p:spPr>
          <a:xfrm>
            <a:off x="5001065" y="1891274"/>
            <a:ext cx="257607"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2600969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Frase destaque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23</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a16="http://schemas.microsoft.com/office/drawing/2014/main" xmlns="" id="{9D01709D-51A5-764D-B320-23B8814D1755}"/>
              </a:ext>
            </a:extLst>
          </p:cNvPr>
          <p:cNvSpPr txBox="1"/>
          <p:nvPr/>
        </p:nvSpPr>
        <p:spPr>
          <a:xfrm>
            <a:off x="7018638" y="4893502"/>
            <a:ext cx="2177538"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23</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1366878" y="1984805"/>
            <a:ext cx="6898815" cy="2862322"/>
          </a:xfrm>
          <a:prstGeom prst="rect">
            <a:avLst/>
          </a:prstGeom>
        </p:spPr>
        <p:txBody>
          <a:bodyPr wrap="square">
            <a:spAutoFit/>
          </a:bodyPr>
          <a:lstStyle/>
          <a:p>
            <a:r>
              <a:rPr lang="pt-BR" sz="1800" b="1" dirty="0" smtClean="0">
                <a:solidFill>
                  <a:srgbClr val="0070C0"/>
                </a:solidFill>
                <a:latin typeface="Arial" panose="020B0604020202020204" pitchFamily="34" charset="0"/>
                <a:ea typeface="Calibri" panose="020F0502020204030204" pitchFamily="34" charset="0"/>
              </a:rPr>
              <a:t>Através </a:t>
            </a:r>
            <a:r>
              <a:rPr lang="pt-BR" sz="1800" b="1" dirty="0">
                <a:solidFill>
                  <a:srgbClr val="0070C0"/>
                </a:solidFill>
                <a:latin typeface="Arial" panose="020B0604020202020204" pitchFamily="34" charset="0"/>
                <a:ea typeface="Calibri" panose="020F0502020204030204" pitchFamily="34" charset="0"/>
              </a:rPr>
              <a:t>da figura da Anvisa, o Brasil tornou-se membro observador em dezembro de 2015, sendo elevado à categoria de membro efetivo em novembro de 2016. Com a entrada do Brasil para o grupo de membros do ICH temos como benefícios: (I) a possibilidade de refletir a realidade brasileira no processo de elaboração de guias considerados referências internacionais, (II) a adoção de sistemas regulatórios comparáveis e mais próximo à prática internacional, (III) incremento da possibilidade de troca de experiências, conhecimento e informações, dentre outros</a:t>
            </a:r>
            <a:r>
              <a:rPr lang="pt-BR" sz="1800" b="1" dirty="0" smtClean="0">
                <a:solidFill>
                  <a:srgbClr val="0070C0"/>
                </a:solidFill>
                <a:latin typeface="Arial" panose="020B0604020202020204" pitchFamily="34" charset="0"/>
                <a:ea typeface="Calibri" panose="020F0502020204030204" pitchFamily="34" charset="0"/>
              </a:rPr>
              <a:t>.</a:t>
            </a:r>
            <a:endParaRPr lang="pt-BR" sz="1800" b="1" dirty="0">
              <a:solidFill>
                <a:srgbClr val="0070C0"/>
              </a:solidFill>
              <a:latin typeface="Arial" panose="020B0604020202020204" pitchFamily="34" charset="0"/>
              <a:ea typeface="Calibri" panose="020F0502020204030204" pitchFamily="34" charset="0"/>
            </a:endParaRPr>
          </a:p>
        </p:txBody>
      </p:sp>
      <p:sp>
        <p:nvSpPr>
          <p:cNvPr id="19" name="Google Shape;413;p62"/>
          <p:cNvSpPr txBox="1"/>
          <p:nvPr/>
        </p:nvSpPr>
        <p:spPr>
          <a:xfrm>
            <a:off x="538991" y="1596909"/>
            <a:ext cx="8558014" cy="34371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É importante destacar que a </a:t>
            </a:r>
            <a:r>
              <a:rPr lang="pt-BR" sz="1200" dirty="0">
                <a:solidFill>
                  <a:srgbClr val="808284"/>
                </a:solidFill>
              </a:rPr>
              <a:t>versão mais atual se aplica diretamente ao </a:t>
            </a:r>
            <a:r>
              <a:rPr lang="pt-BR" sz="1200" dirty="0" smtClean="0">
                <a:solidFill>
                  <a:srgbClr val="808284"/>
                </a:solidFill>
              </a:rPr>
              <a:t>Brasil, </a:t>
            </a:r>
            <a:r>
              <a:rPr lang="pt-BR" sz="1200" dirty="0">
                <a:solidFill>
                  <a:srgbClr val="808284"/>
                </a:solidFill>
              </a:rPr>
              <a:t>visto que </a:t>
            </a:r>
            <a:r>
              <a:rPr lang="pt-BR" sz="1200" dirty="0" smtClean="0">
                <a:solidFill>
                  <a:srgbClr val="808284"/>
                </a:solidFill>
              </a:rPr>
              <a:t>ele passou </a:t>
            </a:r>
            <a:r>
              <a:rPr lang="pt-BR" sz="1200" dirty="0">
                <a:solidFill>
                  <a:srgbClr val="808284"/>
                </a:solidFill>
              </a:rPr>
              <a:t>a ser membro do ICH.</a:t>
            </a:r>
          </a:p>
          <a:p>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Google Shape;399;p61"/>
          <p:cNvSpPr txBox="1"/>
          <p:nvPr/>
        </p:nvSpPr>
        <p:spPr>
          <a:xfrm>
            <a:off x="1195342" y="788327"/>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22" name="Retângulo 21"/>
          <p:cNvSpPr/>
          <p:nvPr/>
        </p:nvSpPr>
        <p:spPr>
          <a:xfrm>
            <a:off x="8548576" y="3138558"/>
            <a:ext cx="2326265" cy="1384995"/>
          </a:xfrm>
          <a:prstGeom prst="rect">
            <a:avLst/>
          </a:prstGeom>
          <a:solidFill>
            <a:srgbClr val="FFFF00"/>
          </a:solidFill>
        </p:spPr>
        <p:txBody>
          <a:bodyPr wrap="square">
            <a:spAutoFit/>
          </a:bodyPr>
          <a:lstStyle/>
          <a:p>
            <a:pPr algn="ctr"/>
            <a:r>
              <a:rPr lang="pt-BR" b="1" dirty="0" smtClean="0">
                <a:solidFill>
                  <a:schemeClr val="tx1"/>
                </a:solidFill>
              </a:rPr>
              <a:t>Tela com frase destaque em uma fonte maior e forte, com alguma bossa que deixa a tela graficamente harmoniosa.</a:t>
            </a:r>
          </a:p>
        </p:txBody>
      </p:sp>
    </p:spTree>
    <p:extLst>
      <p:ext uri="{BB962C8B-B14F-4D97-AF65-F5344CB8AC3E}">
        <p14:creationId xmlns:p14="http://schemas.microsoft.com/office/powerpoint/2010/main" val="2357811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a:t>
            </a:r>
            <a:r>
              <a:rPr lang="pt-BR" sz="1200" b="0" i="0" u="none" strike="noStrike" cap="none" dirty="0" err="1" smtClean="0">
                <a:solidFill>
                  <a:schemeClr val="lt1"/>
                </a:solidFill>
                <a:latin typeface="Arial"/>
                <a:ea typeface="Arial"/>
                <a:cs typeface="Arial"/>
                <a:sym typeface="Arial"/>
              </a:rPr>
              <a:t>Hotspot</a:t>
            </a:r>
            <a:r>
              <a:rPr lang="pt-BR" sz="1200" b="0" i="0" u="none" strike="noStrike" cap="none" dirty="0" smtClean="0">
                <a:solidFill>
                  <a:schemeClr val="lt1"/>
                </a:solidFill>
                <a:latin typeface="Arial"/>
                <a:ea typeface="Arial"/>
                <a:cs typeface="Arial"/>
                <a:sym typeface="Arial"/>
              </a:rPr>
              <a:t> </a:t>
            </a:r>
            <a:r>
              <a:rPr lang="pt-BR" sz="1200" b="0" i="0" u="none" strike="noStrike" cap="none" dirty="0" err="1" smtClean="0">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Google Shape;401;p61">
            <a:extLst>
              <a:ext uri="{FF2B5EF4-FFF2-40B4-BE49-F238E27FC236}">
                <a16:creationId xmlns:a16="http://schemas.microsoft.com/office/drawing/2014/main" xmlns="" id="{9D01709D-51A5-764D-B320-23B8814D1755}"/>
              </a:ext>
            </a:extLst>
          </p:cNvPr>
          <p:cNvSpPr txBox="1"/>
          <p:nvPr/>
        </p:nvSpPr>
        <p:spPr>
          <a:xfrm>
            <a:off x="1004045" y="2632121"/>
            <a:ext cx="4494030" cy="861333"/>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páginas para conhecê-los.</a:t>
            </a:r>
            <a:endParaRPr lang="pt-BR" sz="1200" b="1" dirty="0">
              <a:solidFill>
                <a:srgbClr val="FECE22"/>
              </a:solidFill>
            </a:endParaRPr>
          </a:p>
        </p:txBody>
      </p:sp>
      <p:sp>
        <p:nvSpPr>
          <p:cNvPr id="17" name="Google Shape;413;p62"/>
          <p:cNvSpPr txBox="1"/>
          <p:nvPr/>
        </p:nvSpPr>
        <p:spPr>
          <a:xfrm>
            <a:off x="957153" y="1708017"/>
            <a:ext cx="7161236" cy="2218695"/>
          </a:xfrm>
          <a:prstGeom prst="rect">
            <a:avLst/>
          </a:prstGeom>
          <a:solidFill>
            <a:schemeClr val="bg1"/>
          </a:solidFill>
          <a:ln>
            <a:noFill/>
          </a:ln>
        </p:spPr>
        <p:txBody>
          <a:bodyPr spcFirstLastPara="1" wrap="square" lIns="91425" tIns="45700" rIns="91425" bIns="45700" anchor="t" anchorCtr="0">
            <a:noAutofit/>
          </a:bodyPr>
          <a:lstStyle/>
          <a:p>
            <a:pPr algn="ctr"/>
            <a:r>
              <a:rPr lang="pt-BR" sz="1200" dirty="0" smtClean="0">
                <a:solidFill>
                  <a:srgbClr val="808284"/>
                </a:solidFill>
              </a:rPr>
              <a:t>Agora, veja </a:t>
            </a:r>
            <a:r>
              <a:rPr lang="pt-BR" sz="1200" dirty="0">
                <a:solidFill>
                  <a:srgbClr val="808284"/>
                </a:solidFill>
              </a:rPr>
              <a:t>a linha temporal dos principais fatos internacionais </a:t>
            </a:r>
            <a:r>
              <a:rPr lang="pt-BR" sz="1200" dirty="0" smtClean="0">
                <a:solidFill>
                  <a:srgbClr val="808284"/>
                </a:solidFill>
              </a:rPr>
              <a:t>e surgimento dos documentos </a:t>
            </a:r>
            <a:r>
              <a:rPr lang="pt-BR" sz="1200" dirty="0">
                <a:solidFill>
                  <a:srgbClr val="808284"/>
                </a:solidFill>
              </a:rPr>
              <a:t>orientadores das boas práticas clínicas.</a:t>
            </a:r>
          </a:p>
          <a:p>
            <a:pPr algn="ctr"/>
            <a:r>
              <a:rPr lang="pt-BR" sz="1200" dirty="0" smtClean="0">
                <a:solidFill>
                  <a:srgbClr val="808284"/>
                </a:solidFill>
              </a:rPr>
              <a:t> </a:t>
            </a:r>
            <a:endParaRPr lang="pt-BR" sz="1200" dirty="0">
              <a:solidFill>
                <a:srgbClr val="808284"/>
              </a:solidFill>
            </a:endParaRPr>
          </a:p>
          <a:p>
            <a:pPr marL="0" marR="0" lvl="0" indent="0" algn="ctr"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ctr"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lvl="1" algn="ctr">
              <a:buSzPts val="1600"/>
            </a:pPr>
            <a:endParaRPr sz="1200" b="0" i="0" u="none" strike="noStrike" cap="none" dirty="0">
              <a:solidFill>
                <a:srgbClr val="808284"/>
              </a:solidFill>
              <a:sym typeface="Arial"/>
            </a:endParaRPr>
          </a:p>
          <a:p>
            <a:pPr marL="0" marR="0" lvl="0" indent="0" algn="ctr"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ctr"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ctr"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3" name="Google Shape;401;p61">
            <a:extLst>
              <a:ext uri="{FF2B5EF4-FFF2-40B4-BE49-F238E27FC236}">
                <a16:creationId xmlns:a16="http://schemas.microsoft.com/office/drawing/2014/main" xmlns="" id="{9D01709D-51A5-764D-B320-23B8814D1755}"/>
              </a:ext>
            </a:extLst>
          </p:cNvPr>
          <p:cNvSpPr txBox="1"/>
          <p:nvPr/>
        </p:nvSpPr>
        <p:spPr>
          <a:xfrm>
            <a:off x="3148957" y="2313511"/>
            <a:ext cx="5817488" cy="408796"/>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Clique nas datas destacadas.  </a:t>
            </a:r>
            <a:endParaRPr lang="pt-BR" sz="1200" b="1" dirty="0">
              <a:solidFill>
                <a:srgbClr val="FECE22"/>
              </a:solidFill>
            </a:endParaRPr>
          </a:p>
        </p:txBody>
      </p:sp>
      <p:sp>
        <p:nvSpPr>
          <p:cNvPr id="31" name="Retângulo 30"/>
          <p:cNvSpPr/>
          <p:nvPr/>
        </p:nvSpPr>
        <p:spPr>
          <a:xfrm>
            <a:off x="8755065" y="182864"/>
            <a:ext cx="2326265" cy="2462213"/>
          </a:xfrm>
          <a:prstGeom prst="rect">
            <a:avLst/>
          </a:prstGeom>
          <a:solidFill>
            <a:srgbClr val="FFFF00"/>
          </a:solidFill>
        </p:spPr>
        <p:txBody>
          <a:bodyPr wrap="square">
            <a:spAutoFit/>
          </a:bodyPr>
          <a:lstStyle/>
          <a:p>
            <a:pPr algn="ctr"/>
            <a:r>
              <a:rPr lang="pt-BR" b="1" dirty="0" smtClean="0">
                <a:solidFill>
                  <a:schemeClr val="tx1"/>
                </a:solidFill>
              </a:rPr>
              <a:t>[Redesenhar essa </a:t>
            </a:r>
            <a:r>
              <a:rPr lang="pt-BR" b="1" dirty="0">
                <a:solidFill>
                  <a:schemeClr val="tx1"/>
                </a:solidFill>
              </a:rPr>
              <a:t>LINHA DO </a:t>
            </a:r>
            <a:r>
              <a:rPr lang="pt-BR" b="1" dirty="0" smtClean="0">
                <a:solidFill>
                  <a:schemeClr val="tx1"/>
                </a:solidFill>
              </a:rPr>
              <a:t>TEMPO de forma  </a:t>
            </a:r>
            <a:r>
              <a:rPr lang="pt-BR" b="1" dirty="0" err="1" smtClean="0">
                <a:solidFill>
                  <a:schemeClr val="tx1"/>
                </a:solidFill>
              </a:rPr>
              <a:t>clicável</a:t>
            </a:r>
            <a:r>
              <a:rPr lang="pt-BR" b="1" dirty="0" smtClean="0">
                <a:solidFill>
                  <a:schemeClr val="tx1"/>
                </a:solidFill>
              </a:rPr>
              <a:t>. </a:t>
            </a:r>
          </a:p>
          <a:p>
            <a:pPr algn="ctr"/>
            <a:endParaRPr lang="pt-BR" b="1" dirty="0">
              <a:solidFill>
                <a:schemeClr val="tx1"/>
              </a:solidFill>
            </a:endParaRPr>
          </a:p>
          <a:p>
            <a:pPr algn="ctr"/>
            <a:r>
              <a:rPr lang="pt-BR" b="1" dirty="0" smtClean="0">
                <a:solidFill>
                  <a:schemeClr val="tx1"/>
                </a:solidFill>
              </a:rPr>
              <a:t>Ao clicar nas datas aparecem os textos.</a:t>
            </a:r>
          </a:p>
          <a:p>
            <a:pPr algn="ctr"/>
            <a:endParaRPr lang="pt-BR" b="1" dirty="0">
              <a:solidFill>
                <a:schemeClr val="tx1"/>
              </a:solidFill>
            </a:endParaRPr>
          </a:p>
          <a:p>
            <a:pPr algn="ctr"/>
            <a:r>
              <a:rPr lang="pt-BR" b="1" dirty="0" smtClean="0">
                <a:solidFill>
                  <a:schemeClr val="tx1"/>
                </a:solidFill>
              </a:rPr>
              <a:t>Pode dividir como achar melhor graficamente, pois são 13 cliques.</a:t>
            </a:r>
            <a:endParaRPr lang="pt-BR" b="1" dirty="0">
              <a:solidFill>
                <a:schemeClr val="tx1"/>
              </a:solidFill>
            </a:endParaRPr>
          </a:p>
          <a:p>
            <a:pPr algn="ctr"/>
            <a:endParaRPr lang="pt-BR" b="1" dirty="0">
              <a:solidFill>
                <a:schemeClr val="tx1"/>
              </a:solidFill>
            </a:endParaRPr>
          </a:p>
        </p:txBody>
      </p:sp>
      <p:sp>
        <p:nvSpPr>
          <p:cNvPr id="52" name="Google Shape;398;p61"/>
          <p:cNvSpPr/>
          <p:nvPr/>
        </p:nvSpPr>
        <p:spPr>
          <a:xfrm>
            <a:off x="7857134" y="520498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24</a:t>
            </a:r>
            <a:endParaRPr sz="1200" b="0" i="0" u="none" strike="noStrike" cap="none" dirty="0">
              <a:solidFill>
                <a:schemeClr val="lt1"/>
              </a:solidFill>
              <a:latin typeface="Arial"/>
              <a:ea typeface="Arial"/>
              <a:cs typeface="Arial"/>
              <a:sym typeface="Arial"/>
            </a:endParaRPr>
          </a:p>
        </p:txBody>
      </p:sp>
      <p:pic>
        <p:nvPicPr>
          <p:cNvPr id="36" name="Imagem 3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442" y="2586365"/>
            <a:ext cx="4149106" cy="2324728"/>
          </a:xfrm>
          <a:prstGeom prst="rect">
            <a:avLst/>
          </a:prstGeom>
          <a:noFill/>
        </p:spPr>
      </p:pic>
      <p:pic>
        <p:nvPicPr>
          <p:cNvPr id="37" name="Imagem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42684" y="2374158"/>
            <a:ext cx="4002259" cy="2691138"/>
          </a:xfrm>
          <a:prstGeom prst="rect">
            <a:avLst/>
          </a:prstGeom>
          <a:noFill/>
        </p:spPr>
      </p:pic>
    </p:spTree>
    <p:extLst>
      <p:ext uri="{BB962C8B-B14F-4D97-AF65-F5344CB8AC3E}">
        <p14:creationId xmlns:p14="http://schemas.microsoft.com/office/powerpoint/2010/main" val="1995807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374506" y="251011"/>
            <a:ext cx="7886700" cy="5331642"/>
          </a:xfrm>
        </p:spPr>
        <p:txBody>
          <a:bodyPr wrap="square"/>
          <a:lstStyle/>
          <a:p>
            <a:pPr>
              <a:lnSpc>
                <a:spcPct val="100000"/>
              </a:lnSpc>
            </a:pPr>
            <a:r>
              <a:rPr lang="pt-BR" sz="1100" b="1" dirty="0" smtClean="0"/>
              <a:t>1931</a:t>
            </a:r>
          </a:p>
          <a:p>
            <a:pPr>
              <a:lnSpc>
                <a:spcPct val="100000"/>
              </a:lnSpc>
            </a:pPr>
            <a:r>
              <a:rPr lang="pt-BR" sz="1100" b="1" dirty="0" err="1" smtClean="0"/>
              <a:t>Food</a:t>
            </a:r>
            <a:r>
              <a:rPr lang="pt-BR" sz="1100" b="1" dirty="0" smtClean="0"/>
              <a:t> &amp; </a:t>
            </a:r>
            <a:r>
              <a:rPr lang="pt-BR" sz="1100" b="1" dirty="0" err="1" smtClean="0"/>
              <a:t>Drug</a:t>
            </a:r>
            <a:endParaRPr lang="pt-BR" sz="1100" b="1" dirty="0" smtClean="0"/>
          </a:p>
          <a:p>
            <a:pPr>
              <a:lnSpc>
                <a:spcPct val="100000"/>
              </a:lnSpc>
            </a:pPr>
            <a:r>
              <a:rPr lang="pt-BR" sz="1100" dirty="0" err="1" smtClean="0"/>
              <a:t>Administration</a:t>
            </a:r>
            <a:r>
              <a:rPr lang="pt-BR" sz="1100" dirty="0" smtClean="0"/>
              <a:t> (US-FDA)</a:t>
            </a:r>
          </a:p>
          <a:p>
            <a:pPr>
              <a:lnSpc>
                <a:spcPct val="100000"/>
              </a:lnSpc>
            </a:pPr>
            <a:endParaRPr lang="pt-BR" sz="1100" dirty="0" smtClean="0"/>
          </a:p>
          <a:p>
            <a:pPr>
              <a:lnSpc>
                <a:spcPct val="100000"/>
              </a:lnSpc>
            </a:pPr>
            <a:r>
              <a:rPr lang="pt-BR" sz="1100" b="1" dirty="0" smtClean="0"/>
              <a:t>1937</a:t>
            </a:r>
            <a:endParaRPr lang="pt-BR" sz="1100" b="1" dirty="0"/>
          </a:p>
          <a:p>
            <a:pPr>
              <a:lnSpc>
                <a:spcPct val="100000"/>
              </a:lnSpc>
            </a:pPr>
            <a:r>
              <a:rPr lang="pt-BR" sz="1100" dirty="0" smtClean="0"/>
              <a:t>Criação do “</a:t>
            </a:r>
            <a:r>
              <a:rPr lang="pt-BR" sz="1100" b="1" dirty="0" err="1" smtClean="0"/>
              <a:t>Food</a:t>
            </a:r>
            <a:r>
              <a:rPr lang="pt-BR" sz="1100" b="1" dirty="0" smtClean="0"/>
              <a:t>, </a:t>
            </a:r>
            <a:r>
              <a:rPr lang="pt-BR" sz="1100" b="1" dirty="0" err="1" smtClean="0"/>
              <a:t>Drug</a:t>
            </a:r>
            <a:r>
              <a:rPr lang="pt-BR" sz="1100" b="1" dirty="0" smtClean="0"/>
              <a:t> </a:t>
            </a:r>
            <a:r>
              <a:rPr lang="pt-BR" sz="1100" b="1" dirty="0" err="1" smtClean="0"/>
              <a:t>and</a:t>
            </a:r>
            <a:r>
              <a:rPr lang="pt-BR" sz="1100" b="1" dirty="0" smtClean="0"/>
              <a:t> </a:t>
            </a:r>
            <a:r>
              <a:rPr lang="pt-BR" sz="1100" b="1" dirty="0" err="1" smtClean="0"/>
              <a:t>Cosmetic</a:t>
            </a:r>
            <a:r>
              <a:rPr lang="pt-BR" sz="1100" b="1" dirty="0" smtClean="0"/>
              <a:t> </a:t>
            </a:r>
            <a:r>
              <a:rPr lang="pt-BR" sz="1100" b="1" dirty="0" err="1" smtClean="0"/>
              <a:t>Act</a:t>
            </a:r>
            <a:r>
              <a:rPr lang="pt-BR" sz="1100" dirty="0" smtClean="0"/>
              <a:t>” </a:t>
            </a:r>
            <a:r>
              <a:rPr lang="mr-IN" sz="1100" dirty="0" smtClean="0"/>
              <a:t>–</a:t>
            </a:r>
            <a:r>
              <a:rPr lang="pt-BR" sz="1100" dirty="0" smtClean="0"/>
              <a:t> morte de várias crianças utilizando sulfanilamida </a:t>
            </a:r>
            <a:r>
              <a:rPr lang="mr-IN" sz="1100" dirty="0" smtClean="0"/>
              <a:t>–</a:t>
            </a:r>
            <a:r>
              <a:rPr lang="pt-BR" sz="1100" dirty="0" smtClean="0"/>
              <a:t> A nova legislação proibiu a comercialização de novos fármacos sem a autorização do FDA.</a:t>
            </a:r>
          </a:p>
          <a:p>
            <a:endParaRPr lang="pt-BR" sz="1100" b="1" dirty="0" smtClean="0"/>
          </a:p>
          <a:p>
            <a:r>
              <a:rPr lang="pt-BR" sz="1100" b="1" dirty="0" smtClean="0"/>
              <a:t>1947</a:t>
            </a:r>
          </a:p>
          <a:p>
            <a:r>
              <a:rPr lang="pt-BR" sz="1100" b="1" dirty="0" smtClean="0"/>
              <a:t>Código de Nuremberg </a:t>
            </a:r>
            <a:r>
              <a:rPr lang="mr-IN" sz="1100" dirty="0" smtClean="0"/>
              <a:t>–</a:t>
            </a:r>
            <a:r>
              <a:rPr lang="pt-BR" sz="1100" b="1" dirty="0" smtClean="0"/>
              <a:t> </a:t>
            </a:r>
            <a:r>
              <a:rPr lang="pt-BR" sz="1100" dirty="0" smtClean="0"/>
              <a:t>Julgamento revelou atrocidades cometidas na 2ª Guerra Mundial</a:t>
            </a:r>
          </a:p>
          <a:p>
            <a:endParaRPr lang="pt-BR" sz="1100" b="1" dirty="0" smtClean="0"/>
          </a:p>
          <a:p>
            <a:r>
              <a:rPr lang="pt-BR" sz="1100" b="1" dirty="0" smtClean="0"/>
              <a:t>1948</a:t>
            </a:r>
            <a:endParaRPr lang="pt-BR" sz="1100" b="1" dirty="0"/>
          </a:p>
          <a:p>
            <a:r>
              <a:rPr lang="pt-BR" sz="1100" dirty="0" smtClean="0"/>
              <a:t>Declaração universal dos direitos humanos</a:t>
            </a:r>
          </a:p>
          <a:p>
            <a:endParaRPr lang="pt-BR" sz="1100" b="1" dirty="0" smtClean="0"/>
          </a:p>
          <a:p>
            <a:r>
              <a:rPr lang="pt-BR" sz="1100" b="1" dirty="0" smtClean="0"/>
              <a:t>1962</a:t>
            </a:r>
            <a:endParaRPr lang="pt-BR" sz="1100" b="1" dirty="0"/>
          </a:p>
          <a:p>
            <a:r>
              <a:rPr lang="pt-BR" sz="1100" b="1" dirty="0" smtClean="0"/>
              <a:t>Tragédia da Talidomida </a:t>
            </a:r>
            <a:r>
              <a:rPr lang="mr-IN" sz="1100" dirty="0"/>
              <a:t>–</a:t>
            </a:r>
            <a:r>
              <a:rPr lang="pt-BR" sz="1100" b="1" dirty="0"/>
              <a:t> </a:t>
            </a:r>
            <a:r>
              <a:rPr lang="pt-BR" sz="1100" dirty="0" smtClean="0"/>
              <a:t>Emenda “</a:t>
            </a:r>
            <a:r>
              <a:rPr lang="pt-BR" sz="1100" dirty="0" err="1" smtClean="0"/>
              <a:t>Kefauver</a:t>
            </a:r>
            <a:r>
              <a:rPr lang="pt-BR" sz="1100" dirty="0" smtClean="0"/>
              <a:t> </a:t>
            </a:r>
            <a:r>
              <a:rPr lang="mr-IN" sz="1100" dirty="0" smtClean="0"/>
              <a:t>–</a:t>
            </a:r>
            <a:r>
              <a:rPr lang="pt-BR" sz="1100" dirty="0" smtClean="0"/>
              <a:t> Harris” </a:t>
            </a:r>
            <a:r>
              <a:rPr lang="mr-IN" sz="1100" dirty="0" smtClean="0"/>
              <a:t>–</a:t>
            </a:r>
            <a:r>
              <a:rPr lang="pt-BR" sz="1100" dirty="0" smtClean="0"/>
              <a:t> Estudos controlados, eficácia e segurança.</a:t>
            </a:r>
            <a:endParaRPr lang="pt-BR" sz="1100" b="1" dirty="0"/>
          </a:p>
          <a:p>
            <a:endParaRPr lang="pt-BR" sz="1100" b="1" dirty="0" smtClean="0"/>
          </a:p>
          <a:p>
            <a:r>
              <a:rPr lang="pt-BR" sz="1100" b="1" dirty="0" smtClean="0"/>
              <a:t>1964</a:t>
            </a:r>
            <a:endParaRPr lang="pt-BR" sz="1100" b="1" dirty="0"/>
          </a:p>
          <a:p>
            <a:r>
              <a:rPr lang="pt-BR" sz="1100" b="1" dirty="0" smtClean="0"/>
              <a:t>Declaração de </a:t>
            </a:r>
            <a:r>
              <a:rPr lang="pt-BR" sz="1100" b="1" dirty="0" err="1" smtClean="0"/>
              <a:t>Hensink</a:t>
            </a:r>
            <a:r>
              <a:rPr lang="pt-BR" sz="1100" b="1" dirty="0" smtClean="0"/>
              <a:t> </a:t>
            </a:r>
            <a:r>
              <a:rPr lang="mr-IN" sz="1100" dirty="0"/>
              <a:t>–</a:t>
            </a:r>
            <a:r>
              <a:rPr lang="pt-BR" sz="1100" b="1" dirty="0"/>
              <a:t> </a:t>
            </a:r>
            <a:r>
              <a:rPr lang="pt-BR" sz="1100" dirty="0" smtClean="0"/>
              <a:t>18ª Assembleia Geral da Associação Médica Mundial Bases da Pesquisa Clínica. Literatura científica, Experimentos lab. </a:t>
            </a:r>
            <a:r>
              <a:rPr lang="pt-BR" sz="1100" dirty="0"/>
              <a:t>e</a:t>
            </a:r>
            <a:r>
              <a:rPr lang="pt-BR" sz="1100" dirty="0" smtClean="0"/>
              <a:t> com animais, Protocolo do estudo, Comitês de Ética, Pessoas qualificadas risco/benefício e proteção de dados, Dados previsíveis, Publicação de resultados confiáveis e Consentimento Informado.</a:t>
            </a:r>
            <a:endParaRPr lang="pt-BR" sz="1100" b="1" dirty="0"/>
          </a:p>
          <a:p>
            <a:endParaRPr lang="pt-BR" sz="1100" b="1" dirty="0"/>
          </a:p>
          <a:p>
            <a:endParaRPr lang="pt-BR" sz="1100" b="1" dirty="0"/>
          </a:p>
        </p:txBody>
      </p:sp>
    </p:spTree>
    <p:extLst>
      <p:ext uri="{BB962C8B-B14F-4D97-AF65-F5344CB8AC3E}">
        <p14:creationId xmlns:p14="http://schemas.microsoft.com/office/powerpoint/2010/main" val="979763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374506" y="251011"/>
            <a:ext cx="7886700" cy="5331642"/>
          </a:xfrm>
        </p:spPr>
        <p:txBody>
          <a:bodyPr wrap="square"/>
          <a:lstStyle/>
          <a:p>
            <a:pPr>
              <a:lnSpc>
                <a:spcPct val="100000"/>
              </a:lnSpc>
            </a:pPr>
            <a:r>
              <a:rPr lang="pt-BR" sz="1100" b="1" dirty="0" smtClean="0"/>
              <a:t>1979</a:t>
            </a:r>
          </a:p>
          <a:p>
            <a:pPr>
              <a:lnSpc>
                <a:spcPct val="100000"/>
              </a:lnSpc>
            </a:pPr>
            <a:r>
              <a:rPr lang="pt-BR" sz="1100" b="1" dirty="0" smtClean="0"/>
              <a:t>Relatório de Belmonte </a:t>
            </a:r>
            <a:r>
              <a:rPr lang="mr-IN" sz="1100" dirty="0" smtClean="0"/>
              <a:t>–</a:t>
            </a:r>
            <a:r>
              <a:rPr lang="pt-BR" sz="1100" dirty="0" smtClean="0"/>
              <a:t> Princípios Éticos e Diretrizes para a Proteção de Sujeitos de Pesquisa. 3 Princípios: Respeito pelas pessoas, Beneficência e Justiça.</a:t>
            </a:r>
          </a:p>
          <a:p>
            <a:pPr>
              <a:lnSpc>
                <a:spcPct val="100000"/>
              </a:lnSpc>
            </a:pPr>
            <a:endParaRPr lang="pt-BR" sz="1100" dirty="0" smtClean="0"/>
          </a:p>
          <a:p>
            <a:pPr>
              <a:lnSpc>
                <a:spcPct val="100000"/>
              </a:lnSpc>
            </a:pPr>
            <a:r>
              <a:rPr lang="pt-BR" sz="1100" b="1" dirty="0" smtClean="0"/>
              <a:t>1996</a:t>
            </a:r>
            <a:endParaRPr lang="pt-BR" sz="1100" b="1" dirty="0"/>
          </a:p>
          <a:p>
            <a:pPr>
              <a:lnSpc>
                <a:spcPct val="100000"/>
              </a:lnSpc>
            </a:pPr>
            <a:r>
              <a:rPr lang="pt-BR" sz="1100" b="1" dirty="0" smtClean="0"/>
              <a:t>ICH </a:t>
            </a:r>
            <a:r>
              <a:rPr lang="mr-IN" sz="1100" b="1" dirty="0" smtClean="0"/>
              <a:t>–</a:t>
            </a:r>
            <a:r>
              <a:rPr lang="pt-BR" sz="1100" b="1" dirty="0" smtClean="0"/>
              <a:t> GCP </a:t>
            </a:r>
            <a:r>
              <a:rPr lang="pt-BR" sz="1100" b="1" dirty="0" err="1" smtClean="0"/>
              <a:t>guideline</a:t>
            </a:r>
            <a:r>
              <a:rPr lang="pt-BR" sz="1100" b="1" dirty="0" smtClean="0"/>
              <a:t> </a:t>
            </a:r>
            <a:r>
              <a:rPr lang="mr-IN" sz="1100" dirty="0"/>
              <a:t>–</a:t>
            </a:r>
            <a:r>
              <a:rPr lang="pt-BR" sz="1100" dirty="0"/>
              <a:t> </a:t>
            </a:r>
            <a:r>
              <a:rPr lang="pt-BR" sz="1100" dirty="0" smtClean="0"/>
              <a:t>Conferência internacional para Harmonização dos Requerimentos Técnicos para o Registro de Produtos Farmacêuticos para uso em Humanos.</a:t>
            </a:r>
          </a:p>
          <a:p>
            <a:pPr>
              <a:lnSpc>
                <a:spcPct val="100000"/>
              </a:lnSpc>
            </a:pPr>
            <a:endParaRPr lang="pt-BR" sz="1100" dirty="0" smtClean="0"/>
          </a:p>
          <a:p>
            <a:pPr>
              <a:lnSpc>
                <a:spcPct val="100000"/>
              </a:lnSpc>
            </a:pPr>
            <a:r>
              <a:rPr lang="pt-BR" sz="1100" b="1" dirty="0"/>
              <a:t>1996</a:t>
            </a:r>
          </a:p>
          <a:p>
            <a:pPr>
              <a:lnSpc>
                <a:spcPct val="100000"/>
              </a:lnSpc>
            </a:pPr>
            <a:r>
              <a:rPr lang="pt-BR" sz="1100" b="1" dirty="0"/>
              <a:t>ICH </a:t>
            </a:r>
            <a:r>
              <a:rPr lang="mr-IN" sz="1100" b="1" dirty="0"/>
              <a:t>–</a:t>
            </a:r>
            <a:r>
              <a:rPr lang="pt-BR" sz="1100" b="1" dirty="0"/>
              <a:t> GCP </a:t>
            </a:r>
            <a:r>
              <a:rPr lang="pt-BR" sz="1100" b="1" dirty="0" err="1"/>
              <a:t>guideline</a:t>
            </a:r>
            <a:r>
              <a:rPr lang="pt-BR" sz="1100" b="1" dirty="0"/>
              <a:t> </a:t>
            </a:r>
            <a:r>
              <a:rPr lang="mr-IN" sz="1100" dirty="0"/>
              <a:t>–</a:t>
            </a:r>
            <a:r>
              <a:rPr lang="pt-BR" sz="1100" dirty="0"/>
              <a:t> </a:t>
            </a:r>
            <a:r>
              <a:rPr lang="pt-BR" sz="1100" dirty="0" smtClean="0"/>
              <a:t>Elaboração do manual da GCP (</a:t>
            </a:r>
            <a:r>
              <a:rPr lang="pt-BR" sz="1100" dirty="0" err="1" smtClean="0"/>
              <a:t>Good</a:t>
            </a:r>
            <a:r>
              <a:rPr lang="pt-BR" sz="1100" dirty="0" smtClean="0"/>
              <a:t> </a:t>
            </a:r>
            <a:r>
              <a:rPr lang="pt-BR" sz="1100" dirty="0" err="1" smtClean="0"/>
              <a:t>Clinical</a:t>
            </a:r>
            <a:r>
              <a:rPr lang="pt-BR" sz="1100" dirty="0" smtClean="0"/>
              <a:t> </a:t>
            </a:r>
            <a:r>
              <a:rPr lang="pt-BR" sz="1100" dirty="0" err="1" smtClean="0"/>
              <a:t>Pratice</a:t>
            </a:r>
            <a:r>
              <a:rPr lang="pt-BR" sz="1100" dirty="0" smtClean="0"/>
              <a:t>) </a:t>
            </a:r>
            <a:r>
              <a:rPr lang="mr-IN" sz="1100" dirty="0" smtClean="0"/>
              <a:t>–</a:t>
            </a:r>
            <a:r>
              <a:rPr lang="pt-BR" sz="1100" dirty="0" smtClean="0"/>
              <a:t> recomendações para prover harmonização na interpretação e aplicação dos procedimentos técnicos e requerimentos para o registro de produtos de forma a reduzir a duplicidade de testes durante a pesquisa e desenvolvimento de novas drogas. </a:t>
            </a:r>
          </a:p>
          <a:p>
            <a:pPr>
              <a:lnSpc>
                <a:spcPct val="100000"/>
              </a:lnSpc>
            </a:pPr>
            <a:r>
              <a:rPr lang="es-ES" sz="1100" b="1" dirty="0" smtClean="0"/>
              <a:t>RDC 196/96 </a:t>
            </a:r>
            <a:r>
              <a:rPr lang="mr-IN" sz="1100" dirty="0" smtClean="0"/>
              <a:t>–</a:t>
            </a:r>
            <a:r>
              <a:rPr lang="pt-BR" sz="1100" dirty="0" smtClean="0"/>
              <a:t> Marco Regulatório Brasileiro</a:t>
            </a:r>
          </a:p>
          <a:p>
            <a:pPr>
              <a:lnSpc>
                <a:spcPct val="100000"/>
              </a:lnSpc>
            </a:pPr>
            <a:endParaRPr lang="pt-BR" sz="1100" b="1" dirty="0" smtClean="0"/>
          </a:p>
          <a:p>
            <a:pPr>
              <a:lnSpc>
                <a:spcPct val="100000"/>
              </a:lnSpc>
            </a:pPr>
            <a:r>
              <a:rPr lang="pt-BR" sz="1100" b="1" dirty="0" smtClean="0"/>
              <a:t>2005</a:t>
            </a:r>
            <a:endParaRPr lang="pt-BR" sz="1100" b="1" dirty="0"/>
          </a:p>
          <a:p>
            <a:pPr>
              <a:lnSpc>
                <a:spcPct val="100000"/>
              </a:lnSpc>
            </a:pPr>
            <a:r>
              <a:rPr lang="es-ES" sz="1100" b="1" dirty="0" smtClean="0"/>
              <a:t>Documento das Américas</a:t>
            </a:r>
            <a:r>
              <a:rPr lang="pt-BR" sz="1100" b="1" dirty="0" smtClean="0"/>
              <a:t> </a:t>
            </a:r>
            <a:r>
              <a:rPr lang="mr-IN" sz="1100" dirty="0"/>
              <a:t>–</a:t>
            </a:r>
            <a:r>
              <a:rPr lang="pt-BR" sz="1100" dirty="0"/>
              <a:t> </a:t>
            </a:r>
            <a:r>
              <a:rPr lang="pt-BR" sz="1100" dirty="0" smtClean="0"/>
              <a:t>(Rede Pan-Americana para Harmonização da Regulação de Medicamentos </a:t>
            </a:r>
            <a:r>
              <a:rPr lang="mr-IN" sz="1100" dirty="0" smtClean="0"/>
              <a:t>–</a:t>
            </a:r>
            <a:r>
              <a:rPr lang="pt-BR" sz="1100" dirty="0" smtClean="0"/>
              <a:t> (PANDRH)</a:t>
            </a:r>
          </a:p>
          <a:p>
            <a:pPr>
              <a:lnSpc>
                <a:spcPct val="100000"/>
              </a:lnSpc>
            </a:pPr>
            <a:endParaRPr lang="pt-BR" sz="1100" b="1" dirty="0" smtClean="0"/>
          </a:p>
          <a:p>
            <a:pPr>
              <a:lnSpc>
                <a:spcPct val="100000"/>
              </a:lnSpc>
            </a:pPr>
            <a:r>
              <a:rPr lang="pt-BR" sz="1100" b="1" dirty="0" smtClean="0"/>
              <a:t>2013</a:t>
            </a:r>
            <a:endParaRPr lang="pt-BR" sz="1100" b="1" dirty="0"/>
          </a:p>
          <a:p>
            <a:pPr>
              <a:lnSpc>
                <a:spcPct val="100000"/>
              </a:lnSpc>
            </a:pPr>
            <a:r>
              <a:rPr lang="pt-BR" sz="1100" dirty="0" smtClean="0"/>
              <a:t>Última atualização da declaração de </a:t>
            </a:r>
            <a:r>
              <a:rPr lang="pt-BR" sz="1100" dirty="0" err="1" smtClean="0"/>
              <a:t>Helsink</a:t>
            </a:r>
            <a:r>
              <a:rPr lang="pt-BR" sz="1100" dirty="0" smtClean="0"/>
              <a:t>.</a:t>
            </a:r>
            <a:endParaRPr lang="pt-BR" sz="1100" dirty="0"/>
          </a:p>
          <a:p>
            <a:pPr>
              <a:lnSpc>
                <a:spcPct val="100000"/>
              </a:lnSpc>
            </a:pPr>
            <a:endParaRPr lang="pt-BR" sz="1100" dirty="0"/>
          </a:p>
          <a:p>
            <a:pPr>
              <a:lnSpc>
                <a:spcPct val="100000"/>
              </a:lnSpc>
            </a:pPr>
            <a:endParaRPr lang="pt-BR" sz="1100" dirty="0"/>
          </a:p>
          <a:p>
            <a:pPr>
              <a:lnSpc>
                <a:spcPct val="100000"/>
              </a:lnSpc>
            </a:pPr>
            <a:endParaRPr lang="pt-BR" sz="1100" dirty="0" smtClean="0"/>
          </a:p>
        </p:txBody>
      </p:sp>
    </p:spTree>
    <p:extLst>
      <p:ext uri="{BB962C8B-B14F-4D97-AF65-F5344CB8AC3E}">
        <p14:creationId xmlns:p14="http://schemas.microsoft.com/office/powerpoint/2010/main" val="64044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374506" y="251011"/>
            <a:ext cx="7886700" cy="5331642"/>
          </a:xfrm>
        </p:spPr>
        <p:txBody>
          <a:bodyPr wrap="square"/>
          <a:lstStyle/>
          <a:p>
            <a:pPr>
              <a:lnSpc>
                <a:spcPct val="100000"/>
              </a:lnSpc>
            </a:pPr>
            <a:r>
              <a:rPr lang="pt-BR" sz="1100" b="1" dirty="0" smtClean="0"/>
              <a:t>2016</a:t>
            </a:r>
          </a:p>
          <a:p>
            <a:pPr>
              <a:lnSpc>
                <a:spcPct val="100000"/>
              </a:lnSpc>
            </a:pPr>
            <a:r>
              <a:rPr lang="pt-BR" sz="1100" b="1" dirty="0" smtClean="0"/>
              <a:t>CIOMS </a:t>
            </a:r>
            <a:r>
              <a:rPr lang="mr-IN" sz="1100" dirty="0" smtClean="0"/>
              <a:t>–</a:t>
            </a:r>
            <a:r>
              <a:rPr lang="pt-BR" sz="1100" dirty="0" smtClean="0"/>
              <a:t> Revisão do documento Diretrizes Éticas Internacionais para a Pesquisa Envolvendo Seres Humanos.</a:t>
            </a:r>
          </a:p>
          <a:p>
            <a:pPr>
              <a:lnSpc>
                <a:spcPct val="100000"/>
              </a:lnSpc>
            </a:pPr>
            <a:r>
              <a:rPr lang="pt-BR" sz="1100" b="1" dirty="0" smtClean="0"/>
              <a:t>ICH </a:t>
            </a:r>
            <a:r>
              <a:rPr lang="mr-IN" sz="1100" b="1" dirty="0" smtClean="0"/>
              <a:t>–</a:t>
            </a:r>
            <a:r>
              <a:rPr lang="pt-BR" sz="1100" b="1" dirty="0" smtClean="0"/>
              <a:t> GCP </a:t>
            </a:r>
            <a:r>
              <a:rPr lang="pt-BR" sz="1100" b="1" dirty="0" err="1" smtClean="0"/>
              <a:t>guideline</a:t>
            </a:r>
            <a:r>
              <a:rPr lang="pt-BR" sz="1100" b="1" dirty="0" smtClean="0"/>
              <a:t> </a:t>
            </a:r>
            <a:r>
              <a:rPr lang="mr-IN" sz="1100" dirty="0" smtClean="0"/>
              <a:t>–</a:t>
            </a:r>
            <a:r>
              <a:rPr lang="pt-BR" sz="1100" dirty="0" smtClean="0"/>
              <a:t> Revisão do capítulo </a:t>
            </a:r>
            <a:r>
              <a:rPr lang="pt-BR" sz="1100" b="1" dirty="0" smtClean="0"/>
              <a:t>E6 (R2)</a:t>
            </a:r>
            <a:r>
              <a:rPr lang="pt-BR" sz="1100" dirty="0" smtClean="0"/>
              <a:t> </a:t>
            </a:r>
            <a:r>
              <a:rPr lang="mr-IN" sz="1100" dirty="0" smtClean="0"/>
              <a:t>–</a:t>
            </a:r>
            <a:r>
              <a:rPr lang="pt-BR" sz="1100" dirty="0" smtClean="0"/>
              <a:t> aprimoramento na monitoria de estudos.</a:t>
            </a:r>
            <a:endParaRPr lang="pt-BR" sz="1100" dirty="0"/>
          </a:p>
          <a:p>
            <a:pPr>
              <a:lnSpc>
                <a:spcPct val="100000"/>
              </a:lnSpc>
            </a:pPr>
            <a:endParaRPr lang="pt-BR" sz="1100" dirty="0" smtClean="0"/>
          </a:p>
          <a:p>
            <a:pPr>
              <a:lnSpc>
                <a:spcPct val="100000"/>
              </a:lnSpc>
            </a:pPr>
            <a:r>
              <a:rPr lang="pt-BR" sz="1100" b="1" dirty="0" smtClean="0"/>
              <a:t>2017</a:t>
            </a:r>
            <a:endParaRPr lang="pt-BR" sz="1100" b="1" dirty="0"/>
          </a:p>
          <a:p>
            <a:pPr>
              <a:lnSpc>
                <a:spcPct val="100000"/>
              </a:lnSpc>
            </a:pPr>
            <a:r>
              <a:rPr lang="pt-BR" sz="1100" dirty="0" smtClean="0"/>
              <a:t>No Brasil </a:t>
            </a:r>
            <a:r>
              <a:rPr lang="mr-IN" sz="1100" dirty="0" smtClean="0"/>
              <a:t>–</a:t>
            </a:r>
            <a:r>
              <a:rPr lang="pt-BR" sz="1100" dirty="0" smtClean="0"/>
              <a:t> Revisão da IN de pesquisa clínica da Anvisa </a:t>
            </a:r>
            <a:r>
              <a:rPr lang="mr-IN" sz="1100" dirty="0" smtClean="0"/>
              <a:t>–</a:t>
            </a:r>
            <a:r>
              <a:rPr lang="pt-BR" sz="1100" dirty="0" smtClean="0"/>
              <a:t> adequação ao GCP, IN20 e IN21.</a:t>
            </a:r>
            <a:endParaRPr lang="pt-BR" sz="1100" dirty="0"/>
          </a:p>
          <a:p>
            <a:pPr>
              <a:lnSpc>
                <a:spcPct val="100000"/>
              </a:lnSpc>
            </a:pPr>
            <a:endParaRPr lang="pt-BR" sz="1100" dirty="0"/>
          </a:p>
          <a:p>
            <a:pPr>
              <a:lnSpc>
                <a:spcPct val="100000"/>
              </a:lnSpc>
            </a:pPr>
            <a:endParaRPr lang="pt-BR" sz="1100" dirty="0"/>
          </a:p>
          <a:p>
            <a:pPr>
              <a:lnSpc>
                <a:spcPct val="100000"/>
              </a:lnSpc>
            </a:pPr>
            <a:endParaRPr lang="pt-BR" sz="1100" dirty="0" smtClean="0"/>
          </a:p>
        </p:txBody>
      </p:sp>
    </p:spTree>
    <p:extLst>
      <p:ext uri="{BB962C8B-B14F-4D97-AF65-F5344CB8AC3E}">
        <p14:creationId xmlns:p14="http://schemas.microsoft.com/office/powerpoint/2010/main" val="34996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24</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6" name="Google Shape;399;p61"/>
          <p:cNvSpPr txBox="1"/>
          <p:nvPr/>
        </p:nvSpPr>
        <p:spPr>
          <a:xfrm>
            <a:off x="915219" y="1673281"/>
            <a:ext cx="2619052"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Conclusão</a:t>
            </a:r>
            <a:endParaRPr lang="pt-BR" sz="2000" b="1" dirty="0">
              <a:solidFill>
                <a:srgbClr val="00A9B2"/>
              </a:solidFill>
            </a:endParaRPr>
          </a:p>
        </p:txBody>
      </p:sp>
      <p:sp>
        <p:nvSpPr>
          <p:cNvPr id="17" name="Google Shape;388;p60"/>
          <p:cNvSpPr txBox="1"/>
          <p:nvPr/>
        </p:nvSpPr>
        <p:spPr>
          <a:xfrm>
            <a:off x="897340" y="2225262"/>
            <a:ext cx="3651510" cy="1758431"/>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Neste módulo, você </a:t>
            </a:r>
            <a:r>
              <a:rPr lang="pt-BR" sz="1200" dirty="0" smtClean="0">
                <a:solidFill>
                  <a:srgbClr val="808284"/>
                </a:solidFill>
              </a:rPr>
              <a:t>viu </a:t>
            </a:r>
            <a:r>
              <a:rPr lang="pt-BR" sz="1200" dirty="0">
                <a:solidFill>
                  <a:srgbClr val="808284"/>
                </a:solidFill>
              </a:rPr>
              <a:t>o histórico das boas práticas clínicas e aprendeu sobre os principais documentos e normativas ligados à pesquisa envolvendo seres humanos.</a:t>
            </a:r>
          </a:p>
          <a:p>
            <a:endParaRPr lang="pt-BR" sz="1200" dirty="0">
              <a:solidFill>
                <a:srgbClr val="808284"/>
              </a:solidFill>
            </a:endParaRPr>
          </a:p>
          <a:p>
            <a:r>
              <a:rPr lang="pt-BR" sz="1200" dirty="0" smtClean="0">
                <a:solidFill>
                  <a:srgbClr val="808284"/>
                </a:solidFill>
              </a:rPr>
              <a:t>Agora</a:t>
            </a:r>
            <a:r>
              <a:rPr lang="pt-BR" sz="1200" dirty="0">
                <a:solidFill>
                  <a:srgbClr val="808284"/>
                </a:solidFill>
              </a:rPr>
              <a:t>, vamos testar seus conhecimentos?</a:t>
            </a:r>
          </a:p>
          <a:p>
            <a:endParaRPr lang="pt-B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lang="pt-BR" sz="1200" dirty="0" smtClean="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r>
              <a:rPr lang="pt-BR" sz="1200" dirty="0">
                <a:solidFill>
                  <a:srgbClr val="808284"/>
                </a:solidFill>
              </a:rPr>
              <a:t> </a:t>
            </a:r>
            <a:endParaRPr sz="1200" dirty="0">
              <a:solidFill>
                <a:srgbClr val="808284"/>
              </a:solidFill>
            </a:endParaRPr>
          </a:p>
        </p:txBody>
      </p:sp>
      <p:sp>
        <p:nvSpPr>
          <p:cNvPr id="7" name="Retângulo 6"/>
          <p:cNvSpPr/>
          <p:nvPr/>
        </p:nvSpPr>
        <p:spPr>
          <a:xfrm>
            <a:off x="4548851" y="865449"/>
            <a:ext cx="4065759" cy="416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1">
            <a:extLst>
              <a:ext uri="{FF2B5EF4-FFF2-40B4-BE49-F238E27FC236}">
                <a16:creationId xmlns:a16="http://schemas.microsoft.com/office/drawing/2014/main" xmlns="" id="{62396A5C-8415-5546-9796-A212FB517515}"/>
              </a:ext>
            </a:extLst>
          </p:cNvPr>
          <p:cNvPicPr>
            <a:picLocks noChangeAspect="1"/>
          </p:cNvPicPr>
          <p:nvPr/>
        </p:nvPicPr>
        <p:blipFill>
          <a:blip r:embed="rId3"/>
          <a:stretch>
            <a:fillRect/>
          </a:stretch>
        </p:blipFill>
        <p:spPr>
          <a:xfrm>
            <a:off x="5293246" y="1924685"/>
            <a:ext cx="2543974" cy="2505498"/>
          </a:xfrm>
          <a:prstGeom prst="rect">
            <a:avLst/>
          </a:prstGeom>
        </p:spPr>
      </p:pic>
      <p:sp>
        <p:nvSpPr>
          <p:cNvPr id="15" name="Google Shape;398;p61"/>
          <p:cNvSpPr/>
          <p:nvPr/>
        </p:nvSpPr>
        <p:spPr>
          <a:xfrm>
            <a:off x="7837220" y="524968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24</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5983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25</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pPr lvl="0"/>
            <a:r>
              <a:rPr lang="pt-BR" sz="1200" dirty="0" smtClean="0">
                <a:solidFill>
                  <a:srgbClr val="808284"/>
                </a:solidFill>
              </a:rPr>
              <a:t>1) </a:t>
            </a:r>
            <a:r>
              <a:rPr lang="pt-BR" sz="1200" dirty="0">
                <a:solidFill>
                  <a:srgbClr val="808284"/>
                </a:solidFill>
              </a:rPr>
              <a:t>São notórias as </a:t>
            </a:r>
            <a:r>
              <a:rPr lang="pt-BR" sz="1200" dirty="0" smtClean="0">
                <a:solidFill>
                  <a:srgbClr val="808284"/>
                </a:solidFill>
              </a:rPr>
              <a:t>diversas atrocidades </a:t>
            </a:r>
            <a:r>
              <a:rPr lang="pt-BR" sz="1200" dirty="0">
                <a:solidFill>
                  <a:srgbClr val="808284"/>
                </a:solidFill>
              </a:rPr>
              <a:t>realizadas com seres humanos durante o período da Segunda Guerra Mundial. Dentre </a:t>
            </a:r>
            <a:r>
              <a:rPr lang="pt-BR" sz="1200" dirty="0" smtClean="0">
                <a:solidFill>
                  <a:srgbClr val="808284"/>
                </a:solidFill>
              </a:rPr>
              <a:t>elas, </a:t>
            </a:r>
            <a:r>
              <a:rPr lang="pt-BR" sz="1200" dirty="0">
                <a:solidFill>
                  <a:srgbClr val="808284"/>
                </a:solidFill>
              </a:rPr>
              <a:t>incluem-se experiências envolvendo prisioneiros de campos de concentração, nos quais indivíduos vulneráreis eram submetidos a procedimentos totalmente injustificáveis, não havendo qualquer apreço pela dignidade, autonomia dos indivíduos ou mesmo pela vida humana. Como fruto do julgamento de tais crimes de guerra nasceu um importante documento, denominado:</a:t>
            </a:r>
          </a:p>
          <a:p>
            <a:pPr lvl="0"/>
            <a:endParaRPr lang="pt-BR" sz="1200" dirty="0">
              <a:solidFill>
                <a:srgbClr val="808284"/>
              </a:solidFill>
            </a:endParaRPr>
          </a:p>
          <a:p>
            <a:pPr marL="228600" lvl="0" indent="-228600">
              <a:buFont typeface="+mj-lt"/>
              <a:buAutoNum type="alphaLcParenR"/>
            </a:pPr>
            <a:r>
              <a:rPr lang="pt-BR" sz="1200" dirty="0">
                <a:solidFill>
                  <a:srgbClr val="808284"/>
                </a:solidFill>
              </a:rPr>
              <a:t>Declaração Universal dos Direitos </a:t>
            </a:r>
            <a:r>
              <a:rPr lang="pt-BR" sz="1200" dirty="0" smtClean="0">
                <a:solidFill>
                  <a:srgbClr val="808284"/>
                </a:solidFill>
              </a:rPr>
              <a:t>Humanos.</a:t>
            </a:r>
            <a:endParaRPr lang="pt-BR" sz="1200" dirty="0">
              <a:solidFill>
                <a:srgbClr val="808284"/>
              </a:solidFill>
            </a:endParaRPr>
          </a:p>
          <a:p>
            <a:pPr marL="228600" lvl="0" indent="-228600">
              <a:buFont typeface="+mj-lt"/>
              <a:buAutoNum type="alphaLcParenR"/>
            </a:pPr>
            <a:r>
              <a:rPr lang="pt-BR" sz="1200" dirty="0">
                <a:solidFill>
                  <a:srgbClr val="808284"/>
                </a:solidFill>
              </a:rPr>
              <a:t>Relatório de </a:t>
            </a:r>
            <a:r>
              <a:rPr lang="pt-BR" sz="1200" dirty="0" err="1" smtClean="0">
                <a:solidFill>
                  <a:srgbClr val="808284"/>
                </a:solidFill>
              </a:rPr>
              <a:t>Belmont</a:t>
            </a:r>
            <a:r>
              <a:rPr lang="pt-BR" sz="1200" dirty="0">
                <a:solidFill>
                  <a:srgbClr val="808284"/>
                </a:solidFill>
              </a:rPr>
              <a:t>.</a:t>
            </a:r>
          </a:p>
          <a:p>
            <a:pPr marL="228600" lvl="0" indent="-228600">
              <a:buFont typeface="+mj-lt"/>
              <a:buAutoNum type="alphaLcParenR"/>
            </a:pPr>
            <a:r>
              <a:rPr lang="pt-BR" sz="1200" dirty="0">
                <a:solidFill>
                  <a:srgbClr val="92D050"/>
                </a:solidFill>
              </a:rPr>
              <a:t>Código de </a:t>
            </a:r>
            <a:r>
              <a:rPr lang="pt-BR" sz="1200" dirty="0" err="1" smtClean="0">
                <a:solidFill>
                  <a:srgbClr val="92D050"/>
                </a:solidFill>
              </a:rPr>
              <a:t>Nüremberg</a:t>
            </a:r>
            <a:r>
              <a:rPr lang="pt-BR" sz="1200" dirty="0">
                <a:solidFill>
                  <a:srgbClr val="92D050"/>
                </a:solidFill>
              </a:rPr>
              <a:t>.</a:t>
            </a:r>
          </a:p>
          <a:p>
            <a:pPr marL="228600" lvl="0" indent="-228600">
              <a:buFont typeface="+mj-lt"/>
              <a:buAutoNum type="alphaLcParenR"/>
            </a:pPr>
            <a:r>
              <a:rPr lang="pt-BR" sz="1200" dirty="0">
                <a:solidFill>
                  <a:srgbClr val="808284"/>
                </a:solidFill>
              </a:rPr>
              <a:t>Declaração de </a:t>
            </a:r>
            <a:r>
              <a:rPr lang="pt-BR" sz="1200" dirty="0" smtClean="0">
                <a:solidFill>
                  <a:srgbClr val="808284"/>
                </a:solidFill>
              </a:rPr>
              <a:t>Helsinki.</a:t>
            </a:r>
            <a:endParaRPr lang="pt-BR" sz="1200" dirty="0">
              <a:solidFill>
                <a:srgbClr val="808284"/>
              </a:solidFill>
            </a:endParaRPr>
          </a:p>
          <a:p>
            <a:pPr marL="228600" lvl="0" indent="-228600">
              <a:buFont typeface="+mj-lt"/>
              <a:buAutoNum type="alphaLcParenR"/>
            </a:pPr>
            <a:r>
              <a:rPr lang="pt-BR" sz="1200" dirty="0">
                <a:solidFill>
                  <a:srgbClr val="808284"/>
                </a:solidFill>
              </a:rPr>
              <a:t>Código de Ética Médica.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8716952" y="847641"/>
            <a:ext cx="2881624" cy="41444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tx1"/>
                </a:solidFill>
              </a:rPr>
              <a:t>Gabarito: </a:t>
            </a:r>
            <a:r>
              <a:rPr lang="pt-BR" sz="1000" b="1" dirty="0">
                <a:solidFill>
                  <a:schemeClr val="tx1"/>
                </a:solidFill>
              </a:rPr>
              <a:t>Opção C. </a:t>
            </a:r>
            <a:endParaRPr lang="pt-BR" sz="1000" dirty="0" smtClean="0">
              <a:solidFill>
                <a:schemeClr val="tx1"/>
              </a:solidFill>
            </a:endParaRPr>
          </a:p>
          <a:p>
            <a:endParaRPr lang="pt-BR" sz="1000" dirty="0">
              <a:solidFill>
                <a:schemeClr val="tx1"/>
              </a:solidFill>
            </a:endParaRPr>
          </a:p>
          <a:p>
            <a:endParaRPr lang="pt-BR" sz="1000" dirty="0">
              <a:solidFill>
                <a:schemeClr val="tx1"/>
              </a:solidFill>
            </a:endParaRPr>
          </a:p>
          <a:p>
            <a:r>
              <a:rPr lang="pt-BR" sz="1000" dirty="0">
                <a:solidFill>
                  <a:schemeClr val="tx1"/>
                </a:solidFill>
              </a:rPr>
              <a:t>Observação:</a:t>
            </a:r>
          </a:p>
          <a:p>
            <a:r>
              <a:rPr lang="pt-BR" sz="1000" dirty="0">
                <a:solidFill>
                  <a:schemeClr val="tx1"/>
                </a:solidFill>
              </a:rPr>
              <a:t>Caso o aluno responda </a:t>
            </a:r>
            <a:r>
              <a:rPr lang="pt-BR" sz="1000" dirty="0" smtClean="0">
                <a:solidFill>
                  <a:schemeClr val="tx1"/>
                </a:solidFill>
              </a:rPr>
              <a:t>corretamente, </a:t>
            </a:r>
            <a:r>
              <a:rPr lang="pt-BR" sz="1000" dirty="0">
                <a:solidFill>
                  <a:schemeClr val="tx1"/>
                </a:solidFill>
              </a:rPr>
              <a:t>deve aparecer em VERDE: “Parabéns!”, seguido do comentário da pergunta.</a:t>
            </a:r>
          </a:p>
          <a:p>
            <a:endParaRPr lang="pt-BR" sz="1000" dirty="0" smtClean="0">
              <a:solidFill>
                <a:schemeClr val="tx1"/>
              </a:solidFill>
            </a:endParaRPr>
          </a:p>
          <a:p>
            <a:r>
              <a:rPr lang="pt-BR" sz="1000" dirty="0" smtClean="0">
                <a:solidFill>
                  <a:schemeClr val="tx1"/>
                </a:solidFill>
              </a:rPr>
              <a:t>No </a:t>
            </a:r>
            <a:r>
              <a:rPr lang="pt-BR" sz="1000" dirty="0">
                <a:solidFill>
                  <a:schemeClr val="tx1"/>
                </a:solidFill>
              </a:rPr>
              <a:t>caso de marcação </a:t>
            </a:r>
            <a:r>
              <a:rPr lang="pt-BR" sz="1000" dirty="0" smtClean="0">
                <a:solidFill>
                  <a:schemeClr val="tx1"/>
                </a:solidFill>
              </a:rPr>
              <a:t>errada</a:t>
            </a:r>
            <a:r>
              <a:rPr lang="pt-BR" sz="1000" dirty="0" smtClean="0">
                <a:solidFill>
                  <a:schemeClr val="tx1"/>
                </a:solidFill>
              </a:rPr>
              <a:t>, </a:t>
            </a:r>
            <a:r>
              <a:rPr lang="pt-BR" sz="1000" dirty="0">
                <a:solidFill>
                  <a:schemeClr val="tx1"/>
                </a:solidFill>
              </a:rPr>
              <a:t>deve aparecer uma mensagem em VERMELHO: “Verifique a resposta correta”, seguido do comentário da pergunta</a:t>
            </a:r>
            <a:r>
              <a:rPr lang="pt-BR" sz="1000" dirty="0" smtClean="0">
                <a:solidFill>
                  <a:schemeClr val="tx1"/>
                </a:solidFill>
              </a:rPr>
              <a:t>.</a:t>
            </a:r>
          </a:p>
          <a:p>
            <a:endParaRPr lang="pt-BR" sz="1000" dirty="0">
              <a:solidFill>
                <a:schemeClr val="tx1"/>
              </a:solidFill>
            </a:endParaRPr>
          </a:p>
          <a:p>
            <a:r>
              <a:rPr lang="pt-BR" sz="1000" dirty="0">
                <a:solidFill>
                  <a:schemeClr val="tx1"/>
                </a:solidFill>
              </a:rPr>
              <a:t>Comentário da questão 1. </a:t>
            </a:r>
            <a:r>
              <a:rPr lang="pt-BR" sz="1000" b="1" dirty="0">
                <a:solidFill>
                  <a:schemeClr val="tx1"/>
                </a:solidFill>
              </a:rPr>
              <a:t>Como resultado do julgamento dos crimes de guerra pelo tribunal realizado na Alemanha em 1947, nasceu o Código de </a:t>
            </a:r>
            <a:r>
              <a:rPr lang="pt-BR" sz="1000" b="1" dirty="0" err="1">
                <a:solidFill>
                  <a:schemeClr val="tx1"/>
                </a:solidFill>
              </a:rPr>
              <a:t>Nüremberg</a:t>
            </a:r>
            <a:r>
              <a:rPr lang="pt-BR" sz="1000" b="1" dirty="0">
                <a:solidFill>
                  <a:schemeClr val="tx1"/>
                </a:solidFill>
              </a:rPr>
              <a:t>, documento que aborda questões sobre moral, ética e conceitos legais. Esse documento deu origem aos 10 princípios básicos aos quais os médicos precisam obedecer na realização de experimentos envolvendo seres humanos.</a:t>
            </a:r>
            <a:endParaRPr lang="pt-BR" sz="1000"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25</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16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26</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337781" y="1433989"/>
            <a:ext cx="2639295" cy="2631369"/>
          </a:xfrm>
          <a:prstGeom prst="rect">
            <a:avLst/>
          </a:prstGeom>
        </p:spPr>
      </p:pic>
      <p:sp>
        <p:nvSpPr>
          <p:cNvPr id="20" name="Retângulo 19"/>
          <p:cNvSpPr/>
          <p:nvPr/>
        </p:nvSpPr>
        <p:spPr>
          <a:xfrm>
            <a:off x="7624936" y="1391002"/>
            <a:ext cx="4138863" cy="369998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000" b="1" dirty="0" smtClean="0">
              <a:solidFill>
                <a:schemeClr val="tx1"/>
              </a:solidFill>
            </a:endParaRPr>
          </a:p>
          <a:p>
            <a:r>
              <a:rPr lang="pt-BR" sz="1000" dirty="0">
                <a:solidFill>
                  <a:schemeClr val="tx1"/>
                </a:solidFill>
              </a:rPr>
              <a:t>GABARITO: </a:t>
            </a:r>
            <a:r>
              <a:rPr lang="pt-BR" sz="1000" b="1" dirty="0">
                <a:solidFill>
                  <a:schemeClr val="tx1"/>
                </a:solidFill>
              </a:rPr>
              <a:t>Opção </a:t>
            </a:r>
            <a:r>
              <a:rPr lang="pt-BR" sz="1000" b="1" dirty="0" smtClean="0">
                <a:solidFill>
                  <a:schemeClr val="tx1"/>
                </a:solidFill>
              </a:rPr>
              <a:t>B</a:t>
            </a:r>
          </a:p>
          <a:p>
            <a:endParaRPr lang="pt-BR" sz="1000" b="1" dirty="0">
              <a:solidFill>
                <a:schemeClr val="tx1"/>
              </a:solidFill>
            </a:endParaRPr>
          </a:p>
          <a:p>
            <a:endParaRPr lang="pt-BR" sz="1000" dirty="0">
              <a:solidFill>
                <a:schemeClr val="tx1"/>
              </a:solidFill>
            </a:endParaRPr>
          </a:p>
          <a:p>
            <a:r>
              <a:rPr lang="pt-BR" sz="1000" dirty="0">
                <a:solidFill>
                  <a:schemeClr val="tx1"/>
                </a:solidFill>
              </a:rPr>
              <a:t>Observação:</a:t>
            </a:r>
          </a:p>
          <a:p>
            <a:r>
              <a:rPr lang="pt-BR" sz="1000" dirty="0">
                <a:solidFill>
                  <a:schemeClr val="tx1"/>
                </a:solidFill>
              </a:rPr>
              <a:t>Caso o aluno responda a letra B, deve aparecer em VERDE: “Parabéns!”, seguido do comentário da pergunta.</a:t>
            </a:r>
          </a:p>
          <a:p>
            <a:endParaRPr lang="pt-BR" sz="1000" dirty="0" smtClean="0">
              <a:solidFill>
                <a:schemeClr val="tx1"/>
              </a:solidFill>
            </a:endParaRPr>
          </a:p>
          <a:p>
            <a:r>
              <a:rPr lang="pt-BR" sz="1000" dirty="0" smtClean="0">
                <a:solidFill>
                  <a:schemeClr val="tx1"/>
                </a:solidFill>
              </a:rPr>
              <a:t>No </a:t>
            </a:r>
            <a:r>
              <a:rPr lang="pt-BR" sz="1000" dirty="0">
                <a:solidFill>
                  <a:schemeClr val="tx1"/>
                </a:solidFill>
              </a:rPr>
              <a:t>caso de marcação de qualquer outra resposta, deve aparecer uma mensagem em VERMELHO: “Verifique a resposta correta”, seguido do comentário da pergunta</a:t>
            </a:r>
            <a:r>
              <a:rPr lang="pt-BR" sz="1000" dirty="0" smtClean="0">
                <a:solidFill>
                  <a:schemeClr val="tx1"/>
                </a:solidFill>
              </a:rPr>
              <a:t>.</a:t>
            </a:r>
          </a:p>
          <a:p>
            <a:endParaRPr lang="pt-BR" sz="1000" dirty="0">
              <a:solidFill>
                <a:schemeClr val="tx1"/>
              </a:solidFill>
            </a:endParaRPr>
          </a:p>
          <a:p>
            <a:r>
              <a:rPr lang="pt-BR" sz="1000" dirty="0">
                <a:solidFill>
                  <a:schemeClr val="tx1"/>
                </a:solidFill>
              </a:rPr>
              <a:t>Comentário da questão 2. </a:t>
            </a:r>
            <a:r>
              <a:rPr lang="pt-BR" sz="1000" b="1" dirty="0">
                <a:solidFill>
                  <a:schemeClr val="tx1"/>
                </a:solidFill>
              </a:rPr>
              <a:t>A afirmação está incorreta. A Declaração de Helsinki é um documento que agrega um conjunto de princípios éticos que regem as pesquisas médicas envolvendo seres humanos, aos quais os médicos deveriam aderir. Logo, essa declaração normatiza a atuação dos médicos, pesquisadores responsáveis pela condução dessas pesquisas. Além disso, vale destacar que foi o Código de </a:t>
            </a:r>
            <a:r>
              <a:rPr lang="pt-BR" sz="1000" b="1" dirty="0" err="1">
                <a:solidFill>
                  <a:schemeClr val="tx1"/>
                </a:solidFill>
              </a:rPr>
              <a:t>Nüremberg</a:t>
            </a:r>
            <a:r>
              <a:rPr lang="pt-BR" sz="1000" b="1" dirty="0">
                <a:solidFill>
                  <a:schemeClr val="tx1"/>
                </a:solidFill>
              </a:rPr>
              <a:t> (documento que deu origem aos 10 princípios básicos aos quais os médicos precisam obedecer na realização de experimentos envolvendo seres humanos) que primeiro trouxe a obrigatoriedade de se obter o consentimento voluntário dos participantes de pesquisas.</a:t>
            </a:r>
            <a:endParaRPr lang="pt-BR" sz="1000" dirty="0">
              <a:solidFill>
                <a:schemeClr val="tx1"/>
              </a:solidFill>
            </a:endParaRPr>
          </a:p>
          <a:p>
            <a:endParaRPr lang="pt-BR" sz="1000" dirty="0">
              <a:solidFill>
                <a:schemeClr val="tx1"/>
              </a:solidFill>
            </a:endParaRPr>
          </a:p>
        </p:txBody>
      </p:sp>
      <p:sp>
        <p:nvSpPr>
          <p:cNvPr id="26" name="Google Shape;413;p62"/>
          <p:cNvSpPr txBox="1"/>
          <p:nvPr/>
        </p:nvSpPr>
        <p:spPr>
          <a:xfrm>
            <a:off x="1038087" y="1324789"/>
            <a:ext cx="4256748" cy="2641952"/>
          </a:xfrm>
          <a:prstGeom prst="rect">
            <a:avLst/>
          </a:prstGeom>
          <a:solidFill>
            <a:schemeClr val="bg1"/>
          </a:solidFill>
          <a:ln>
            <a:noFill/>
          </a:ln>
        </p:spPr>
        <p:txBody>
          <a:bodyPr spcFirstLastPara="1" wrap="square" lIns="91425" tIns="45700" rIns="91425" bIns="45700" anchor="t" anchorCtr="0">
            <a:noAutofit/>
          </a:bodyPr>
          <a:lstStyle/>
          <a:p>
            <a:pPr lvl="0"/>
            <a:r>
              <a:rPr lang="pt-BR" sz="1200" dirty="0">
                <a:solidFill>
                  <a:srgbClr val="808284"/>
                </a:solidFill>
              </a:rPr>
              <a:t>2) A Declaração de Helsinki é um documento importante que agrega um conjunto de princípios éticos que regem as pesquisas envolvendo seres humanos. Esse documento foi o responsável por instituir, pela primeira vez, o consentimento voluntário como essencial e mandatório e por normatizar diretamente Agências Reguladoras. </a:t>
            </a:r>
            <a:endParaRPr lang="pt-BR" sz="1200" dirty="0" smtClean="0">
              <a:solidFill>
                <a:srgbClr val="808284"/>
              </a:solidFill>
            </a:endParaRPr>
          </a:p>
          <a:p>
            <a:pPr lvl="0"/>
            <a:endParaRPr lang="pt-BR" sz="1200" dirty="0">
              <a:solidFill>
                <a:srgbClr val="808284"/>
              </a:solidFill>
            </a:endParaRPr>
          </a:p>
          <a:p>
            <a:pPr lvl="0"/>
            <a:r>
              <a:rPr lang="pt-BR" sz="1200" dirty="0" smtClean="0">
                <a:solidFill>
                  <a:srgbClr val="808284"/>
                </a:solidFill>
              </a:rPr>
              <a:t>Esta </a:t>
            </a:r>
            <a:r>
              <a:rPr lang="pt-BR" sz="1200" dirty="0">
                <a:solidFill>
                  <a:srgbClr val="808284"/>
                </a:solidFill>
              </a:rPr>
              <a:t>afirmação está</a:t>
            </a:r>
            <a:r>
              <a:rPr lang="pt-BR" sz="1200" dirty="0" smtClean="0">
                <a:solidFill>
                  <a:srgbClr val="808284"/>
                </a:solidFill>
              </a:rPr>
              <a:t>:</a:t>
            </a:r>
          </a:p>
          <a:p>
            <a:pPr lvl="0"/>
            <a:endParaRPr lang="pt-BR" sz="1200" dirty="0">
              <a:solidFill>
                <a:srgbClr val="808284"/>
              </a:solidFill>
            </a:endParaRPr>
          </a:p>
          <a:p>
            <a:pPr marL="228600" lvl="0" indent="-228600">
              <a:buFont typeface="+mj-lt"/>
              <a:buAutoNum type="alphaLcParenR"/>
            </a:pPr>
            <a:r>
              <a:rPr lang="pt-BR" sz="1200" dirty="0" smtClean="0">
                <a:solidFill>
                  <a:srgbClr val="808284"/>
                </a:solidFill>
              </a:rPr>
              <a:t>Correta</a:t>
            </a:r>
          </a:p>
          <a:p>
            <a:pPr marL="228600" lvl="0" indent="-228600">
              <a:buFont typeface="+mj-lt"/>
              <a:buAutoNum type="alphaLcParenR"/>
            </a:pPr>
            <a:r>
              <a:rPr lang="pt-BR" sz="1200" dirty="0" smtClean="0">
                <a:solidFill>
                  <a:srgbClr val="92D050"/>
                </a:solidFill>
              </a:rPr>
              <a:t>Incorreta</a:t>
            </a:r>
            <a:endParaRPr lang="pt-BR" sz="1200" dirty="0">
              <a:solidFill>
                <a:srgbClr val="92D050"/>
              </a:solidFill>
            </a:endParaRPr>
          </a:p>
          <a:p>
            <a:pPr lvl="0"/>
            <a:endParaRPr lang="pt-BR" sz="1200" dirty="0" smtClean="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13" name="Google Shape;398;p61"/>
          <p:cNvSpPr/>
          <p:nvPr/>
        </p:nvSpPr>
        <p:spPr>
          <a:xfrm>
            <a:off x="7867808" y="522155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26</a:t>
            </a:r>
            <a:endParaRPr sz="1200" b="0" i="0" u="none" strike="noStrike" cap="none" dirty="0">
              <a:solidFill>
                <a:schemeClr val="lt1"/>
              </a:solidFill>
              <a:latin typeface="Arial"/>
              <a:ea typeface="Arial"/>
              <a:cs typeface="Arial"/>
              <a:sym typeface="Arial"/>
            </a:endParaRPr>
          </a:p>
        </p:txBody>
      </p:sp>
      <p:sp>
        <p:nvSpPr>
          <p:cNvPr id="14"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6486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971816" y="668994"/>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27</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E</a:t>
            </a:r>
            <a:r>
              <a:rPr lang="pt-BR" sz="1200" b="0" i="0" u="none" strike="noStrike" cap="none" dirty="0" smtClean="0">
                <a:solidFill>
                  <a:schemeClr val="lt1"/>
                </a:solidFill>
                <a:latin typeface="Arial"/>
                <a:ea typeface="Arial"/>
                <a:cs typeface="Arial"/>
                <a:sym typeface="Arial"/>
              </a:rPr>
              <a:t>xercício clique e arraste ou Relacione</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6335769" y="1557267"/>
            <a:ext cx="2639295" cy="2631369"/>
          </a:xfrm>
          <a:prstGeom prst="rect">
            <a:avLst/>
          </a:prstGeom>
        </p:spPr>
      </p:pic>
      <p:sp>
        <p:nvSpPr>
          <p:cNvPr id="26" name="Google Shape;413;p62"/>
          <p:cNvSpPr txBox="1"/>
          <p:nvPr/>
        </p:nvSpPr>
        <p:spPr>
          <a:xfrm>
            <a:off x="971815" y="1131566"/>
            <a:ext cx="5394483" cy="2641952"/>
          </a:xfrm>
          <a:prstGeom prst="rect">
            <a:avLst/>
          </a:prstGeom>
          <a:solidFill>
            <a:schemeClr val="bg1"/>
          </a:solidFill>
          <a:ln>
            <a:noFill/>
          </a:ln>
        </p:spPr>
        <p:txBody>
          <a:bodyPr spcFirstLastPara="1" wrap="square" lIns="91425" tIns="45700" rIns="91425" bIns="45700" anchor="t" anchorCtr="0">
            <a:noAutofit/>
          </a:bodyPr>
          <a:lstStyle/>
          <a:p>
            <a:pPr lvl="0"/>
            <a:r>
              <a:rPr lang="pt-BR" sz="1200" dirty="0">
                <a:solidFill>
                  <a:srgbClr val="808284"/>
                </a:solidFill>
              </a:rPr>
              <a:t>3) Considerando o contexto histórico da evolução normativa para a pesquisa clínica e considerando o Guia das Boas Práticas Clínicas do ICH, indique a opção que traz, respectivamente a motivação principal para criação do guia </a:t>
            </a:r>
            <a:r>
              <a:rPr lang="pt-BR" sz="1200" b="1" u="sng" dirty="0" smtClean="0">
                <a:solidFill>
                  <a:srgbClr val="808284"/>
                </a:solidFill>
              </a:rPr>
              <a:t>e</a:t>
            </a:r>
            <a:r>
              <a:rPr lang="pt-BR" sz="1200" dirty="0" smtClean="0">
                <a:solidFill>
                  <a:srgbClr val="808284"/>
                </a:solidFill>
              </a:rPr>
              <a:t> </a:t>
            </a:r>
            <a:r>
              <a:rPr lang="pt-BR" sz="1200" dirty="0">
                <a:solidFill>
                  <a:srgbClr val="808284"/>
                </a:solidFill>
              </a:rPr>
              <a:t>os pilares conceituais sobre os quais esse Guia se </a:t>
            </a:r>
            <a:r>
              <a:rPr lang="pt-BR" sz="1200" dirty="0" smtClean="0">
                <a:solidFill>
                  <a:srgbClr val="808284"/>
                </a:solidFill>
              </a:rPr>
              <a:t>sustenta.</a:t>
            </a:r>
          </a:p>
          <a:p>
            <a:pPr lvl="0"/>
            <a:endParaRPr lang="pt-BR" sz="1200" dirty="0">
              <a:solidFill>
                <a:srgbClr val="808284"/>
              </a:solidFill>
            </a:endParaRPr>
          </a:p>
          <a:p>
            <a:pPr marL="228600" lvl="0" indent="-228600">
              <a:buFont typeface="+mj-lt"/>
              <a:buAutoNum type="alphaLcParenR"/>
            </a:pPr>
            <a:r>
              <a:rPr lang="pt-BR" sz="1200" dirty="0">
                <a:solidFill>
                  <a:srgbClr val="808284"/>
                </a:solidFill>
              </a:rPr>
              <a:t>Regulamentar a forma de atuação das Agências Reguladoras Internacionais </a:t>
            </a:r>
            <a:r>
              <a:rPr lang="pt-BR" sz="1200" b="1" u="sng" dirty="0" smtClean="0">
                <a:solidFill>
                  <a:srgbClr val="808284"/>
                </a:solidFill>
              </a:rPr>
              <a:t>e</a:t>
            </a:r>
            <a:r>
              <a:rPr lang="pt-BR" sz="1200" dirty="0" smtClean="0">
                <a:solidFill>
                  <a:srgbClr val="808284"/>
                </a:solidFill>
              </a:rPr>
              <a:t> </a:t>
            </a:r>
            <a:r>
              <a:rPr lang="pt-BR" sz="1200" dirty="0">
                <a:solidFill>
                  <a:srgbClr val="808284"/>
                </a:solidFill>
              </a:rPr>
              <a:t>Normatização e Controle de ações;</a:t>
            </a:r>
          </a:p>
          <a:p>
            <a:pPr marL="228600" lvl="0" indent="-228600">
              <a:buFont typeface="+mj-lt"/>
              <a:buAutoNum type="alphaLcParenR"/>
            </a:pPr>
            <a:r>
              <a:rPr lang="pt-BR" sz="1200" dirty="0">
                <a:solidFill>
                  <a:srgbClr val="808284"/>
                </a:solidFill>
              </a:rPr>
              <a:t>Responder a uma demanda da Associação Médica Mundial por regulamentação da atuação do profissional médico na área de pesquisa </a:t>
            </a:r>
            <a:r>
              <a:rPr lang="pt-BR" sz="1200" b="1" u="sng" dirty="0">
                <a:solidFill>
                  <a:srgbClr val="808284"/>
                </a:solidFill>
              </a:rPr>
              <a:t>e</a:t>
            </a:r>
            <a:r>
              <a:rPr lang="pt-BR" sz="1200" dirty="0" smtClean="0">
                <a:solidFill>
                  <a:srgbClr val="808284"/>
                </a:solidFill>
              </a:rPr>
              <a:t> </a:t>
            </a:r>
            <a:r>
              <a:rPr lang="pt-BR" sz="1200" dirty="0">
                <a:solidFill>
                  <a:srgbClr val="808284"/>
                </a:solidFill>
              </a:rPr>
              <a:t>Normatização da atuação médica e Legislação para pesquisa;</a:t>
            </a:r>
          </a:p>
          <a:p>
            <a:pPr marL="228600" lvl="0" indent="-228600">
              <a:buFont typeface="+mj-lt"/>
              <a:buAutoNum type="alphaLcParenR"/>
            </a:pPr>
            <a:r>
              <a:rPr lang="pt-BR" sz="1200" dirty="0">
                <a:solidFill>
                  <a:srgbClr val="808284"/>
                </a:solidFill>
              </a:rPr>
              <a:t>Estabelecer os parâmetros mínimos a serem alcançados em estudos pré-clínicos e estudos clínicos de fases I – III </a:t>
            </a:r>
            <a:r>
              <a:rPr lang="pt-BR" sz="1200" b="1" u="sng" dirty="0">
                <a:solidFill>
                  <a:srgbClr val="808284"/>
                </a:solidFill>
              </a:rPr>
              <a:t>e</a:t>
            </a:r>
            <a:r>
              <a:rPr lang="pt-BR" sz="1200" dirty="0" smtClean="0">
                <a:solidFill>
                  <a:srgbClr val="808284"/>
                </a:solidFill>
              </a:rPr>
              <a:t> </a:t>
            </a:r>
            <a:r>
              <a:rPr lang="pt-BR" sz="1200" dirty="0">
                <a:solidFill>
                  <a:srgbClr val="808284"/>
                </a:solidFill>
              </a:rPr>
              <a:t>Defesa de zonas científicas e Produção de dados em larga escala;</a:t>
            </a:r>
          </a:p>
          <a:p>
            <a:pPr marL="228600" lvl="0" indent="-228600">
              <a:buFont typeface="+mj-lt"/>
              <a:buAutoNum type="alphaLcParenR"/>
            </a:pPr>
            <a:r>
              <a:rPr lang="pt-BR" sz="1200" dirty="0">
                <a:solidFill>
                  <a:srgbClr val="808284"/>
                </a:solidFill>
              </a:rPr>
              <a:t>A busca por atingir parâmetros para a segurança dos participantes e qualidade dos dados </a:t>
            </a:r>
            <a:r>
              <a:rPr lang="pt-BR" sz="1200" b="1" u="sng" dirty="0">
                <a:solidFill>
                  <a:srgbClr val="808284"/>
                </a:solidFill>
              </a:rPr>
              <a:t>e</a:t>
            </a:r>
            <a:r>
              <a:rPr lang="pt-BR" sz="1200" dirty="0" smtClean="0">
                <a:solidFill>
                  <a:srgbClr val="808284"/>
                </a:solidFill>
              </a:rPr>
              <a:t> </a:t>
            </a:r>
            <a:r>
              <a:rPr lang="pt-BR" sz="1200" dirty="0">
                <a:solidFill>
                  <a:srgbClr val="808284"/>
                </a:solidFill>
              </a:rPr>
              <a:t>Definir padrões para estudos visando comparabilidade e credibilidade do desenvolvimento de produtos em escala global;</a:t>
            </a:r>
          </a:p>
          <a:p>
            <a:pPr marL="228600" lvl="0" indent="-228600">
              <a:buFont typeface="+mj-lt"/>
              <a:buAutoNum type="alphaLcParenR"/>
            </a:pPr>
            <a:r>
              <a:rPr lang="pt-BR" sz="1200" dirty="0">
                <a:solidFill>
                  <a:srgbClr val="808284"/>
                </a:solidFill>
              </a:rPr>
              <a:t>Definir padrões para estudos visando comparabilidade e credibilidade do desenvolvimento de produtos em escala </a:t>
            </a:r>
            <a:r>
              <a:rPr lang="pt-BR" sz="1200" dirty="0" smtClean="0">
                <a:solidFill>
                  <a:srgbClr val="808284"/>
                </a:solidFill>
              </a:rPr>
              <a:t>global E Segurança </a:t>
            </a:r>
            <a:r>
              <a:rPr lang="pt-BR" sz="1200" dirty="0">
                <a:solidFill>
                  <a:srgbClr val="808284"/>
                </a:solidFill>
              </a:rPr>
              <a:t>dos participantes e Qualidade dos dados.</a:t>
            </a:r>
          </a:p>
          <a:p>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Google Shape;398;p61"/>
          <p:cNvSpPr/>
          <p:nvPr/>
        </p:nvSpPr>
        <p:spPr>
          <a:xfrm>
            <a:off x="7953153" y="514845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27</a:t>
            </a:r>
            <a:endParaRPr sz="1200" b="0" i="0" u="none" strike="noStrike" cap="none" dirty="0">
              <a:solidFill>
                <a:schemeClr val="lt1"/>
              </a:solidFill>
              <a:latin typeface="Arial"/>
              <a:ea typeface="Arial"/>
              <a:cs typeface="Arial"/>
              <a:sym typeface="Arial"/>
            </a:endParaRPr>
          </a:p>
        </p:txBody>
      </p:sp>
      <p:sp>
        <p:nvSpPr>
          <p:cNvPr id="22" name="Retângulo 21"/>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8225373" y="549432"/>
            <a:ext cx="3167214" cy="4119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000" b="1" dirty="0" smtClean="0">
              <a:solidFill>
                <a:schemeClr val="tx1"/>
              </a:solidFill>
            </a:endParaRPr>
          </a:p>
          <a:p>
            <a:endParaRPr lang="pt-BR" sz="1000" b="1" dirty="0">
              <a:solidFill>
                <a:schemeClr val="tx1"/>
              </a:solidFill>
            </a:endParaRPr>
          </a:p>
          <a:p>
            <a:r>
              <a:rPr lang="pt-BR" sz="1000" b="1" dirty="0">
                <a:solidFill>
                  <a:schemeClr val="tx1"/>
                </a:solidFill>
              </a:rPr>
              <a:t>Resposta correta: Opção </a:t>
            </a:r>
            <a:r>
              <a:rPr lang="pt-BR" sz="1000" b="1" dirty="0" smtClean="0">
                <a:solidFill>
                  <a:schemeClr val="tx1"/>
                </a:solidFill>
              </a:rPr>
              <a:t>E</a:t>
            </a:r>
          </a:p>
          <a:p>
            <a:endParaRPr lang="pt-BR" sz="1000" b="1" dirty="0">
              <a:solidFill>
                <a:schemeClr val="tx1"/>
              </a:solidFill>
            </a:endParaRPr>
          </a:p>
          <a:p>
            <a:r>
              <a:rPr lang="pt-BR" sz="1000" dirty="0">
                <a:solidFill>
                  <a:schemeClr val="tx1"/>
                </a:solidFill>
              </a:rPr>
              <a:t>Caso o aluno </a:t>
            </a:r>
            <a:r>
              <a:rPr lang="pt-BR" sz="1000" dirty="0" smtClean="0">
                <a:solidFill>
                  <a:schemeClr val="tx1"/>
                </a:solidFill>
              </a:rPr>
              <a:t>faça a correlação correta, </a:t>
            </a:r>
            <a:r>
              <a:rPr lang="pt-BR" sz="1000" dirty="0">
                <a:solidFill>
                  <a:schemeClr val="tx1"/>
                </a:solidFill>
              </a:rPr>
              <a:t>deve aparecer em VERDE: “Parabéns!”, seguido do comentário da pergunta.</a:t>
            </a:r>
          </a:p>
          <a:p>
            <a:endParaRPr lang="pt-BR" sz="1000" dirty="0" smtClean="0">
              <a:solidFill>
                <a:schemeClr val="tx1"/>
              </a:solidFill>
            </a:endParaRPr>
          </a:p>
          <a:p>
            <a:r>
              <a:rPr lang="pt-BR" sz="1000" dirty="0" smtClean="0">
                <a:solidFill>
                  <a:schemeClr val="tx1"/>
                </a:solidFill>
              </a:rPr>
              <a:t> </a:t>
            </a:r>
            <a:r>
              <a:rPr lang="pt-BR" sz="1000" dirty="0">
                <a:solidFill>
                  <a:schemeClr val="tx1"/>
                </a:solidFill>
              </a:rPr>
              <a:t>No caso de marcação de qualquer outra resposta, deve aparecer uma mensagem em VERMELHO: “Verifique a resposta correta”, seguido do comentário da pergunta</a:t>
            </a:r>
            <a:r>
              <a:rPr lang="pt-BR" sz="1000" dirty="0" smtClean="0">
                <a:solidFill>
                  <a:schemeClr val="tx1"/>
                </a:solidFill>
              </a:rPr>
              <a:t>.</a:t>
            </a:r>
          </a:p>
          <a:p>
            <a:endParaRPr lang="pt-BR" sz="1000" dirty="0">
              <a:solidFill>
                <a:schemeClr val="tx1"/>
              </a:solidFill>
            </a:endParaRPr>
          </a:p>
          <a:p>
            <a:r>
              <a:rPr lang="pt-BR" sz="1000" dirty="0">
                <a:solidFill>
                  <a:schemeClr val="tx1"/>
                </a:solidFill>
              </a:rPr>
              <a:t>Comentário da questão 3. </a:t>
            </a:r>
          </a:p>
          <a:p>
            <a:r>
              <a:rPr lang="pt-BR" sz="1000" b="1" dirty="0">
                <a:solidFill>
                  <a:schemeClr val="tx1"/>
                </a:solidFill>
              </a:rPr>
              <a:t>O Guia de Boas Práticas Clínicas do ICH definiu padrões de acordo com os quais os estudos clínicos são planejados, implementados e reportados, de modo que haja uma garantia ao público de que os dados são dignos de credibilidade e que os direitos, a integridade e a confidencialidade dos indivíduos estejam protegidos. Os pilares conceituais que sustentam o Guia de BPC do ICH são: Segurança dos participantes e Qualidade dos dados.</a:t>
            </a:r>
            <a:endParaRPr lang="pt-BR" sz="1000" dirty="0">
              <a:solidFill>
                <a:schemeClr val="tx1"/>
              </a:solidFill>
            </a:endParaRPr>
          </a:p>
          <a:p>
            <a:r>
              <a:rPr lang="pt-BR" sz="1000" dirty="0">
                <a:solidFill>
                  <a:schemeClr val="tx1"/>
                </a:solidFill>
              </a:rPr>
              <a:t> </a:t>
            </a:r>
          </a:p>
          <a:p>
            <a:endParaRPr lang="pt-BR" sz="1000" dirty="0">
              <a:solidFill>
                <a:schemeClr val="tx1"/>
              </a:solidFill>
            </a:endParaRPr>
          </a:p>
        </p:txBody>
      </p:sp>
    </p:spTree>
    <p:extLst>
      <p:ext uri="{BB962C8B-B14F-4D97-AF65-F5344CB8AC3E}">
        <p14:creationId xmlns:p14="http://schemas.microsoft.com/office/powerpoint/2010/main" val="4105356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0"/>
            <a:ext cx="9144000" cy="5778500"/>
          </a:xfrm>
          <a:prstGeom prst="rect">
            <a:avLst/>
          </a:prstGeom>
        </p:spPr>
      </p:pic>
      <p:sp>
        <p:nvSpPr>
          <p:cNvPr id="6" name="Retângulo 5"/>
          <p:cNvSpPr/>
          <p:nvPr/>
        </p:nvSpPr>
        <p:spPr>
          <a:xfrm>
            <a:off x="3236495" y="3176337"/>
            <a:ext cx="3043989" cy="50532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28</a:t>
            </a:r>
            <a:endParaRPr sz="1200" b="0" i="0" u="none" strike="noStrike" cap="none" dirty="0">
              <a:solidFill>
                <a:schemeClr val="lt1"/>
              </a:solidFill>
              <a:latin typeface="Arial"/>
              <a:ea typeface="Arial"/>
              <a:cs typeface="Arial"/>
              <a:sym typeface="Arial"/>
            </a:endParaRPr>
          </a:p>
        </p:txBody>
      </p:sp>
      <p:sp>
        <p:nvSpPr>
          <p:cNvPr id="8" name="Google Shape;398;p61"/>
          <p:cNvSpPr/>
          <p:nvPr/>
        </p:nvSpPr>
        <p:spPr>
          <a:xfrm>
            <a:off x="7772680" y="523447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a:t>
            </a:r>
            <a:r>
              <a:rPr lang="pt-BR" sz="1200" b="0" i="0" u="none" strike="noStrike" cap="none">
                <a:solidFill>
                  <a:schemeClr val="lt1"/>
                </a:solidFill>
                <a:latin typeface="Arial"/>
                <a:ea typeface="Arial"/>
                <a:cs typeface="Arial"/>
                <a:sym typeface="Arial"/>
              </a:rPr>
              <a:t>: </a:t>
            </a:r>
            <a:r>
              <a:rPr lang="pt-BR" sz="1200" smtClean="0">
                <a:solidFill>
                  <a:schemeClr val="lt1"/>
                </a:solidFill>
              </a:rPr>
              <a:t>28</a:t>
            </a:r>
            <a:endParaRPr sz="1200" b="0" i="0" u="none" strike="noStrike" cap="none" dirty="0">
              <a:solidFill>
                <a:schemeClr val="lt1"/>
              </a:solidFill>
              <a:latin typeface="Arial"/>
              <a:ea typeface="Arial"/>
              <a:cs typeface="Arial"/>
              <a:sym typeface="Arial"/>
            </a:endParaRPr>
          </a:p>
        </p:txBody>
      </p:sp>
      <p:sp>
        <p:nvSpPr>
          <p:cNvPr id="9" name="Retângulo 8"/>
          <p:cNvSpPr/>
          <p:nvPr/>
        </p:nvSpPr>
        <p:spPr>
          <a:xfrm>
            <a:off x="5803392" y="363262"/>
            <a:ext cx="3270504" cy="221954"/>
          </a:xfrm>
          <a:prstGeom prst="rect">
            <a:avLst/>
          </a:prstGeom>
          <a:solidFill>
            <a:srgbClr val="EFE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2954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468967"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E</a:t>
            </a:r>
            <a:r>
              <a:rPr lang="pt-BR" sz="1200" dirty="0"/>
              <a:t>m um contexto histórico mais atual, a preocupação de normatizar o uso de certos produtos e, em especial, os experimentos com produtos envolvendo seres humanos</a:t>
            </a:r>
            <a:r>
              <a:rPr lang="pt-BR" sz="1200" b="1" dirty="0"/>
              <a:t>,</a:t>
            </a:r>
            <a:r>
              <a:rPr lang="pt-BR" sz="1200" dirty="0"/>
              <a:t> pode ser exemplificada através de alguns dos primeiros documentos que abordaram, talvez de forma embrionária</a:t>
            </a:r>
            <a:r>
              <a:rPr lang="pt-BR" sz="1200" b="1" dirty="0"/>
              <a:t>,</a:t>
            </a:r>
            <a:r>
              <a:rPr lang="pt-BR" sz="1200" dirty="0"/>
              <a:t> essa temática</a:t>
            </a:r>
            <a:r>
              <a:rPr lang="pt-BR" sz="1200" dirty="0" smtClean="0">
                <a:solidFill>
                  <a:srgbClr val="808284"/>
                </a:solidFill>
              </a:rPr>
              <a:t>.</a:t>
            </a:r>
            <a:endParaRPr lang="pt-BR" sz="1200" dirty="0">
              <a:solidFill>
                <a:srgbClr val="808284"/>
              </a:solidFill>
            </a:endParaRPr>
          </a:p>
          <a:p>
            <a:pPr>
              <a:buSzPts val="1600"/>
            </a:pPr>
            <a:endParaRPr lang="pt-BR" sz="1200" dirty="0">
              <a:solidFill>
                <a:srgbClr val="808284"/>
              </a:solidFill>
            </a:endParaRP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27911" y="3599609"/>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BBD4D"/>
                </a:solidFill>
                <a:latin typeface="Arial"/>
                <a:ea typeface="Arial"/>
                <a:cs typeface="Arial"/>
                <a:sym typeface="Arial"/>
              </a:rPr>
              <a:t>Clique nos anos para conhecer esses documentos.</a:t>
            </a:r>
            <a:endParaRPr sz="1200" b="1" i="0" u="none" strike="noStrike" cap="none" dirty="0">
              <a:solidFill>
                <a:srgbClr val="FBBD4D"/>
              </a:solidFill>
              <a:latin typeface="Arial"/>
              <a:ea typeface="Arial"/>
              <a:cs typeface="Arial"/>
              <a:sym typeface="Aria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23" name="Elipse 22"/>
          <p:cNvSpPr/>
          <p:nvPr/>
        </p:nvSpPr>
        <p:spPr>
          <a:xfrm>
            <a:off x="6282433" y="1944295"/>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p:cNvSpPr/>
          <p:nvPr/>
        </p:nvSpPr>
        <p:spPr>
          <a:xfrm>
            <a:off x="6280349" y="3112196"/>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p:cNvCxnSpPr/>
          <p:nvPr/>
        </p:nvCxnSpPr>
        <p:spPr>
          <a:xfrm>
            <a:off x="5635257" y="3193461"/>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280349" y="4265664"/>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a:off x="6703363" y="4265664"/>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tângulo 28"/>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criar uma </a:t>
            </a:r>
            <a:r>
              <a:rPr lang="pt-BR" dirty="0" err="1" smtClean="0">
                <a:solidFill>
                  <a:schemeClr val="tx1"/>
                </a:solidFill>
              </a:rPr>
              <a:t>timeline</a:t>
            </a:r>
            <a:r>
              <a:rPr lang="pt-BR" dirty="0" smtClean="0">
                <a:solidFill>
                  <a:schemeClr val="tx1"/>
                </a:solidFill>
              </a:rPr>
              <a:t> com cliques</a:t>
            </a:r>
            <a:endParaRPr lang="pt-BR" dirty="0">
              <a:solidFill>
                <a:schemeClr val="tx1"/>
              </a:solidFill>
            </a:endParaRPr>
          </a:p>
        </p:txBody>
      </p:sp>
      <p:sp>
        <p:nvSpPr>
          <p:cNvPr id="30" name="Google Shape;399;p61"/>
          <p:cNvSpPr txBox="1"/>
          <p:nvPr/>
        </p:nvSpPr>
        <p:spPr>
          <a:xfrm>
            <a:off x="896426" y="900598"/>
            <a:ext cx="5083136" cy="1162182"/>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História </a:t>
            </a:r>
            <a:r>
              <a:rPr lang="pt-BR" sz="2000" b="1" dirty="0">
                <a:solidFill>
                  <a:srgbClr val="00A9B2"/>
                </a:solidFill>
              </a:rPr>
              <a:t>e Desenvolvimento das Diretrizes Éticas e das Boas Práticas Clínicas</a:t>
            </a:r>
            <a:endParaRPr sz="2000" b="1" dirty="0">
              <a:solidFill>
                <a:srgbClr val="00A9B2"/>
              </a:solidFill>
            </a:endParaRPr>
          </a:p>
        </p:txBody>
      </p:sp>
      <p:cxnSp>
        <p:nvCxnSpPr>
          <p:cNvPr id="31" name="Conector reto 30"/>
          <p:cNvCxnSpPr/>
          <p:nvPr/>
        </p:nvCxnSpPr>
        <p:spPr>
          <a:xfrm>
            <a:off x="6636051" y="1951101"/>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5635258" y="1852134"/>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1900</a:t>
            </a:r>
            <a:endParaRPr lang="pt-BR" dirty="0"/>
          </a:p>
        </p:txBody>
      </p:sp>
      <p:sp>
        <p:nvSpPr>
          <p:cNvPr id="5" name="Retângulo 4"/>
          <p:cNvSpPr/>
          <p:nvPr/>
        </p:nvSpPr>
        <p:spPr>
          <a:xfrm>
            <a:off x="6636051" y="2998602"/>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1906</a:t>
            </a:r>
            <a:endParaRPr lang="pt-BR" dirty="0"/>
          </a:p>
        </p:txBody>
      </p:sp>
      <p:sp>
        <p:nvSpPr>
          <p:cNvPr id="6" name="Retângulo 5"/>
          <p:cNvSpPr/>
          <p:nvPr/>
        </p:nvSpPr>
        <p:spPr>
          <a:xfrm>
            <a:off x="5635257" y="4182132"/>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1938</a:t>
            </a:r>
            <a:endParaRPr lang="pt-BR" dirty="0"/>
          </a:p>
        </p:txBody>
      </p:sp>
    </p:spTree>
    <p:extLst>
      <p:ext uri="{BB962C8B-B14F-4D97-AF65-F5344CB8AC3E}">
        <p14:creationId xmlns:p14="http://schemas.microsoft.com/office/powerpoint/2010/main" val="35245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3.1</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214635"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a:t>
            </a:r>
            <a:r>
              <a:rPr lang="pt-BR" sz="1200" dirty="0"/>
              <a:t>m um contexto histórico mais atual, a preocupação de normatizar o uso de certos produtos e, em especial, os experimentos com produtos envolvendo seres humanos</a:t>
            </a:r>
            <a:r>
              <a:rPr lang="pt-BR" sz="1200" b="1" dirty="0"/>
              <a:t>,</a:t>
            </a:r>
            <a:r>
              <a:rPr lang="pt-BR" sz="1200" dirty="0"/>
              <a:t> pode ser exemplificada através de alguns dos primeiros documentos que abordaram, talvez de forma embrionária</a:t>
            </a:r>
            <a:r>
              <a:rPr lang="pt-BR" sz="1200" b="1" dirty="0"/>
              <a:t>,</a:t>
            </a:r>
            <a:r>
              <a:rPr lang="pt-BR" sz="1200" dirty="0"/>
              <a:t> essa temática</a:t>
            </a:r>
            <a:r>
              <a:rPr lang="pt-BR" sz="1200" dirty="0">
                <a:solidFill>
                  <a:srgbClr val="808284"/>
                </a:solidFill>
              </a:rPr>
              <a:t>.</a:t>
            </a:r>
          </a:p>
          <a:p>
            <a:pPr>
              <a:buSzPts val="1600"/>
            </a:pPr>
            <a:endParaRPr lang="pt-BR" sz="1200" dirty="0">
              <a:solidFill>
                <a:srgbClr val="808284"/>
              </a:solidFill>
            </a:endParaRP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27911" y="3767036"/>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3.1</a:t>
            </a:r>
            <a:endParaRPr sz="1200" b="0" i="0" u="none" strike="noStrike" cap="none" dirty="0">
              <a:solidFill>
                <a:schemeClr val="lt1"/>
              </a:solidFill>
              <a:latin typeface="Arial"/>
              <a:ea typeface="Arial"/>
              <a:cs typeface="Arial"/>
              <a:sym typeface="Arial"/>
            </a:endParaRPr>
          </a:p>
        </p:txBody>
      </p:sp>
      <p:sp>
        <p:nvSpPr>
          <p:cNvPr id="23" name="Elipse 22"/>
          <p:cNvSpPr/>
          <p:nvPr/>
        </p:nvSpPr>
        <p:spPr>
          <a:xfrm>
            <a:off x="6280349" y="2141739"/>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p:cNvSpPr/>
          <p:nvPr/>
        </p:nvSpPr>
        <p:spPr>
          <a:xfrm>
            <a:off x="6280349" y="3112196"/>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reto 25"/>
          <p:cNvCxnSpPr/>
          <p:nvPr/>
        </p:nvCxnSpPr>
        <p:spPr>
          <a:xfrm>
            <a:off x="5558211" y="3145016"/>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266738" y="4150815"/>
            <a:ext cx="202069" cy="19418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reto 27"/>
          <p:cNvCxnSpPr/>
          <p:nvPr/>
        </p:nvCxnSpPr>
        <p:spPr>
          <a:xfrm>
            <a:off x="6703363" y="4265664"/>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História </a:t>
            </a:r>
            <a:r>
              <a:rPr lang="pt-BR" sz="2000" b="1" dirty="0">
                <a:solidFill>
                  <a:srgbClr val="00A9B2"/>
                </a:solidFill>
              </a:rPr>
              <a:t>e Desenvolvimento das Diretrizes Éticas e das Boas Práticas Clínicas</a:t>
            </a:r>
            <a:endParaRPr sz="2000" b="1" dirty="0">
              <a:solidFill>
                <a:srgbClr val="00A9B2"/>
              </a:solidFill>
            </a:endParaRPr>
          </a:p>
        </p:txBody>
      </p:sp>
      <p:cxnSp>
        <p:nvCxnSpPr>
          <p:cNvPr id="31" name="Conector reto 30"/>
          <p:cNvCxnSpPr/>
          <p:nvPr/>
        </p:nvCxnSpPr>
        <p:spPr>
          <a:xfrm>
            <a:off x="6667976" y="2196437"/>
            <a:ext cx="550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5587146" y="2048100"/>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1900</a:t>
            </a:r>
            <a:endParaRPr lang="pt-BR" dirty="0"/>
          </a:p>
        </p:txBody>
      </p:sp>
      <p:sp>
        <p:nvSpPr>
          <p:cNvPr id="5" name="Retângulo 4"/>
          <p:cNvSpPr/>
          <p:nvPr/>
        </p:nvSpPr>
        <p:spPr>
          <a:xfrm>
            <a:off x="6636051" y="2998602"/>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1906</a:t>
            </a:r>
            <a:endParaRPr lang="pt-BR" dirty="0"/>
          </a:p>
        </p:txBody>
      </p:sp>
      <p:sp>
        <p:nvSpPr>
          <p:cNvPr id="6" name="Retângulo 5"/>
          <p:cNvSpPr/>
          <p:nvPr/>
        </p:nvSpPr>
        <p:spPr>
          <a:xfrm>
            <a:off x="5608813" y="4094017"/>
            <a:ext cx="582211" cy="307777"/>
          </a:xfrm>
          <a:prstGeom prst="rect">
            <a:avLst/>
          </a:prstGeom>
        </p:spPr>
        <p:txBody>
          <a:bodyPr wrap="none">
            <a:spAutoFit/>
          </a:bodyPr>
          <a:lstStyle/>
          <a:p>
            <a:r>
              <a:rPr lang="pt-BR" dirty="0">
                <a:latin typeface="Arial" panose="020B0604020202020204" pitchFamily="34" charset="0"/>
                <a:ea typeface="Calibri" panose="020F0502020204030204" pitchFamily="34" charset="0"/>
              </a:rPr>
              <a:t>1938</a:t>
            </a:r>
            <a:endParaRPr lang="pt-BR" dirty="0"/>
          </a:p>
        </p:txBody>
      </p:sp>
      <p:sp>
        <p:nvSpPr>
          <p:cNvPr id="9" name="Retângulo 8"/>
          <p:cNvSpPr/>
          <p:nvPr/>
        </p:nvSpPr>
        <p:spPr>
          <a:xfrm>
            <a:off x="7306109" y="769018"/>
            <a:ext cx="1772104" cy="1938992"/>
          </a:xfrm>
          <a:prstGeom prst="rect">
            <a:avLst/>
          </a:prstGeom>
          <a:solidFill>
            <a:schemeClr val="bg1"/>
          </a:solidFill>
        </p:spPr>
        <p:txBody>
          <a:bodyPr wrap="square">
            <a:spAutoFit/>
          </a:bodyPr>
          <a:lstStyle/>
          <a:p>
            <a:r>
              <a:rPr lang="pt-BR" sz="1000" b="1" dirty="0" smtClean="0">
                <a:latin typeface="Arial" panose="020B0604020202020204" pitchFamily="34" charset="0"/>
                <a:ea typeface="Calibri" panose="020F0502020204030204" pitchFamily="34" charset="0"/>
              </a:rPr>
              <a:t>Documento do Senado Norte-americano</a:t>
            </a:r>
          </a:p>
          <a:p>
            <a:endParaRPr lang="pt-BR" sz="1000" dirty="0" smtClean="0">
              <a:latin typeface="Arial" panose="020B0604020202020204" pitchFamily="34" charset="0"/>
              <a:ea typeface="Calibri" panose="020F0502020204030204" pitchFamily="34" charset="0"/>
            </a:endParaRPr>
          </a:p>
          <a:p>
            <a:r>
              <a:rPr lang="pt-BR" sz="1000" dirty="0" smtClean="0">
                <a:latin typeface="Arial" panose="020B0604020202020204" pitchFamily="34" charset="0"/>
                <a:ea typeface="Calibri" panose="020F0502020204030204" pitchFamily="34" charset="0"/>
              </a:rPr>
              <a:t>Uma proposta de lei regulamentando os experimentos científicos em seres humanos. Apesar de não ter sido aceita, foi importante por ser o primeiro documento visando estabelecer regras para esse tipo de pesquisa.</a:t>
            </a:r>
            <a:endParaRPr lang="pt-BR" sz="1000" dirty="0"/>
          </a:p>
        </p:txBody>
      </p:sp>
      <p:sp>
        <p:nvSpPr>
          <p:cNvPr id="13" name="Retângulo 12"/>
          <p:cNvSpPr/>
          <p:nvPr/>
        </p:nvSpPr>
        <p:spPr>
          <a:xfrm>
            <a:off x="4529833" y="3317388"/>
            <a:ext cx="2210847" cy="707886"/>
          </a:xfrm>
          <a:prstGeom prst="rect">
            <a:avLst/>
          </a:prstGeom>
        </p:spPr>
        <p:txBody>
          <a:bodyPr wrap="square">
            <a:spAutoFit/>
          </a:bodyPr>
          <a:lstStyle/>
          <a:p>
            <a:r>
              <a:rPr lang="pt-BR" sz="1000" b="1" dirty="0" err="1" smtClean="0">
                <a:latin typeface="Arial" panose="020B0604020202020204" pitchFamily="34" charset="0"/>
                <a:ea typeface="Calibri" panose="020F0502020204030204" pitchFamily="34" charset="0"/>
              </a:rPr>
              <a:t>Pure</a:t>
            </a:r>
            <a:r>
              <a:rPr lang="pt-BR" sz="1000" b="1" dirty="0" smtClean="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Food</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and</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Drug</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Act</a:t>
            </a:r>
            <a:r>
              <a:rPr lang="pt-BR" sz="1000" b="1" dirty="0">
                <a:latin typeface="Arial" panose="020B0604020202020204" pitchFamily="34" charset="0"/>
                <a:ea typeface="Calibri" panose="020F0502020204030204" pitchFamily="34" charset="0"/>
              </a:rPr>
              <a:t> </a:t>
            </a:r>
            <a:endParaRPr lang="pt-BR" sz="1000" b="1" dirty="0" smtClean="0">
              <a:latin typeface="Arial" panose="020B0604020202020204" pitchFamily="34" charset="0"/>
              <a:ea typeface="Calibri" panose="020F0502020204030204" pitchFamily="34" charset="0"/>
            </a:endParaRPr>
          </a:p>
          <a:p>
            <a:endParaRPr lang="pt-BR" sz="1000" dirty="0" smtClean="0">
              <a:latin typeface="Arial" panose="020B0604020202020204" pitchFamily="34" charset="0"/>
              <a:ea typeface="Calibri" panose="020F0502020204030204" pitchFamily="34" charset="0"/>
            </a:endParaRPr>
          </a:p>
          <a:p>
            <a:r>
              <a:rPr lang="pt-BR" sz="1000" dirty="0" smtClean="0">
                <a:latin typeface="Arial" panose="020B0604020202020204" pitchFamily="34" charset="0"/>
                <a:ea typeface="Calibri" panose="020F0502020204030204" pitchFamily="34" charset="0"/>
              </a:rPr>
              <a:t>Lei </a:t>
            </a:r>
            <a:r>
              <a:rPr lang="pt-BR" sz="1000" dirty="0">
                <a:latin typeface="Arial" panose="020B0604020202020204" pitchFamily="34" charset="0"/>
                <a:ea typeface="Calibri" panose="020F0502020204030204" pitchFamily="34" charset="0"/>
              </a:rPr>
              <a:t>de Alimentos e Medicamentos </a:t>
            </a:r>
            <a:r>
              <a:rPr lang="pt-BR" sz="1000" dirty="0" smtClean="0">
                <a:latin typeface="Arial" panose="020B0604020202020204" pitchFamily="34" charset="0"/>
                <a:ea typeface="Calibri" panose="020F0502020204030204" pitchFamily="34" charset="0"/>
              </a:rPr>
              <a:t> </a:t>
            </a:r>
          </a:p>
          <a:p>
            <a:r>
              <a:rPr lang="pt-BR" sz="1000" dirty="0" smtClean="0">
                <a:latin typeface="Arial" panose="020B0604020202020204" pitchFamily="34" charset="0"/>
                <a:ea typeface="Calibri" panose="020F0502020204030204" pitchFamily="34" charset="0"/>
              </a:rPr>
              <a:t>EUA</a:t>
            </a:r>
            <a:endParaRPr lang="pt-BR" sz="1000" dirty="0">
              <a:latin typeface="Arial" panose="020B0604020202020204" pitchFamily="34" charset="0"/>
              <a:ea typeface="Calibri" panose="020F0502020204030204" pitchFamily="34" charset="0"/>
            </a:endParaRPr>
          </a:p>
        </p:txBody>
      </p:sp>
      <p:sp>
        <p:nvSpPr>
          <p:cNvPr id="14" name="Retângulo 13"/>
          <p:cNvSpPr/>
          <p:nvPr/>
        </p:nvSpPr>
        <p:spPr>
          <a:xfrm>
            <a:off x="6381359" y="4383836"/>
            <a:ext cx="2846861" cy="707886"/>
          </a:xfrm>
          <a:prstGeom prst="rect">
            <a:avLst/>
          </a:prstGeom>
          <a:solidFill>
            <a:schemeClr val="bg1"/>
          </a:solidFill>
        </p:spPr>
        <p:txBody>
          <a:bodyPr wrap="square">
            <a:spAutoFit/>
          </a:bodyPr>
          <a:lstStyle/>
          <a:p>
            <a:r>
              <a:rPr lang="pt-BR" sz="1000" b="1" dirty="0" err="1">
                <a:latin typeface="Arial" panose="020B0604020202020204" pitchFamily="34" charset="0"/>
                <a:ea typeface="Calibri" panose="020F0502020204030204" pitchFamily="34" charset="0"/>
              </a:rPr>
              <a:t>Food</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Drug</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and</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Cosmetic</a:t>
            </a:r>
            <a:r>
              <a:rPr lang="pt-BR" sz="1000" b="1" dirty="0">
                <a:latin typeface="Arial" panose="020B0604020202020204" pitchFamily="34" charset="0"/>
                <a:ea typeface="Calibri" panose="020F0502020204030204" pitchFamily="34" charset="0"/>
              </a:rPr>
              <a:t> </a:t>
            </a:r>
            <a:r>
              <a:rPr lang="pt-BR" sz="1000" b="1" dirty="0" err="1">
                <a:latin typeface="Arial" panose="020B0604020202020204" pitchFamily="34" charset="0"/>
                <a:ea typeface="Calibri" panose="020F0502020204030204" pitchFamily="34" charset="0"/>
              </a:rPr>
              <a:t>Act</a:t>
            </a:r>
            <a:r>
              <a:rPr lang="pt-BR" sz="1000" b="1" dirty="0">
                <a:latin typeface="Arial" panose="020B0604020202020204" pitchFamily="34" charset="0"/>
                <a:ea typeface="Calibri" panose="020F0502020204030204" pitchFamily="34" charset="0"/>
              </a:rPr>
              <a:t> </a:t>
            </a:r>
            <a:endParaRPr lang="pt-BR" sz="1000" b="1" dirty="0" smtClean="0">
              <a:latin typeface="Arial" panose="020B0604020202020204" pitchFamily="34" charset="0"/>
              <a:ea typeface="Calibri" panose="020F0502020204030204" pitchFamily="34" charset="0"/>
            </a:endParaRPr>
          </a:p>
          <a:p>
            <a:endParaRPr lang="pt-BR" sz="1000" b="1" dirty="0">
              <a:latin typeface="Arial" panose="020B0604020202020204" pitchFamily="34" charset="0"/>
              <a:ea typeface="Calibri" panose="020F0502020204030204" pitchFamily="34" charset="0"/>
            </a:endParaRPr>
          </a:p>
          <a:p>
            <a:r>
              <a:rPr lang="pt-BR" sz="1000" dirty="0" smtClean="0">
                <a:latin typeface="Arial" panose="020B0604020202020204" pitchFamily="34" charset="0"/>
                <a:ea typeface="Calibri" panose="020F0502020204030204" pitchFamily="34" charset="0"/>
              </a:rPr>
              <a:t>Lei </a:t>
            </a:r>
            <a:r>
              <a:rPr lang="pt-BR" sz="1000" dirty="0">
                <a:latin typeface="Arial" panose="020B0604020202020204" pitchFamily="34" charset="0"/>
                <a:ea typeface="Calibri" panose="020F0502020204030204" pitchFamily="34" charset="0"/>
              </a:rPr>
              <a:t>de Alimentos, Medicamentos e </a:t>
            </a:r>
            <a:r>
              <a:rPr lang="pt-BR" sz="1000" dirty="0" smtClean="0">
                <a:latin typeface="Arial" panose="020B0604020202020204" pitchFamily="34" charset="0"/>
                <a:ea typeface="Calibri" panose="020F0502020204030204" pitchFamily="34" charset="0"/>
              </a:rPr>
              <a:t>Cosméticos</a:t>
            </a:r>
          </a:p>
          <a:p>
            <a:r>
              <a:rPr lang="pt-BR" sz="1000" dirty="0" smtClean="0">
                <a:latin typeface="Arial" panose="020B0604020202020204" pitchFamily="34" charset="0"/>
                <a:ea typeface="Calibri" panose="020F0502020204030204" pitchFamily="34" charset="0"/>
              </a:rPr>
              <a:t>EUA</a:t>
            </a:r>
            <a:endParaRPr lang="pt-BR" sz="100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88312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Imagem</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Google Shape;398;p61"/>
          <p:cNvSpPr/>
          <p:nvPr/>
        </p:nvSpPr>
        <p:spPr>
          <a:xfrm>
            <a:off x="7772680" y="526483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sp>
        <p:nvSpPr>
          <p:cNvPr id="28"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História </a:t>
            </a:r>
            <a:r>
              <a:rPr lang="pt-BR" sz="2000" b="1" dirty="0">
                <a:solidFill>
                  <a:srgbClr val="00A9B2"/>
                </a:solidFill>
              </a:rPr>
              <a:t>e Desenvolvimento das Diretrizes Éticas e das Boas Práticas Clínicas</a:t>
            </a:r>
            <a:endParaRPr sz="2000" b="1" dirty="0">
              <a:solidFill>
                <a:srgbClr val="00A9B2"/>
              </a:solidFill>
            </a:endParaRPr>
          </a:p>
        </p:txBody>
      </p:sp>
      <p:sp>
        <p:nvSpPr>
          <p:cNvPr id="29" name="Google Shape;400;p61"/>
          <p:cNvSpPr txBox="1"/>
          <p:nvPr/>
        </p:nvSpPr>
        <p:spPr>
          <a:xfrm>
            <a:off x="942940" y="2023475"/>
            <a:ext cx="3272974"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 </a:t>
            </a:r>
            <a:r>
              <a:rPr lang="pt-BR" sz="1200" dirty="0">
                <a:solidFill>
                  <a:srgbClr val="808284"/>
                </a:solidFill>
              </a:rPr>
              <a:t>Segunda Guerra Mundial certamente foi um dos capítulos mais tristes da história da humanidade.</a:t>
            </a:r>
          </a:p>
          <a:p>
            <a:endParaRPr lang="pt-BR" sz="1200" dirty="0">
              <a:solidFill>
                <a:srgbClr val="808284"/>
              </a:solidFill>
            </a:endParaRPr>
          </a:p>
        </p:txBody>
      </p:sp>
      <p:sp>
        <p:nvSpPr>
          <p:cNvPr id="30" name="Google Shape;401;p61">
            <a:extLst>
              <a:ext uri="{FF2B5EF4-FFF2-40B4-BE49-F238E27FC236}">
                <a16:creationId xmlns:a16="http://schemas.microsoft.com/office/drawing/2014/main" xmlns="" id="{9D01709D-51A5-764D-B320-23B8814D1755}"/>
              </a:ext>
            </a:extLst>
          </p:cNvPr>
          <p:cNvSpPr txBox="1"/>
          <p:nvPr/>
        </p:nvSpPr>
        <p:spPr>
          <a:xfrm>
            <a:off x="1007371" y="4843981"/>
            <a:ext cx="3606738" cy="442630"/>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próxima tela e veja mais informações sobre esse período.</a:t>
            </a:r>
            <a:endParaRPr lang="pt-BR" sz="1200" b="1" dirty="0">
              <a:solidFill>
                <a:srgbClr val="FECE22"/>
              </a:solidFill>
            </a:endParaRPr>
          </a:p>
        </p:txBody>
      </p:sp>
      <p:sp>
        <p:nvSpPr>
          <p:cNvPr id="4" name="Retângulo 3"/>
          <p:cNvSpPr/>
          <p:nvPr/>
        </p:nvSpPr>
        <p:spPr>
          <a:xfrm>
            <a:off x="4825268" y="3415966"/>
            <a:ext cx="3127885" cy="1015663"/>
          </a:xfrm>
          <a:prstGeom prst="rect">
            <a:avLst/>
          </a:prstGeom>
        </p:spPr>
        <p:txBody>
          <a:bodyPr wrap="square">
            <a:spAutoFit/>
          </a:bodyPr>
          <a:lstStyle/>
          <a:p>
            <a:r>
              <a:rPr lang="pt-BR" sz="1200" dirty="0">
                <a:solidFill>
                  <a:srgbClr val="808284"/>
                </a:solidFill>
              </a:rPr>
              <a:t>Naquela época foram cometidas muitas atrocidades. Dentre as várias ocorrências reprováveis, </a:t>
            </a:r>
            <a:r>
              <a:rPr lang="pt-BR" sz="1200" dirty="0" smtClean="0">
                <a:solidFill>
                  <a:srgbClr val="808284"/>
                </a:solidFill>
              </a:rPr>
              <a:t>podemos destacar </a:t>
            </a:r>
            <a:r>
              <a:rPr lang="pt-BR" sz="1200" dirty="0">
                <a:solidFill>
                  <a:srgbClr val="808284"/>
                </a:solidFill>
              </a:rPr>
              <a:t>o uso </a:t>
            </a:r>
            <a:r>
              <a:rPr lang="pt-BR" sz="1200" dirty="0" smtClean="0">
                <a:solidFill>
                  <a:srgbClr val="808284"/>
                </a:solidFill>
              </a:rPr>
              <a:t>dos prisioneiros nos campos </a:t>
            </a:r>
            <a:r>
              <a:rPr lang="pt-BR" sz="1200" dirty="0">
                <a:solidFill>
                  <a:srgbClr val="808284"/>
                </a:solidFill>
              </a:rPr>
              <a:t>de concentração como “cobaias” </a:t>
            </a:r>
            <a:r>
              <a:rPr lang="pt-BR" sz="1200" dirty="0" smtClean="0">
                <a:solidFill>
                  <a:srgbClr val="808284"/>
                </a:solidFill>
              </a:rPr>
              <a:t>em </a:t>
            </a:r>
            <a:r>
              <a:rPr lang="pt-BR" sz="1200" dirty="0">
                <a:solidFill>
                  <a:srgbClr val="808284"/>
                </a:solidFill>
              </a:rPr>
              <a:t>pesquisas.</a:t>
            </a:r>
          </a:p>
        </p:txBody>
      </p:sp>
      <p:sp>
        <p:nvSpPr>
          <p:cNvPr id="17" name="Retângulo 16"/>
          <p:cNvSpPr/>
          <p:nvPr/>
        </p:nvSpPr>
        <p:spPr>
          <a:xfrm>
            <a:off x="4976878" y="1970479"/>
            <a:ext cx="3116797"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trazer uma imagem que remeta a segunda guerra mundial</a:t>
            </a:r>
            <a:endParaRPr lang="pt-BR" dirty="0">
              <a:solidFill>
                <a:schemeClr val="tx1"/>
              </a:solidFill>
            </a:endParaRPr>
          </a:p>
        </p:txBody>
      </p:sp>
      <p:sp>
        <p:nvSpPr>
          <p:cNvPr id="18" name="Retângulo 17"/>
          <p:cNvSpPr/>
          <p:nvPr/>
        </p:nvSpPr>
        <p:spPr>
          <a:xfrm>
            <a:off x="1168876" y="3478880"/>
            <a:ext cx="3116797"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trazer uma imagem que remeta aos campos de concentração na segunda guerra mundial</a:t>
            </a:r>
            <a:endParaRPr lang="pt-BR" dirty="0">
              <a:solidFill>
                <a:schemeClr val="tx1"/>
              </a:solidFill>
            </a:endParaRPr>
          </a:p>
        </p:txBody>
      </p:sp>
      <p:sp>
        <p:nvSpPr>
          <p:cNvPr id="19" name="Retângulo 18"/>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os textos e fotos com um efeito de animação “slide”.</a:t>
            </a:r>
            <a:endParaRPr lang="pt-BR" dirty="0">
              <a:solidFill>
                <a:schemeClr val="tx1"/>
              </a:solidFill>
            </a:endParaRPr>
          </a:p>
        </p:txBody>
      </p:sp>
    </p:spTree>
    <p:extLst>
      <p:ext uri="{BB962C8B-B14F-4D97-AF65-F5344CB8AC3E}">
        <p14:creationId xmlns:p14="http://schemas.microsoft.com/office/powerpoint/2010/main" val="245016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História e Desenvolvimento das Diretrizes Éticas e das Boas Práticas Clínicas</a:t>
            </a:r>
          </a:p>
        </p:txBody>
      </p:sp>
      <p:sp>
        <p:nvSpPr>
          <p:cNvPr id="400" name="Google Shape;400;p61"/>
          <p:cNvSpPr txBox="1"/>
          <p:nvPr/>
        </p:nvSpPr>
        <p:spPr>
          <a:xfrm>
            <a:off x="918356" y="1966977"/>
            <a:ext cx="7347465"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No contexto </a:t>
            </a:r>
            <a:r>
              <a:rPr lang="pt-BR" sz="1200" dirty="0" smtClean="0">
                <a:solidFill>
                  <a:srgbClr val="808284"/>
                </a:solidFill>
              </a:rPr>
              <a:t>da Segunda </a:t>
            </a:r>
            <a:r>
              <a:rPr lang="pt-BR" sz="1200" dirty="0" smtClean="0">
                <a:solidFill>
                  <a:srgbClr val="808284"/>
                </a:solidFill>
              </a:rPr>
              <a:t>Guerra Mundial, </a:t>
            </a:r>
            <a:r>
              <a:rPr lang="pt-BR" sz="1200" dirty="0">
                <a:solidFill>
                  <a:srgbClr val="808284"/>
                </a:solidFill>
              </a:rPr>
              <a:t>médicos do regime nazista alemão </a:t>
            </a:r>
            <a:r>
              <a:rPr lang="pt-BR" sz="1200" dirty="0" smtClean="0">
                <a:solidFill>
                  <a:srgbClr val="808284"/>
                </a:solidFill>
              </a:rPr>
              <a:t>s</a:t>
            </a:r>
            <a:r>
              <a:rPr lang="pt-BR" sz="1200" dirty="0" smtClean="0"/>
              <a:t>e </a:t>
            </a:r>
            <a:r>
              <a:rPr lang="pt-BR" sz="1200" dirty="0"/>
              <a:t>aproveitaram desse cenário para </a:t>
            </a:r>
            <a:r>
              <a:rPr lang="pt-BR" sz="1200" dirty="0" smtClean="0"/>
              <a:t>realizar </a:t>
            </a:r>
            <a:r>
              <a:rPr lang="pt-BR" sz="1200" dirty="0"/>
              <a:t>experimentos e abusos, utilizando</a:t>
            </a:r>
            <a:r>
              <a:rPr lang="pt-BR" sz="1200" dirty="0" smtClean="0">
                <a:solidFill>
                  <a:srgbClr val="808284"/>
                </a:solidFill>
              </a:rPr>
              <a:t> </a:t>
            </a:r>
            <a:r>
              <a:rPr lang="pt-BR" sz="1200" dirty="0">
                <a:solidFill>
                  <a:srgbClr val="808284"/>
                </a:solidFill>
              </a:rPr>
              <a:t>seres humanos como modelos de estudo.</a:t>
            </a:r>
          </a:p>
          <a:p>
            <a:endParaRPr lang="pt-BR" sz="1200" dirty="0">
              <a:solidFill>
                <a:srgbClr val="808284"/>
              </a:solidFil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18355" y="2555360"/>
            <a:ext cx="728401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números e conheça alguns experimentos que esses médicos realizavam.</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5</a:t>
            </a:r>
            <a:endParaRPr sz="1200" b="0" i="0" u="none" strike="noStrike" cap="none" dirty="0">
              <a:solidFill>
                <a:schemeClr val="lt1"/>
              </a:solidFill>
              <a:latin typeface="Arial"/>
              <a:ea typeface="Arial"/>
              <a:cs typeface="Arial"/>
              <a:sym typeface="Arial"/>
            </a:endParaRPr>
          </a:p>
        </p:txBody>
      </p:sp>
      <p:sp>
        <p:nvSpPr>
          <p:cNvPr id="6" name="Retângulo 5"/>
          <p:cNvSpPr/>
          <p:nvPr/>
        </p:nvSpPr>
        <p:spPr>
          <a:xfrm>
            <a:off x="1050324" y="3213921"/>
            <a:ext cx="7241059" cy="185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Uma foto que remeta aos médicos nazistas da época (verificar se tem domínio público).</a:t>
            </a:r>
          </a:p>
          <a:p>
            <a:pPr algn="ctr"/>
            <a:endParaRPr lang="pt-BR" dirty="0" smtClean="0"/>
          </a:p>
          <a:p>
            <a:pPr algn="ctr"/>
            <a:r>
              <a:rPr lang="pt-BR" dirty="0" smtClean="0"/>
              <a:t>Caso não tenha disponível trazer uma foto de médicos com instrumentos num cenário de guerra sem mostrar rostos conforme referência.</a:t>
            </a:r>
          </a:p>
          <a:p>
            <a:pPr algn="ctr"/>
            <a:endParaRPr lang="pt-BR" dirty="0"/>
          </a:p>
          <a:p>
            <a:pPr algn="ctr"/>
            <a:endParaRPr lang="pt-BR" dirty="0" smtClean="0"/>
          </a:p>
          <a:p>
            <a:pPr algn="ctr"/>
            <a:endParaRPr lang="pt-BR" dirty="0"/>
          </a:p>
          <a:p>
            <a:pPr algn="ctr"/>
            <a:endParaRPr lang="pt-BR" dirty="0"/>
          </a:p>
        </p:txBody>
      </p:sp>
      <p:pic>
        <p:nvPicPr>
          <p:cNvPr id="1026" name="Picture 2" descr="two soldiers in uniform with medical instr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576" y="3688232"/>
            <a:ext cx="1703952" cy="1223350"/>
          </a:xfrm>
          <a:prstGeom prst="rect">
            <a:avLst/>
          </a:prstGeom>
          <a:noFill/>
          <a:extLst>
            <a:ext uri="{909E8E84-426E-40DD-AFC4-6F175D3DCCD1}">
              <a14:hiddenFill xmlns:a14="http://schemas.microsoft.com/office/drawing/2010/main">
                <a:solidFill>
                  <a:srgbClr val="FFFFFF"/>
                </a:solidFill>
              </a14:hiddenFill>
            </a:ext>
          </a:extLst>
        </p:spPr>
      </p:pic>
      <p:sp>
        <p:nvSpPr>
          <p:cNvPr id="14" name="Retângulo 13"/>
          <p:cNvSpPr/>
          <p:nvPr/>
        </p:nvSpPr>
        <p:spPr>
          <a:xfrm>
            <a:off x="2306633" y="466566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endParaRPr lang="pt-BR" dirty="0"/>
          </a:p>
        </p:txBody>
      </p:sp>
      <p:sp>
        <p:nvSpPr>
          <p:cNvPr id="35" name="Retângulo 34"/>
          <p:cNvSpPr/>
          <p:nvPr/>
        </p:nvSpPr>
        <p:spPr>
          <a:xfrm>
            <a:off x="3905560" y="4688733"/>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endParaRPr lang="pt-BR" dirty="0"/>
          </a:p>
        </p:txBody>
      </p:sp>
      <p:sp>
        <p:nvSpPr>
          <p:cNvPr id="36" name="Retângulo 35"/>
          <p:cNvSpPr/>
          <p:nvPr/>
        </p:nvSpPr>
        <p:spPr>
          <a:xfrm>
            <a:off x="5663821" y="466821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endParaRPr lang="pt-BR" dirty="0"/>
          </a:p>
        </p:txBody>
      </p:sp>
      <p:sp>
        <p:nvSpPr>
          <p:cNvPr id="37" name="Retângulo 36"/>
          <p:cNvSpPr/>
          <p:nvPr/>
        </p:nvSpPr>
        <p:spPr>
          <a:xfrm>
            <a:off x="7262748" y="4691285"/>
            <a:ext cx="321276" cy="37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endParaRPr lang="pt-BR" dirty="0"/>
          </a:p>
        </p:txBody>
      </p:sp>
    </p:spTree>
    <p:extLst>
      <p:ext uri="{BB962C8B-B14F-4D97-AF65-F5344CB8AC3E}">
        <p14:creationId xmlns:p14="http://schemas.microsoft.com/office/powerpoint/2010/main" val="3726490742"/>
      </p:ext>
    </p:extLst>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13483</TotalTime>
  <Words>7820</Words>
  <Application>Microsoft Macintosh PowerPoint</Application>
  <PresentationFormat>Personalizar</PresentationFormat>
  <Paragraphs>975</Paragraphs>
  <Slides>59</Slides>
  <Notes>39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59</vt:i4>
      </vt:variant>
    </vt:vector>
  </HeadingPairs>
  <TitlesOfParts>
    <vt:vector size="66" baseType="lpstr">
      <vt:lpstr>Calibri</vt:lpstr>
      <vt:lpstr>Courier New</vt:lpstr>
      <vt:lpstr>Helvetica Neue</vt:lpstr>
      <vt:lpstr>Minion Pro</vt:lpstr>
      <vt:lpstr>Symbol</vt:lpstr>
      <vt:lpstr>Arial</vt:lpstr>
      <vt:lpstr>Tema do Office</vt:lpstr>
      <vt:lpstr>Orientações gerais: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CARTA 1:</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Jennifer Braathen Salgueiro</dc:creator>
  <cp:lastModifiedBy>Pedro Catramby</cp:lastModifiedBy>
  <cp:revision>267</cp:revision>
  <dcterms:modified xsi:type="dcterms:W3CDTF">2020-07-23T15:03:28Z</dcterms:modified>
</cp:coreProperties>
</file>