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3"/>
  </p:notesMasterIdLst>
  <p:sldIdLst>
    <p:sldId id="334" r:id="rId2"/>
    <p:sldId id="283" r:id="rId3"/>
    <p:sldId id="290" r:id="rId4"/>
    <p:sldId id="285" r:id="rId5"/>
    <p:sldId id="337" r:id="rId6"/>
    <p:sldId id="304" r:id="rId7"/>
    <p:sldId id="373" r:id="rId8"/>
    <p:sldId id="374" r:id="rId9"/>
    <p:sldId id="261" r:id="rId10"/>
    <p:sldId id="375" r:id="rId11"/>
    <p:sldId id="376" r:id="rId12"/>
    <p:sldId id="342" r:id="rId13"/>
    <p:sldId id="377" r:id="rId14"/>
    <p:sldId id="378" r:id="rId15"/>
    <p:sldId id="379" r:id="rId16"/>
    <p:sldId id="344" r:id="rId17"/>
    <p:sldId id="380" r:id="rId18"/>
    <p:sldId id="343" r:id="rId19"/>
    <p:sldId id="381" r:id="rId20"/>
    <p:sldId id="382" r:id="rId21"/>
    <p:sldId id="383" r:id="rId22"/>
    <p:sldId id="384" r:id="rId23"/>
    <p:sldId id="385" r:id="rId24"/>
    <p:sldId id="386" r:id="rId25"/>
    <p:sldId id="387" r:id="rId26"/>
    <p:sldId id="388" r:id="rId27"/>
    <p:sldId id="394" r:id="rId28"/>
    <p:sldId id="389" r:id="rId29"/>
    <p:sldId id="391" r:id="rId30"/>
    <p:sldId id="390" r:id="rId31"/>
    <p:sldId id="395" r:id="rId32"/>
    <p:sldId id="393" r:id="rId33"/>
    <p:sldId id="396" r:id="rId34"/>
    <p:sldId id="345" r:id="rId35"/>
    <p:sldId id="397" r:id="rId36"/>
    <p:sldId id="349" r:id="rId37"/>
    <p:sldId id="398" r:id="rId38"/>
    <p:sldId id="399" r:id="rId39"/>
    <p:sldId id="400" r:id="rId40"/>
    <p:sldId id="401" r:id="rId41"/>
    <p:sldId id="402" r:id="rId42"/>
    <p:sldId id="403" r:id="rId43"/>
    <p:sldId id="404" r:id="rId44"/>
    <p:sldId id="405" r:id="rId45"/>
    <p:sldId id="346" r:id="rId46"/>
    <p:sldId id="406" r:id="rId47"/>
    <p:sldId id="331" r:id="rId48"/>
    <p:sldId id="310" r:id="rId49"/>
    <p:sldId id="332" r:id="rId50"/>
    <p:sldId id="371" r:id="rId51"/>
    <p:sldId id="291" r:id="rId52"/>
  </p:sldIdLst>
  <p:sldSz cx="9144000" cy="5778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FEE"/>
    <a:srgbClr val="DCDCDC"/>
    <a:srgbClr val="FFC700"/>
    <a:srgbClr val="F4F4F4"/>
    <a:srgbClr val="F8F8F6"/>
    <a:srgbClr val="FFD400"/>
    <a:srgbClr val="FFFF66"/>
    <a:srgbClr val="B0F6AC"/>
    <a:srgbClr val="E75042"/>
    <a:srgbClr val="FE96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43AF3E34-BE79-4862-BBCF-F25407404A4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7"/>
    <p:restoredTop sz="89375" autoAdjust="0"/>
  </p:normalViewPr>
  <p:slideViewPr>
    <p:cSldViewPr snapToGrid="0">
      <p:cViewPr varScale="1">
        <p:scale>
          <a:sx n="101" d="100"/>
          <a:sy n="101" d="100"/>
        </p:scale>
        <p:origin x="1192" y="184"/>
      </p:cViewPr>
      <p:guideLst>
        <p:guide orient="horz" pos="18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pt-B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111071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9018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9882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57358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1105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8602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8607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21256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36535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4981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8581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8932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82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9686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44753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22654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0745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34057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82169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34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94567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33984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07080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6: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pt-BR" sz="1200" b="1" i="0" u="none" strike="noStrike" cap="none" dirty="0" smtClean="0">
              <a:solidFill>
                <a:srgbClr val="009590"/>
              </a:solidFill>
              <a:latin typeface="Arial"/>
              <a:ea typeface="Arial"/>
              <a:cs typeface="Arial"/>
              <a:sym typeface="Arial"/>
            </a:endParaRPr>
          </a:p>
          <a:p>
            <a:pPr marL="0" lvl="0" indent="0" algn="l" rtl="0">
              <a:lnSpc>
                <a:spcPct val="100000"/>
              </a:lnSpc>
              <a:spcBef>
                <a:spcPts val="0"/>
              </a:spcBef>
              <a:spcAft>
                <a:spcPts val="0"/>
              </a:spcAft>
              <a:buSzPts val="1400"/>
              <a:buNone/>
            </a:pPr>
            <a:endParaRPr dirty="0"/>
          </a:p>
        </p:txBody>
      </p:sp>
      <p:sp>
        <p:nvSpPr>
          <p:cNvPr id="407" name="Google Shape;407;p6: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6947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6: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pt-BR" sz="1200" b="1" i="0" u="none" strike="noStrike" cap="none" dirty="0" smtClean="0">
              <a:solidFill>
                <a:srgbClr val="009590"/>
              </a:solidFill>
              <a:latin typeface="Arial"/>
              <a:ea typeface="Arial"/>
              <a:cs typeface="Arial"/>
              <a:sym typeface="Arial"/>
            </a:endParaRPr>
          </a:p>
          <a:p>
            <a:pPr marL="0" lvl="0" indent="0" algn="l" rtl="0">
              <a:lnSpc>
                <a:spcPct val="100000"/>
              </a:lnSpc>
              <a:spcBef>
                <a:spcPts val="0"/>
              </a:spcBef>
              <a:spcAft>
                <a:spcPts val="0"/>
              </a:spcAft>
              <a:buSzPts val="1400"/>
              <a:buNone/>
            </a:pPr>
            <a:endParaRPr dirty="0"/>
          </a:p>
        </p:txBody>
      </p:sp>
      <p:sp>
        <p:nvSpPr>
          <p:cNvPr id="407" name="Google Shape;407;p6: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23475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6: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pt-BR" sz="1200" b="1" i="0" u="none" strike="noStrike" cap="none" dirty="0" smtClean="0">
              <a:solidFill>
                <a:srgbClr val="009590"/>
              </a:solidFill>
              <a:latin typeface="Arial"/>
              <a:ea typeface="Arial"/>
              <a:cs typeface="Arial"/>
              <a:sym typeface="Arial"/>
            </a:endParaRPr>
          </a:p>
          <a:p>
            <a:pPr marL="0" lvl="0" indent="0" algn="l" rtl="0">
              <a:lnSpc>
                <a:spcPct val="100000"/>
              </a:lnSpc>
              <a:spcBef>
                <a:spcPts val="0"/>
              </a:spcBef>
              <a:spcAft>
                <a:spcPts val="0"/>
              </a:spcAft>
              <a:buSzPts val="1400"/>
              <a:buNone/>
            </a:pPr>
            <a:endParaRPr dirty="0"/>
          </a:p>
        </p:txBody>
      </p:sp>
      <p:sp>
        <p:nvSpPr>
          <p:cNvPr id="407" name="Google Shape;407;p6: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25927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6995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143000" y="945695"/>
            <a:ext cx="6858000" cy="2011774"/>
          </a:xfrm>
          <a:prstGeom prst="rect">
            <a:avLst/>
          </a:prstGeom>
          <a:noFill/>
          <a:ln>
            <a:noFill/>
          </a:ln>
        </p:spPr>
        <p:txBody>
          <a:bodyPr spcFirstLastPara="1" wrap="square" lIns="91425" tIns="91425" rIns="91425" bIns="91425" anchor="b" anchorCtr="0"/>
          <a:lstStyle>
            <a:lvl1pPr marR="0" lvl="0" algn="ctr">
              <a:lnSpc>
                <a:spcPct val="90000"/>
              </a:lnSpc>
              <a:spcBef>
                <a:spcPts val="0"/>
              </a:spcBef>
              <a:spcAft>
                <a:spcPts val="0"/>
              </a:spcAft>
              <a:buClr>
                <a:schemeClr val="dk1"/>
              </a:buClr>
              <a:buSzPts val="14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3" name="Google Shape;23;p3"/>
          <p:cNvSpPr txBox="1">
            <a:spLocks noGrp="1"/>
          </p:cNvSpPr>
          <p:nvPr>
            <p:ph type="subTitle" idx="1"/>
          </p:nvPr>
        </p:nvSpPr>
        <p:spPr>
          <a:xfrm>
            <a:off x="1143000" y="3035050"/>
            <a:ext cx="6858000" cy="1395133"/>
          </a:xfrm>
          <a:prstGeom prst="rect">
            <a:avLst/>
          </a:prstGeom>
          <a:noFill/>
          <a:ln>
            <a:noFill/>
          </a:ln>
        </p:spPr>
        <p:txBody>
          <a:bodyPr spcFirstLastPara="1" wrap="square" lIns="91425" tIns="91425" rIns="91425" bIns="91425" anchor="t" anchorCtr="0"/>
          <a:lstStyle>
            <a:lvl1pPr marR="0" lvl="0" algn="ctr">
              <a:lnSpc>
                <a:spcPct val="90000"/>
              </a:lnSpc>
              <a:spcBef>
                <a:spcPts val="750"/>
              </a:spcBef>
              <a:spcAft>
                <a:spcPts val="0"/>
              </a:spcAft>
              <a:buClr>
                <a:schemeClr val="dk1"/>
              </a:buClr>
              <a:buSzPts val="2100"/>
              <a:buFont typeface="Arial"/>
              <a:buNone/>
              <a:defRPr sz="1800" b="0" i="0" u="none" strike="noStrike" cap="none">
                <a:solidFill>
                  <a:schemeClr val="dk1"/>
                </a:solidFill>
                <a:latin typeface="Calibri"/>
                <a:ea typeface="Calibri"/>
                <a:cs typeface="Calibri"/>
                <a:sym typeface="Calibri"/>
              </a:defRPr>
            </a:lvl1pPr>
            <a:lvl2pPr marR="0" lvl="1" algn="ctr">
              <a:lnSpc>
                <a:spcPct val="90000"/>
              </a:lnSpc>
              <a:spcBef>
                <a:spcPts val="375"/>
              </a:spcBef>
              <a:spcAft>
                <a:spcPts val="0"/>
              </a:spcAft>
              <a:buClr>
                <a:schemeClr val="dk1"/>
              </a:buClr>
              <a:buSzPts val="1800"/>
              <a:buFont typeface="Arial"/>
              <a:buNone/>
              <a:defRPr sz="1500" b="0" i="0" u="none" strike="noStrike" cap="none">
                <a:solidFill>
                  <a:schemeClr val="dk1"/>
                </a:solidFill>
                <a:latin typeface="Calibri"/>
                <a:ea typeface="Calibri"/>
                <a:cs typeface="Calibri"/>
                <a:sym typeface="Calibri"/>
              </a:defRPr>
            </a:lvl2pPr>
            <a:lvl3pPr marR="0" lvl="2" algn="ctr">
              <a:lnSpc>
                <a:spcPct val="90000"/>
              </a:lnSpc>
              <a:spcBef>
                <a:spcPts val="375"/>
              </a:spcBef>
              <a:spcAft>
                <a:spcPts val="0"/>
              </a:spcAft>
              <a:buClr>
                <a:schemeClr val="dk1"/>
              </a:buClr>
              <a:buSzPts val="1500"/>
              <a:buFont typeface="Arial"/>
              <a:buNone/>
              <a:defRPr sz="1350" b="0" i="0" u="none" strike="noStrike" cap="none">
                <a:solidFill>
                  <a:schemeClr val="dk1"/>
                </a:solidFill>
                <a:latin typeface="Calibri"/>
                <a:ea typeface="Calibri"/>
                <a:cs typeface="Calibri"/>
                <a:sym typeface="Calibri"/>
              </a:defRPr>
            </a:lvl3pPr>
            <a:lvl4pPr marR="0" lvl="3" algn="ctr">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4pPr>
            <a:lvl5pPr marR="0" lvl="4" algn="ctr">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5pPr>
            <a:lvl6pPr marR="0" lvl="5" algn="ctr">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6pPr>
            <a:lvl7pPr marR="0" lvl="6" algn="ctr">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7pPr>
            <a:lvl8pPr marR="0" lvl="7" algn="ctr">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8pPr>
            <a:lvl9pPr marR="0" lvl="8" algn="ctr">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081006" y="1770319"/>
            <a:ext cx="4897012" cy="1971675"/>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1080506" y="-144206"/>
            <a:ext cx="4897012" cy="5800725"/>
          </a:xfrm>
          <a:prstGeom prst="rect">
            <a:avLst/>
          </a:prstGeom>
          <a:noFill/>
          <a:ln>
            <a:noFill/>
          </a:ln>
        </p:spPr>
        <p:txBody>
          <a:bodyPr spcFirstLastPara="1" wrap="square" lIns="91425" tIns="91425" rIns="91425" bIns="91425" anchor="t" anchorCtr="0"/>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440613"/>
            <a:ext cx="7886700" cy="2403695"/>
          </a:xfrm>
          <a:prstGeom prst="rect">
            <a:avLst/>
          </a:prstGeom>
          <a:noFill/>
          <a:ln>
            <a:noFill/>
          </a:ln>
        </p:spPr>
        <p:txBody>
          <a:bodyPr spcFirstLastPara="1" wrap="square" lIns="91425" tIns="91425" rIns="91425" bIns="91425" anchor="b" anchorCtr="0"/>
          <a:lstStyle>
            <a:lvl1pPr marR="0" lvl="0" algn="l">
              <a:lnSpc>
                <a:spcPct val="90000"/>
              </a:lnSpc>
              <a:spcBef>
                <a:spcPts val="0"/>
              </a:spcBef>
              <a:spcAft>
                <a:spcPts val="0"/>
              </a:spcAft>
              <a:buClr>
                <a:schemeClr val="dk1"/>
              </a:buClr>
              <a:buSzPts val="14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623888" y="3867048"/>
            <a:ext cx="7886700" cy="1264046"/>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750"/>
              </a:spcBef>
              <a:spcAft>
                <a:spcPts val="0"/>
              </a:spcAft>
              <a:buClr>
                <a:srgbClr val="888888"/>
              </a:buClr>
              <a:buSzPts val="21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375"/>
              </a:spcBef>
              <a:spcAft>
                <a:spcPts val="0"/>
              </a:spcAft>
              <a:buClr>
                <a:srgbClr val="888888"/>
              </a:buClr>
              <a:buSzPts val="18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375"/>
              </a:spcBef>
              <a:spcAft>
                <a:spcPts val="0"/>
              </a:spcAft>
              <a:buClr>
                <a:srgbClr val="888888"/>
              </a:buClr>
              <a:buSzPts val="1500"/>
              <a:buFont typeface="Arial"/>
              <a:buNone/>
              <a:defRPr sz="135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307652"/>
            <a:ext cx="7886700" cy="1116910"/>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35" name="Google Shape;35;p5"/>
          <p:cNvSpPr txBox="1">
            <a:spLocks noGrp="1"/>
          </p:cNvSpPr>
          <p:nvPr>
            <p:ph type="body" idx="1"/>
          </p:nvPr>
        </p:nvSpPr>
        <p:spPr>
          <a:xfrm>
            <a:off x="628650" y="1538258"/>
            <a:ext cx="3886200" cy="3666405"/>
          </a:xfrm>
          <a:prstGeom prst="rect">
            <a:avLst/>
          </a:prstGeom>
          <a:noFill/>
          <a:ln>
            <a:noFill/>
          </a:ln>
        </p:spPr>
        <p:txBody>
          <a:bodyPr spcFirstLastPara="1" wrap="square" lIns="91425" tIns="91425" rIns="91425" bIns="91425" anchor="t" anchorCtr="0"/>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629150" y="1538258"/>
            <a:ext cx="3886200" cy="3666405"/>
          </a:xfrm>
          <a:prstGeom prst="rect">
            <a:avLst/>
          </a:prstGeom>
          <a:noFill/>
          <a:ln>
            <a:noFill/>
          </a:ln>
        </p:spPr>
        <p:txBody>
          <a:bodyPr spcFirstLastPara="1" wrap="square" lIns="91425" tIns="91425" rIns="91425" bIns="91425" anchor="t" anchorCtr="0"/>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07652"/>
            <a:ext cx="7886700" cy="1116910"/>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629842" y="1416536"/>
            <a:ext cx="3868340" cy="694222"/>
          </a:xfrm>
          <a:prstGeom prst="rect">
            <a:avLst/>
          </a:prstGeom>
          <a:noFill/>
          <a:ln>
            <a:noFill/>
          </a:ln>
        </p:spPr>
        <p:txBody>
          <a:bodyPr spcFirstLastPara="1" wrap="square" lIns="91425" tIns="91425" rIns="91425" bIns="91425" anchor="b" anchorCtr="0"/>
          <a:lstStyle>
            <a:lvl1pPr marL="457200" marR="0" lvl="0" indent="-228600" algn="l">
              <a:lnSpc>
                <a:spcPct val="90000"/>
              </a:lnSpc>
              <a:spcBef>
                <a:spcPts val="75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a:lnSpc>
                <a:spcPct val="90000"/>
              </a:lnSpc>
              <a:spcBef>
                <a:spcPts val="375"/>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375"/>
              </a:spcBef>
              <a:spcAft>
                <a:spcPts val="0"/>
              </a:spcAft>
              <a:buClr>
                <a:schemeClr val="dk1"/>
              </a:buClr>
              <a:buSzPts val="1500"/>
              <a:buFont typeface="Arial"/>
              <a:buNone/>
              <a:defRPr sz="1350" b="1" i="0" u="none" strike="noStrike" cap="none">
                <a:solidFill>
                  <a:schemeClr val="dk1"/>
                </a:solidFill>
                <a:latin typeface="Calibri"/>
                <a:ea typeface="Calibri"/>
                <a:cs typeface="Calibri"/>
                <a:sym typeface="Calibri"/>
              </a:defRPr>
            </a:lvl3pPr>
            <a:lvl4pPr marL="1828800" marR="0" lvl="3"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629842" y="2110757"/>
            <a:ext cx="3868340" cy="3104607"/>
          </a:xfrm>
          <a:prstGeom prst="rect">
            <a:avLst/>
          </a:prstGeom>
          <a:noFill/>
          <a:ln>
            <a:noFill/>
          </a:ln>
        </p:spPr>
        <p:txBody>
          <a:bodyPr spcFirstLastPara="1" wrap="square" lIns="91425" tIns="91425" rIns="91425" bIns="91425" anchor="t" anchorCtr="0"/>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29150" y="1416536"/>
            <a:ext cx="3887391" cy="694222"/>
          </a:xfrm>
          <a:prstGeom prst="rect">
            <a:avLst/>
          </a:prstGeom>
          <a:noFill/>
          <a:ln>
            <a:noFill/>
          </a:ln>
        </p:spPr>
        <p:txBody>
          <a:bodyPr spcFirstLastPara="1" wrap="square" lIns="91425" tIns="91425" rIns="91425" bIns="91425" anchor="b" anchorCtr="0"/>
          <a:lstStyle>
            <a:lvl1pPr marL="457200" marR="0" lvl="0" indent="-228600" algn="l">
              <a:lnSpc>
                <a:spcPct val="90000"/>
              </a:lnSpc>
              <a:spcBef>
                <a:spcPts val="75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a:lnSpc>
                <a:spcPct val="90000"/>
              </a:lnSpc>
              <a:spcBef>
                <a:spcPts val="375"/>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375"/>
              </a:spcBef>
              <a:spcAft>
                <a:spcPts val="0"/>
              </a:spcAft>
              <a:buClr>
                <a:schemeClr val="dk1"/>
              </a:buClr>
              <a:buSzPts val="1500"/>
              <a:buFont typeface="Arial"/>
              <a:buNone/>
              <a:defRPr sz="1350" b="1" i="0" u="none" strike="noStrike" cap="none">
                <a:solidFill>
                  <a:schemeClr val="dk1"/>
                </a:solidFill>
                <a:latin typeface="Calibri"/>
                <a:ea typeface="Calibri"/>
                <a:cs typeface="Calibri"/>
                <a:sym typeface="Calibri"/>
              </a:defRPr>
            </a:lvl3pPr>
            <a:lvl4pPr marL="1828800" marR="0" lvl="3"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29150" y="2110757"/>
            <a:ext cx="3887391" cy="3104607"/>
          </a:xfrm>
          <a:prstGeom prst="rect">
            <a:avLst/>
          </a:prstGeom>
          <a:noFill/>
          <a:ln>
            <a:noFill/>
          </a:ln>
        </p:spPr>
        <p:txBody>
          <a:bodyPr spcFirstLastPara="1" wrap="square" lIns="91425" tIns="91425" rIns="91425" bIns="91425" anchor="t" anchorCtr="0"/>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07652"/>
            <a:ext cx="7886700" cy="1116910"/>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51" name="Google Shape;51;p7"/>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85233"/>
            <a:ext cx="2949178" cy="1348317"/>
          </a:xfrm>
          <a:prstGeom prst="rect">
            <a:avLst/>
          </a:prstGeom>
          <a:noFill/>
          <a:ln>
            <a:noFill/>
          </a:ln>
        </p:spPr>
        <p:txBody>
          <a:bodyPr spcFirstLastPara="1" wrap="square" lIns="91425" tIns="91425" rIns="91425" bIns="91425" anchor="b" anchorCtr="0"/>
          <a:lstStyle>
            <a:lvl1pPr marR="0" lvl="0" algn="l">
              <a:lnSpc>
                <a:spcPct val="90000"/>
              </a:lnSpc>
              <a:spcBef>
                <a:spcPts val="0"/>
              </a:spcBef>
              <a:spcAft>
                <a:spcPts val="0"/>
              </a:spcAft>
              <a:buClr>
                <a:schemeClr val="dk1"/>
              </a:buClr>
              <a:buSzPts val="1400"/>
              <a:buFont typeface="Calibri"/>
              <a:buNone/>
              <a:defRPr sz="2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3887391" y="831998"/>
            <a:ext cx="4629150" cy="4106480"/>
          </a:xfrm>
          <a:prstGeom prst="rect">
            <a:avLst/>
          </a:prstGeom>
          <a:noFill/>
          <a:ln>
            <a:noFill/>
          </a:ln>
        </p:spPr>
        <p:txBody>
          <a:bodyPr spcFirstLastPara="1" wrap="square" lIns="91425" tIns="91425" rIns="91425" bIns="91425" anchor="t" anchorCtr="0"/>
          <a:lstStyle>
            <a:lvl1pPr marL="457200" marR="0" lvl="0" indent="-381000" algn="l">
              <a:lnSpc>
                <a:spcPct val="90000"/>
              </a:lnSpc>
              <a:spcBef>
                <a:spcPts val="75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a:lnSpc>
                <a:spcPct val="90000"/>
              </a:lnSpc>
              <a:spcBef>
                <a:spcPts val="375"/>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629841" y="1733550"/>
            <a:ext cx="2949178" cy="3211616"/>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75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a:lnSpc>
                <a:spcPct val="90000"/>
              </a:lnSpc>
              <a:spcBef>
                <a:spcPts val="375"/>
              </a:spcBef>
              <a:spcAft>
                <a:spcPts val="0"/>
              </a:spcAft>
              <a:buClr>
                <a:schemeClr val="dk1"/>
              </a:buClr>
              <a:buSzPts val="1800"/>
              <a:buFont typeface="Arial"/>
              <a:buNone/>
              <a:defRPr sz="1050" b="0" i="0" u="none" strike="noStrike" cap="none">
                <a:solidFill>
                  <a:schemeClr val="dk1"/>
                </a:solidFill>
                <a:latin typeface="Calibri"/>
                <a:ea typeface="Calibri"/>
                <a:cs typeface="Calibri"/>
                <a:sym typeface="Calibri"/>
              </a:defRPr>
            </a:lvl2pPr>
            <a:lvl3pPr marL="1371600" marR="0" lvl="2" indent="-228600" algn="l">
              <a:lnSpc>
                <a:spcPct val="90000"/>
              </a:lnSpc>
              <a:spcBef>
                <a:spcPts val="375"/>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4pPr>
            <a:lvl5pPr marL="2286000" marR="0" lvl="4"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5pPr>
            <a:lvl6pPr marL="2743200" marR="0" lvl="5"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6pPr>
            <a:lvl7pPr marL="3200400" marR="0" lvl="6"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7pPr>
            <a:lvl8pPr marL="3657600" marR="0" lvl="7"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8pPr>
            <a:lvl9pPr marL="4114800" marR="0" lvl="8"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85233"/>
            <a:ext cx="2949178" cy="1348317"/>
          </a:xfrm>
          <a:prstGeom prst="rect">
            <a:avLst/>
          </a:prstGeom>
          <a:noFill/>
          <a:ln>
            <a:noFill/>
          </a:ln>
        </p:spPr>
        <p:txBody>
          <a:bodyPr spcFirstLastPara="1" wrap="square" lIns="91425" tIns="91425" rIns="91425" bIns="91425" anchor="b" anchorCtr="0"/>
          <a:lstStyle>
            <a:lvl1pPr marR="0" lvl="0" algn="l">
              <a:lnSpc>
                <a:spcPct val="90000"/>
              </a:lnSpc>
              <a:spcBef>
                <a:spcPts val="0"/>
              </a:spcBef>
              <a:spcAft>
                <a:spcPts val="0"/>
              </a:spcAft>
              <a:buClr>
                <a:schemeClr val="dk1"/>
              </a:buClr>
              <a:buSzPts val="1400"/>
              <a:buFont typeface="Calibri"/>
              <a:buNone/>
              <a:defRPr sz="2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3887391" y="831998"/>
            <a:ext cx="4629150" cy="4106480"/>
          </a:xfrm>
          <a:prstGeom prst="rect">
            <a:avLst/>
          </a:prstGeom>
          <a:noFill/>
          <a:ln>
            <a:noFill/>
          </a:ln>
        </p:spPr>
        <p:txBody>
          <a:bodyPr spcFirstLastPara="1" wrap="square" lIns="91425" tIns="91425" rIns="91425" bIns="91425" anchor="t" anchorCtr="0"/>
          <a:lstStyle>
            <a:lvl1pPr marR="0" lvl="0" algn="l" rtl="0">
              <a:lnSpc>
                <a:spcPct val="90000"/>
              </a:lnSpc>
              <a:spcBef>
                <a:spcPts val="75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4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1733550"/>
            <a:ext cx="2949178" cy="3211616"/>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75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a:lnSpc>
                <a:spcPct val="90000"/>
              </a:lnSpc>
              <a:spcBef>
                <a:spcPts val="375"/>
              </a:spcBef>
              <a:spcAft>
                <a:spcPts val="0"/>
              </a:spcAft>
              <a:buClr>
                <a:schemeClr val="dk1"/>
              </a:buClr>
              <a:buSzPts val="1800"/>
              <a:buFont typeface="Arial"/>
              <a:buNone/>
              <a:defRPr sz="1050" b="0" i="0" u="none" strike="noStrike" cap="none">
                <a:solidFill>
                  <a:schemeClr val="dk1"/>
                </a:solidFill>
                <a:latin typeface="Calibri"/>
                <a:ea typeface="Calibri"/>
                <a:cs typeface="Calibri"/>
                <a:sym typeface="Calibri"/>
              </a:defRPr>
            </a:lvl2pPr>
            <a:lvl3pPr marL="1371600" marR="0" lvl="2" indent="-228600" algn="l">
              <a:lnSpc>
                <a:spcPct val="90000"/>
              </a:lnSpc>
              <a:spcBef>
                <a:spcPts val="375"/>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4pPr>
            <a:lvl5pPr marL="2286000" marR="0" lvl="4"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5pPr>
            <a:lvl6pPr marL="2743200" marR="0" lvl="5"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6pPr>
            <a:lvl7pPr marL="3200400" marR="0" lvl="6"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7pPr>
            <a:lvl8pPr marL="3657600" marR="0" lvl="7"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8pPr>
            <a:lvl9pPr marL="4114800" marR="0" lvl="8"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07652"/>
            <a:ext cx="7886700" cy="1116910"/>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2738798" y="-571890"/>
            <a:ext cx="3666405" cy="7886700"/>
          </a:xfrm>
          <a:prstGeom prst="rect">
            <a:avLst/>
          </a:prstGeom>
          <a:noFill/>
          <a:ln>
            <a:noFill/>
          </a:ln>
        </p:spPr>
        <p:txBody>
          <a:bodyPr spcFirstLastPara="1" wrap="square" lIns="91425" tIns="91425" rIns="91425" bIns="91425" anchor="t" anchorCtr="0"/>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07652"/>
            <a:ext cx="7886700" cy="111691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28650" y="1538258"/>
            <a:ext cx="7886700" cy="3666405"/>
          </a:xfrm>
          <a:prstGeom prst="rect">
            <a:avLst/>
          </a:prstGeom>
          <a:noFill/>
          <a:ln>
            <a:noFill/>
          </a:ln>
        </p:spPr>
        <p:txBody>
          <a:bodyPr spcFirstLastPara="1" wrap="square" lIns="91425" tIns="91425" rIns="91425" bIns="91425"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8.jpe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8.jpeg"/><Relationship Id="rId6" Type="http://schemas.openxmlformats.org/officeDocument/2006/relationships/hyperlink" Target="https://conselho.saude.gov.br/comites-de-etica-em-pesquisa-conep?view=default" TargetMode="External"/><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8.jpe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8.jpe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hyperlink" Target="https://conselho.saude.gov.br/normativas-conep?view=default" TargetMode="External"/><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9.jpe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hyperlink" Target="https://conselho.saude.gov.br/resolucoes/reso_96.htm" TargetMode="External"/><Relationship Id="rId4" Type="http://schemas.openxmlformats.org/officeDocument/2006/relationships/hyperlink" Target="https://bvsms.saude.gov.br/bvs/saudelegis/cns/1997/res0240_05_06_1997.html" TargetMode="External"/><Relationship Id="rId5" Type="http://schemas.openxmlformats.org/officeDocument/2006/relationships/hyperlink" Target="https://bvsms.saude.gov.br/bvs/saudelegis/cns/1997/res0251_07_08_1997.html" TargetMode="External"/><Relationship Id="rId1" Type="http://schemas.openxmlformats.org/officeDocument/2006/relationships/slideLayout" Target="../slideLayouts/slideLayout2.xml"/><Relationship Id="rId2" Type="http://schemas.openxmlformats.org/officeDocument/2006/relationships/hyperlink" Target="https://conselho.saude.gov.br/resolucoes/reso_88.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3" Type="http://schemas.openxmlformats.org/officeDocument/2006/relationships/hyperlink" Target="http://conselho.saude.gov.br/images/comissoes/conep/documentos/NORMAS-RESOLUCOES/Resoluo_n_292_-_1997__-_Cooperao_estrangeira.pdf" TargetMode="External"/><Relationship Id="rId4" Type="http://schemas.openxmlformats.org/officeDocument/2006/relationships/hyperlink" Target="http://conselho.saude.gov.br/images/comissoes/conep/documentos/NORMAS-RESOLUCOES/Resoluo_n_301_-_2000_-__DeclaracaoHelsinque.pdf" TargetMode="External"/><Relationship Id="rId5" Type="http://schemas.openxmlformats.org/officeDocument/2006/relationships/hyperlink" Target="https://bvsms.saude.gov.br/bvs/saudelegis/cns/2004/res0340_08_07_2004.html" TargetMode="External"/><Relationship Id="rId1" Type="http://schemas.openxmlformats.org/officeDocument/2006/relationships/slideLayout" Target="../slideLayouts/slideLayout2.xml"/><Relationship Id="rId2" Type="http://schemas.openxmlformats.org/officeDocument/2006/relationships/hyperlink" Target="https://bvsms.saude.gov.br/bvs/saudelegis/cns/1999/res0292_08_07_1999.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3" Type="http://schemas.openxmlformats.org/officeDocument/2006/relationships/hyperlink" Target="https://bvsms.saude.gov.br/bvs/saudelegis/cns/2005/res0346_13_01_2005.html" TargetMode="External"/><Relationship Id="rId4" Type="http://schemas.openxmlformats.org/officeDocument/2006/relationships/hyperlink" Target="https://bvsms.saude.gov.br/bvs/saudelegis/cns/2007/res0370_08_03_2007.html" TargetMode="External"/><Relationship Id="rId1" Type="http://schemas.openxmlformats.org/officeDocument/2006/relationships/slideLayout" Target="../slideLayouts/slideLayout2.xml"/><Relationship Id="rId2" Type="http://schemas.openxmlformats.org/officeDocument/2006/relationships/hyperlink" Target="https://bvsms.saude.gov.br/bvs/saudelegis/cns/2004/res0340_08_07_2004.ht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nselho.saude.gov.br/resolucoes/2011/Reso441.pdf" TargetMode="External"/><Relationship Id="rId3" Type="http://schemas.openxmlformats.org/officeDocument/2006/relationships/hyperlink" Target="http://bvsms.saude.gov.br/bvs/saudelegis/gm/2011/prt2201_14_09_2011.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iata.org/" TargetMode="External"/><Relationship Id="rId3" Type="http://schemas.openxmlformats.org/officeDocument/2006/relationships/hyperlink" Target="http://conselho.saude.gov.br/images/comissoes/conep/documentos/NORMAS-RESOLUCOES/Resoluo_n_446_-_2011_-__Sobre_composio_da_CONEP.pdf"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nselho.saude.gov.br/resolucoes/2012/Reso466.pdf"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NULL" TargetMode="External"/><Relationship Id="rId3" Type="http://schemas.openxmlformats.org/officeDocument/2006/relationships/hyperlink" Target="https://conselho.saude.gov.br/resolucoes/2016/Reso_506.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onselho.saude.gov.br/resolucoes/2016/Reso510.pd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nselho.saude.gov.br/resolucoes/2018/Reso580.pdf"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0.jpeg"/><Relationship Id="rId6" Type="http://schemas.openxmlformats.org/officeDocument/2006/relationships/image" Target="../media/image11.jpeg"/><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3.jpeg"/><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ortal.anvisa.gov.br/documents/10181/2718376/(1)RDC_39_2008_COMP.pdf/0a8bdef1-41ba-499e-9280-9e12f934bd99" TargetMode="External"/><Relationship Id="rId3" Type="http://schemas.openxmlformats.org/officeDocument/2006/relationships/hyperlink" Target="http://portal.anvisa.gov.br/documents/10181/2718376/IN_04_2009_COMP.pdf/63ab6578-6b8e-4a15-bb49-74a5f09cd5de"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ortal.anvisa.gov.br/documents/10181/3795687/(1)RDC_38_2013_COMP.pdf/40d3904e-5e15-4ca4-a8bc-a9e507a97ada"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portal.anvisa.gov.br/documents/10181/3503972/(1)RDC_10_2015_.pdf/0437d155-8bf8-4a8d-8e94-10ec1203a8b1" TargetMode="External"/><Relationship Id="rId4" Type="http://schemas.openxmlformats.org/officeDocument/2006/relationships/hyperlink" Target="http://portal.anvisa.gov.br/documents/10181/2961851/IN_20_2017_.pdf/cb4d5d42-aef9-465e-b2f9-a4a91a255dbc" TargetMode="External"/><Relationship Id="rId1" Type="http://schemas.openxmlformats.org/officeDocument/2006/relationships/slideLayout" Target="../slideLayouts/slideLayout2.xml"/><Relationship Id="rId2" Type="http://schemas.openxmlformats.org/officeDocument/2006/relationships/hyperlink" Target="http://portal.anvisa.gov.br/documents/10181/3503972/RDC_09_2015_COMP.pdf/e26e9a44-9cf4-4b30-95bc-feb39e1bacc6"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hyperlink" Target="https://conselho.saude.gov.br/resolucoes/reso_96.htm" TargetMode="External"/><Relationship Id="rId6" Type="http://schemas.openxmlformats.org/officeDocument/2006/relationships/hyperlink" Target="https://bvsms.saude.gov.br/bvs/saudelegis/cns/2013/res0466_12_12_2012.html"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3" Type="http://schemas.openxmlformats.org/officeDocument/2006/relationships/hyperlink" Target="http://portal.anvisa.gov.br/documents/10181/2822620/IN_21_2017_.pdf/62483c1b-2a53-4b6e-891b-b98cb1f268f9" TargetMode="External"/><Relationship Id="rId4" Type="http://schemas.openxmlformats.org/officeDocument/2006/relationships/hyperlink" Target="http://portal.anvisa.gov.br/documents/10181/2917036/RDC_172_2017_.pdf/433b3940-65fe-4dfd-b4d5-9962f4b94626" TargetMode="External"/><Relationship Id="rId1" Type="http://schemas.openxmlformats.org/officeDocument/2006/relationships/slideLayout" Target="../slideLayouts/slideLayout2.xml"/><Relationship Id="rId2" Type="http://schemas.openxmlformats.org/officeDocument/2006/relationships/hyperlink" Target="http://portal.anvisa.gov.br/documents/10181/2961851/IN_20_2017_.pdf/cb4d5d42-aef9-465e-b2f9-a4a91a255dbc"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ortal.anvisa.gov.br/documents/10181/2718376/RDC_204_2017_.pdf/b2d4ae64-2d91-44e9-ad67-b883c752c094" TargetMode="External"/><Relationship Id="rId3" Type="http://schemas.openxmlformats.org/officeDocument/2006/relationships/hyperlink" Target="http://portal.anvisa.gov.br/documents/10181/2718376/RDC_205_2017_COMP.pdf/438fc44c-09b6-4683-80f5-fc0ccb64ffe1"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portal.anvisa.gov.br/documents/10181/2718376/RDC_260_2018_.pdf/dd889184-bd4a-40ea-ae1c-b93155b20ea1" TargetMode="External"/><Relationship Id="rId4" Type="http://schemas.openxmlformats.org/officeDocument/2006/relationships/hyperlink" Target="http://portal.anvisa.gov.br/documents/10181/5457360/(1)RDC_293_2019_.pdf/7cacab27-d49d-4bcb-ab82-8e7dceabbcc8" TargetMode="External"/><Relationship Id="rId1" Type="http://schemas.openxmlformats.org/officeDocument/2006/relationships/slideLayout" Target="../slideLayouts/slideLayout2.xml"/><Relationship Id="rId2" Type="http://schemas.openxmlformats.org/officeDocument/2006/relationships/hyperlink" Target="http://portal.anvisa.gov.br/documents/10181/3078078/RDC_214_2018_COMP.pdf/ef1af1ec-f4de-4e3b-958d-e9be8499fb66"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ortal.anvisa.gov.br/documents/10181/5280910/RDC_311_2019_.pdf/b150e10e-27a7-47ac-adc4-b3197fba3bde" TargetMode="External"/><Relationship Id="rId3" Type="http://schemas.openxmlformats.org/officeDocument/2006/relationships/hyperlink" Target="http://portal.anvisa.gov.br/documents/10181/5809525/RDC_375_2020_.pdf/41f213d1-a7a2-4eb8-932d-16ecb65d51ea"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hyperlink" Target="http://portal.anvisa.gov.br/pesquisa-clinica" TargetMode="External"/><Relationship Id="rId6" Type="http://schemas.openxmlformats.org/officeDocument/2006/relationships/image" Target="../media/image13.jpeg"/><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4.jpeg"/><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46.xml.rels><?xml version="1.0" encoding="UTF-8" standalone="yes"?>
<Relationships xmlns="http://schemas.openxmlformats.org/package/2006/relationships"><Relationship Id="rId3" Type="http://schemas.openxmlformats.org/officeDocument/2006/relationships/hyperlink" Target="http://www.planalto.gov.br/ccivil_03/_Ato2004-2006/2005/Lei/L11105.htm" TargetMode="External"/><Relationship Id="rId4" Type="http://schemas.openxmlformats.org/officeDocument/2006/relationships/hyperlink" Target="https://sistemas.cfm.org.br/normas/visualizar/resolucoes/BR/2012/1982" TargetMode="External"/><Relationship Id="rId5" Type="http://schemas.openxmlformats.org/officeDocument/2006/relationships/hyperlink" Target="https://www.anac.gov.br/assuntos/legislacao/legislacao-1/portarias/portarias-1998/portaria-no-271e-spl-de-01-07-1998/@@display-file/arquivo_norma/port271ESPL.pdf" TargetMode="External"/><Relationship Id="rId6" Type="http://schemas.openxmlformats.org/officeDocument/2006/relationships/hyperlink" Target="https://anttlegis.antt.gov.br/action/ActionDatalegis.php?acao=gerarPdf&amp;html=https://anttlegis.antt.gov.br/action/ActionDatalegis.php?acao=abrirTextoAto&amp;tipo=RES&amp;numeroAto=00005848&amp;seqAto=000&amp;valorAno=2019&amp;orgao=DG/ANTT/MI&amp;cod_modulo=161&amp;cod_menu=6616" TargetMode="External"/><Relationship Id="rId1" Type="http://schemas.openxmlformats.org/officeDocument/2006/relationships/slideLayout" Target="../slideLayouts/slideLayout2.xml"/><Relationship Id="rId2" Type="http://schemas.openxmlformats.org/officeDocument/2006/relationships/hyperlink" Target="http://www.planalto.gov.br/ccivil_03/Leis/L8501.ht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5.tif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jpeg"/><Relationship Id="rId6" Type="http://schemas.openxmlformats.org/officeDocument/2006/relationships/image" Target="../media/image7.jpe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jpeg"/><Relationship Id="rId6" Type="http://schemas.openxmlformats.org/officeDocument/2006/relationships/image" Target="../media/image7.jpe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jpeg"/><Relationship Id="rId6" Type="http://schemas.openxmlformats.org/officeDocument/2006/relationships/image" Target="../media/image7.jpe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s://conselho.saude.gov.br/resolucoes/reso_88.htm" TargetMode="External"/><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0"/>
            <a:ext cx="6858000" cy="1118937"/>
          </a:xfrm>
        </p:spPr>
        <p:txBody>
          <a:bodyPr/>
          <a:lstStyle/>
          <a:p>
            <a:r>
              <a:rPr lang="pt-BR" dirty="0" smtClean="0"/>
              <a:t>Orientações gerais:</a:t>
            </a:r>
            <a:endParaRPr lang="pt-BR" dirty="0"/>
          </a:p>
        </p:txBody>
      </p:sp>
      <p:sp>
        <p:nvSpPr>
          <p:cNvPr id="3" name="Subtítulo 2"/>
          <p:cNvSpPr>
            <a:spLocks noGrp="1"/>
          </p:cNvSpPr>
          <p:nvPr>
            <p:ph type="subTitle" idx="1"/>
          </p:nvPr>
        </p:nvSpPr>
        <p:spPr>
          <a:xfrm>
            <a:off x="1143000" y="1771735"/>
            <a:ext cx="6858000" cy="1395133"/>
          </a:xfrm>
        </p:spPr>
        <p:txBody>
          <a:bodyPr/>
          <a:lstStyle/>
          <a:p>
            <a:pPr marL="381000" indent="-285750" algn="l">
              <a:buFont typeface="Arial" panose="020B0604020202020204" pitchFamily="34" charset="0"/>
              <a:buChar char="•"/>
            </a:pPr>
            <a:r>
              <a:rPr lang="pt-BR" dirty="0" smtClean="0"/>
              <a:t>As imagens que constam nesse </a:t>
            </a:r>
            <a:r>
              <a:rPr lang="pt-BR" dirty="0" err="1" smtClean="0"/>
              <a:t>storyboard</a:t>
            </a:r>
            <a:r>
              <a:rPr lang="pt-BR" dirty="0" smtClean="0"/>
              <a:t> são uma indicação para o designer gráfico. Ele será responsável por produzi-las de forma adequada para o curso, ou seja, baixar o arquivo e realizar as edições necessárias para que ela fique com a resolução ideal.</a:t>
            </a:r>
          </a:p>
        </p:txBody>
      </p:sp>
    </p:spTree>
    <p:extLst>
      <p:ext uri="{BB962C8B-B14F-4D97-AF65-F5344CB8AC3E}">
        <p14:creationId xmlns:p14="http://schemas.microsoft.com/office/powerpoint/2010/main" val="26609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grpSp>
        <p:nvGrpSpPr>
          <p:cNvPr id="3" name="Grupo 2"/>
          <p:cNvGrpSpPr/>
          <p:nvPr/>
        </p:nvGrpSpPr>
        <p:grpSpPr>
          <a:xfrm>
            <a:off x="105507" y="-5573"/>
            <a:ext cx="9228221" cy="5895474"/>
            <a:chOff x="-1" y="0"/>
            <a:chExt cx="9228221" cy="5895474"/>
          </a:xfrm>
        </p:grpSpPr>
        <p:grpSp>
          <p:nvGrpSpPr>
            <p:cNvPr id="13" name="Grupo 12"/>
            <p:cNvGrpSpPr/>
            <p:nvPr/>
          </p:nvGrpSpPr>
          <p:grpSpPr>
            <a:xfrm>
              <a:off x="-1" y="0"/>
              <a:ext cx="9228221" cy="5895474"/>
              <a:chOff x="-1" y="0"/>
              <a:chExt cx="9228221" cy="5895474"/>
            </a:xfrm>
          </p:grpSpPr>
          <p:grpSp>
            <p:nvGrpSpPr>
              <p:cNvPr id="15" name="Grupo 14"/>
              <p:cNvGrpSpPr/>
              <p:nvPr/>
            </p:nvGrpSpPr>
            <p:grpSpPr>
              <a:xfrm>
                <a:off x="-1" y="0"/>
                <a:ext cx="9228221" cy="5895474"/>
                <a:chOff x="-1" y="0"/>
                <a:chExt cx="9228221" cy="5895474"/>
              </a:xfrm>
            </p:grpSpPr>
            <p:pic>
              <p:nvPicPr>
                <p:cNvPr id="17" name="Imagem 16"/>
                <p:cNvPicPr>
                  <a:picLocks noChangeAspect="1"/>
                </p:cNvPicPr>
                <p:nvPr/>
              </p:nvPicPr>
              <p:blipFill>
                <a:blip r:embed="rId3"/>
                <a:stretch>
                  <a:fillRect/>
                </a:stretch>
              </p:blipFill>
              <p:spPr>
                <a:xfrm>
                  <a:off x="-1" y="0"/>
                  <a:ext cx="9228221" cy="5895474"/>
                </a:xfrm>
                <a:prstGeom prst="rect">
                  <a:avLst/>
                </a:prstGeom>
              </p:spPr>
            </p:pic>
            <p:sp>
              <p:nvSpPr>
                <p:cNvPr id="18" name="Retângulo 17"/>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16" name="Retângulo 15"/>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 name="Retângulo 1"/>
            <p:cNvSpPr/>
            <p:nvPr/>
          </p:nvSpPr>
          <p:spPr>
            <a:xfrm>
              <a:off x="803626" y="1770856"/>
              <a:ext cx="3346619" cy="2635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409" name="Google Shape;409;p62"/>
          <p:cNvSpPr/>
          <p:nvPr/>
        </p:nvSpPr>
        <p:spPr>
          <a:xfrm>
            <a:off x="0" y="-318978"/>
            <a:ext cx="2538484" cy="348459"/>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b="0" i="0" u="none" strike="noStrike" cap="none" dirty="0" err="1">
                <a:solidFill>
                  <a:schemeClr val="lt1"/>
                </a:solidFill>
                <a:latin typeface="Arial"/>
                <a:ea typeface="Arial"/>
                <a:cs typeface="Arial"/>
                <a:sym typeface="Arial"/>
              </a:rPr>
              <a:t>Hotspot</a:t>
            </a:r>
            <a:r>
              <a:rPr lang="pt-BR" sz="1200" b="0" i="0" u="none" strike="noStrike" cap="none" dirty="0">
                <a:solidFill>
                  <a:schemeClr val="lt1"/>
                </a:solidFill>
                <a:latin typeface="Arial"/>
                <a:ea typeface="Arial"/>
                <a:cs typeface="Arial"/>
                <a:sym typeface="Arial"/>
              </a:rPr>
              <a:t> </a:t>
            </a:r>
            <a:r>
              <a:rPr lang="pt-BR" sz="1200" b="0" i="0" u="none" strike="noStrike" cap="none" dirty="0" err="1">
                <a:solidFill>
                  <a:schemeClr val="lt1"/>
                </a:solidFill>
                <a:latin typeface="Arial"/>
                <a:ea typeface="Arial"/>
                <a:cs typeface="Arial"/>
                <a:sym typeface="Arial"/>
              </a:rPr>
              <a:t>Image</a:t>
            </a:r>
            <a:endParaRPr sz="1200" b="0" i="0" u="none" strike="noStrike" cap="none" dirty="0">
              <a:solidFill>
                <a:schemeClr val="lt1"/>
              </a:solidFill>
              <a:latin typeface="Arial"/>
              <a:ea typeface="Arial"/>
              <a:cs typeface="Arial"/>
              <a:sym typeface="Arial"/>
            </a:endParaRPr>
          </a:p>
        </p:txBody>
      </p:sp>
      <p:sp>
        <p:nvSpPr>
          <p:cNvPr id="410" name="Google Shape;410;p62"/>
          <p:cNvSpPr/>
          <p:nvPr/>
        </p:nvSpPr>
        <p:spPr>
          <a:xfrm>
            <a:off x="4150245" y="-318977"/>
            <a:ext cx="1485000" cy="318900"/>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411" name="Google Shape;411;p62"/>
          <p:cNvSpPr/>
          <p:nvPr/>
        </p:nvSpPr>
        <p:spPr>
          <a:xfrm>
            <a:off x="7953153" y="-318977"/>
            <a:ext cx="1190700" cy="318900"/>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5.1</a:t>
            </a:r>
            <a:endParaRPr sz="1200" b="0" i="0" u="none" strike="noStrike" cap="none" dirty="0">
              <a:solidFill>
                <a:schemeClr val="lt1"/>
              </a:solidFill>
              <a:latin typeface="Arial"/>
              <a:ea typeface="Arial"/>
              <a:cs typeface="Arial"/>
              <a:sym typeface="Arial"/>
            </a:endParaRPr>
          </a:p>
        </p:txBody>
      </p:sp>
      <p:sp>
        <p:nvSpPr>
          <p:cNvPr id="412" name="Google Shape;412;p62"/>
          <p:cNvSpPr txBox="1"/>
          <p:nvPr/>
        </p:nvSpPr>
        <p:spPr>
          <a:xfrm>
            <a:off x="1042771" y="940004"/>
            <a:ext cx="6600676" cy="400200"/>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A importância do CNS</a:t>
            </a:r>
          </a:p>
        </p:txBody>
      </p:sp>
      <p:sp>
        <p:nvSpPr>
          <p:cNvPr id="19" name="Google Shape;413;p62"/>
          <p:cNvSpPr txBox="1"/>
          <p:nvPr/>
        </p:nvSpPr>
        <p:spPr>
          <a:xfrm>
            <a:off x="1095525" y="1735725"/>
            <a:ext cx="3312661" cy="1804482"/>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dirty="0" smtClean="0">
                <a:solidFill>
                  <a:srgbClr val="808284"/>
                </a:solidFill>
              </a:rPr>
              <a:t>Diante deste</a:t>
            </a:r>
            <a:r>
              <a:rPr lang="pt-BR" sz="1200" dirty="0">
                <a:solidFill>
                  <a:srgbClr val="808284"/>
                </a:solidFill>
              </a:rPr>
              <a:t> cenário preocupante, em 1988 o CNS tentou normatizar a pesquisa em saúde por meio da </a:t>
            </a:r>
            <a:r>
              <a:rPr lang="pt-BR" sz="1200" u="sng" dirty="0">
                <a:solidFill>
                  <a:srgbClr val="FF0000"/>
                </a:solidFill>
              </a:rPr>
              <a:t>Resolução nº 01 de </a:t>
            </a:r>
            <a:r>
              <a:rPr lang="pt-BR" sz="1200" u="sng" dirty="0" smtClean="0">
                <a:solidFill>
                  <a:srgbClr val="FF0000"/>
                </a:solidFill>
              </a:rPr>
              <a:t>1988</a:t>
            </a:r>
            <a:r>
              <a:rPr lang="pt-BR" sz="1200" dirty="0" smtClean="0">
                <a:solidFill>
                  <a:srgbClr val="808284"/>
                </a:solidFill>
              </a:rPr>
              <a:t>, </a:t>
            </a:r>
            <a:r>
              <a:rPr lang="pt-BR" sz="1200" dirty="0">
                <a:solidFill>
                  <a:srgbClr val="808284"/>
                </a:solidFill>
              </a:rPr>
              <a:t>porém </a:t>
            </a:r>
            <a:r>
              <a:rPr lang="pt-BR" sz="1200" dirty="0" smtClean="0">
                <a:solidFill>
                  <a:srgbClr val="808284"/>
                </a:solidFill>
              </a:rPr>
              <a:t>ela não </a:t>
            </a:r>
            <a:r>
              <a:rPr lang="pt-BR" sz="1200" dirty="0">
                <a:solidFill>
                  <a:srgbClr val="808284"/>
                </a:solidFill>
              </a:rPr>
              <a:t>foi efetiva.</a:t>
            </a:r>
          </a:p>
          <a:p>
            <a:pPr>
              <a:buSzPts val="1600"/>
            </a:pPr>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20" name="Retângulo 19"/>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4"/>
          <p:cNvSpPr/>
          <p:nvPr/>
        </p:nvSpPr>
        <p:spPr>
          <a:xfrm>
            <a:off x="5556176" y="2291860"/>
            <a:ext cx="821475" cy="1788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Google Shape;401;p61">
            <a:extLst>
              <a:ext uri="{FF2B5EF4-FFF2-40B4-BE49-F238E27FC236}">
                <a16:creationId xmlns="" xmlns:a16="http://schemas.microsoft.com/office/drawing/2014/main" id="{9D01709D-51A5-764D-B320-23B8814D1755}"/>
              </a:ext>
            </a:extLst>
          </p:cNvPr>
          <p:cNvSpPr txBox="1"/>
          <p:nvPr/>
        </p:nvSpPr>
        <p:spPr>
          <a:xfrm>
            <a:off x="1057554" y="2920054"/>
            <a:ext cx="3606738" cy="121031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nas áreas destacadas e saiba mais sobre esse assunto.</a:t>
            </a:r>
            <a:endParaRPr lang="pt-BR" sz="1200" b="1" dirty="0">
              <a:solidFill>
                <a:srgbClr val="FECE22"/>
              </a:solidFill>
            </a:endParaRPr>
          </a:p>
        </p:txBody>
      </p:sp>
      <p:sp>
        <p:nvSpPr>
          <p:cNvPr id="27" name="Elipse 26"/>
          <p:cNvSpPr/>
          <p:nvPr/>
        </p:nvSpPr>
        <p:spPr>
          <a:xfrm>
            <a:off x="6377651" y="2807232"/>
            <a:ext cx="202069" cy="19418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8" name="Conector reto 27"/>
          <p:cNvCxnSpPr/>
          <p:nvPr/>
        </p:nvCxnSpPr>
        <p:spPr>
          <a:xfrm>
            <a:off x="5775160" y="2926866"/>
            <a:ext cx="550286"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Pentágono 28"/>
          <p:cNvSpPr/>
          <p:nvPr/>
        </p:nvSpPr>
        <p:spPr>
          <a:xfrm rot="5400000">
            <a:off x="6089008" y="1866947"/>
            <a:ext cx="788298" cy="368053"/>
          </a:xfrm>
          <a:prstGeom prst="homePlat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CaixaDeTexto 29"/>
          <p:cNvSpPr txBox="1"/>
          <p:nvPr/>
        </p:nvSpPr>
        <p:spPr>
          <a:xfrm>
            <a:off x="5807126" y="1542117"/>
            <a:ext cx="550288" cy="954107"/>
          </a:xfrm>
          <a:prstGeom prst="rect">
            <a:avLst/>
          </a:prstGeom>
          <a:noFill/>
        </p:spPr>
        <p:txBody>
          <a:bodyPr wrap="square" rtlCol="0">
            <a:spAutoFit/>
          </a:bodyPr>
          <a:lstStyle/>
          <a:p>
            <a:r>
              <a:rPr lang="pt-BR" b="1" dirty="0" smtClean="0"/>
              <a:t>1</a:t>
            </a:r>
          </a:p>
          <a:p>
            <a:r>
              <a:rPr lang="pt-BR" b="1" dirty="0" smtClean="0"/>
              <a:t>9</a:t>
            </a:r>
          </a:p>
          <a:p>
            <a:r>
              <a:rPr lang="pt-BR" b="1" dirty="0" smtClean="0"/>
              <a:t>9</a:t>
            </a:r>
          </a:p>
          <a:p>
            <a:r>
              <a:rPr lang="pt-BR" b="1" dirty="0" smtClean="0"/>
              <a:t>5</a:t>
            </a:r>
          </a:p>
        </p:txBody>
      </p:sp>
      <p:sp>
        <p:nvSpPr>
          <p:cNvPr id="32" name="Elipse 31"/>
          <p:cNvSpPr/>
          <p:nvPr/>
        </p:nvSpPr>
        <p:spPr>
          <a:xfrm>
            <a:off x="6378996" y="4452199"/>
            <a:ext cx="202069" cy="19418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3" name="Conector reto 32"/>
          <p:cNvCxnSpPr/>
          <p:nvPr/>
        </p:nvCxnSpPr>
        <p:spPr>
          <a:xfrm>
            <a:off x="6749133" y="4560866"/>
            <a:ext cx="550286"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CaixaDeTexto 33"/>
          <p:cNvSpPr txBox="1"/>
          <p:nvPr/>
        </p:nvSpPr>
        <p:spPr>
          <a:xfrm>
            <a:off x="7369843" y="4299256"/>
            <a:ext cx="1094872" cy="523220"/>
          </a:xfrm>
          <a:prstGeom prst="rect">
            <a:avLst/>
          </a:prstGeom>
          <a:noFill/>
        </p:spPr>
        <p:txBody>
          <a:bodyPr wrap="square" rtlCol="0">
            <a:spAutoFit/>
          </a:bodyPr>
          <a:lstStyle/>
          <a:p>
            <a:pPr algn="ctr"/>
            <a:r>
              <a:rPr lang="pt-BR" b="1" dirty="0" smtClean="0"/>
              <a:t>CNS 196/96</a:t>
            </a:r>
            <a:endParaRPr lang="pt-BR" b="1" dirty="0"/>
          </a:p>
        </p:txBody>
      </p:sp>
      <p:sp>
        <p:nvSpPr>
          <p:cNvPr id="35" name="Retângulo 34"/>
          <p:cNvSpPr/>
          <p:nvPr/>
        </p:nvSpPr>
        <p:spPr>
          <a:xfrm>
            <a:off x="7369843" y="1343819"/>
            <a:ext cx="1183326" cy="16146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criar uma espécie de </a:t>
            </a:r>
            <a:r>
              <a:rPr lang="pt-BR" dirty="0" err="1" smtClean="0">
                <a:solidFill>
                  <a:schemeClr val="tx1"/>
                </a:solidFill>
              </a:rPr>
              <a:t>timeline</a:t>
            </a:r>
            <a:r>
              <a:rPr lang="pt-BR" dirty="0" smtClean="0">
                <a:solidFill>
                  <a:schemeClr val="tx1"/>
                </a:solidFill>
              </a:rPr>
              <a:t> com duas áreas destacadas para clique</a:t>
            </a:r>
            <a:endParaRPr lang="pt-BR" dirty="0">
              <a:solidFill>
                <a:schemeClr val="tx1"/>
              </a:solidFill>
            </a:endParaRPr>
          </a:p>
        </p:txBody>
      </p:sp>
      <p:sp>
        <p:nvSpPr>
          <p:cNvPr id="36" name="CaixaDeTexto 35"/>
          <p:cNvSpPr txBox="1"/>
          <p:nvPr/>
        </p:nvSpPr>
        <p:spPr>
          <a:xfrm>
            <a:off x="4605798" y="2534991"/>
            <a:ext cx="1094872" cy="738664"/>
          </a:xfrm>
          <a:prstGeom prst="rect">
            <a:avLst/>
          </a:prstGeom>
          <a:noFill/>
        </p:spPr>
        <p:txBody>
          <a:bodyPr wrap="square" rtlCol="0">
            <a:spAutoFit/>
          </a:bodyPr>
          <a:lstStyle/>
          <a:p>
            <a:pPr algn="ctr"/>
            <a:r>
              <a:rPr lang="pt-BR" b="1" dirty="0" smtClean="0"/>
              <a:t>Política </a:t>
            </a:r>
          </a:p>
          <a:p>
            <a:pPr algn="ctr"/>
            <a:r>
              <a:rPr lang="pt-BR" b="1" dirty="0" smtClean="0"/>
              <a:t>de </a:t>
            </a:r>
          </a:p>
          <a:p>
            <a:pPr algn="ctr"/>
            <a:r>
              <a:rPr lang="pt-BR" b="1" dirty="0" smtClean="0"/>
              <a:t>defesa</a:t>
            </a:r>
            <a:endParaRPr lang="pt-BR" b="1" dirty="0"/>
          </a:p>
        </p:txBody>
      </p:sp>
      <p:sp>
        <p:nvSpPr>
          <p:cNvPr id="37" name="Pentágono 36"/>
          <p:cNvSpPr/>
          <p:nvPr/>
        </p:nvSpPr>
        <p:spPr>
          <a:xfrm rot="5400000">
            <a:off x="6089008" y="3499099"/>
            <a:ext cx="788298" cy="368053"/>
          </a:xfrm>
          <a:prstGeom prst="homePlat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aixaDeTexto 37"/>
          <p:cNvSpPr txBox="1"/>
          <p:nvPr/>
        </p:nvSpPr>
        <p:spPr>
          <a:xfrm>
            <a:off x="5818424" y="3357509"/>
            <a:ext cx="550288" cy="954107"/>
          </a:xfrm>
          <a:prstGeom prst="rect">
            <a:avLst/>
          </a:prstGeom>
          <a:noFill/>
        </p:spPr>
        <p:txBody>
          <a:bodyPr wrap="square" rtlCol="0">
            <a:spAutoFit/>
          </a:bodyPr>
          <a:lstStyle/>
          <a:p>
            <a:r>
              <a:rPr lang="pt-BR" b="1" dirty="0" smtClean="0"/>
              <a:t>1</a:t>
            </a:r>
          </a:p>
          <a:p>
            <a:r>
              <a:rPr lang="pt-BR" b="1" dirty="0" smtClean="0"/>
              <a:t>9</a:t>
            </a:r>
          </a:p>
          <a:p>
            <a:r>
              <a:rPr lang="pt-BR" b="1" dirty="0" smtClean="0"/>
              <a:t>9</a:t>
            </a:r>
          </a:p>
          <a:p>
            <a:r>
              <a:rPr lang="pt-BR" b="1" dirty="0"/>
              <a:t>6</a:t>
            </a:r>
            <a:endParaRPr lang="pt-BR" b="1" dirty="0" smtClean="0"/>
          </a:p>
        </p:txBody>
      </p:sp>
      <p:sp>
        <p:nvSpPr>
          <p:cNvPr id="31" name="Retângulo 30"/>
          <p:cNvSpPr/>
          <p:nvPr/>
        </p:nvSpPr>
        <p:spPr>
          <a:xfrm>
            <a:off x="1574157" y="2013596"/>
            <a:ext cx="4499309" cy="3764904"/>
          </a:xfrm>
          <a:prstGeom prst="rect">
            <a:avLst/>
          </a:prstGeom>
          <a:solidFill>
            <a:srgbClr val="00BD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dirty="0"/>
          </a:p>
          <a:p>
            <a:endParaRPr lang="pt-BR" b="1" dirty="0" smtClean="0"/>
          </a:p>
          <a:p>
            <a:r>
              <a:rPr lang="pt-BR" dirty="0"/>
              <a:t>Em 1995, </a:t>
            </a:r>
            <a:r>
              <a:rPr lang="pt-BR" dirty="0" err="1"/>
              <a:t>Francisconi</a:t>
            </a:r>
            <a:r>
              <a:rPr lang="pt-BR" dirty="0"/>
              <a:t> et al </a:t>
            </a:r>
            <a:r>
              <a:rPr lang="pt-BR" dirty="0" smtClean="0"/>
              <a:t>demonstrou através de um </a:t>
            </a:r>
            <a:r>
              <a:rPr lang="pt-BR" dirty="0"/>
              <a:t>levantamento </a:t>
            </a:r>
            <a:r>
              <a:rPr lang="pt-BR" dirty="0" smtClean="0"/>
              <a:t>publicado que </a:t>
            </a:r>
            <a:r>
              <a:rPr lang="pt-BR" dirty="0"/>
              <a:t>apenas um CEP funcionava conforme o previsto pela resolução 01/88. </a:t>
            </a:r>
            <a:endParaRPr lang="pt-BR" dirty="0" smtClean="0"/>
          </a:p>
          <a:p>
            <a:endParaRPr lang="pt-BR" dirty="0"/>
          </a:p>
          <a:p>
            <a:r>
              <a:rPr lang="pt-BR" dirty="0" smtClean="0"/>
              <a:t>Mediante estes fatos, </a:t>
            </a:r>
            <a:r>
              <a:rPr lang="pt-BR" dirty="0"/>
              <a:t>o CNS monta um grupo de trabalho formado de órgãos governamentais, entidades de classe e representantes de grupos de portadores de HIV, hanseníase e outros, para efetivamente ter uma política de defesa dos direitos dos participantes de pesquisa </a:t>
            </a:r>
            <a:r>
              <a:rPr lang="pt-BR" dirty="0" smtClean="0"/>
              <a:t>que </a:t>
            </a:r>
            <a:r>
              <a:rPr lang="pt-BR" dirty="0"/>
              <a:t>fosse baseada nos princípios </a:t>
            </a:r>
            <a:r>
              <a:rPr lang="pt-BR" dirty="0" err="1"/>
              <a:t>bioéticos</a:t>
            </a:r>
            <a:r>
              <a:rPr lang="pt-BR" dirty="0"/>
              <a:t> da autonomia, beneficência, não maleficência e justiça. </a:t>
            </a:r>
            <a:endParaRPr lang="pt-BR" dirty="0" smtClean="0"/>
          </a:p>
          <a:p>
            <a:endParaRPr lang="pt-BR" dirty="0" smtClean="0"/>
          </a:p>
          <a:p>
            <a:r>
              <a:rPr lang="pt-BR" sz="1000" dirty="0" err="1" smtClean="0"/>
              <a:t>Francisconi</a:t>
            </a:r>
            <a:r>
              <a:rPr lang="pt-BR" sz="1000" dirty="0" smtClean="0"/>
              <a:t> </a:t>
            </a:r>
            <a:r>
              <a:rPr lang="pt-BR" sz="1000" dirty="0"/>
              <a:t>CF et al. Comitês de Ética em Pesquisa: levantamento de 26 hospitais brasileiros. Revista Bioética 1995; 3:61-67.)</a:t>
            </a:r>
          </a:p>
          <a:p>
            <a:endParaRPr lang="pt-BR" dirty="0"/>
          </a:p>
        </p:txBody>
      </p:sp>
      <p:sp>
        <p:nvSpPr>
          <p:cNvPr id="39" name="CaixaDeTexto 38"/>
          <p:cNvSpPr txBox="1"/>
          <p:nvPr/>
        </p:nvSpPr>
        <p:spPr>
          <a:xfrm>
            <a:off x="5720899" y="2059765"/>
            <a:ext cx="257607" cy="307777"/>
          </a:xfrm>
          <a:prstGeom prst="rect">
            <a:avLst/>
          </a:prstGeom>
          <a:noFill/>
        </p:spPr>
        <p:txBody>
          <a:bodyPr wrap="square" rtlCol="0">
            <a:spAutoFit/>
          </a:bodyPr>
          <a:lstStyle/>
          <a:p>
            <a:r>
              <a:rPr lang="pt-BR" dirty="0" smtClean="0">
                <a:solidFill>
                  <a:schemeClr val="bg1"/>
                </a:solidFill>
              </a:rPr>
              <a:t>X</a:t>
            </a:r>
            <a:endParaRPr lang="pt-BR" dirty="0">
              <a:solidFill>
                <a:schemeClr val="bg1"/>
              </a:solidFill>
            </a:endParaRPr>
          </a:p>
        </p:txBody>
      </p:sp>
      <p:sp>
        <p:nvSpPr>
          <p:cNvPr id="40" name="Google Shape;411;p62"/>
          <p:cNvSpPr/>
          <p:nvPr/>
        </p:nvSpPr>
        <p:spPr>
          <a:xfrm>
            <a:off x="7961506" y="5302856"/>
            <a:ext cx="1190700" cy="318900"/>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5.1</a:t>
            </a:r>
            <a:endParaRPr sz="12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7235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grpSp>
        <p:nvGrpSpPr>
          <p:cNvPr id="3" name="Grupo 2"/>
          <p:cNvGrpSpPr/>
          <p:nvPr/>
        </p:nvGrpSpPr>
        <p:grpSpPr>
          <a:xfrm>
            <a:off x="105507" y="-5573"/>
            <a:ext cx="9228221" cy="5895474"/>
            <a:chOff x="-1" y="0"/>
            <a:chExt cx="9228221" cy="5895474"/>
          </a:xfrm>
        </p:grpSpPr>
        <p:grpSp>
          <p:nvGrpSpPr>
            <p:cNvPr id="13" name="Grupo 12"/>
            <p:cNvGrpSpPr/>
            <p:nvPr/>
          </p:nvGrpSpPr>
          <p:grpSpPr>
            <a:xfrm>
              <a:off x="-1" y="0"/>
              <a:ext cx="9228221" cy="5895474"/>
              <a:chOff x="-1" y="0"/>
              <a:chExt cx="9228221" cy="5895474"/>
            </a:xfrm>
          </p:grpSpPr>
          <p:grpSp>
            <p:nvGrpSpPr>
              <p:cNvPr id="15" name="Grupo 14"/>
              <p:cNvGrpSpPr/>
              <p:nvPr/>
            </p:nvGrpSpPr>
            <p:grpSpPr>
              <a:xfrm>
                <a:off x="-1" y="0"/>
                <a:ext cx="9228221" cy="5895474"/>
                <a:chOff x="-1" y="0"/>
                <a:chExt cx="9228221" cy="5895474"/>
              </a:xfrm>
            </p:grpSpPr>
            <p:pic>
              <p:nvPicPr>
                <p:cNvPr id="17" name="Imagem 16"/>
                <p:cNvPicPr>
                  <a:picLocks noChangeAspect="1"/>
                </p:cNvPicPr>
                <p:nvPr/>
              </p:nvPicPr>
              <p:blipFill>
                <a:blip r:embed="rId3"/>
                <a:stretch>
                  <a:fillRect/>
                </a:stretch>
              </p:blipFill>
              <p:spPr>
                <a:xfrm>
                  <a:off x="-1" y="0"/>
                  <a:ext cx="9228221" cy="5895474"/>
                </a:xfrm>
                <a:prstGeom prst="rect">
                  <a:avLst/>
                </a:prstGeom>
              </p:spPr>
            </p:pic>
            <p:sp>
              <p:nvSpPr>
                <p:cNvPr id="18" name="Retângulo 17"/>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16" name="Retângulo 15"/>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 name="Retângulo 1"/>
            <p:cNvSpPr/>
            <p:nvPr/>
          </p:nvSpPr>
          <p:spPr>
            <a:xfrm>
              <a:off x="803626" y="1770856"/>
              <a:ext cx="3346619" cy="2635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409" name="Google Shape;409;p62"/>
          <p:cNvSpPr/>
          <p:nvPr/>
        </p:nvSpPr>
        <p:spPr>
          <a:xfrm>
            <a:off x="0" y="-318978"/>
            <a:ext cx="2538484" cy="348459"/>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b="0" i="0" u="none" strike="noStrike" cap="none" dirty="0" err="1">
                <a:solidFill>
                  <a:schemeClr val="lt1"/>
                </a:solidFill>
                <a:latin typeface="Arial"/>
                <a:ea typeface="Arial"/>
                <a:cs typeface="Arial"/>
                <a:sym typeface="Arial"/>
              </a:rPr>
              <a:t>Hotspot</a:t>
            </a:r>
            <a:r>
              <a:rPr lang="pt-BR" sz="1200" b="0" i="0" u="none" strike="noStrike" cap="none" dirty="0">
                <a:solidFill>
                  <a:schemeClr val="lt1"/>
                </a:solidFill>
                <a:latin typeface="Arial"/>
                <a:ea typeface="Arial"/>
                <a:cs typeface="Arial"/>
                <a:sym typeface="Arial"/>
              </a:rPr>
              <a:t> </a:t>
            </a:r>
            <a:r>
              <a:rPr lang="pt-BR" sz="1200" b="0" i="0" u="none" strike="noStrike" cap="none" dirty="0" err="1">
                <a:solidFill>
                  <a:schemeClr val="lt1"/>
                </a:solidFill>
                <a:latin typeface="Arial"/>
                <a:ea typeface="Arial"/>
                <a:cs typeface="Arial"/>
                <a:sym typeface="Arial"/>
              </a:rPr>
              <a:t>Image</a:t>
            </a:r>
            <a:endParaRPr sz="1200" b="0" i="0" u="none" strike="noStrike" cap="none" dirty="0">
              <a:solidFill>
                <a:schemeClr val="lt1"/>
              </a:solidFill>
              <a:latin typeface="Arial"/>
              <a:ea typeface="Arial"/>
              <a:cs typeface="Arial"/>
              <a:sym typeface="Arial"/>
            </a:endParaRPr>
          </a:p>
        </p:txBody>
      </p:sp>
      <p:sp>
        <p:nvSpPr>
          <p:cNvPr id="410" name="Google Shape;410;p62"/>
          <p:cNvSpPr/>
          <p:nvPr/>
        </p:nvSpPr>
        <p:spPr>
          <a:xfrm>
            <a:off x="4150245" y="-318977"/>
            <a:ext cx="1485000" cy="318900"/>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411" name="Google Shape;411;p62"/>
          <p:cNvSpPr/>
          <p:nvPr/>
        </p:nvSpPr>
        <p:spPr>
          <a:xfrm>
            <a:off x="7953153" y="-318977"/>
            <a:ext cx="1190700" cy="318900"/>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5.2</a:t>
            </a:r>
            <a:endParaRPr sz="1200" b="0" i="0" u="none" strike="noStrike" cap="none" dirty="0">
              <a:solidFill>
                <a:schemeClr val="lt1"/>
              </a:solidFill>
              <a:latin typeface="Arial"/>
              <a:ea typeface="Arial"/>
              <a:cs typeface="Arial"/>
              <a:sym typeface="Arial"/>
            </a:endParaRPr>
          </a:p>
        </p:txBody>
      </p:sp>
      <p:sp>
        <p:nvSpPr>
          <p:cNvPr id="412" name="Google Shape;412;p62"/>
          <p:cNvSpPr txBox="1"/>
          <p:nvPr/>
        </p:nvSpPr>
        <p:spPr>
          <a:xfrm>
            <a:off x="1042771" y="940004"/>
            <a:ext cx="6600676" cy="400200"/>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A importância do CNS</a:t>
            </a:r>
          </a:p>
        </p:txBody>
      </p:sp>
      <p:sp>
        <p:nvSpPr>
          <p:cNvPr id="19" name="Google Shape;413;p62"/>
          <p:cNvSpPr txBox="1"/>
          <p:nvPr/>
        </p:nvSpPr>
        <p:spPr>
          <a:xfrm>
            <a:off x="1095525" y="1735725"/>
            <a:ext cx="3312661" cy="1804482"/>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dirty="0" smtClean="0">
                <a:solidFill>
                  <a:srgbClr val="808284"/>
                </a:solidFill>
              </a:rPr>
              <a:t>Diante deste</a:t>
            </a:r>
            <a:r>
              <a:rPr lang="pt-BR" sz="1200" dirty="0">
                <a:solidFill>
                  <a:srgbClr val="808284"/>
                </a:solidFill>
              </a:rPr>
              <a:t> cenário preocupante, em 1988 o CNS tentou normatizar a pesquisa em saúde por meio da </a:t>
            </a:r>
            <a:r>
              <a:rPr lang="pt-BR" sz="1200" u="sng" dirty="0">
                <a:solidFill>
                  <a:srgbClr val="FF0000"/>
                </a:solidFill>
              </a:rPr>
              <a:t>Resolução nº 01 de </a:t>
            </a:r>
            <a:r>
              <a:rPr lang="pt-BR" sz="1200" u="sng" dirty="0" smtClean="0">
                <a:solidFill>
                  <a:srgbClr val="FF0000"/>
                </a:solidFill>
              </a:rPr>
              <a:t>1988</a:t>
            </a:r>
            <a:r>
              <a:rPr lang="pt-BR" sz="1200" dirty="0" smtClean="0">
                <a:solidFill>
                  <a:srgbClr val="808284"/>
                </a:solidFill>
              </a:rPr>
              <a:t>, </a:t>
            </a:r>
            <a:r>
              <a:rPr lang="pt-BR" sz="1200" dirty="0">
                <a:solidFill>
                  <a:srgbClr val="808284"/>
                </a:solidFill>
              </a:rPr>
              <a:t>porém </a:t>
            </a:r>
            <a:r>
              <a:rPr lang="pt-BR" sz="1200" dirty="0" smtClean="0">
                <a:solidFill>
                  <a:srgbClr val="808284"/>
                </a:solidFill>
              </a:rPr>
              <a:t>ela não </a:t>
            </a:r>
            <a:r>
              <a:rPr lang="pt-BR" sz="1200" dirty="0">
                <a:solidFill>
                  <a:srgbClr val="808284"/>
                </a:solidFill>
              </a:rPr>
              <a:t>foi efetiva.</a:t>
            </a:r>
          </a:p>
          <a:p>
            <a:pPr>
              <a:buSzPts val="1600"/>
            </a:pPr>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20" name="Retângulo 19"/>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4"/>
          <p:cNvSpPr/>
          <p:nvPr/>
        </p:nvSpPr>
        <p:spPr>
          <a:xfrm>
            <a:off x="5556176" y="2291860"/>
            <a:ext cx="821475" cy="1788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Google Shape;401;p61">
            <a:extLst>
              <a:ext uri="{FF2B5EF4-FFF2-40B4-BE49-F238E27FC236}">
                <a16:creationId xmlns="" xmlns:a16="http://schemas.microsoft.com/office/drawing/2014/main" id="{9D01709D-51A5-764D-B320-23B8814D1755}"/>
              </a:ext>
            </a:extLst>
          </p:cNvPr>
          <p:cNvSpPr txBox="1"/>
          <p:nvPr/>
        </p:nvSpPr>
        <p:spPr>
          <a:xfrm>
            <a:off x="1057554" y="2920054"/>
            <a:ext cx="3606738" cy="121031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Siga para a próxima tela.</a:t>
            </a:r>
            <a:endParaRPr lang="pt-BR" sz="1200" b="1" dirty="0">
              <a:solidFill>
                <a:srgbClr val="FECE22"/>
              </a:solidFill>
            </a:endParaRPr>
          </a:p>
        </p:txBody>
      </p:sp>
      <p:sp>
        <p:nvSpPr>
          <p:cNvPr id="27" name="Elipse 26"/>
          <p:cNvSpPr/>
          <p:nvPr/>
        </p:nvSpPr>
        <p:spPr>
          <a:xfrm>
            <a:off x="6377651" y="2807232"/>
            <a:ext cx="202069" cy="19418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8" name="Conector reto 27"/>
          <p:cNvCxnSpPr/>
          <p:nvPr/>
        </p:nvCxnSpPr>
        <p:spPr>
          <a:xfrm>
            <a:off x="5775160" y="2926866"/>
            <a:ext cx="550286"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Pentágono 28"/>
          <p:cNvSpPr/>
          <p:nvPr/>
        </p:nvSpPr>
        <p:spPr>
          <a:xfrm rot="5400000">
            <a:off x="6089008" y="1866947"/>
            <a:ext cx="788298" cy="368053"/>
          </a:xfrm>
          <a:prstGeom prst="homePlat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CaixaDeTexto 29"/>
          <p:cNvSpPr txBox="1"/>
          <p:nvPr/>
        </p:nvSpPr>
        <p:spPr>
          <a:xfrm>
            <a:off x="5807126" y="1542117"/>
            <a:ext cx="550288" cy="954107"/>
          </a:xfrm>
          <a:prstGeom prst="rect">
            <a:avLst/>
          </a:prstGeom>
          <a:noFill/>
        </p:spPr>
        <p:txBody>
          <a:bodyPr wrap="square" rtlCol="0">
            <a:spAutoFit/>
          </a:bodyPr>
          <a:lstStyle/>
          <a:p>
            <a:r>
              <a:rPr lang="pt-BR" b="1" dirty="0" smtClean="0"/>
              <a:t>1</a:t>
            </a:r>
          </a:p>
          <a:p>
            <a:r>
              <a:rPr lang="pt-BR" b="1" dirty="0" smtClean="0"/>
              <a:t>9</a:t>
            </a:r>
          </a:p>
          <a:p>
            <a:r>
              <a:rPr lang="pt-BR" b="1" dirty="0" smtClean="0"/>
              <a:t>9</a:t>
            </a:r>
          </a:p>
          <a:p>
            <a:r>
              <a:rPr lang="pt-BR" b="1" dirty="0" smtClean="0"/>
              <a:t>5</a:t>
            </a:r>
          </a:p>
        </p:txBody>
      </p:sp>
      <p:sp>
        <p:nvSpPr>
          <p:cNvPr id="32" name="Elipse 31"/>
          <p:cNvSpPr/>
          <p:nvPr/>
        </p:nvSpPr>
        <p:spPr>
          <a:xfrm>
            <a:off x="6378996" y="4452199"/>
            <a:ext cx="202069" cy="19418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3" name="Conector reto 32"/>
          <p:cNvCxnSpPr/>
          <p:nvPr/>
        </p:nvCxnSpPr>
        <p:spPr>
          <a:xfrm>
            <a:off x="6749133" y="4560866"/>
            <a:ext cx="550286"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CaixaDeTexto 33"/>
          <p:cNvSpPr txBox="1"/>
          <p:nvPr/>
        </p:nvSpPr>
        <p:spPr>
          <a:xfrm>
            <a:off x="7369843" y="4299256"/>
            <a:ext cx="1094872" cy="523220"/>
          </a:xfrm>
          <a:prstGeom prst="rect">
            <a:avLst/>
          </a:prstGeom>
          <a:noFill/>
        </p:spPr>
        <p:txBody>
          <a:bodyPr wrap="square" rtlCol="0">
            <a:spAutoFit/>
          </a:bodyPr>
          <a:lstStyle/>
          <a:p>
            <a:pPr algn="ctr"/>
            <a:r>
              <a:rPr lang="pt-BR" b="1" dirty="0" smtClean="0"/>
              <a:t>CNS 196/96</a:t>
            </a:r>
            <a:endParaRPr lang="pt-BR" b="1" dirty="0"/>
          </a:p>
        </p:txBody>
      </p:sp>
      <p:sp>
        <p:nvSpPr>
          <p:cNvPr id="35" name="Retângulo 34"/>
          <p:cNvSpPr/>
          <p:nvPr/>
        </p:nvSpPr>
        <p:spPr>
          <a:xfrm>
            <a:off x="7369843" y="1343819"/>
            <a:ext cx="1183326" cy="16146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criar uma espécie de </a:t>
            </a:r>
            <a:r>
              <a:rPr lang="pt-BR" dirty="0" err="1" smtClean="0">
                <a:solidFill>
                  <a:schemeClr val="tx1"/>
                </a:solidFill>
              </a:rPr>
              <a:t>timeline</a:t>
            </a:r>
            <a:r>
              <a:rPr lang="pt-BR" dirty="0" smtClean="0">
                <a:solidFill>
                  <a:schemeClr val="tx1"/>
                </a:solidFill>
              </a:rPr>
              <a:t> com duas áreas destacadas para clique</a:t>
            </a:r>
            <a:endParaRPr lang="pt-BR" dirty="0">
              <a:solidFill>
                <a:schemeClr val="tx1"/>
              </a:solidFill>
            </a:endParaRPr>
          </a:p>
        </p:txBody>
      </p:sp>
      <p:sp>
        <p:nvSpPr>
          <p:cNvPr id="36" name="CaixaDeTexto 35"/>
          <p:cNvSpPr txBox="1"/>
          <p:nvPr/>
        </p:nvSpPr>
        <p:spPr>
          <a:xfrm>
            <a:off x="4605798" y="2534991"/>
            <a:ext cx="1094872" cy="738664"/>
          </a:xfrm>
          <a:prstGeom prst="rect">
            <a:avLst/>
          </a:prstGeom>
          <a:noFill/>
        </p:spPr>
        <p:txBody>
          <a:bodyPr wrap="square" rtlCol="0">
            <a:spAutoFit/>
          </a:bodyPr>
          <a:lstStyle/>
          <a:p>
            <a:pPr algn="ctr"/>
            <a:r>
              <a:rPr lang="pt-BR" b="1" dirty="0" smtClean="0"/>
              <a:t>Política </a:t>
            </a:r>
          </a:p>
          <a:p>
            <a:pPr algn="ctr"/>
            <a:r>
              <a:rPr lang="pt-BR" b="1" dirty="0" smtClean="0"/>
              <a:t>de </a:t>
            </a:r>
          </a:p>
          <a:p>
            <a:pPr algn="ctr"/>
            <a:r>
              <a:rPr lang="pt-BR" b="1" dirty="0" smtClean="0"/>
              <a:t>defesa</a:t>
            </a:r>
            <a:endParaRPr lang="pt-BR" b="1" dirty="0"/>
          </a:p>
        </p:txBody>
      </p:sp>
      <p:sp>
        <p:nvSpPr>
          <p:cNvPr id="37" name="Pentágono 36"/>
          <p:cNvSpPr/>
          <p:nvPr/>
        </p:nvSpPr>
        <p:spPr>
          <a:xfrm rot="5400000">
            <a:off x="6089008" y="3499099"/>
            <a:ext cx="788298" cy="368053"/>
          </a:xfrm>
          <a:prstGeom prst="homePlat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aixaDeTexto 37"/>
          <p:cNvSpPr txBox="1"/>
          <p:nvPr/>
        </p:nvSpPr>
        <p:spPr>
          <a:xfrm>
            <a:off x="5818424" y="3357509"/>
            <a:ext cx="550288" cy="954107"/>
          </a:xfrm>
          <a:prstGeom prst="rect">
            <a:avLst/>
          </a:prstGeom>
          <a:noFill/>
        </p:spPr>
        <p:txBody>
          <a:bodyPr wrap="square" rtlCol="0">
            <a:spAutoFit/>
          </a:bodyPr>
          <a:lstStyle/>
          <a:p>
            <a:r>
              <a:rPr lang="pt-BR" b="1" dirty="0" smtClean="0"/>
              <a:t>1</a:t>
            </a:r>
          </a:p>
          <a:p>
            <a:r>
              <a:rPr lang="pt-BR" b="1" dirty="0" smtClean="0"/>
              <a:t>9</a:t>
            </a:r>
          </a:p>
          <a:p>
            <a:r>
              <a:rPr lang="pt-BR" b="1" dirty="0" smtClean="0"/>
              <a:t>9</a:t>
            </a:r>
          </a:p>
          <a:p>
            <a:r>
              <a:rPr lang="pt-BR" b="1" dirty="0"/>
              <a:t>6</a:t>
            </a:r>
            <a:endParaRPr lang="pt-BR" b="1" dirty="0" smtClean="0"/>
          </a:p>
        </p:txBody>
      </p:sp>
      <p:sp>
        <p:nvSpPr>
          <p:cNvPr id="31" name="Retângulo 30"/>
          <p:cNvSpPr/>
          <p:nvPr/>
        </p:nvSpPr>
        <p:spPr>
          <a:xfrm>
            <a:off x="1487048" y="3440956"/>
            <a:ext cx="4636546" cy="2062478"/>
          </a:xfrm>
          <a:prstGeom prst="rect">
            <a:avLst/>
          </a:prstGeom>
          <a:solidFill>
            <a:srgbClr val="00BD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dirty="0"/>
          </a:p>
          <a:p>
            <a:r>
              <a:rPr lang="pt-BR" dirty="0" smtClean="0"/>
              <a:t>Depois disso é </a:t>
            </a:r>
            <a:r>
              <a:rPr lang="pt-BR" dirty="0"/>
              <a:t>promulgada a Res. CNS 196/96 e inicia-se o trabalho dos membros que compõem o Sistema CEP-CONEP em prol da sociedade. </a:t>
            </a:r>
          </a:p>
          <a:p>
            <a:endParaRPr lang="pt-BR" dirty="0"/>
          </a:p>
        </p:txBody>
      </p:sp>
      <p:sp>
        <p:nvSpPr>
          <p:cNvPr id="39" name="CaixaDeTexto 38"/>
          <p:cNvSpPr txBox="1"/>
          <p:nvPr/>
        </p:nvSpPr>
        <p:spPr>
          <a:xfrm>
            <a:off x="5633790" y="3487125"/>
            <a:ext cx="257607" cy="307777"/>
          </a:xfrm>
          <a:prstGeom prst="rect">
            <a:avLst/>
          </a:prstGeom>
          <a:noFill/>
        </p:spPr>
        <p:txBody>
          <a:bodyPr wrap="square" rtlCol="0">
            <a:spAutoFit/>
          </a:bodyPr>
          <a:lstStyle/>
          <a:p>
            <a:r>
              <a:rPr lang="pt-BR" dirty="0" smtClean="0">
                <a:solidFill>
                  <a:schemeClr val="bg1"/>
                </a:solidFill>
              </a:rPr>
              <a:t>X</a:t>
            </a:r>
            <a:endParaRPr lang="pt-BR" dirty="0">
              <a:solidFill>
                <a:schemeClr val="bg1"/>
              </a:solidFill>
            </a:endParaRPr>
          </a:p>
        </p:txBody>
      </p:sp>
      <p:sp>
        <p:nvSpPr>
          <p:cNvPr id="40" name="Google Shape;411;p62"/>
          <p:cNvSpPr/>
          <p:nvPr/>
        </p:nvSpPr>
        <p:spPr>
          <a:xfrm>
            <a:off x="8012300" y="5184956"/>
            <a:ext cx="1190700" cy="318900"/>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5.2</a:t>
            </a:r>
            <a:endParaRPr sz="12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76357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 </a:t>
            </a:r>
            <a:r>
              <a:rPr lang="pt-BR" sz="1200" b="0" i="0" u="none" strike="noStrike" cap="none" dirty="0" err="1">
                <a:solidFill>
                  <a:schemeClr val="lt1"/>
                </a:solidFill>
                <a:latin typeface="Arial"/>
                <a:ea typeface="Arial"/>
                <a:cs typeface="Arial"/>
                <a:sym typeface="Arial"/>
              </a:rPr>
              <a:t>Hotspot</a:t>
            </a:r>
            <a:r>
              <a:rPr lang="pt-BR" sz="1200" b="0" i="0" u="none" strike="noStrike" cap="none" dirty="0">
                <a:solidFill>
                  <a:schemeClr val="lt1"/>
                </a:solidFill>
                <a:latin typeface="Arial"/>
                <a:ea typeface="Arial"/>
                <a:cs typeface="Arial"/>
                <a:sym typeface="Arial"/>
              </a:rPr>
              <a:t> </a:t>
            </a:r>
            <a:r>
              <a:rPr lang="pt-BR" sz="1200" b="0" i="0" u="none" strike="noStrike" cap="none" dirty="0" err="1">
                <a:solidFill>
                  <a:schemeClr val="lt1"/>
                </a:solidFill>
                <a:latin typeface="Arial"/>
                <a:ea typeface="Arial"/>
                <a:cs typeface="Arial"/>
                <a:sym typeface="Arial"/>
              </a:rPr>
              <a:t>Image</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6</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smtClean="0">
                <a:solidFill>
                  <a:srgbClr val="00A9B2"/>
                </a:solidFill>
              </a:rPr>
              <a:t>O Sistema CEP/CONEP</a:t>
            </a:r>
            <a:endParaRPr lang="pt-BR" sz="2000" b="1" dirty="0">
              <a:solidFill>
                <a:srgbClr val="00A9B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9060" y="1689093"/>
            <a:ext cx="7012588" cy="31735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Google Shape;401;p61">
            <a:extLst>
              <a:ext uri="{FF2B5EF4-FFF2-40B4-BE49-F238E27FC236}">
                <a16:creationId xmlns="" xmlns:a16="http://schemas.microsoft.com/office/drawing/2014/main" id="{9D01709D-51A5-764D-B320-23B8814D1755}"/>
              </a:ext>
            </a:extLst>
          </p:cNvPr>
          <p:cNvSpPr txBox="1"/>
          <p:nvPr/>
        </p:nvSpPr>
        <p:spPr>
          <a:xfrm>
            <a:off x="3353791" y="1651078"/>
            <a:ext cx="4630204" cy="896305"/>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Clique nas siglas.</a:t>
            </a:r>
            <a:endParaRPr lang="pt-BR" sz="1200" b="1" dirty="0">
              <a:solidFill>
                <a:srgbClr val="FECE22"/>
              </a:solidFill>
            </a:endParaRPr>
          </a:p>
        </p:txBody>
      </p:sp>
      <p:pic>
        <p:nvPicPr>
          <p:cNvPr id="7170" name="Picture 2" descr="Vector linear infographic. Timeline with 2 option. Can be used for workflow layout, diagram, annual report, web design.Vector business template for presentation."/>
          <p:cNvPicPr>
            <a:picLocks noChangeAspect="1" noChangeArrowheads="1"/>
          </p:cNvPicPr>
          <p:nvPr/>
        </p:nvPicPr>
        <p:blipFill rotWithShape="1">
          <a:blip r:embed="rId5">
            <a:clrChange>
              <a:clrFrom>
                <a:srgbClr val="F1F6F9"/>
              </a:clrFrom>
              <a:clrTo>
                <a:srgbClr val="F1F6F9">
                  <a:alpha val="0"/>
                </a:srgbClr>
              </a:clrTo>
            </a:clrChange>
            <a:extLst>
              <a:ext uri="{28A0092B-C50C-407E-A947-70E740481C1C}">
                <a14:useLocalDpi xmlns:a14="http://schemas.microsoft.com/office/drawing/2010/main" val="0"/>
              </a:ext>
            </a:extLst>
          </a:blip>
          <a:srcRect l="16352" t="14860" r="12822" b="10771"/>
          <a:stretch/>
        </p:blipFill>
        <p:spPr bwMode="auto">
          <a:xfrm>
            <a:off x="1300782" y="2185436"/>
            <a:ext cx="6349305" cy="2535936"/>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1780032" y="2816352"/>
            <a:ext cx="2170176" cy="12947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b="1" dirty="0" smtClean="0">
                <a:solidFill>
                  <a:schemeClr val="accent5">
                    <a:lumMod val="75000"/>
                  </a:schemeClr>
                </a:solidFill>
              </a:rPr>
              <a:t>CEP</a:t>
            </a:r>
            <a:endParaRPr lang="pt-BR" sz="4000" b="1" dirty="0">
              <a:solidFill>
                <a:schemeClr val="accent5">
                  <a:lumMod val="75000"/>
                </a:schemeClr>
              </a:solidFill>
            </a:endParaRPr>
          </a:p>
        </p:txBody>
      </p:sp>
      <p:sp>
        <p:nvSpPr>
          <p:cNvPr id="23" name="Retângulo 22"/>
          <p:cNvSpPr/>
          <p:nvPr/>
        </p:nvSpPr>
        <p:spPr>
          <a:xfrm>
            <a:off x="4697165" y="2806039"/>
            <a:ext cx="2170176" cy="12947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b="1" dirty="0" smtClean="0">
                <a:solidFill>
                  <a:schemeClr val="accent5">
                    <a:lumMod val="75000"/>
                  </a:schemeClr>
                </a:solidFill>
              </a:rPr>
              <a:t>CONEP</a:t>
            </a:r>
            <a:endParaRPr lang="pt-BR" sz="4000" dirty="0"/>
          </a:p>
        </p:txBody>
      </p:sp>
      <p:sp>
        <p:nvSpPr>
          <p:cNvPr id="18" name="Google Shape;398;p61"/>
          <p:cNvSpPr/>
          <p:nvPr/>
        </p:nvSpPr>
        <p:spPr>
          <a:xfrm>
            <a:off x="7811663" y="527685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6</a:t>
            </a:r>
            <a:endParaRPr sz="12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843313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 </a:t>
            </a:r>
            <a:r>
              <a:rPr lang="pt-BR" sz="1200" b="0" i="0" u="none" strike="noStrike" cap="none" dirty="0" err="1">
                <a:solidFill>
                  <a:schemeClr val="lt1"/>
                </a:solidFill>
                <a:latin typeface="Arial"/>
                <a:ea typeface="Arial"/>
                <a:cs typeface="Arial"/>
                <a:sym typeface="Arial"/>
              </a:rPr>
              <a:t>Hotspot</a:t>
            </a:r>
            <a:r>
              <a:rPr lang="pt-BR" sz="1200" b="0" i="0" u="none" strike="noStrike" cap="none" dirty="0">
                <a:solidFill>
                  <a:schemeClr val="lt1"/>
                </a:solidFill>
                <a:latin typeface="Arial"/>
                <a:ea typeface="Arial"/>
                <a:cs typeface="Arial"/>
                <a:sym typeface="Arial"/>
              </a:rPr>
              <a:t> </a:t>
            </a:r>
            <a:r>
              <a:rPr lang="pt-BR" sz="1200" b="0" i="0" u="none" strike="noStrike" cap="none" dirty="0" err="1">
                <a:solidFill>
                  <a:schemeClr val="lt1"/>
                </a:solidFill>
                <a:latin typeface="Arial"/>
                <a:ea typeface="Arial"/>
                <a:cs typeface="Arial"/>
                <a:sym typeface="Arial"/>
              </a:rPr>
              <a:t>Image</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6.1</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smtClean="0">
                <a:solidFill>
                  <a:srgbClr val="00A9B2"/>
                </a:solidFill>
              </a:rPr>
              <a:t>O Sistema CEP/CONEP</a:t>
            </a:r>
            <a:endParaRPr lang="pt-BR" sz="2000" b="1" dirty="0">
              <a:solidFill>
                <a:srgbClr val="00A9B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9060" y="1689093"/>
            <a:ext cx="7012588" cy="31735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Google Shape;401;p61">
            <a:extLst>
              <a:ext uri="{FF2B5EF4-FFF2-40B4-BE49-F238E27FC236}">
                <a16:creationId xmlns="" xmlns:a16="http://schemas.microsoft.com/office/drawing/2014/main" id="{9D01709D-51A5-764D-B320-23B8814D1755}"/>
              </a:ext>
            </a:extLst>
          </p:cNvPr>
          <p:cNvSpPr txBox="1"/>
          <p:nvPr/>
        </p:nvSpPr>
        <p:spPr>
          <a:xfrm>
            <a:off x="3638867" y="1689093"/>
            <a:ext cx="4630204" cy="896305"/>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Clique nas siglas.</a:t>
            </a:r>
            <a:endParaRPr lang="pt-BR" sz="1200" b="1" dirty="0">
              <a:solidFill>
                <a:srgbClr val="FECE22"/>
              </a:solidFill>
            </a:endParaRPr>
          </a:p>
        </p:txBody>
      </p:sp>
      <p:pic>
        <p:nvPicPr>
          <p:cNvPr id="7170" name="Picture 2" descr="Vector linear infographic. Timeline with 2 option. Can be used for workflow layout, diagram, annual report, web design.Vector business template for presentation."/>
          <p:cNvPicPr>
            <a:picLocks noChangeAspect="1" noChangeArrowheads="1"/>
          </p:cNvPicPr>
          <p:nvPr/>
        </p:nvPicPr>
        <p:blipFill rotWithShape="1">
          <a:blip r:embed="rId5">
            <a:clrChange>
              <a:clrFrom>
                <a:srgbClr val="F1F6F9"/>
              </a:clrFrom>
              <a:clrTo>
                <a:srgbClr val="F1F6F9">
                  <a:alpha val="0"/>
                </a:srgbClr>
              </a:clrTo>
            </a:clrChange>
            <a:extLst>
              <a:ext uri="{28A0092B-C50C-407E-A947-70E740481C1C}">
                <a14:useLocalDpi xmlns:a14="http://schemas.microsoft.com/office/drawing/2010/main" val="0"/>
              </a:ext>
            </a:extLst>
          </a:blip>
          <a:srcRect l="16352" t="14860" r="12822" b="10771"/>
          <a:stretch/>
        </p:blipFill>
        <p:spPr bwMode="auto">
          <a:xfrm>
            <a:off x="1300782" y="2185436"/>
            <a:ext cx="6349305" cy="2535936"/>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1780032" y="2816352"/>
            <a:ext cx="2170176" cy="12947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b="1" dirty="0" smtClean="0">
                <a:solidFill>
                  <a:schemeClr val="accent5">
                    <a:lumMod val="75000"/>
                  </a:schemeClr>
                </a:solidFill>
              </a:rPr>
              <a:t>CEP</a:t>
            </a:r>
            <a:endParaRPr lang="pt-BR" sz="4000" b="1" dirty="0">
              <a:solidFill>
                <a:schemeClr val="accent5">
                  <a:lumMod val="75000"/>
                </a:schemeClr>
              </a:solidFill>
            </a:endParaRPr>
          </a:p>
        </p:txBody>
      </p:sp>
      <p:sp>
        <p:nvSpPr>
          <p:cNvPr id="23" name="Retângulo 22"/>
          <p:cNvSpPr/>
          <p:nvPr/>
        </p:nvSpPr>
        <p:spPr>
          <a:xfrm>
            <a:off x="4697165" y="2806039"/>
            <a:ext cx="2170176" cy="12947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b="1" dirty="0" smtClean="0">
                <a:solidFill>
                  <a:schemeClr val="accent5">
                    <a:lumMod val="75000"/>
                  </a:schemeClr>
                </a:solidFill>
              </a:rPr>
              <a:t>CONEP</a:t>
            </a:r>
            <a:endParaRPr lang="pt-BR" sz="4000" dirty="0"/>
          </a:p>
        </p:txBody>
      </p:sp>
      <p:sp>
        <p:nvSpPr>
          <p:cNvPr id="18" name="Retângulo 17"/>
          <p:cNvSpPr/>
          <p:nvPr/>
        </p:nvSpPr>
        <p:spPr>
          <a:xfrm>
            <a:off x="4355431" y="2479507"/>
            <a:ext cx="4499309" cy="2279880"/>
          </a:xfrm>
          <a:prstGeom prst="rect">
            <a:avLst/>
          </a:prstGeom>
          <a:solidFill>
            <a:srgbClr val="00BD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dirty="0"/>
          </a:p>
          <a:p>
            <a:endParaRPr lang="pt-BR" b="1" dirty="0" smtClean="0"/>
          </a:p>
          <a:p>
            <a:r>
              <a:rPr lang="pt-BR" dirty="0" smtClean="0"/>
              <a:t>Colegiado </a:t>
            </a:r>
            <a:r>
              <a:rPr lang="pt-BR" dirty="0"/>
              <a:t>interdisciplinar e independente, de caráter consultivo, deliberativo e educativo, que é constituído nas </a:t>
            </a:r>
            <a:r>
              <a:rPr lang="pt-BR" u="sng" dirty="0">
                <a:solidFill>
                  <a:srgbClr val="FF0000"/>
                </a:solidFill>
              </a:rPr>
              <a:t>instituições de pesquisa </a:t>
            </a:r>
            <a:r>
              <a:rPr lang="pt-BR" dirty="0" smtClean="0"/>
              <a:t>.</a:t>
            </a:r>
            <a:endParaRPr lang="pt-BR" dirty="0"/>
          </a:p>
        </p:txBody>
      </p:sp>
      <p:sp>
        <p:nvSpPr>
          <p:cNvPr id="19" name="CaixaDeTexto 18"/>
          <p:cNvSpPr txBox="1"/>
          <p:nvPr/>
        </p:nvSpPr>
        <p:spPr>
          <a:xfrm>
            <a:off x="8433102" y="2558830"/>
            <a:ext cx="257607" cy="307777"/>
          </a:xfrm>
          <a:prstGeom prst="rect">
            <a:avLst/>
          </a:prstGeom>
          <a:noFill/>
        </p:spPr>
        <p:txBody>
          <a:bodyPr wrap="square" rtlCol="0">
            <a:spAutoFit/>
          </a:bodyPr>
          <a:lstStyle/>
          <a:p>
            <a:r>
              <a:rPr lang="pt-BR" dirty="0" smtClean="0">
                <a:solidFill>
                  <a:schemeClr val="bg1"/>
                </a:solidFill>
              </a:rPr>
              <a:t>X</a:t>
            </a:r>
            <a:endParaRPr lang="pt-BR" dirty="0">
              <a:solidFill>
                <a:schemeClr val="bg1"/>
              </a:solidFill>
            </a:endParaRPr>
          </a:p>
        </p:txBody>
      </p:sp>
      <p:sp>
        <p:nvSpPr>
          <p:cNvPr id="21" name="Retângulo 20"/>
          <p:cNvSpPr/>
          <p:nvPr/>
        </p:nvSpPr>
        <p:spPr>
          <a:xfrm>
            <a:off x="1140685" y="5050326"/>
            <a:ext cx="4501630" cy="6264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fazer um link </a:t>
            </a:r>
            <a:r>
              <a:rPr lang="pt-BR" dirty="0" err="1" smtClean="0">
                <a:solidFill>
                  <a:schemeClr val="tx1"/>
                </a:solidFill>
              </a:rPr>
              <a:t>clicável</a:t>
            </a:r>
            <a:r>
              <a:rPr lang="pt-BR" dirty="0" smtClean="0">
                <a:solidFill>
                  <a:schemeClr val="tx1"/>
                </a:solidFill>
              </a:rPr>
              <a:t> que remeta para </a:t>
            </a:r>
            <a:r>
              <a:rPr lang="pt-BR" u="sng" dirty="0">
                <a:hlinkClick r:id="rId6"/>
              </a:rPr>
              <a:t>https://conselho.saude.gov.br/comites-de-etica-em-pesquisa-conep?view=default</a:t>
            </a:r>
            <a:r>
              <a:rPr lang="pt-BR" dirty="0"/>
              <a:t> </a:t>
            </a:r>
            <a:endParaRPr lang="pt-BR" dirty="0">
              <a:solidFill>
                <a:schemeClr val="tx1"/>
              </a:solidFill>
            </a:endParaRPr>
          </a:p>
        </p:txBody>
      </p:sp>
      <p:cxnSp>
        <p:nvCxnSpPr>
          <p:cNvPr id="24" name="Conector reto 23"/>
          <p:cNvCxnSpPr/>
          <p:nvPr/>
        </p:nvCxnSpPr>
        <p:spPr>
          <a:xfrm flipV="1">
            <a:off x="3638867" y="4226016"/>
            <a:ext cx="1685240" cy="650176"/>
          </a:xfrm>
          <a:prstGeom prst="line">
            <a:avLst/>
          </a:prstGeom>
        </p:spPr>
        <p:style>
          <a:lnRef idx="1">
            <a:schemeClr val="accent1"/>
          </a:lnRef>
          <a:fillRef idx="0">
            <a:schemeClr val="accent1"/>
          </a:fillRef>
          <a:effectRef idx="0">
            <a:schemeClr val="accent1"/>
          </a:effectRef>
          <a:fontRef idx="minor">
            <a:schemeClr val="tx1"/>
          </a:fontRef>
        </p:style>
      </p:cxnSp>
      <p:sp>
        <p:nvSpPr>
          <p:cNvPr id="25" name="Google Shape;398;p61"/>
          <p:cNvSpPr/>
          <p:nvPr/>
        </p:nvSpPr>
        <p:spPr>
          <a:xfrm>
            <a:off x="7772680" y="5231752"/>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6.1</a:t>
            </a:r>
            <a:endParaRPr sz="12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58331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 </a:t>
            </a:r>
            <a:r>
              <a:rPr lang="pt-BR" sz="1200" b="0" i="0" u="none" strike="noStrike" cap="none" dirty="0" err="1">
                <a:solidFill>
                  <a:schemeClr val="lt1"/>
                </a:solidFill>
                <a:latin typeface="Arial"/>
                <a:ea typeface="Arial"/>
                <a:cs typeface="Arial"/>
                <a:sym typeface="Arial"/>
              </a:rPr>
              <a:t>Hotspot</a:t>
            </a:r>
            <a:r>
              <a:rPr lang="pt-BR" sz="1200" b="0" i="0" u="none" strike="noStrike" cap="none" dirty="0">
                <a:solidFill>
                  <a:schemeClr val="lt1"/>
                </a:solidFill>
                <a:latin typeface="Arial"/>
                <a:ea typeface="Arial"/>
                <a:cs typeface="Arial"/>
                <a:sym typeface="Arial"/>
              </a:rPr>
              <a:t> </a:t>
            </a:r>
            <a:r>
              <a:rPr lang="pt-BR" sz="1200" b="0" i="0" u="none" strike="noStrike" cap="none" dirty="0" err="1">
                <a:solidFill>
                  <a:schemeClr val="lt1"/>
                </a:solidFill>
                <a:latin typeface="Arial"/>
                <a:ea typeface="Arial"/>
                <a:cs typeface="Arial"/>
                <a:sym typeface="Arial"/>
              </a:rPr>
              <a:t>Image</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6.2</a:t>
            </a:r>
          </a:p>
        </p:txBody>
      </p:sp>
      <p:sp>
        <p:nvSpPr>
          <p:cNvPr id="399" name="Google Shape;399;p61"/>
          <p:cNvSpPr txBox="1"/>
          <p:nvPr/>
        </p:nvSpPr>
        <p:spPr>
          <a:xfrm>
            <a:off x="839061" y="859249"/>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smtClean="0">
                <a:solidFill>
                  <a:srgbClr val="00A9B2"/>
                </a:solidFill>
              </a:rPr>
              <a:t>O Sistema CEP/CONEP</a:t>
            </a:r>
            <a:endParaRPr lang="pt-BR" sz="2000" b="1" dirty="0">
              <a:solidFill>
                <a:srgbClr val="00A9B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9060" y="1689093"/>
            <a:ext cx="7012588" cy="31735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Google Shape;401;p61">
            <a:extLst>
              <a:ext uri="{FF2B5EF4-FFF2-40B4-BE49-F238E27FC236}">
                <a16:creationId xmlns="" xmlns:a16="http://schemas.microsoft.com/office/drawing/2014/main" id="{9D01709D-51A5-764D-B320-23B8814D1755}"/>
              </a:ext>
            </a:extLst>
          </p:cNvPr>
          <p:cNvSpPr txBox="1"/>
          <p:nvPr/>
        </p:nvSpPr>
        <p:spPr>
          <a:xfrm>
            <a:off x="3353791" y="1651078"/>
            <a:ext cx="4630204" cy="896305"/>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Clique nas siglas.</a:t>
            </a:r>
            <a:endParaRPr lang="pt-BR" sz="1200" b="1" dirty="0">
              <a:solidFill>
                <a:srgbClr val="FECE22"/>
              </a:solidFill>
            </a:endParaRPr>
          </a:p>
        </p:txBody>
      </p:sp>
      <p:pic>
        <p:nvPicPr>
          <p:cNvPr id="7170" name="Picture 2" descr="Vector linear infographic. Timeline with 2 option. Can be used for workflow layout, diagram, annual report, web design.Vector business template for presentation."/>
          <p:cNvPicPr>
            <a:picLocks noChangeAspect="1" noChangeArrowheads="1"/>
          </p:cNvPicPr>
          <p:nvPr/>
        </p:nvPicPr>
        <p:blipFill rotWithShape="1">
          <a:blip r:embed="rId5">
            <a:clrChange>
              <a:clrFrom>
                <a:srgbClr val="F1F6F9"/>
              </a:clrFrom>
              <a:clrTo>
                <a:srgbClr val="F1F6F9">
                  <a:alpha val="0"/>
                </a:srgbClr>
              </a:clrTo>
            </a:clrChange>
            <a:extLst>
              <a:ext uri="{28A0092B-C50C-407E-A947-70E740481C1C}">
                <a14:useLocalDpi xmlns:a14="http://schemas.microsoft.com/office/drawing/2010/main" val="0"/>
              </a:ext>
            </a:extLst>
          </a:blip>
          <a:srcRect l="16352" t="14860" r="12822" b="10771"/>
          <a:stretch/>
        </p:blipFill>
        <p:spPr bwMode="auto">
          <a:xfrm>
            <a:off x="1300782" y="2185436"/>
            <a:ext cx="6349305" cy="2535936"/>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1780032" y="2816352"/>
            <a:ext cx="2170176" cy="12947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b="1" dirty="0" smtClean="0">
                <a:solidFill>
                  <a:schemeClr val="accent5">
                    <a:lumMod val="75000"/>
                  </a:schemeClr>
                </a:solidFill>
              </a:rPr>
              <a:t>CEP</a:t>
            </a:r>
            <a:endParaRPr lang="pt-BR" sz="4000" b="1" dirty="0">
              <a:solidFill>
                <a:schemeClr val="accent5">
                  <a:lumMod val="75000"/>
                </a:schemeClr>
              </a:solidFill>
            </a:endParaRPr>
          </a:p>
        </p:txBody>
      </p:sp>
      <p:sp>
        <p:nvSpPr>
          <p:cNvPr id="23" name="Retângulo 22"/>
          <p:cNvSpPr/>
          <p:nvPr/>
        </p:nvSpPr>
        <p:spPr>
          <a:xfrm>
            <a:off x="4697165" y="2806039"/>
            <a:ext cx="2170176" cy="12947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b="1" dirty="0" smtClean="0">
                <a:solidFill>
                  <a:schemeClr val="accent5">
                    <a:lumMod val="75000"/>
                  </a:schemeClr>
                </a:solidFill>
              </a:rPr>
              <a:t>CONEP</a:t>
            </a:r>
            <a:endParaRPr lang="pt-BR" sz="4000" dirty="0"/>
          </a:p>
        </p:txBody>
      </p:sp>
      <p:sp>
        <p:nvSpPr>
          <p:cNvPr id="18" name="Retângulo 17"/>
          <p:cNvSpPr/>
          <p:nvPr/>
        </p:nvSpPr>
        <p:spPr>
          <a:xfrm>
            <a:off x="184551" y="2441492"/>
            <a:ext cx="4499309" cy="2279880"/>
          </a:xfrm>
          <a:prstGeom prst="rect">
            <a:avLst/>
          </a:prstGeom>
          <a:solidFill>
            <a:srgbClr val="00BD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dirty="0"/>
          </a:p>
          <a:p>
            <a:endParaRPr lang="pt-BR" b="1" dirty="0" smtClean="0"/>
          </a:p>
          <a:p>
            <a:r>
              <a:rPr lang="pt-BR" dirty="0" smtClean="0"/>
              <a:t>É a instância </a:t>
            </a:r>
            <a:r>
              <a:rPr lang="pt-BR" dirty="0"/>
              <a:t>central que elabora e atualiza as diretrizes e normas éticas, gere os </a:t>
            </a:r>
            <a:r>
              <a:rPr lang="pt-BR" dirty="0" err="1"/>
              <a:t>CEPs</a:t>
            </a:r>
            <a:r>
              <a:rPr lang="pt-BR" dirty="0"/>
              <a:t> e atua também de forma deliberativa no seu colegiado</a:t>
            </a:r>
            <a:r>
              <a:rPr lang="pt-BR" dirty="0" smtClean="0"/>
              <a:t>.</a:t>
            </a:r>
          </a:p>
          <a:p>
            <a:endParaRPr lang="pt-BR" dirty="0"/>
          </a:p>
          <a:p>
            <a:r>
              <a:rPr lang="pt-BR" b="1" dirty="0" smtClean="0">
                <a:solidFill>
                  <a:schemeClr val="accent1">
                    <a:lumMod val="50000"/>
                  </a:schemeClr>
                </a:solidFill>
              </a:rPr>
              <a:t>Atenção: </a:t>
            </a:r>
          </a:p>
          <a:p>
            <a:endParaRPr lang="pt-BR" b="1" dirty="0">
              <a:solidFill>
                <a:schemeClr val="accent1">
                  <a:lumMod val="50000"/>
                </a:schemeClr>
              </a:solidFill>
            </a:endParaRPr>
          </a:p>
          <a:p>
            <a:r>
              <a:rPr lang="pt-BR" b="1" dirty="0" smtClean="0">
                <a:solidFill>
                  <a:schemeClr val="accent1">
                    <a:lumMod val="50000"/>
                  </a:schemeClr>
                </a:solidFill>
              </a:rPr>
              <a:t>Você </a:t>
            </a:r>
            <a:r>
              <a:rPr lang="pt-BR" b="1" dirty="0">
                <a:solidFill>
                  <a:schemeClr val="accent1">
                    <a:lumMod val="50000"/>
                  </a:schemeClr>
                </a:solidFill>
              </a:rPr>
              <a:t>verá o fluxo de tramitação no módulo </a:t>
            </a:r>
            <a:r>
              <a:rPr lang="pt-BR" b="1" dirty="0" smtClean="0">
                <a:solidFill>
                  <a:schemeClr val="accent1">
                    <a:lumMod val="50000"/>
                  </a:schemeClr>
                </a:solidFill>
              </a:rPr>
              <a:t>4.</a:t>
            </a:r>
            <a:endParaRPr lang="pt-BR" b="1" dirty="0">
              <a:solidFill>
                <a:schemeClr val="accent1">
                  <a:lumMod val="50000"/>
                </a:schemeClr>
              </a:solidFill>
            </a:endParaRPr>
          </a:p>
        </p:txBody>
      </p:sp>
      <p:sp>
        <p:nvSpPr>
          <p:cNvPr id="19" name="CaixaDeTexto 18"/>
          <p:cNvSpPr txBox="1"/>
          <p:nvPr/>
        </p:nvSpPr>
        <p:spPr>
          <a:xfrm>
            <a:off x="4262222" y="2520815"/>
            <a:ext cx="257607" cy="307777"/>
          </a:xfrm>
          <a:prstGeom prst="rect">
            <a:avLst/>
          </a:prstGeom>
          <a:noFill/>
        </p:spPr>
        <p:txBody>
          <a:bodyPr wrap="square" rtlCol="0">
            <a:spAutoFit/>
          </a:bodyPr>
          <a:lstStyle/>
          <a:p>
            <a:r>
              <a:rPr lang="pt-BR" dirty="0" smtClean="0">
                <a:solidFill>
                  <a:schemeClr val="bg1"/>
                </a:solidFill>
              </a:rPr>
              <a:t>X</a:t>
            </a:r>
            <a:endParaRPr lang="pt-BR" dirty="0">
              <a:solidFill>
                <a:schemeClr val="bg1"/>
              </a:solidFill>
            </a:endParaRPr>
          </a:p>
        </p:txBody>
      </p:sp>
      <p:sp>
        <p:nvSpPr>
          <p:cNvPr id="21" name="Google Shape;398;p61"/>
          <p:cNvSpPr/>
          <p:nvPr/>
        </p:nvSpPr>
        <p:spPr>
          <a:xfrm>
            <a:off x="7772680" y="527685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6.2</a:t>
            </a:r>
          </a:p>
        </p:txBody>
      </p:sp>
    </p:spTree>
    <p:extLst>
      <p:ext uri="{BB962C8B-B14F-4D97-AF65-F5344CB8AC3E}">
        <p14:creationId xmlns:p14="http://schemas.microsoft.com/office/powerpoint/2010/main" val="1904784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 </a:t>
            </a:r>
            <a:r>
              <a:rPr lang="pt-BR" sz="1200" b="0" i="0" u="none" strike="noStrike" cap="none" dirty="0" err="1">
                <a:solidFill>
                  <a:schemeClr val="lt1"/>
                </a:solidFill>
                <a:latin typeface="Arial"/>
                <a:ea typeface="Arial"/>
                <a:cs typeface="Arial"/>
                <a:sym typeface="Arial"/>
              </a:rPr>
              <a:t>Hotspot</a:t>
            </a:r>
            <a:r>
              <a:rPr lang="pt-BR" sz="1200" b="0" i="0" u="none" strike="noStrike" cap="none" dirty="0">
                <a:solidFill>
                  <a:schemeClr val="lt1"/>
                </a:solidFill>
                <a:latin typeface="Arial"/>
                <a:ea typeface="Arial"/>
                <a:cs typeface="Arial"/>
                <a:sym typeface="Arial"/>
              </a:rPr>
              <a:t> </a:t>
            </a:r>
            <a:r>
              <a:rPr lang="pt-BR" sz="1200" b="0" i="0" u="none" strike="noStrike" cap="none" dirty="0" err="1">
                <a:solidFill>
                  <a:schemeClr val="lt1"/>
                </a:solidFill>
                <a:latin typeface="Arial"/>
                <a:ea typeface="Arial"/>
                <a:cs typeface="Arial"/>
                <a:sym typeface="Arial"/>
              </a:rPr>
              <a:t>Image</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6.3</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smtClean="0">
                <a:solidFill>
                  <a:srgbClr val="00A9B2"/>
                </a:solidFill>
              </a:rPr>
              <a:t>O Sistema CEP/CONEP</a:t>
            </a:r>
            <a:endParaRPr lang="pt-BR" sz="2000" b="1" dirty="0">
              <a:solidFill>
                <a:srgbClr val="00A9B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9060" y="1689093"/>
            <a:ext cx="7012588" cy="31735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Google Shape;401;p61">
            <a:extLst>
              <a:ext uri="{FF2B5EF4-FFF2-40B4-BE49-F238E27FC236}">
                <a16:creationId xmlns="" xmlns:a16="http://schemas.microsoft.com/office/drawing/2014/main" id="{9D01709D-51A5-764D-B320-23B8814D1755}"/>
              </a:ext>
            </a:extLst>
          </p:cNvPr>
          <p:cNvSpPr txBox="1"/>
          <p:nvPr/>
        </p:nvSpPr>
        <p:spPr>
          <a:xfrm>
            <a:off x="3353791" y="1651078"/>
            <a:ext cx="4630204" cy="896305"/>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Siga para próxima tela.</a:t>
            </a:r>
            <a:endParaRPr lang="pt-BR" sz="1200" b="1" dirty="0">
              <a:solidFill>
                <a:srgbClr val="FECE22"/>
              </a:solidFill>
            </a:endParaRPr>
          </a:p>
        </p:txBody>
      </p:sp>
      <p:pic>
        <p:nvPicPr>
          <p:cNvPr id="7170" name="Picture 2" descr="Vector linear infographic. Timeline with 2 option. Can be used for workflow layout, diagram, annual report, web design.Vector business template for presentation."/>
          <p:cNvPicPr>
            <a:picLocks noChangeAspect="1" noChangeArrowheads="1"/>
          </p:cNvPicPr>
          <p:nvPr/>
        </p:nvPicPr>
        <p:blipFill rotWithShape="1">
          <a:blip r:embed="rId5">
            <a:clrChange>
              <a:clrFrom>
                <a:srgbClr val="F1F6F9"/>
              </a:clrFrom>
              <a:clrTo>
                <a:srgbClr val="F1F6F9">
                  <a:alpha val="0"/>
                </a:srgbClr>
              </a:clrTo>
            </a:clrChange>
            <a:extLst>
              <a:ext uri="{28A0092B-C50C-407E-A947-70E740481C1C}">
                <a14:useLocalDpi xmlns:a14="http://schemas.microsoft.com/office/drawing/2010/main" val="0"/>
              </a:ext>
            </a:extLst>
          </a:blip>
          <a:srcRect l="16352" t="14860" r="12822" b="10771"/>
          <a:stretch/>
        </p:blipFill>
        <p:spPr bwMode="auto">
          <a:xfrm>
            <a:off x="1300782" y="2185436"/>
            <a:ext cx="6349305" cy="2535936"/>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1780032" y="2816352"/>
            <a:ext cx="2170176" cy="12947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b="1" dirty="0" smtClean="0">
                <a:solidFill>
                  <a:schemeClr val="accent5">
                    <a:lumMod val="75000"/>
                  </a:schemeClr>
                </a:solidFill>
              </a:rPr>
              <a:t>CEP</a:t>
            </a:r>
            <a:endParaRPr lang="pt-BR" sz="4000" b="1" dirty="0">
              <a:solidFill>
                <a:schemeClr val="accent5">
                  <a:lumMod val="75000"/>
                </a:schemeClr>
              </a:solidFill>
            </a:endParaRPr>
          </a:p>
        </p:txBody>
      </p:sp>
      <p:sp>
        <p:nvSpPr>
          <p:cNvPr id="23" name="Retângulo 22"/>
          <p:cNvSpPr/>
          <p:nvPr/>
        </p:nvSpPr>
        <p:spPr>
          <a:xfrm>
            <a:off x="4697165" y="2806039"/>
            <a:ext cx="2170176" cy="12947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b="1" dirty="0" smtClean="0">
                <a:solidFill>
                  <a:schemeClr val="accent5">
                    <a:lumMod val="75000"/>
                  </a:schemeClr>
                </a:solidFill>
              </a:rPr>
              <a:t>CONEP</a:t>
            </a:r>
            <a:endParaRPr lang="pt-BR" sz="4000" dirty="0"/>
          </a:p>
        </p:txBody>
      </p:sp>
      <p:sp>
        <p:nvSpPr>
          <p:cNvPr id="18" name="Google Shape;398;p61"/>
          <p:cNvSpPr/>
          <p:nvPr/>
        </p:nvSpPr>
        <p:spPr>
          <a:xfrm>
            <a:off x="7772680" y="527685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6.3</a:t>
            </a:r>
            <a:endParaRPr sz="12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171187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lvl="0">
              <a:buSzPts val="1200"/>
            </a:pPr>
            <a:r>
              <a:rPr lang="pt-BR" sz="1200" dirty="0">
                <a:solidFill>
                  <a:schemeClr val="lt1"/>
                </a:solidFill>
              </a:rPr>
              <a:t>Interação: Texto + </a:t>
            </a:r>
            <a:r>
              <a:rPr lang="pt-BR" sz="1200" dirty="0" err="1" smtClean="0">
                <a:solidFill>
                  <a:schemeClr val="lt1"/>
                </a:solidFill>
              </a:rPr>
              <a:t>Hotspot</a:t>
            </a:r>
            <a:r>
              <a:rPr lang="pt-BR" sz="1200" dirty="0" smtClean="0">
                <a:solidFill>
                  <a:schemeClr val="lt1"/>
                </a:solidFill>
              </a:rPr>
              <a:t> </a:t>
            </a:r>
            <a:r>
              <a:rPr lang="pt-BR" sz="1200" dirty="0" err="1" smtClean="0">
                <a:solidFill>
                  <a:schemeClr val="lt1"/>
                </a:solidFill>
              </a:rPr>
              <a:t>image</a:t>
            </a:r>
            <a:endParaRPr lang="pt-BR" sz="1200" dirty="0">
              <a:solidFill>
                <a:schemeClr val="lt1"/>
              </a:solidFil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7</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03942" y="1068837"/>
            <a:ext cx="3957136"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smtClean="0">
                <a:solidFill>
                  <a:srgbClr val="00A9B2"/>
                </a:solidFill>
              </a:rPr>
              <a:t>Resoluções complementares da CONEP</a:t>
            </a:r>
            <a:endParaRPr lang="pt-BR" sz="2000" b="1" dirty="0">
              <a:solidFill>
                <a:srgbClr val="00A9B2"/>
              </a:solidFill>
            </a:endParaRPr>
          </a:p>
        </p:txBody>
      </p:sp>
      <p:sp>
        <p:nvSpPr>
          <p:cNvPr id="400" name="Google Shape;400;p61"/>
          <p:cNvSpPr txBox="1"/>
          <p:nvPr/>
        </p:nvSpPr>
        <p:spPr>
          <a:xfrm>
            <a:off x="883962" y="1812476"/>
            <a:ext cx="3471470" cy="2220262"/>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Após </a:t>
            </a:r>
            <a:r>
              <a:rPr lang="pt-BR" sz="1200" dirty="0">
                <a:solidFill>
                  <a:srgbClr val="808284"/>
                </a:solidFill>
              </a:rPr>
              <a:t>a implantação do Sistema CEP/CONEP verificou-se que determinadas áreas precisavam de uma </a:t>
            </a:r>
            <a:r>
              <a:rPr lang="pt-BR" sz="1200" dirty="0" smtClean="0">
                <a:solidFill>
                  <a:srgbClr val="808284"/>
                </a:solidFill>
              </a:rPr>
              <a:t>complementaridade </a:t>
            </a:r>
            <a:r>
              <a:rPr lang="pt-BR" sz="1200" dirty="0">
                <a:solidFill>
                  <a:srgbClr val="808284"/>
                </a:solidFill>
              </a:rPr>
              <a:t>na sua regulamentação</a:t>
            </a:r>
            <a:r>
              <a:rPr lang="pt-BR" sz="1200" dirty="0" smtClean="0">
                <a:solidFill>
                  <a:srgbClr val="808284"/>
                </a:solidFill>
              </a:rPr>
              <a:t>.</a:t>
            </a:r>
          </a:p>
          <a:p>
            <a:endParaRPr lang="pt-BR" sz="1200" dirty="0">
              <a:solidFill>
                <a:srgbClr val="808284"/>
              </a:solidFill>
            </a:endParaRPr>
          </a:p>
          <a:p>
            <a:r>
              <a:rPr lang="pt-BR" sz="1200" dirty="0" smtClean="0">
                <a:solidFill>
                  <a:srgbClr val="808284"/>
                </a:solidFill>
              </a:rPr>
              <a:t>Por isso, antes </a:t>
            </a:r>
            <a:r>
              <a:rPr lang="pt-BR" sz="1200" dirty="0">
                <a:solidFill>
                  <a:srgbClr val="808284"/>
                </a:solidFill>
              </a:rPr>
              <a:t>de começar a atuar em uma pesquisa clínica </a:t>
            </a:r>
            <a:r>
              <a:rPr lang="pt-BR" sz="1200" dirty="0" smtClean="0">
                <a:solidFill>
                  <a:srgbClr val="808284"/>
                </a:solidFill>
              </a:rPr>
              <a:t>é necessário conhecer </a:t>
            </a:r>
            <a:r>
              <a:rPr lang="pt-BR" sz="1200" dirty="0">
                <a:solidFill>
                  <a:srgbClr val="808284"/>
                </a:solidFill>
              </a:rPr>
              <a:t>as resoluções e agir conforme o </a:t>
            </a:r>
            <a:r>
              <a:rPr lang="pt-BR" sz="1200" dirty="0" smtClean="0">
                <a:solidFill>
                  <a:srgbClr val="808284"/>
                </a:solidFill>
              </a:rPr>
              <a:t>recomendado </a:t>
            </a:r>
            <a:r>
              <a:rPr lang="pt-BR" sz="1200" dirty="0">
                <a:solidFill>
                  <a:srgbClr val="808284"/>
                </a:solidFill>
              </a:rPr>
              <a:t>e aplicável </a:t>
            </a:r>
            <a:r>
              <a:rPr lang="pt-BR" sz="1200" dirty="0" smtClean="0">
                <a:solidFill>
                  <a:srgbClr val="808284"/>
                </a:solidFill>
              </a:rPr>
              <a:t>à </a:t>
            </a:r>
            <a:r>
              <a:rPr lang="pt-BR" sz="1200" dirty="0">
                <a:solidFill>
                  <a:srgbClr val="808284"/>
                </a:solidFill>
              </a:rPr>
              <a:t>temática de seu estudo. </a:t>
            </a: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sp>
        <p:nvSpPr>
          <p:cNvPr id="13" name="Google Shape;401;p61">
            <a:extLst>
              <a:ext uri="{FF2B5EF4-FFF2-40B4-BE49-F238E27FC236}">
                <a16:creationId xmlns="" xmlns:a16="http://schemas.microsoft.com/office/drawing/2014/main" id="{9D01709D-51A5-764D-B320-23B8814D1755}"/>
              </a:ext>
            </a:extLst>
          </p:cNvPr>
          <p:cNvSpPr txBox="1"/>
          <p:nvPr/>
        </p:nvSpPr>
        <p:spPr>
          <a:xfrm>
            <a:off x="973130" y="3710859"/>
            <a:ext cx="3606738" cy="121031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na  imagem e saiba mais.</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Google Shape;398;p61"/>
          <p:cNvSpPr/>
          <p:nvPr/>
        </p:nvSpPr>
        <p:spPr>
          <a:xfrm>
            <a:off x="7772680" y="5232753"/>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7</a:t>
            </a:r>
            <a:endParaRPr sz="1200" b="0" i="0" u="none" strike="noStrike" cap="none" dirty="0">
              <a:solidFill>
                <a:schemeClr val="lt1"/>
              </a:solidFill>
              <a:latin typeface="Arial"/>
              <a:ea typeface="Arial"/>
              <a:cs typeface="Arial"/>
              <a:sym typeface="Arial"/>
            </a:endParaRPr>
          </a:p>
        </p:txBody>
      </p:sp>
      <p:sp>
        <p:nvSpPr>
          <p:cNvPr id="4" name="Retângulo 3"/>
          <p:cNvSpPr/>
          <p:nvPr/>
        </p:nvSpPr>
        <p:spPr>
          <a:xfrm>
            <a:off x="4861078" y="1812476"/>
            <a:ext cx="3092075" cy="20922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Imagem de uma lupa em um documento.</a:t>
            </a:r>
            <a:endParaRPr lang="pt-BR" dirty="0">
              <a:solidFill>
                <a:schemeClr val="tx1"/>
              </a:solidFill>
            </a:endParaRPr>
          </a:p>
        </p:txBody>
      </p:sp>
    </p:spTree>
    <p:extLst>
      <p:ext uri="{BB962C8B-B14F-4D97-AF65-F5344CB8AC3E}">
        <p14:creationId xmlns:p14="http://schemas.microsoft.com/office/powerpoint/2010/main" val="3949099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lvl="0">
              <a:buSzPts val="1200"/>
            </a:pPr>
            <a:r>
              <a:rPr lang="pt-BR" sz="1200" dirty="0">
                <a:solidFill>
                  <a:schemeClr val="lt1"/>
                </a:solidFill>
              </a:rPr>
              <a:t>Interação: Texto + </a:t>
            </a:r>
            <a:r>
              <a:rPr lang="pt-BR" sz="1200" dirty="0" err="1" smtClean="0">
                <a:solidFill>
                  <a:schemeClr val="lt1"/>
                </a:solidFill>
              </a:rPr>
              <a:t>Hotspot</a:t>
            </a:r>
            <a:r>
              <a:rPr lang="pt-BR" sz="1200" dirty="0" smtClean="0">
                <a:solidFill>
                  <a:schemeClr val="lt1"/>
                </a:solidFill>
              </a:rPr>
              <a:t> </a:t>
            </a:r>
            <a:r>
              <a:rPr lang="pt-BR" sz="1200" dirty="0" err="1" smtClean="0">
                <a:solidFill>
                  <a:schemeClr val="lt1"/>
                </a:solidFill>
              </a:rPr>
              <a:t>image</a:t>
            </a:r>
            <a:endParaRPr lang="pt-BR" sz="1200" dirty="0">
              <a:solidFill>
                <a:schemeClr val="lt1"/>
              </a:solidFil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7.1</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03942" y="1068837"/>
            <a:ext cx="3957136"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smtClean="0">
                <a:solidFill>
                  <a:srgbClr val="00A9B2"/>
                </a:solidFill>
              </a:rPr>
              <a:t>Resoluções complementares da CONEP</a:t>
            </a:r>
            <a:endParaRPr lang="pt-BR" sz="2000" b="1" dirty="0">
              <a:solidFill>
                <a:srgbClr val="00A9B2"/>
              </a:solidFill>
            </a:endParaRPr>
          </a:p>
        </p:txBody>
      </p:sp>
      <p:sp>
        <p:nvSpPr>
          <p:cNvPr id="400" name="Google Shape;400;p61"/>
          <p:cNvSpPr txBox="1"/>
          <p:nvPr/>
        </p:nvSpPr>
        <p:spPr>
          <a:xfrm>
            <a:off x="883962" y="1812476"/>
            <a:ext cx="3471470" cy="2220262"/>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Após </a:t>
            </a:r>
            <a:r>
              <a:rPr lang="pt-BR" sz="1200" dirty="0">
                <a:solidFill>
                  <a:srgbClr val="808284"/>
                </a:solidFill>
              </a:rPr>
              <a:t>a implantação do Sistema CEP/CONEP verificou-se que determinadas áreas precisavam de uma complementariedade na sua regulamentação</a:t>
            </a:r>
            <a:r>
              <a:rPr lang="pt-BR" sz="1200" dirty="0" smtClean="0">
                <a:solidFill>
                  <a:srgbClr val="808284"/>
                </a:solidFill>
              </a:rPr>
              <a:t>.</a:t>
            </a:r>
          </a:p>
          <a:p>
            <a:endParaRPr lang="pt-BR" sz="1200" dirty="0">
              <a:solidFill>
                <a:srgbClr val="808284"/>
              </a:solidFill>
            </a:endParaRPr>
          </a:p>
          <a:p>
            <a:r>
              <a:rPr lang="pt-BR" sz="1200" dirty="0" smtClean="0">
                <a:solidFill>
                  <a:srgbClr val="808284"/>
                </a:solidFill>
              </a:rPr>
              <a:t>Por isso, antes </a:t>
            </a:r>
            <a:r>
              <a:rPr lang="pt-BR" sz="1200" dirty="0">
                <a:solidFill>
                  <a:srgbClr val="808284"/>
                </a:solidFill>
              </a:rPr>
              <a:t>de começar a atuar em uma pesquisa clínica </a:t>
            </a:r>
            <a:r>
              <a:rPr lang="pt-BR" sz="1200" dirty="0" smtClean="0">
                <a:solidFill>
                  <a:srgbClr val="808284"/>
                </a:solidFill>
              </a:rPr>
              <a:t>é necessário conhecer </a:t>
            </a:r>
            <a:r>
              <a:rPr lang="pt-BR" sz="1200" dirty="0">
                <a:solidFill>
                  <a:srgbClr val="808284"/>
                </a:solidFill>
              </a:rPr>
              <a:t>as resoluções e agir conforme o </a:t>
            </a:r>
            <a:r>
              <a:rPr lang="pt-BR" sz="1200" dirty="0" smtClean="0">
                <a:solidFill>
                  <a:srgbClr val="808284"/>
                </a:solidFill>
              </a:rPr>
              <a:t>recomendado </a:t>
            </a:r>
            <a:r>
              <a:rPr lang="pt-BR" sz="1200" dirty="0">
                <a:solidFill>
                  <a:srgbClr val="808284"/>
                </a:solidFill>
              </a:rPr>
              <a:t>e aplicável a temática de seu estudo. </a:t>
            </a: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sp>
        <p:nvSpPr>
          <p:cNvPr id="13" name="Google Shape;401;p61">
            <a:extLst>
              <a:ext uri="{FF2B5EF4-FFF2-40B4-BE49-F238E27FC236}">
                <a16:creationId xmlns="" xmlns:a16="http://schemas.microsoft.com/office/drawing/2014/main" id="{9D01709D-51A5-764D-B320-23B8814D1755}"/>
              </a:ext>
            </a:extLst>
          </p:cNvPr>
          <p:cNvSpPr txBox="1"/>
          <p:nvPr/>
        </p:nvSpPr>
        <p:spPr>
          <a:xfrm>
            <a:off x="973130" y="3710859"/>
            <a:ext cx="3606738" cy="121031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Siga para próxima tela e conheça algumas normativas.</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p:cNvSpPr/>
          <p:nvPr/>
        </p:nvSpPr>
        <p:spPr>
          <a:xfrm>
            <a:off x="457858" y="4483631"/>
            <a:ext cx="3283963" cy="118300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fazer um link </a:t>
            </a:r>
            <a:r>
              <a:rPr lang="pt-BR" dirty="0" err="1" smtClean="0">
                <a:solidFill>
                  <a:schemeClr val="tx1"/>
                </a:solidFill>
              </a:rPr>
              <a:t>clicável</a:t>
            </a:r>
            <a:r>
              <a:rPr lang="pt-BR" dirty="0" smtClean="0">
                <a:solidFill>
                  <a:schemeClr val="tx1"/>
                </a:solidFill>
              </a:rPr>
              <a:t> que remeta para </a:t>
            </a:r>
            <a:r>
              <a:rPr lang="pt-BR" u="sng" dirty="0">
                <a:hlinkClick r:id="rId5"/>
              </a:rPr>
              <a:t>https://conselho.saude.gov.br/normativas-conep?view=default</a:t>
            </a:r>
            <a:endParaRPr lang="pt-BR" dirty="0">
              <a:solidFill>
                <a:schemeClr val="tx1"/>
              </a:solidFill>
            </a:endParaRPr>
          </a:p>
        </p:txBody>
      </p:sp>
      <p:cxnSp>
        <p:nvCxnSpPr>
          <p:cNvPr id="23" name="Conector reto 22"/>
          <p:cNvCxnSpPr/>
          <p:nvPr/>
        </p:nvCxnSpPr>
        <p:spPr>
          <a:xfrm flipV="1">
            <a:off x="3737248" y="4734097"/>
            <a:ext cx="1685240" cy="650176"/>
          </a:xfrm>
          <a:prstGeom prst="line">
            <a:avLst/>
          </a:prstGeom>
        </p:spPr>
        <p:style>
          <a:lnRef idx="1">
            <a:schemeClr val="accent1"/>
          </a:lnRef>
          <a:fillRef idx="0">
            <a:schemeClr val="accent1"/>
          </a:fillRef>
          <a:effectRef idx="0">
            <a:schemeClr val="accent1"/>
          </a:effectRef>
          <a:fontRef idx="minor">
            <a:schemeClr val="tx1"/>
          </a:fontRef>
        </p:style>
      </p:cxnSp>
      <p:sp>
        <p:nvSpPr>
          <p:cNvPr id="22" name="Google Shape;398;p61"/>
          <p:cNvSpPr/>
          <p:nvPr/>
        </p:nvSpPr>
        <p:spPr>
          <a:xfrm>
            <a:off x="7772680" y="5354443"/>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7.1</a:t>
            </a:r>
            <a:endParaRPr sz="1200" b="0" i="0" u="none" strike="noStrike" cap="none" dirty="0">
              <a:solidFill>
                <a:schemeClr val="lt1"/>
              </a:solidFill>
              <a:latin typeface="Arial"/>
              <a:ea typeface="Arial"/>
              <a:cs typeface="Arial"/>
              <a:sym typeface="Arial"/>
            </a:endParaRPr>
          </a:p>
        </p:txBody>
      </p:sp>
      <p:sp>
        <p:nvSpPr>
          <p:cNvPr id="24" name="Retângulo 23"/>
          <p:cNvSpPr/>
          <p:nvPr/>
        </p:nvSpPr>
        <p:spPr>
          <a:xfrm>
            <a:off x="4861078" y="1812476"/>
            <a:ext cx="3092075" cy="20922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Imagem de uma lupa em um documento.</a:t>
            </a:r>
            <a:endParaRPr lang="pt-BR" dirty="0">
              <a:solidFill>
                <a:schemeClr val="tx1"/>
              </a:solidFill>
            </a:endParaRPr>
          </a:p>
        </p:txBody>
      </p:sp>
      <p:sp>
        <p:nvSpPr>
          <p:cNvPr id="25" name="Canto dobrado 24"/>
          <p:cNvSpPr/>
          <p:nvPr/>
        </p:nvSpPr>
        <p:spPr>
          <a:xfrm>
            <a:off x="5027395" y="3127022"/>
            <a:ext cx="3869110" cy="2122089"/>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dirty="0" smtClean="0"/>
          </a:p>
          <a:p>
            <a:r>
              <a:rPr lang="pt-BR" dirty="0" smtClean="0"/>
              <a:t>Fique </a:t>
            </a:r>
            <a:r>
              <a:rPr lang="pt-BR" dirty="0"/>
              <a:t>atento </a:t>
            </a:r>
            <a:r>
              <a:rPr lang="pt-BR" dirty="0" smtClean="0"/>
              <a:t>às </a:t>
            </a:r>
            <a:r>
              <a:rPr lang="pt-BR" dirty="0"/>
              <a:t>atualizações, pois do mesmo modo que a ciência tem descobertas, novos desafios éticos surgem e as resoluções são alteradas </a:t>
            </a:r>
            <a:r>
              <a:rPr lang="pt-BR" dirty="0" smtClean="0"/>
              <a:t>ou</a:t>
            </a:r>
            <a:r>
              <a:rPr lang="pt-BR" b="1" dirty="0"/>
              <a:t> </a:t>
            </a:r>
            <a:r>
              <a:rPr lang="pt-BR" dirty="0"/>
              <a:t>resoluções complementares são </a:t>
            </a:r>
            <a:r>
              <a:rPr lang="pt-BR" dirty="0" smtClean="0"/>
              <a:t>elaboradas. </a:t>
            </a:r>
          </a:p>
          <a:p>
            <a:endParaRPr lang="pt-BR" dirty="0"/>
          </a:p>
          <a:p>
            <a:r>
              <a:rPr lang="pt-BR" dirty="0" smtClean="0"/>
              <a:t>Para </a:t>
            </a:r>
            <a:r>
              <a:rPr lang="pt-BR" dirty="0"/>
              <a:t>manter-se atualizado </a:t>
            </a:r>
            <a:r>
              <a:rPr lang="pt-BR" dirty="0" smtClean="0"/>
              <a:t>visite a página do </a:t>
            </a:r>
            <a:r>
              <a:rPr lang="pt-BR" u="sng" dirty="0" smtClean="0">
                <a:solidFill>
                  <a:srgbClr val="FF0000"/>
                </a:solidFill>
              </a:rPr>
              <a:t>Conselho da Saúde</a:t>
            </a:r>
            <a:r>
              <a:rPr lang="pt-BR" dirty="0" smtClean="0"/>
              <a:t>.</a:t>
            </a:r>
            <a:endParaRPr lang="pt-BR" dirty="0"/>
          </a:p>
        </p:txBody>
      </p:sp>
    </p:spTree>
    <p:extLst>
      <p:ext uri="{BB962C8B-B14F-4D97-AF65-F5344CB8AC3E}">
        <p14:creationId xmlns:p14="http://schemas.microsoft.com/office/powerpoint/2010/main" val="2731103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err="1" smtClean="0">
                <a:solidFill>
                  <a:schemeClr val="lt1"/>
                </a:solidFill>
                <a:latin typeface="Arial"/>
                <a:ea typeface="Arial"/>
                <a:cs typeface="Arial"/>
                <a:sym typeface="Arial"/>
              </a:rPr>
              <a:t>Timeline</a:t>
            </a:r>
            <a:r>
              <a:rPr lang="pt-BR" sz="1200" b="0" i="0" u="none" strike="noStrike" cap="none" dirty="0" smtClean="0">
                <a:solidFill>
                  <a:schemeClr val="lt1"/>
                </a:solidFill>
                <a:latin typeface="Arial"/>
                <a:ea typeface="Arial"/>
                <a:cs typeface="Arial"/>
                <a:sym typeface="Arial"/>
              </a:rPr>
              <a:t> interativa</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8</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Resoluções complementares da CONEP</a:t>
            </a:r>
          </a:p>
        </p:txBody>
      </p:sp>
      <p:sp>
        <p:nvSpPr>
          <p:cNvPr id="400" name="Google Shape;400;p61"/>
          <p:cNvSpPr txBox="1"/>
          <p:nvPr/>
        </p:nvSpPr>
        <p:spPr>
          <a:xfrm>
            <a:off x="839060" y="1413784"/>
            <a:ext cx="7775549" cy="2914375"/>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Como você viu anteriormente, é sua responsabilidade conhecer previamente </a:t>
            </a:r>
            <a:r>
              <a:rPr lang="pt-BR" sz="1200" dirty="0">
                <a:solidFill>
                  <a:srgbClr val="808284"/>
                </a:solidFill>
              </a:rPr>
              <a:t>as </a:t>
            </a:r>
            <a:r>
              <a:rPr lang="pt-BR" sz="1200" dirty="0" smtClean="0">
                <a:solidFill>
                  <a:srgbClr val="808284"/>
                </a:solidFill>
              </a:rPr>
              <a:t>resoluções e atuar em conformidade ao realizar uma pesquisa clínica. Para iniciar essa preparação, leia atentamente essas normativas.</a:t>
            </a: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sp>
        <p:nvSpPr>
          <p:cNvPr id="13" name="Google Shape;401;p61">
            <a:extLst>
              <a:ext uri="{FF2B5EF4-FFF2-40B4-BE49-F238E27FC236}">
                <a16:creationId xmlns="" xmlns:a16="http://schemas.microsoft.com/office/drawing/2014/main" id="{9D01709D-51A5-764D-B320-23B8814D1755}"/>
              </a:ext>
            </a:extLst>
          </p:cNvPr>
          <p:cNvSpPr txBox="1"/>
          <p:nvPr/>
        </p:nvSpPr>
        <p:spPr>
          <a:xfrm>
            <a:off x="1899673" y="2221505"/>
            <a:ext cx="4992867" cy="896305"/>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nas resoluções e veja informações sobre cada uma delas.</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437959" y="240632"/>
            <a:ext cx="2647028" cy="478449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a partir desta tela construir uma </a:t>
            </a:r>
            <a:r>
              <a:rPr lang="pt-BR" dirty="0" err="1" smtClean="0">
                <a:solidFill>
                  <a:schemeClr val="tx1"/>
                </a:solidFill>
              </a:rPr>
              <a:t>timeline</a:t>
            </a:r>
            <a:r>
              <a:rPr lang="pt-BR" dirty="0" smtClean="0">
                <a:solidFill>
                  <a:schemeClr val="tx1"/>
                </a:solidFill>
              </a:rPr>
              <a:t> interativa conforme a referência. Ela deverá ser continua, ou seja, ela será dividida em telas, mas graficamente durante a navegação deve dar a ideia que está sendo construída continuamente.</a:t>
            </a:r>
          </a:p>
          <a:p>
            <a:pPr algn="ctr"/>
            <a:endParaRPr lang="pt-BR" dirty="0">
              <a:solidFill>
                <a:schemeClr val="tx1"/>
              </a:solidFill>
            </a:endParaRPr>
          </a:p>
          <a:p>
            <a:pPr algn="ctr"/>
            <a:r>
              <a:rPr lang="pt-BR" b="1" dirty="0">
                <a:solidFill>
                  <a:schemeClr val="tx1"/>
                </a:solidFill>
              </a:rPr>
              <a:t>[Inserir uma LINHA DO TEMPO com a lista das resoluções e a pessoa ao passar o cursor abre um POP-UP com o link da normativa e o </a:t>
            </a:r>
            <a:r>
              <a:rPr lang="pt-BR" b="1" dirty="0" smtClean="0">
                <a:solidFill>
                  <a:schemeClr val="tx1"/>
                </a:solidFill>
              </a:rPr>
              <a:t>comentário]</a:t>
            </a:r>
          </a:p>
          <a:p>
            <a:pPr algn="ctr"/>
            <a:endParaRPr lang="pt-BR" b="1" dirty="0">
              <a:solidFill>
                <a:schemeClr val="tx1"/>
              </a:solidFill>
            </a:endParaRPr>
          </a:p>
          <a:p>
            <a:pPr algn="ctr"/>
            <a:r>
              <a:rPr lang="pt-BR" dirty="0">
                <a:solidFill>
                  <a:schemeClr val="tx1"/>
                </a:solidFill>
              </a:rPr>
              <a:t>Nos </a:t>
            </a:r>
            <a:r>
              <a:rPr lang="pt-BR" dirty="0" smtClean="0">
                <a:solidFill>
                  <a:schemeClr val="tx1"/>
                </a:solidFill>
              </a:rPr>
              <a:t>slides seguintes estarão sinalizados as resoluções de cada tela e os respectivos conteúdos.</a:t>
            </a:r>
            <a:endParaRPr lang="pt-BR" dirty="0">
              <a:solidFill>
                <a:schemeClr val="tx1"/>
              </a:solidFill>
            </a:endParaRPr>
          </a:p>
          <a:p>
            <a:pPr algn="ctr"/>
            <a:endParaRPr lang="pt-BR" b="1" dirty="0" smtClean="0">
              <a:solidFill>
                <a:schemeClr val="tx1"/>
              </a:solidFill>
            </a:endParaRPr>
          </a:p>
        </p:txBody>
      </p:sp>
      <p:sp>
        <p:nvSpPr>
          <p:cNvPr id="5" name="Elipse 4"/>
          <p:cNvSpPr/>
          <p:nvPr/>
        </p:nvSpPr>
        <p:spPr>
          <a:xfrm>
            <a:off x="1122052" y="3442652"/>
            <a:ext cx="1563643" cy="119481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bg1">
                    <a:lumMod val="75000"/>
                  </a:schemeClr>
                </a:solidFill>
              </a:rPr>
              <a:t>Res 01/88 </a:t>
            </a:r>
            <a:endParaRPr lang="pt-BR" dirty="0">
              <a:solidFill>
                <a:schemeClr val="bg1">
                  <a:lumMod val="75000"/>
                </a:schemeClr>
              </a:solidFill>
            </a:endParaRPr>
          </a:p>
        </p:txBody>
      </p:sp>
      <p:sp>
        <p:nvSpPr>
          <p:cNvPr id="21" name="Elipse 20"/>
          <p:cNvSpPr/>
          <p:nvPr/>
        </p:nvSpPr>
        <p:spPr>
          <a:xfrm>
            <a:off x="3065807" y="3435493"/>
            <a:ext cx="1563643" cy="119481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bg1">
                    <a:lumMod val="75000"/>
                  </a:schemeClr>
                </a:solidFill>
              </a:rPr>
              <a:t>Res </a:t>
            </a:r>
            <a:r>
              <a:rPr lang="pt-BR" b="1" dirty="0" smtClean="0">
                <a:solidFill>
                  <a:schemeClr val="bg1">
                    <a:lumMod val="75000"/>
                  </a:schemeClr>
                </a:solidFill>
              </a:rPr>
              <a:t>196/96 </a:t>
            </a:r>
            <a:endParaRPr lang="pt-BR" dirty="0">
              <a:solidFill>
                <a:schemeClr val="bg1">
                  <a:lumMod val="75000"/>
                </a:schemeClr>
              </a:solidFill>
            </a:endParaRPr>
          </a:p>
        </p:txBody>
      </p:sp>
      <p:sp>
        <p:nvSpPr>
          <p:cNvPr id="22" name="Elipse 21"/>
          <p:cNvSpPr/>
          <p:nvPr/>
        </p:nvSpPr>
        <p:spPr>
          <a:xfrm>
            <a:off x="4945642" y="3415966"/>
            <a:ext cx="1563643" cy="1194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Res </a:t>
            </a:r>
            <a:r>
              <a:rPr lang="pt-BR" b="1" dirty="0" smtClean="0"/>
              <a:t>240/97 </a:t>
            </a:r>
            <a:endParaRPr lang="pt-BR" dirty="0"/>
          </a:p>
        </p:txBody>
      </p:sp>
      <p:sp>
        <p:nvSpPr>
          <p:cNvPr id="23" name="Elipse 22"/>
          <p:cNvSpPr/>
          <p:nvPr/>
        </p:nvSpPr>
        <p:spPr>
          <a:xfrm>
            <a:off x="6700509" y="3382066"/>
            <a:ext cx="1563643" cy="1194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Res </a:t>
            </a:r>
            <a:r>
              <a:rPr lang="pt-BR" b="1" dirty="0" smtClean="0"/>
              <a:t>251/97 </a:t>
            </a:r>
            <a:endParaRPr lang="pt-BR" dirty="0"/>
          </a:p>
        </p:txBody>
      </p:sp>
      <p:sp>
        <p:nvSpPr>
          <p:cNvPr id="6" name="CaixaDeTexto 5"/>
          <p:cNvSpPr txBox="1"/>
          <p:nvPr/>
        </p:nvSpPr>
        <p:spPr>
          <a:xfrm>
            <a:off x="1531033" y="2886152"/>
            <a:ext cx="1293365" cy="307777"/>
          </a:xfrm>
          <a:prstGeom prst="rect">
            <a:avLst/>
          </a:prstGeom>
          <a:noFill/>
        </p:spPr>
        <p:txBody>
          <a:bodyPr wrap="square" rtlCol="0">
            <a:spAutoFit/>
          </a:bodyPr>
          <a:lstStyle/>
          <a:p>
            <a:r>
              <a:rPr lang="pt-BR" dirty="0" smtClean="0">
                <a:solidFill>
                  <a:schemeClr val="tx1"/>
                </a:solidFill>
              </a:rPr>
              <a:t>1988</a:t>
            </a:r>
            <a:endParaRPr lang="pt-BR" dirty="0">
              <a:solidFill>
                <a:schemeClr val="tx1"/>
              </a:solidFill>
            </a:endParaRPr>
          </a:p>
        </p:txBody>
      </p:sp>
      <p:sp>
        <p:nvSpPr>
          <p:cNvPr id="24" name="CaixaDeTexto 23"/>
          <p:cNvSpPr txBox="1"/>
          <p:nvPr/>
        </p:nvSpPr>
        <p:spPr>
          <a:xfrm>
            <a:off x="3478814" y="2879065"/>
            <a:ext cx="1293365" cy="307777"/>
          </a:xfrm>
          <a:prstGeom prst="rect">
            <a:avLst/>
          </a:prstGeom>
          <a:noFill/>
        </p:spPr>
        <p:txBody>
          <a:bodyPr wrap="square" rtlCol="0">
            <a:spAutoFit/>
          </a:bodyPr>
          <a:lstStyle/>
          <a:p>
            <a:r>
              <a:rPr lang="pt-BR" dirty="0" smtClean="0">
                <a:solidFill>
                  <a:schemeClr val="tx1"/>
                </a:solidFill>
              </a:rPr>
              <a:t>1996</a:t>
            </a:r>
            <a:endParaRPr lang="pt-BR" dirty="0">
              <a:solidFill>
                <a:schemeClr val="tx1"/>
              </a:solidFill>
            </a:endParaRPr>
          </a:p>
        </p:txBody>
      </p:sp>
      <p:sp>
        <p:nvSpPr>
          <p:cNvPr id="25" name="CaixaDeTexto 24"/>
          <p:cNvSpPr txBox="1"/>
          <p:nvPr/>
        </p:nvSpPr>
        <p:spPr>
          <a:xfrm>
            <a:off x="6113467" y="2811765"/>
            <a:ext cx="1293365" cy="307777"/>
          </a:xfrm>
          <a:prstGeom prst="rect">
            <a:avLst/>
          </a:prstGeom>
          <a:noFill/>
        </p:spPr>
        <p:txBody>
          <a:bodyPr wrap="square" rtlCol="0">
            <a:spAutoFit/>
          </a:bodyPr>
          <a:lstStyle/>
          <a:p>
            <a:r>
              <a:rPr lang="pt-BR" dirty="0" smtClean="0"/>
              <a:t>1997</a:t>
            </a:r>
            <a:endParaRPr lang="pt-BR" dirty="0"/>
          </a:p>
        </p:txBody>
      </p:sp>
      <p:pic>
        <p:nvPicPr>
          <p:cNvPr id="1026" name="Picture 2" descr="Timeline infographic design vector and marketing icons can be used for workflow layout, diagram, annual report. Vector infographics timeline design template with 3D paper lab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2648" y="118644"/>
            <a:ext cx="2070742" cy="1263153"/>
          </a:xfrm>
          <a:prstGeom prst="rect">
            <a:avLst/>
          </a:prstGeom>
          <a:noFill/>
          <a:extLst>
            <a:ext uri="{909E8E84-426E-40DD-AFC4-6F175D3DCCD1}">
              <a14:hiddenFill xmlns:a14="http://schemas.microsoft.com/office/drawing/2010/main">
                <a:solidFill>
                  <a:srgbClr val="FFFFFF"/>
                </a:solidFill>
              </a14:hiddenFill>
            </a:ext>
          </a:extLst>
        </p:spPr>
      </p:pic>
      <p:sp>
        <p:nvSpPr>
          <p:cNvPr id="26" name="Google Shape;398;p61"/>
          <p:cNvSpPr/>
          <p:nvPr/>
        </p:nvSpPr>
        <p:spPr>
          <a:xfrm>
            <a:off x="7772680" y="5195144"/>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8</a:t>
            </a:r>
            <a:endParaRPr sz="1200" b="0" i="0" u="none" strike="noStrike" cap="none" dirty="0">
              <a:solidFill>
                <a:schemeClr val="lt1"/>
              </a:solidFill>
              <a:latin typeface="Arial"/>
              <a:ea typeface="Arial"/>
              <a:cs typeface="Arial"/>
              <a:sym typeface="Arial"/>
            </a:endParaRPr>
          </a:p>
        </p:txBody>
      </p:sp>
      <p:sp>
        <p:nvSpPr>
          <p:cNvPr id="7" name="Retângulo 6"/>
          <p:cNvSpPr/>
          <p:nvPr/>
        </p:nvSpPr>
        <p:spPr>
          <a:xfrm>
            <a:off x="1209069" y="4742461"/>
            <a:ext cx="3338737" cy="122434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as duas primeiras resoluções devem ter um tom esmaecido em comparação com o restante da </a:t>
            </a:r>
            <a:r>
              <a:rPr lang="pt-BR" dirty="0" err="1" smtClean="0">
                <a:solidFill>
                  <a:schemeClr val="tx1"/>
                </a:solidFill>
              </a:rPr>
              <a:t>timeline</a:t>
            </a:r>
            <a:r>
              <a:rPr lang="pt-BR" dirty="0" smtClean="0">
                <a:solidFill>
                  <a:schemeClr val="tx1"/>
                </a:solidFill>
              </a:rPr>
              <a:t>, ou seja, menor destaque.</a:t>
            </a:r>
            <a:endParaRPr lang="pt-BR" dirty="0">
              <a:solidFill>
                <a:schemeClr val="tx1"/>
              </a:solidFill>
            </a:endParaRPr>
          </a:p>
        </p:txBody>
      </p:sp>
    </p:spTree>
    <p:extLst>
      <p:ext uri="{BB962C8B-B14F-4D97-AF65-F5344CB8AC3E}">
        <p14:creationId xmlns:p14="http://schemas.microsoft.com/office/powerpoint/2010/main" val="1705165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3200" y="184837"/>
            <a:ext cx="7886700" cy="424763"/>
          </a:xfrm>
        </p:spPr>
        <p:txBody>
          <a:bodyPr/>
          <a:lstStyle/>
          <a:p>
            <a:r>
              <a:rPr lang="pt-BR" sz="1600" b="1" dirty="0" smtClean="0"/>
              <a:t>Conteúdo </a:t>
            </a:r>
            <a:r>
              <a:rPr lang="pt-BR" sz="1600" b="1" dirty="0" err="1" smtClean="0"/>
              <a:t>Timeline</a:t>
            </a:r>
            <a:endParaRPr lang="pt-BR" sz="1600" b="1" dirty="0"/>
          </a:p>
        </p:txBody>
      </p:sp>
      <p:sp>
        <p:nvSpPr>
          <p:cNvPr id="3" name="Espaço Reservado para Texto 2"/>
          <p:cNvSpPr>
            <a:spLocks noGrp="1"/>
          </p:cNvSpPr>
          <p:nvPr>
            <p:ph type="body" idx="1"/>
          </p:nvPr>
        </p:nvSpPr>
        <p:spPr>
          <a:xfrm>
            <a:off x="0" y="938783"/>
            <a:ext cx="9180576" cy="4192310"/>
          </a:xfrm>
        </p:spPr>
        <p:txBody>
          <a:bodyPr/>
          <a:lstStyle/>
          <a:p>
            <a:pPr marL="514350" indent="-285750">
              <a:buFont typeface="Arial" panose="020B0604020202020204" pitchFamily="34" charset="0"/>
              <a:buChar char="•"/>
            </a:pPr>
            <a:r>
              <a:rPr lang="pt-BR" sz="1400" b="1" u="sng" dirty="0" smtClean="0">
                <a:solidFill>
                  <a:srgbClr val="FF0000"/>
                </a:solidFill>
              </a:rPr>
              <a:t>Resolução CNS 01/1988 </a:t>
            </a:r>
            <a:r>
              <a:rPr lang="pt-BR" sz="1400" dirty="0">
                <a:solidFill>
                  <a:srgbClr val="808284"/>
                </a:solidFill>
              </a:rPr>
              <a:t>(</a:t>
            </a:r>
            <a:r>
              <a:rPr lang="pt-BR" sz="1400" u="sng" dirty="0" smtClean="0">
                <a:hlinkClick r:id="rId2"/>
              </a:rPr>
              <a:t>https</a:t>
            </a:r>
            <a:r>
              <a:rPr lang="pt-BR" sz="1400" u="sng" dirty="0">
                <a:hlinkClick r:id="rId2"/>
              </a:rPr>
              <a:t>://</a:t>
            </a:r>
            <a:r>
              <a:rPr lang="pt-BR" sz="1400" u="sng" dirty="0" smtClean="0">
                <a:hlinkClick r:id="rId2"/>
              </a:rPr>
              <a:t>conselho.saude.gov.br/resolucoes/reso_88.htm</a:t>
            </a:r>
            <a:r>
              <a:rPr lang="pt-BR" sz="1400" u="sng" dirty="0" smtClean="0"/>
              <a:t>)</a:t>
            </a:r>
          </a:p>
          <a:p>
            <a:pPr marL="228600" indent="0"/>
            <a:r>
              <a:rPr lang="pt-BR" sz="1400" dirty="0" smtClean="0">
                <a:solidFill>
                  <a:srgbClr val="808284"/>
                </a:solidFill>
              </a:rPr>
              <a:t>Tentativa de normatização da </a:t>
            </a:r>
            <a:r>
              <a:rPr lang="pt-BR" sz="1400" dirty="0">
                <a:solidFill>
                  <a:srgbClr val="808284"/>
                </a:solidFill>
              </a:rPr>
              <a:t>pesquisa em </a:t>
            </a:r>
            <a:r>
              <a:rPr lang="pt-BR" sz="1400" dirty="0" smtClean="0">
                <a:solidFill>
                  <a:srgbClr val="808284"/>
                </a:solidFill>
              </a:rPr>
              <a:t>saúde.</a:t>
            </a:r>
            <a:endParaRPr lang="pt-BR" sz="1400" dirty="0" smtClean="0"/>
          </a:p>
          <a:p>
            <a:pPr marL="514350" indent="-285750">
              <a:buFont typeface="Arial" panose="020B0604020202020204" pitchFamily="34" charset="0"/>
              <a:buChar char="•"/>
            </a:pPr>
            <a:r>
              <a:rPr lang="pt-BR" sz="1400" b="1" u="sng" dirty="0">
                <a:solidFill>
                  <a:srgbClr val="FF0000"/>
                </a:solidFill>
              </a:rPr>
              <a:t>Resolução CNS </a:t>
            </a:r>
            <a:r>
              <a:rPr lang="pt-BR" sz="1400" b="1" u="sng" dirty="0" smtClean="0">
                <a:solidFill>
                  <a:srgbClr val="FF0000"/>
                </a:solidFill>
              </a:rPr>
              <a:t>196/1996 </a:t>
            </a:r>
            <a:r>
              <a:rPr lang="pt-BR" sz="1400" dirty="0"/>
              <a:t> </a:t>
            </a:r>
            <a:r>
              <a:rPr lang="pt-BR" sz="1400" dirty="0" smtClean="0"/>
              <a:t>(</a:t>
            </a:r>
            <a:r>
              <a:rPr lang="pt-BR" sz="1400" u="sng" dirty="0" smtClean="0">
                <a:hlinkClick r:id="rId3"/>
              </a:rPr>
              <a:t>https</a:t>
            </a:r>
            <a:r>
              <a:rPr lang="pt-BR" sz="1400" u="sng" dirty="0">
                <a:hlinkClick r:id="rId3"/>
              </a:rPr>
              <a:t>://conselho.saude.gov.br/resolucoes/reso_96.htm</a:t>
            </a:r>
            <a:r>
              <a:rPr lang="pt-BR" sz="1400" dirty="0"/>
              <a:t>)</a:t>
            </a:r>
            <a:endParaRPr lang="pt-BR" sz="1400" dirty="0" smtClean="0"/>
          </a:p>
          <a:p>
            <a:pPr marL="228600" indent="0"/>
            <a:r>
              <a:rPr lang="pt-BR" sz="1400" dirty="0" smtClean="0">
                <a:solidFill>
                  <a:srgbClr val="808284"/>
                </a:solidFill>
              </a:rPr>
              <a:t>Diretrizes </a:t>
            </a:r>
            <a:r>
              <a:rPr lang="pt-BR" sz="1400" dirty="0">
                <a:solidFill>
                  <a:srgbClr val="808284"/>
                </a:solidFill>
              </a:rPr>
              <a:t>e Normas para Pesquisa em Seres </a:t>
            </a:r>
            <a:r>
              <a:rPr lang="pt-BR" sz="1400" dirty="0" smtClean="0">
                <a:solidFill>
                  <a:srgbClr val="808284"/>
                </a:solidFill>
              </a:rPr>
              <a:t>Humanos.</a:t>
            </a:r>
          </a:p>
          <a:p>
            <a:pPr marL="514350" indent="-285750">
              <a:buFont typeface="Arial" panose="020B0604020202020204" pitchFamily="34" charset="0"/>
              <a:buChar char="•"/>
            </a:pPr>
            <a:r>
              <a:rPr lang="pt-BR" sz="1400" b="1" u="sng" dirty="0" smtClean="0">
                <a:solidFill>
                  <a:srgbClr val="FF0000"/>
                </a:solidFill>
              </a:rPr>
              <a:t>Resolução </a:t>
            </a:r>
            <a:r>
              <a:rPr lang="pt-BR" sz="1400" b="1" u="sng" dirty="0">
                <a:solidFill>
                  <a:srgbClr val="FF0000"/>
                </a:solidFill>
              </a:rPr>
              <a:t>CNS nº </a:t>
            </a:r>
            <a:r>
              <a:rPr lang="pt-BR" sz="1400" b="1" u="sng" dirty="0" smtClean="0">
                <a:solidFill>
                  <a:srgbClr val="FF0000"/>
                </a:solidFill>
              </a:rPr>
              <a:t>240/1997 </a:t>
            </a:r>
            <a:r>
              <a:rPr lang="pt-BR" sz="1400" dirty="0" smtClean="0"/>
              <a:t>(</a:t>
            </a:r>
            <a:r>
              <a:rPr lang="pt-BR" sz="1400" u="sng" dirty="0" smtClean="0">
                <a:hlinkClick r:id="rId4"/>
              </a:rPr>
              <a:t>https</a:t>
            </a:r>
            <a:r>
              <a:rPr lang="pt-BR" sz="1400" u="sng" dirty="0">
                <a:hlinkClick r:id="rId4"/>
              </a:rPr>
              <a:t>://bvsms.saude.gov.br/bvs/saudelegis/cns/1997/res0240_05_06_1997.html</a:t>
            </a:r>
            <a:r>
              <a:rPr lang="pt-BR" sz="1400" dirty="0"/>
              <a:t>)</a:t>
            </a:r>
          </a:p>
          <a:p>
            <a:pPr marL="228600" indent="0"/>
            <a:r>
              <a:rPr lang="pt-BR" sz="1400" dirty="0"/>
              <a:t>D</a:t>
            </a:r>
            <a:r>
              <a:rPr lang="pt-BR" sz="1400" dirty="0" smtClean="0"/>
              <a:t>efine </a:t>
            </a:r>
            <a:r>
              <a:rPr lang="pt-BR" sz="1400" dirty="0"/>
              <a:t>o termo Usuários para fins de composição do Comitê de Ética em </a:t>
            </a:r>
            <a:r>
              <a:rPr lang="pt-BR" sz="1400" dirty="0" smtClean="0"/>
              <a:t>Pesquisa.</a:t>
            </a:r>
          </a:p>
          <a:p>
            <a:pPr marL="228600" indent="0"/>
            <a:r>
              <a:rPr lang="pt-BR" sz="1400" dirty="0" smtClean="0"/>
              <a:t>Comentário</a:t>
            </a:r>
            <a:r>
              <a:rPr lang="pt-BR" sz="1400" dirty="0"/>
              <a:t>: A participação dos usuários é fundamental dentro do CEP, pois ele representa o controle social.</a:t>
            </a:r>
          </a:p>
          <a:p>
            <a:pPr marL="514350" indent="-285750">
              <a:buFont typeface="Arial" panose="020B0604020202020204" pitchFamily="34" charset="0"/>
              <a:buChar char="•"/>
            </a:pPr>
            <a:r>
              <a:rPr lang="pt-BR" sz="1400" b="1" u="sng" dirty="0">
                <a:solidFill>
                  <a:srgbClr val="FF0000"/>
                </a:solidFill>
              </a:rPr>
              <a:t>Resolução CNS nº 251/1997 </a:t>
            </a:r>
            <a:r>
              <a:rPr lang="pt-BR" sz="1400" dirty="0" smtClean="0"/>
              <a:t>(</a:t>
            </a:r>
            <a:r>
              <a:rPr lang="pt-BR" sz="1400" u="sng" dirty="0" smtClean="0">
                <a:hlinkClick r:id="rId5"/>
              </a:rPr>
              <a:t>https</a:t>
            </a:r>
            <a:r>
              <a:rPr lang="pt-BR" sz="1400" u="sng" dirty="0">
                <a:hlinkClick r:id="rId5"/>
              </a:rPr>
              <a:t>://bvsms.saude.gov.br/bvs/saudelegis/cns/1997/res0251_07_08_1997.html</a:t>
            </a:r>
            <a:r>
              <a:rPr lang="pt-BR" sz="1400" dirty="0"/>
              <a:t>)</a:t>
            </a:r>
          </a:p>
          <a:p>
            <a:pPr marL="228600" indent="0"/>
            <a:r>
              <a:rPr lang="pt-BR" sz="1400" dirty="0"/>
              <a:t>D</a:t>
            </a:r>
            <a:r>
              <a:rPr lang="pt-BR" sz="1400" dirty="0" smtClean="0"/>
              <a:t>efine </a:t>
            </a:r>
            <a:r>
              <a:rPr lang="pt-BR" sz="1400" dirty="0"/>
              <a:t>normas de pesquisa envolvendo seres humanos para a área temática de pesquisa com novos fármacos, medicamentos, vacinas e testes </a:t>
            </a:r>
            <a:r>
              <a:rPr lang="pt-BR" sz="1400" dirty="0" smtClean="0"/>
              <a:t>diagnósticos. </a:t>
            </a:r>
          </a:p>
          <a:p>
            <a:pPr marL="228600" indent="0"/>
            <a:r>
              <a:rPr lang="pt-BR" sz="1400" dirty="0" smtClean="0"/>
              <a:t>Comentário</a:t>
            </a:r>
            <a:r>
              <a:rPr lang="pt-BR" sz="1400" dirty="0"/>
              <a:t>: Um ponto a destacar é a recomendação de que o intervalo de participação entre projetos de pesquisa seja de no mínimo um ano, exceto quando houver benefício direto ao participante. Ainda prevê que os estudos de toxicidade anteriores ao ensaio clínico devem ser realizados pelo menos em 3 espécies animais, de ambos os sexos das quais uma deverá ser de mamíferos não roedores.</a:t>
            </a:r>
          </a:p>
          <a:p>
            <a:pPr marL="514350" indent="-285750">
              <a:buFont typeface="Arial" panose="020B0604020202020204" pitchFamily="34" charset="0"/>
              <a:buChar char="•"/>
            </a:pPr>
            <a:endParaRPr lang="pt-BR" sz="1400" dirty="0"/>
          </a:p>
          <a:p>
            <a:pPr marL="514350" indent="-285750">
              <a:buFont typeface="Arial" panose="020B0604020202020204" pitchFamily="34" charset="0"/>
              <a:buChar char="•"/>
            </a:pPr>
            <a:endParaRPr lang="pt-BR" sz="1400" dirty="0"/>
          </a:p>
        </p:txBody>
      </p:sp>
      <p:sp>
        <p:nvSpPr>
          <p:cNvPr id="4" name="Retângulo 3"/>
          <p:cNvSpPr/>
          <p:nvPr/>
        </p:nvSpPr>
        <p:spPr>
          <a:xfrm>
            <a:off x="8888540" y="206254"/>
            <a:ext cx="2108644" cy="14650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cada nome de resolução deve ter um link </a:t>
            </a:r>
            <a:r>
              <a:rPr lang="pt-BR" dirty="0" err="1" smtClean="0">
                <a:solidFill>
                  <a:schemeClr val="tx1"/>
                </a:solidFill>
              </a:rPr>
              <a:t>clicável</a:t>
            </a:r>
            <a:r>
              <a:rPr lang="pt-BR" dirty="0" smtClean="0">
                <a:solidFill>
                  <a:schemeClr val="tx1"/>
                </a:solidFill>
              </a:rPr>
              <a:t> que irá redirecionar para a página da respectiva resolução na internet.</a:t>
            </a:r>
            <a:endParaRPr lang="pt-BR" dirty="0">
              <a:solidFill>
                <a:schemeClr val="tx1"/>
              </a:solidFill>
            </a:endParaRPr>
          </a:p>
          <a:p>
            <a:pPr algn="ctr"/>
            <a:endParaRPr lang="pt-BR" b="1" dirty="0" smtClean="0">
              <a:solidFill>
                <a:schemeClr val="tx1"/>
              </a:solidFill>
            </a:endParaRPr>
          </a:p>
        </p:txBody>
      </p:sp>
    </p:spTree>
    <p:extLst>
      <p:ext uri="{BB962C8B-B14F-4D97-AF65-F5344CB8AC3E}">
        <p14:creationId xmlns:p14="http://schemas.microsoft.com/office/powerpoint/2010/main" val="600700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dirty="0"/>
          </a:p>
        </p:txBody>
      </p:sp>
      <p:sp>
        <p:nvSpPr>
          <p:cNvPr id="3" name="Subtítulo 2"/>
          <p:cNvSpPr>
            <a:spLocks noGrp="1"/>
          </p:cNvSpPr>
          <p:nvPr>
            <p:ph type="subTitle" idx="1"/>
          </p:nvPr>
        </p:nvSpPr>
        <p:spPr/>
        <p:txBody>
          <a:bodyPr/>
          <a:lstStyle/>
          <a:p>
            <a:endParaRPr lang="pt-BR"/>
          </a:p>
        </p:txBody>
      </p:sp>
      <p:sp>
        <p:nvSpPr>
          <p:cNvPr id="4" name="AutoShape 2" descr="https://preview.3.basecamp.com/3249166/buckets/9445739/uploads/2580144700/versions/4002759116/representations/eyJfcmFpbHMiOnsibWVzc2FnZSI6IkJBaDdCem9RWVhWMGIxOXZjbWxsYm5SVU9ndHlaWE5wZW1WSklnMDJPRFI0TmpBd1BnWTZCa1ZVIiwiZXhwIjpudWxsLCJwdXIiOiJ2YXJpYXRpb24ifX0=--c72c3e8208e4245dc5088b3bd49870b2d9f725e7"/>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Google Shape;330;p56"/>
          <p:cNvSpPr/>
          <p:nvPr/>
        </p:nvSpPr>
        <p:spPr>
          <a:xfrm>
            <a:off x="0" y="-318977"/>
            <a:ext cx="2371200" cy="318900"/>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Interação: Botão</a:t>
            </a:r>
            <a:endParaRPr sz="1200" b="0" i="0" u="none" strike="noStrike" cap="none">
              <a:solidFill>
                <a:schemeClr val="lt1"/>
              </a:solidFill>
              <a:latin typeface="Arial"/>
              <a:ea typeface="Arial"/>
              <a:cs typeface="Arial"/>
              <a:sym typeface="Arial"/>
            </a:endParaRPr>
          </a:p>
        </p:txBody>
      </p:sp>
      <p:sp>
        <p:nvSpPr>
          <p:cNvPr id="9" name="Google Shape;331;p56"/>
          <p:cNvSpPr/>
          <p:nvPr/>
        </p:nvSpPr>
        <p:spPr>
          <a:xfrm>
            <a:off x="4150245" y="-318977"/>
            <a:ext cx="1485000" cy="318900"/>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1</a:t>
            </a:r>
            <a:endParaRPr sz="1200" b="0" i="0" u="none" strike="noStrike" cap="none">
              <a:solidFill>
                <a:schemeClr val="lt1"/>
              </a:solidFill>
              <a:latin typeface="Arial"/>
              <a:ea typeface="Arial"/>
              <a:cs typeface="Arial"/>
              <a:sym typeface="Arial"/>
            </a:endParaRPr>
          </a:p>
        </p:txBody>
      </p:sp>
      <p:sp>
        <p:nvSpPr>
          <p:cNvPr id="10" name="Google Shape;332;p56"/>
          <p:cNvSpPr/>
          <p:nvPr/>
        </p:nvSpPr>
        <p:spPr>
          <a:xfrm>
            <a:off x="7953153" y="-318977"/>
            <a:ext cx="1190700" cy="318900"/>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Tela: Capa</a:t>
            </a:r>
            <a:endParaRPr sz="1200" b="0" i="0" u="none" strike="noStrike" cap="none">
              <a:solidFill>
                <a:schemeClr val="lt1"/>
              </a:solidFill>
              <a:latin typeface="Arial"/>
              <a:ea typeface="Arial"/>
              <a:cs typeface="Arial"/>
              <a:sym typeface="Arial"/>
            </a:endParaRPr>
          </a:p>
        </p:txBody>
      </p:sp>
      <p:pic>
        <p:nvPicPr>
          <p:cNvPr id="6" name="Imagem 5"/>
          <p:cNvPicPr>
            <a:picLocks noChangeAspect="1"/>
          </p:cNvPicPr>
          <p:nvPr/>
        </p:nvPicPr>
        <p:blipFill>
          <a:blip r:embed="rId2"/>
          <a:stretch>
            <a:fillRect/>
          </a:stretch>
        </p:blipFill>
        <p:spPr>
          <a:xfrm>
            <a:off x="-1" y="-1185"/>
            <a:ext cx="9143853" cy="5779685"/>
          </a:xfrm>
          <a:prstGeom prst="rect">
            <a:avLst/>
          </a:prstGeom>
        </p:spPr>
      </p:pic>
      <p:grpSp>
        <p:nvGrpSpPr>
          <p:cNvPr id="13" name="Grupo 12"/>
          <p:cNvGrpSpPr/>
          <p:nvPr/>
        </p:nvGrpSpPr>
        <p:grpSpPr>
          <a:xfrm>
            <a:off x="307975" y="1881515"/>
            <a:ext cx="1155032" cy="1837099"/>
            <a:chOff x="368132" y="1895517"/>
            <a:chExt cx="1019510" cy="1837099"/>
          </a:xfrm>
          <a:solidFill>
            <a:schemeClr val="bg1"/>
          </a:solidFill>
        </p:grpSpPr>
        <p:sp>
          <p:nvSpPr>
            <p:cNvPr id="12" name="Elipse 11"/>
            <p:cNvSpPr/>
            <p:nvPr/>
          </p:nvSpPr>
          <p:spPr>
            <a:xfrm>
              <a:off x="968540" y="1895517"/>
              <a:ext cx="348917" cy="6714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5000"/>
            </a:p>
          </p:txBody>
        </p:sp>
        <p:sp>
          <p:nvSpPr>
            <p:cNvPr id="11" name="Elipse 10"/>
            <p:cNvSpPr/>
            <p:nvPr/>
          </p:nvSpPr>
          <p:spPr>
            <a:xfrm>
              <a:off x="368132" y="1983939"/>
              <a:ext cx="1019510" cy="17486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3000" b="1" dirty="0">
                  <a:solidFill>
                    <a:srgbClr val="FECE22"/>
                  </a:solidFill>
                </a:rPr>
                <a:t>3</a:t>
              </a:r>
            </a:p>
          </p:txBody>
        </p:sp>
      </p:grpSp>
      <p:sp>
        <p:nvSpPr>
          <p:cNvPr id="14" name="Retângulo 13"/>
          <p:cNvSpPr/>
          <p:nvPr/>
        </p:nvSpPr>
        <p:spPr>
          <a:xfrm>
            <a:off x="1403443" y="3647112"/>
            <a:ext cx="2273969" cy="1238097"/>
          </a:xfrm>
          <a:prstGeom prst="rect">
            <a:avLst/>
          </a:prstGeom>
          <a:solidFill>
            <a:srgbClr val="E75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dirty="0" smtClean="0"/>
              <a:t>REGULAMENTAÇÃO BRASILEIRA PARA PESQUISA ENVOLVENDO SERES HUMANOS E CONTEXTO NACIONAL DO SEU SURGIMENTO E EVOLUÇÃO</a:t>
            </a:r>
            <a:endParaRPr lang="pt-BR" sz="1100" dirty="0"/>
          </a:p>
        </p:txBody>
      </p:sp>
      <p:pic>
        <p:nvPicPr>
          <p:cNvPr id="5" name="Picture 2" descr="Assistente de laboratório colocando tubos de ensaio no suporte, visão de close-up focada nos tub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854" y="888961"/>
            <a:ext cx="4217952" cy="400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889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839060" y="1070810"/>
              <a:ext cx="7775549"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err="1" smtClean="0">
                <a:solidFill>
                  <a:schemeClr val="lt1"/>
                </a:solidFill>
                <a:latin typeface="Arial"/>
                <a:ea typeface="Arial"/>
                <a:cs typeface="Arial"/>
                <a:sym typeface="Arial"/>
              </a:rPr>
              <a:t>Timeline</a:t>
            </a:r>
            <a:r>
              <a:rPr lang="pt-BR" sz="1200" b="0" i="0" u="none" strike="noStrike" cap="none" dirty="0" smtClean="0">
                <a:solidFill>
                  <a:schemeClr val="lt1"/>
                </a:solidFill>
                <a:latin typeface="Arial"/>
                <a:ea typeface="Arial"/>
                <a:cs typeface="Arial"/>
                <a:sym typeface="Arial"/>
              </a:rPr>
              <a:t> interativa</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9</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Resoluções complementares da CONEP</a:t>
            </a:r>
          </a:p>
        </p:txBody>
      </p:sp>
      <p:sp>
        <p:nvSpPr>
          <p:cNvPr id="13" name="Google Shape;401;p61">
            <a:extLst>
              <a:ext uri="{FF2B5EF4-FFF2-40B4-BE49-F238E27FC236}">
                <a16:creationId xmlns="" xmlns:a16="http://schemas.microsoft.com/office/drawing/2014/main" id="{9D01709D-51A5-764D-B320-23B8814D1755}"/>
              </a:ext>
            </a:extLst>
          </p:cNvPr>
          <p:cNvSpPr txBox="1"/>
          <p:nvPr/>
        </p:nvSpPr>
        <p:spPr>
          <a:xfrm>
            <a:off x="1981323" y="1453465"/>
            <a:ext cx="4992867" cy="896305"/>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nas resoluções e veja informações sobre cada uma delas.</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622218" y="240632"/>
            <a:ext cx="2647028" cy="478449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a partir desta tela construir uma </a:t>
            </a:r>
            <a:r>
              <a:rPr lang="pt-BR" dirty="0" err="1" smtClean="0">
                <a:solidFill>
                  <a:schemeClr val="tx1"/>
                </a:solidFill>
              </a:rPr>
              <a:t>timeline</a:t>
            </a:r>
            <a:r>
              <a:rPr lang="pt-BR" dirty="0" smtClean="0">
                <a:solidFill>
                  <a:schemeClr val="tx1"/>
                </a:solidFill>
              </a:rPr>
              <a:t> interativa conforme a referência. Ela deverá ser continua, ou seja, ela será dividida em telas, mas graficamente durante a navegação deve dar a ideia que está sendo construída continuamente.</a:t>
            </a:r>
          </a:p>
          <a:p>
            <a:pPr algn="ctr"/>
            <a:endParaRPr lang="pt-BR" dirty="0">
              <a:solidFill>
                <a:schemeClr val="tx1"/>
              </a:solidFill>
            </a:endParaRPr>
          </a:p>
          <a:p>
            <a:pPr algn="ctr"/>
            <a:r>
              <a:rPr lang="pt-BR" b="1" dirty="0">
                <a:solidFill>
                  <a:schemeClr val="tx1"/>
                </a:solidFill>
              </a:rPr>
              <a:t>[Inserir uma LINHA DO TEMPO com a lista das resoluções e a pessoa ao passar o cursor abre um POP-UP com o link da normativa e o </a:t>
            </a:r>
            <a:r>
              <a:rPr lang="pt-BR" b="1" dirty="0" smtClean="0">
                <a:solidFill>
                  <a:schemeClr val="tx1"/>
                </a:solidFill>
              </a:rPr>
              <a:t>comentário]</a:t>
            </a:r>
          </a:p>
          <a:p>
            <a:pPr algn="ctr"/>
            <a:endParaRPr lang="pt-BR" b="1" dirty="0">
              <a:solidFill>
                <a:schemeClr val="tx1"/>
              </a:solidFill>
            </a:endParaRPr>
          </a:p>
          <a:p>
            <a:pPr algn="ctr"/>
            <a:r>
              <a:rPr lang="pt-BR" dirty="0">
                <a:solidFill>
                  <a:schemeClr val="tx1"/>
                </a:solidFill>
              </a:rPr>
              <a:t>Nos </a:t>
            </a:r>
            <a:r>
              <a:rPr lang="pt-BR" dirty="0" smtClean="0">
                <a:solidFill>
                  <a:schemeClr val="tx1"/>
                </a:solidFill>
              </a:rPr>
              <a:t>slides seguintes estarão sinalizados as resoluções de cada tela e os respectivos conteúdos.</a:t>
            </a:r>
            <a:endParaRPr lang="pt-BR" dirty="0">
              <a:solidFill>
                <a:schemeClr val="tx1"/>
              </a:solidFill>
            </a:endParaRPr>
          </a:p>
          <a:p>
            <a:pPr algn="ctr"/>
            <a:endParaRPr lang="pt-BR" b="1" dirty="0" smtClean="0">
              <a:solidFill>
                <a:schemeClr val="tx1"/>
              </a:solidFill>
            </a:endParaRPr>
          </a:p>
        </p:txBody>
      </p:sp>
      <p:sp>
        <p:nvSpPr>
          <p:cNvPr id="5" name="Elipse 4"/>
          <p:cNvSpPr/>
          <p:nvPr/>
        </p:nvSpPr>
        <p:spPr>
          <a:xfrm>
            <a:off x="1289713" y="2737407"/>
            <a:ext cx="1563643" cy="1194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Res </a:t>
            </a:r>
            <a:r>
              <a:rPr lang="pt-BR" b="1" dirty="0" smtClean="0"/>
              <a:t>292/99 </a:t>
            </a:r>
            <a:endParaRPr lang="pt-BR" dirty="0"/>
          </a:p>
        </p:txBody>
      </p:sp>
      <p:sp>
        <p:nvSpPr>
          <p:cNvPr id="21" name="Elipse 20"/>
          <p:cNvSpPr/>
          <p:nvPr/>
        </p:nvSpPr>
        <p:spPr>
          <a:xfrm>
            <a:off x="3233468" y="2730248"/>
            <a:ext cx="1563643" cy="1194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Res </a:t>
            </a:r>
            <a:r>
              <a:rPr lang="pt-BR" b="1" dirty="0" smtClean="0"/>
              <a:t>301/00 </a:t>
            </a:r>
            <a:endParaRPr lang="pt-BR" dirty="0"/>
          </a:p>
        </p:txBody>
      </p:sp>
      <p:sp>
        <p:nvSpPr>
          <p:cNvPr id="22" name="Elipse 21"/>
          <p:cNvSpPr/>
          <p:nvPr/>
        </p:nvSpPr>
        <p:spPr>
          <a:xfrm>
            <a:off x="5113303" y="2710721"/>
            <a:ext cx="1563643" cy="119481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bg1">
                    <a:lumMod val="75000"/>
                  </a:schemeClr>
                </a:solidFill>
              </a:rPr>
              <a:t>Res </a:t>
            </a:r>
            <a:r>
              <a:rPr lang="pt-BR" b="1" dirty="0" smtClean="0">
                <a:solidFill>
                  <a:schemeClr val="bg1">
                    <a:lumMod val="75000"/>
                  </a:schemeClr>
                </a:solidFill>
              </a:rPr>
              <a:t>303/00 </a:t>
            </a:r>
            <a:endParaRPr lang="pt-BR" dirty="0">
              <a:solidFill>
                <a:schemeClr val="bg1">
                  <a:lumMod val="75000"/>
                </a:schemeClr>
              </a:solidFill>
            </a:endParaRPr>
          </a:p>
        </p:txBody>
      </p:sp>
      <p:sp>
        <p:nvSpPr>
          <p:cNvPr id="23" name="Elipse 22"/>
          <p:cNvSpPr/>
          <p:nvPr/>
        </p:nvSpPr>
        <p:spPr>
          <a:xfrm>
            <a:off x="6868170" y="2676821"/>
            <a:ext cx="1563643" cy="1194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Res </a:t>
            </a:r>
            <a:r>
              <a:rPr lang="pt-BR" b="1" dirty="0" smtClean="0"/>
              <a:t>304/00 </a:t>
            </a:r>
            <a:endParaRPr lang="pt-BR" dirty="0"/>
          </a:p>
        </p:txBody>
      </p:sp>
      <p:sp>
        <p:nvSpPr>
          <p:cNvPr id="6" name="CaixaDeTexto 5"/>
          <p:cNvSpPr txBox="1"/>
          <p:nvPr/>
        </p:nvSpPr>
        <p:spPr>
          <a:xfrm>
            <a:off x="1698694" y="2180907"/>
            <a:ext cx="1293365" cy="307777"/>
          </a:xfrm>
          <a:prstGeom prst="rect">
            <a:avLst/>
          </a:prstGeom>
          <a:noFill/>
        </p:spPr>
        <p:txBody>
          <a:bodyPr wrap="square" rtlCol="0">
            <a:spAutoFit/>
          </a:bodyPr>
          <a:lstStyle/>
          <a:p>
            <a:r>
              <a:rPr lang="pt-BR" dirty="0" smtClean="0"/>
              <a:t>1999</a:t>
            </a:r>
            <a:endParaRPr lang="pt-BR" dirty="0"/>
          </a:p>
        </p:txBody>
      </p:sp>
      <p:sp>
        <p:nvSpPr>
          <p:cNvPr id="24" name="CaixaDeTexto 23"/>
          <p:cNvSpPr txBox="1"/>
          <p:nvPr/>
        </p:nvSpPr>
        <p:spPr>
          <a:xfrm>
            <a:off x="4980154" y="2106520"/>
            <a:ext cx="1293365" cy="307777"/>
          </a:xfrm>
          <a:prstGeom prst="rect">
            <a:avLst/>
          </a:prstGeom>
          <a:noFill/>
        </p:spPr>
        <p:txBody>
          <a:bodyPr wrap="square" rtlCol="0">
            <a:spAutoFit/>
          </a:bodyPr>
          <a:lstStyle/>
          <a:p>
            <a:r>
              <a:rPr lang="pt-BR" dirty="0" smtClean="0"/>
              <a:t>2000</a:t>
            </a:r>
            <a:endParaRPr lang="pt-BR" dirty="0"/>
          </a:p>
        </p:txBody>
      </p:sp>
      <p:sp>
        <p:nvSpPr>
          <p:cNvPr id="25" name="Google Shape;398;p61"/>
          <p:cNvSpPr/>
          <p:nvPr/>
        </p:nvSpPr>
        <p:spPr>
          <a:xfrm>
            <a:off x="7836389" y="5309836"/>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9</a:t>
            </a:r>
            <a:endParaRPr sz="1200" b="0" i="0" u="none" strike="noStrike" cap="none" dirty="0">
              <a:solidFill>
                <a:schemeClr val="lt1"/>
              </a:solidFill>
              <a:latin typeface="Arial"/>
              <a:ea typeface="Arial"/>
              <a:cs typeface="Arial"/>
              <a:sym typeface="Arial"/>
            </a:endParaRPr>
          </a:p>
        </p:txBody>
      </p:sp>
      <p:sp>
        <p:nvSpPr>
          <p:cNvPr id="26" name="Retângulo 25"/>
          <p:cNvSpPr/>
          <p:nvPr/>
        </p:nvSpPr>
        <p:spPr>
          <a:xfrm>
            <a:off x="5285294" y="3968558"/>
            <a:ext cx="1582876" cy="169356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a Res 303 deve ter um tom esmaecido em comparação com o restante da </a:t>
            </a:r>
            <a:r>
              <a:rPr lang="pt-BR" dirty="0" err="1" smtClean="0">
                <a:solidFill>
                  <a:schemeClr val="tx1"/>
                </a:solidFill>
              </a:rPr>
              <a:t>timeline</a:t>
            </a:r>
            <a:r>
              <a:rPr lang="pt-BR" dirty="0" smtClean="0">
                <a:solidFill>
                  <a:schemeClr val="tx1"/>
                </a:solidFill>
              </a:rPr>
              <a:t>, ou seja, menor destaque.</a:t>
            </a:r>
            <a:endParaRPr lang="pt-BR" dirty="0">
              <a:solidFill>
                <a:schemeClr val="tx1"/>
              </a:solidFill>
            </a:endParaRPr>
          </a:p>
        </p:txBody>
      </p:sp>
    </p:spTree>
    <p:extLst>
      <p:ext uri="{BB962C8B-B14F-4D97-AF65-F5344CB8AC3E}">
        <p14:creationId xmlns:p14="http://schemas.microsoft.com/office/powerpoint/2010/main" val="759708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0048" y="47758"/>
            <a:ext cx="7886700" cy="424763"/>
          </a:xfrm>
        </p:spPr>
        <p:txBody>
          <a:bodyPr/>
          <a:lstStyle/>
          <a:p>
            <a:r>
              <a:rPr lang="pt-BR" sz="1600" b="1" dirty="0" smtClean="0"/>
              <a:t>Conteúdo </a:t>
            </a:r>
            <a:r>
              <a:rPr lang="pt-BR" sz="1600" b="1" dirty="0" err="1" smtClean="0"/>
              <a:t>Timeline</a:t>
            </a:r>
            <a:endParaRPr lang="pt-BR" sz="1600" b="1" dirty="0"/>
          </a:p>
        </p:txBody>
      </p:sp>
      <p:sp>
        <p:nvSpPr>
          <p:cNvPr id="3" name="Espaço Reservado para Texto 2"/>
          <p:cNvSpPr>
            <a:spLocks noGrp="1"/>
          </p:cNvSpPr>
          <p:nvPr>
            <p:ph type="body" idx="1"/>
          </p:nvPr>
        </p:nvSpPr>
        <p:spPr>
          <a:xfrm>
            <a:off x="0" y="287817"/>
            <a:ext cx="9180576" cy="4192310"/>
          </a:xfrm>
        </p:spPr>
        <p:txBody>
          <a:bodyPr/>
          <a:lstStyle/>
          <a:p>
            <a:pPr marL="514350" indent="-285750">
              <a:buFont typeface="Arial" panose="020B0604020202020204" pitchFamily="34" charset="0"/>
              <a:buChar char="•"/>
            </a:pPr>
            <a:r>
              <a:rPr lang="pt-BR" sz="1200" b="1" u="sng" dirty="0" smtClean="0">
                <a:solidFill>
                  <a:srgbClr val="FF0000"/>
                </a:solidFill>
              </a:rPr>
              <a:t>Resolução CNS nº 292/1999 </a:t>
            </a:r>
            <a:r>
              <a:rPr lang="pt-BR" sz="1200" dirty="0" smtClean="0"/>
              <a:t> (</a:t>
            </a:r>
            <a:r>
              <a:rPr lang="pt-BR" sz="1200" u="sng" dirty="0" smtClean="0">
                <a:hlinkClick r:id="rId2"/>
              </a:rPr>
              <a:t>https://bvsms.saude.gov.br/bvs/saudelegis/cns/1999/res0292_08_07_1999.html</a:t>
            </a:r>
            <a:r>
              <a:rPr lang="pt-BR" sz="1200" dirty="0" smtClean="0"/>
              <a:t> e versão em inglês: </a:t>
            </a:r>
            <a:r>
              <a:rPr lang="pt-BR" sz="1200" u="sng" dirty="0" smtClean="0">
                <a:hlinkClick r:id="rId3"/>
              </a:rPr>
              <a:t>http://conselho.saude.gov.br/images/comissoes/conep/documentos/NORMAS-RESOLUCOES/Resoluo_n_292_-_1997__-_Cooperao_estrangeira.pdf</a:t>
            </a:r>
            <a:r>
              <a:rPr lang="pt-BR" sz="1200" dirty="0" smtClean="0"/>
              <a:t>)</a:t>
            </a:r>
          </a:p>
          <a:p>
            <a:pPr marL="228600" indent="0"/>
            <a:r>
              <a:rPr lang="pt-BR" sz="1200" dirty="0" smtClean="0"/>
              <a:t>Estabelece normas específicas para a aprovação de protocolos de pesquisa com cooperação estrangeira.</a:t>
            </a:r>
          </a:p>
          <a:p>
            <a:pPr marL="228600" indent="0"/>
            <a:r>
              <a:rPr lang="pt-BR" sz="1200" dirty="0" smtClean="0"/>
              <a:t>Comentário: Necessitam de análise da CONEP e apreciação do CEP projetos que se enquadram em participação estrangeira, sendo eles: a) aqueles com colaboração de pessoas físicas ou jurídicas estrangeiras, públicas ou privadas, desde que não pertençam ao corpo técnico de entidade nacional; </a:t>
            </a:r>
            <a:r>
              <a:rPr lang="pt-BR" sz="1200" dirty="0" err="1" smtClean="0"/>
              <a:t>b</a:t>
            </a:r>
            <a:r>
              <a:rPr lang="pt-BR" sz="1200" dirty="0" smtClean="0"/>
              <a:t>) que tenham envio e/ou recebimento de materiais biológicos oriundos do ser humano; </a:t>
            </a:r>
            <a:r>
              <a:rPr lang="pt-BR" sz="1200" dirty="0" err="1" smtClean="0"/>
              <a:t>c</a:t>
            </a:r>
            <a:r>
              <a:rPr lang="pt-BR" sz="1200" dirty="0" smtClean="0"/>
              <a:t>) que tenham envio e/ou recebimento de dados e informações coletados para agregação nos resultados da pesquisa, e; </a:t>
            </a:r>
            <a:r>
              <a:rPr lang="pt-BR" sz="1200" dirty="0" err="1" smtClean="0"/>
              <a:t>d</a:t>
            </a:r>
            <a:r>
              <a:rPr lang="pt-BR" sz="1200" dirty="0" smtClean="0"/>
              <a:t>) os estudos multicêntricos internacionais.</a:t>
            </a:r>
          </a:p>
          <a:p>
            <a:pPr marL="228600" indent="0"/>
            <a:endParaRPr lang="pt-BR" sz="1200" dirty="0"/>
          </a:p>
          <a:p>
            <a:pPr marL="514350" indent="-285750">
              <a:buFont typeface="Arial" panose="020B0604020202020204" pitchFamily="34" charset="0"/>
              <a:buChar char="•"/>
            </a:pPr>
            <a:r>
              <a:rPr lang="pt-BR" sz="1200" b="1" u="sng" dirty="0">
                <a:solidFill>
                  <a:srgbClr val="FF0000"/>
                </a:solidFill>
              </a:rPr>
              <a:t>Resolução CNS nº 301/2000 </a:t>
            </a:r>
            <a:r>
              <a:rPr lang="pt-BR" sz="1200" dirty="0" smtClean="0"/>
              <a:t>(</a:t>
            </a:r>
            <a:r>
              <a:rPr lang="pt-BR" sz="1200" u="sng" dirty="0" smtClean="0">
                <a:hlinkClick r:id="rId4"/>
              </a:rPr>
              <a:t>http</a:t>
            </a:r>
            <a:r>
              <a:rPr lang="pt-BR" sz="1200" u="sng" dirty="0">
                <a:hlinkClick r:id="rId4"/>
              </a:rPr>
              <a:t>://conselho.saude.gov.br/images/comissoes/conep/documentos/NORMAS-RESOLUCOES/Resoluo_n_301_-_2000_-__DeclaracaoHelsinque.pdf</a:t>
            </a:r>
            <a:r>
              <a:rPr lang="pt-BR" sz="1200" dirty="0"/>
              <a:t>)</a:t>
            </a:r>
          </a:p>
          <a:p>
            <a:pPr marL="228600" indent="0"/>
            <a:r>
              <a:rPr lang="pt-BR" sz="1200" dirty="0" smtClean="0"/>
              <a:t>Manifesta </a:t>
            </a:r>
            <a:r>
              <a:rPr lang="pt-BR" sz="1200" dirty="0"/>
              <a:t>posição contrária as modificações da Declaração de Helsinque do ano 2000 referentes ao uso de placebo e acesso pós-estudo. </a:t>
            </a:r>
            <a:r>
              <a:rPr lang="pt-BR" sz="1200" dirty="0" smtClean="0">
                <a:solidFill>
                  <a:srgbClr val="808284"/>
                </a:solidFill>
              </a:rPr>
              <a:t>Diretrizes </a:t>
            </a:r>
            <a:r>
              <a:rPr lang="pt-BR" sz="1200" dirty="0">
                <a:solidFill>
                  <a:srgbClr val="808284"/>
                </a:solidFill>
              </a:rPr>
              <a:t>e Normas para Pesquisa em Seres </a:t>
            </a:r>
            <a:r>
              <a:rPr lang="pt-BR" sz="1200" dirty="0" smtClean="0">
                <a:solidFill>
                  <a:srgbClr val="808284"/>
                </a:solidFill>
              </a:rPr>
              <a:t>Humanos.</a:t>
            </a:r>
          </a:p>
          <a:p>
            <a:pPr marL="228600" indent="0"/>
            <a:endParaRPr lang="pt-BR" sz="1200" dirty="0" smtClean="0">
              <a:solidFill>
                <a:srgbClr val="808284"/>
              </a:solidFill>
            </a:endParaRPr>
          </a:p>
          <a:p>
            <a:pPr marL="514350" indent="-285750">
              <a:buFont typeface="Arial" panose="020B0604020202020204" pitchFamily="34" charset="0"/>
              <a:buChar char="•"/>
            </a:pPr>
            <a:r>
              <a:rPr lang="pt-BR" sz="1200" b="1" dirty="0"/>
              <a:t>Resolução CNS nº 303/2000</a:t>
            </a:r>
            <a:r>
              <a:rPr lang="pt-BR" sz="1200" dirty="0"/>
              <a:t> </a:t>
            </a:r>
          </a:p>
          <a:p>
            <a:pPr marL="228600" indent="0"/>
            <a:r>
              <a:rPr lang="pt-BR" sz="1200" dirty="0" smtClean="0"/>
              <a:t>Norma </a:t>
            </a:r>
            <a:r>
              <a:rPr lang="pt-BR" sz="1200" dirty="0"/>
              <a:t>Complementar para a área de Reprodução Humana (</a:t>
            </a:r>
            <a:r>
              <a:rPr lang="pt-BR" sz="1200" b="1" dirty="0"/>
              <a:t>revogada</a:t>
            </a:r>
            <a:r>
              <a:rPr lang="pt-BR" sz="1200" dirty="0" smtClean="0"/>
              <a:t>)</a:t>
            </a:r>
          </a:p>
          <a:p>
            <a:pPr marL="228600" indent="0"/>
            <a:r>
              <a:rPr lang="pt-BR" sz="1200" dirty="0" smtClean="0"/>
              <a:t> </a:t>
            </a:r>
            <a:endParaRPr lang="pt-BR" sz="1200" dirty="0"/>
          </a:p>
          <a:p>
            <a:pPr marL="514350" indent="-285750">
              <a:buFont typeface="Arial" panose="020B0604020202020204" pitchFamily="34" charset="0"/>
              <a:buChar char="•"/>
            </a:pPr>
            <a:r>
              <a:rPr lang="pt-BR" sz="1200" b="1" u="sng" dirty="0" smtClean="0">
                <a:solidFill>
                  <a:srgbClr val="FF0000"/>
                </a:solidFill>
              </a:rPr>
              <a:t>Resolução </a:t>
            </a:r>
            <a:r>
              <a:rPr lang="pt-BR" sz="1200" b="1" u="sng" dirty="0">
                <a:solidFill>
                  <a:srgbClr val="FF0000"/>
                </a:solidFill>
              </a:rPr>
              <a:t>CNS nº 304/2000 </a:t>
            </a:r>
            <a:r>
              <a:rPr lang="pt-BR" sz="1200" dirty="0" smtClean="0"/>
              <a:t>(</a:t>
            </a:r>
            <a:r>
              <a:rPr lang="pt-BR" sz="1200" u="sng" dirty="0">
                <a:hlinkClick r:id="rId5"/>
              </a:rPr>
              <a:t>https://bvsms.saude.gov.br/bvs/saudelegis/cns/2004/res0340_08_07_2004.html</a:t>
            </a:r>
            <a:r>
              <a:rPr lang="pt-BR" sz="1200" dirty="0" smtClean="0"/>
              <a:t>)</a:t>
            </a:r>
            <a:endParaRPr lang="pt-BR" sz="1200" dirty="0"/>
          </a:p>
          <a:p>
            <a:pPr marL="228600" indent="0"/>
            <a:r>
              <a:rPr lang="pt-BR" sz="1200" dirty="0"/>
              <a:t>Norma complementar para a área de Populações </a:t>
            </a:r>
            <a:r>
              <a:rPr lang="pt-BR" sz="1200" dirty="0" smtClean="0"/>
              <a:t>Indígenas.</a:t>
            </a:r>
          </a:p>
          <a:p>
            <a:pPr marL="228600" indent="0"/>
            <a:r>
              <a:rPr lang="pt-BR" sz="1200" dirty="0"/>
              <a:t>Comentário: Esta resolução reconhece o respeito devido aos direitos dos povos indígenas no que se refere ao desenvolvimento teórico e prático de pesquisa em seres humanos que envolvam a vida, os territórios, as culturas e os recursos naturais dos povos indígenas do Brasil, trazendo em seu escopo aspectos fundamentais para o pesquisador que deseja atuar nesta área.</a:t>
            </a:r>
          </a:p>
          <a:p>
            <a:pPr marL="228600" indent="0"/>
            <a:endParaRPr lang="pt-BR" sz="1200" dirty="0"/>
          </a:p>
        </p:txBody>
      </p:sp>
      <p:sp>
        <p:nvSpPr>
          <p:cNvPr id="4" name="Retângulo 3"/>
          <p:cNvSpPr/>
          <p:nvPr/>
        </p:nvSpPr>
        <p:spPr>
          <a:xfrm>
            <a:off x="8888540" y="206254"/>
            <a:ext cx="2108644" cy="14650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cada nome de resolução deve ter um link </a:t>
            </a:r>
            <a:r>
              <a:rPr lang="pt-BR" dirty="0" err="1" smtClean="0">
                <a:solidFill>
                  <a:schemeClr val="tx1"/>
                </a:solidFill>
              </a:rPr>
              <a:t>clicável</a:t>
            </a:r>
            <a:r>
              <a:rPr lang="pt-BR" dirty="0" smtClean="0">
                <a:solidFill>
                  <a:schemeClr val="tx1"/>
                </a:solidFill>
              </a:rPr>
              <a:t> que irá redirecionar para a página da respectiva resolução na internet.</a:t>
            </a:r>
            <a:endParaRPr lang="pt-BR" dirty="0">
              <a:solidFill>
                <a:schemeClr val="tx1"/>
              </a:solidFill>
            </a:endParaRPr>
          </a:p>
          <a:p>
            <a:pPr algn="ctr"/>
            <a:endParaRPr lang="pt-BR" b="1" dirty="0" smtClean="0">
              <a:solidFill>
                <a:schemeClr val="tx1"/>
              </a:solidFill>
            </a:endParaRPr>
          </a:p>
        </p:txBody>
      </p:sp>
    </p:spTree>
    <p:extLst>
      <p:ext uri="{BB962C8B-B14F-4D97-AF65-F5344CB8AC3E}">
        <p14:creationId xmlns:p14="http://schemas.microsoft.com/office/powerpoint/2010/main" val="3510449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839060" y="1070810"/>
              <a:ext cx="7775549"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err="1" smtClean="0">
                <a:solidFill>
                  <a:schemeClr val="lt1"/>
                </a:solidFill>
                <a:latin typeface="Arial"/>
                <a:ea typeface="Arial"/>
                <a:cs typeface="Arial"/>
                <a:sym typeface="Arial"/>
              </a:rPr>
              <a:t>Timeline</a:t>
            </a:r>
            <a:r>
              <a:rPr lang="pt-BR" sz="1200" b="0" i="0" u="none" strike="noStrike" cap="none" dirty="0" smtClean="0">
                <a:solidFill>
                  <a:schemeClr val="lt1"/>
                </a:solidFill>
                <a:latin typeface="Arial"/>
                <a:ea typeface="Arial"/>
                <a:cs typeface="Arial"/>
                <a:sym typeface="Arial"/>
              </a:rPr>
              <a:t> interativa</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10</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Resoluções complementares da CONEP</a:t>
            </a:r>
          </a:p>
        </p:txBody>
      </p:sp>
      <p:sp>
        <p:nvSpPr>
          <p:cNvPr id="13" name="Google Shape;401;p61">
            <a:extLst>
              <a:ext uri="{FF2B5EF4-FFF2-40B4-BE49-F238E27FC236}">
                <a16:creationId xmlns="" xmlns:a16="http://schemas.microsoft.com/office/drawing/2014/main" id="{9D01709D-51A5-764D-B320-23B8814D1755}"/>
              </a:ext>
            </a:extLst>
          </p:cNvPr>
          <p:cNvSpPr txBox="1"/>
          <p:nvPr/>
        </p:nvSpPr>
        <p:spPr>
          <a:xfrm>
            <a:off x="1981323" y="1453465"/>
            <a:ext cx="4992867" cy="896305"/>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nas resoluções e veja informações sobre cada uma delas.</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622218" y="240632"/>
            <a:ext cx="2647028" cy="478449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a partir desta tela construir uma </a:t>
            </a:r>
            <a:r>
              <a:rPr lang="pt-BR" dirty="0" err="1" smtClean="0">
                <a:solidFill>
                  <a:schemeClr val="tx1"/>
                </a:solidFill>
              </a:rPr>
              <a:t>timeline</a:t>
            </a:r>
            <a:r>
              <a:rPr lang="pt-BR" dirty="0" smtClean="0">
                <a:solidFill>
                  <a:schemeClr val="tx1"/>
                </a:solidFill>
              </a:rPr>
              <a:t> interativa conforme a referência. Ela deverá ser continua, ou seja, ela será dividida em telas, mas graficamente durante a navegação deve dar a ideia que está sendo construída continuamente.</a:t>
            </a:r>
          </a:p>
          <a:p>
            <a:pPr algn="ctr"/>
            <a:endParaRPr lang="pt-BR" dirty="0">
              <a:solidFill>
                <a:schemeClr val="tx1"/>
              </a:solidFill>
            </a:endParaRPr>
          </a:p>
          <a:p>
            <a:pPr algn="ctr"/>
            <a:r>
              <a:rPr lang="pt-BR" b="1" dirty="0">
                <a:solidFill>
                  <a:schemeClr val="tx1"/>
                </a:solidFill>
              </a:rPr>
              <a:t>[Inserir uma LINHA DO TEMPO com a lista das resoluções e a pessoa ao passar o cursor abre um POP-UP com o link da normativa e o </a:t>
            </a:r>
            <a:r>
              <a:rPr lang="pt-BR" b="1" dirty="0" smtClean="0">
                <a:solidFill>
                  <a:schemeClr val="tx1"/>
                </a:solidFill>
              </a:rPr>
              <a:t>comentário]</a:t>
            </a:r>
          </a:p>
          <a:p>
            <a:pPr algn="ctr"/>
            <a:endParaRPr lang="pt-BR" b="1" dirty="0">
              <a:solidFill>
                <a:schemeClr val="tx1"/>
              </a:solidFill>
            </a:endParaRPr>
          </a:p>
          <a:p>
            <a:pPr algn="ctr"/>
            <a:r>
              <a:rPr lang="pt-BR" dirty="0">
                <a:solidFill>
                  <a:schemeClr val="tx1"/>
                </a:solidFill>
              </a:rPr>
              <a:t>Nos </a:t>
            </a:r>
            <a:r>
              <a:rPr lang="pt-BR" dirty="0" smtClean="0">
                <a:solidFill>
                  <a:schemeClr val="tx1"/>
                </a:solidFill>
              </a:rPr>
              <a:t>slides seguintes estarão sinalizados as resoluções de cada tela e os respectivos conteúdos.</a:t>
            </a:r>
            <a:endParaRPr lang="pt-BR" dirty="0">
              <a:solidFill>
                <a:schemeClr val="tx1"/>
              </a:solidFill>
            </a:endParaRPr>
          </a:p>
          <a:p>
            <a:pPr algn="ctr"/>
            <a:endParaRPr lang="pt-BR" b="1" dirty="0" smtClean="0">
              <a:solidFill>
                <a:schemeClr val="tx1"/>
              </a:solidFill>
            </a:endParaRPr>
          </a:p>
        </p:txBody>
      </p:sp>
      <p:sp>
        <p:nvSpPr>
          <p:cNvPr id="5" name="Elipse 4"/>
          <p:cNvSpPr/>
          <p:nvPr/>
        </p:nvSpPr>
        <p:spPr>
          <a:xfrm>
            <a:off x="1289713" y="2737407"/>
            <a:ext cx="1563643" cy="1194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Res </a:t>
            </a:r>
            <a:r>
              <a:rPr lang="pt-BR" b="1" dirty="0" smtClean="0"/>
              <a:t>340/04 </a:t>
            </a:r>
            <a:endParaRPr lang="pt-BR" dirty="0"/>
          </a:p>
        </p:txBody>
      </p:sp>
      <p:sp>
        <p:nvSpPr>
          <p:cNvPr id="21" name="Elipse 20"/>
          <p:cNvSpPr/>
          <p:nvPr/>
        </p:nvSpPr>
        <p:spPr>
          <a:xfrm>
            <a:off x="3233468" y="2730248"/>
            <a:ext cx="1563643" cy="1194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Res </a:t>
            </a:r>
            <a:r>
              <a:rPr lang="pt-BR" b="1" dirty="0" smtClean="0"/>
              <a:t>346/05 </a:t>
            </a:r>
            <a:endParaRPr lang="pt-BR" dirty="0"/>
          </a:p>
        </p:txBody>
      </p:sp>
      <p:sp>
        <p:nvSpPr>
          <p:cNvPr id="22" name="Elipse 21"/>
          <p:cNvSpPr/>
          <p:nvPr/>
        </p:nvSpPr>
        <p:spPr>
          <a:xfrm>
            <a:off x="5113303" y="2710721"/>
            <a:ext cx="1563643" cy="119481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bg1">
                    <a:lumMod val="75000"/>
                  </a:schemeClr>
                </a:solidFill>
              </a:rPr>
              <a:t>Res </a:t>
            </a:r>
            <a:r>
              <a:rPr lang="pt-BR" b="1" dirty="0" smtClean="0">
                <a:solidFill>
                  <a:schemeClr val="bg1">
                    <a:lumMod val="75000"/>
                  </a:schemeClr>
                </a:solidFill>
              </a:rPr>
              <a:t>347/05 </a:t>
            </a:r>
            <a:endParaRPr lang="pt-BR" dirty="0">
              <a:solidFill>
                <a:schemeClr val="bg1">
                  <a:lumMod val="75000"/>
                </a:schemeClr>
              </a:solidFill>
            </a:endParaRPr>
          </a:p>
        </p:txBody>
      </p:sp>
      <p:sp>
        <p:nvSpPr>
          <p:cNvPr id="23" name="Elipse 22"/>
          <p:cNvSpPr/>
          <p:nvPr/>
        </p:nvSpPr>
        <p:spPr>
          <a:xfrm>
            <a:off x="6868170" y="2676821"/>
            <a:ext cx="1563643" cy="1194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Res </a:t>
            </a:r>
            <a:r>
              <a:rPr lang="pt-BR" b="1" dirty="0" smtClean="0"/>
              <a:t>370/07 </a:t>
            </a:r>
            <a:endParaRPr lang="pt-BR" dirty="0"/>
          </a:p>
        </p:txBody>
      </p:sp>
      <p:sp>
        <p:nvSpPr>
          <p:cNvPr id="6" name="CaixaDeTexto 5"/>
          <p:cNvSpPr txBox="1"/>
          <p:nvPr/>
        </p:nvSpPr>
        <p:spPr>
          <a:xfrm>
            <a:off x="1698694" y="2180907"/>
            <a:ext cx="1293365" cy="307777"/>
          </a:xfrm>
          <a:prstGeom prst="rect">
            <a:avLst/>
          </a:prstGeom>
          <a:noFill/>
        </p:spPr>
        <p:txBody>
          <a:bodyPr wrap="square" rtlCol="0">
            <a:spAutoFit/>
          </a:bodyPr>
          <a:lstStyle/>
          <a:p>
            <a:r>
              <a:rPr lang="pt-BR" dirty="0" smtClean="0"/>
              <a:t>2004</a:t>
            </a:r>
            <a:endParaRPr lang="pt-BR" dirty="0"/>
          </a:p>
        </p:txBody>
      </p:sp>
      <p:sp>
        <p:nvSpPr>
          <p:cNvPr id="24" name="CaixaDeTexto 23"/>
          <p:cNvSpPr txBox="1"/>
          <p:nvPr/>
        </p:nvSpPr>
        <p:spPr>
          <a:xfrm>
            <a:off x="4509968" y="2118316"/>
            <a:ext cx="1293365" cy="307777"/>
          </a:xfrm>
          <a:prstGeom prst="rect">
            <a:avLst/>
          </a:prstGeom>
          <a:noFill/>
        </p:spPr>
        <p:txBody>
          <a:bodyPr wrap="square" rtlCol="0">
            <a:spAutoFit/>
          </a:bodyPr>
          <a:lstStyle/>
          <a:p>
            <a:r>
              <a:rPr lang="pt-BR" dirty="0" smtClean="0"/>
              <a:t>2005</a:t>
            </a:r>
            <a:endParaRPr lang="pt-BR" dirty="0"/>
          </a:p>
        </p:txBody>
      </p:sp>
      <p:sp>
        <p:nvSpPr>
          <p:cNvPr id="25" name="CaixaDeTexto 24"/>
          <p:cNvSpPr txBox="1"/>
          <p:nvPr/>
        </p:nvSpPr>
        <p:spPr>
          <a:xfrm>
            <a:off x="7389629" y="2127944"/>
            <a:ext cx="1293365" cy="307777"/>
          </a:xfrm>
          <a:prstGeom prst="rect">
            <a:avLst/>
          </a:prstGeom>
          <a:noFill/>
        </p:spPr>
        <p:txBody>
          <a:bodyPr wrap="square" rtlCol="0">
            <a:spAutoFit/>
          </a:bodyPr>
          <a:lstStyle/>
          <a:p>
            <a:r>
              <a:rPr lang="pt-BR" dirty="0" smtClean="0"/>
              <a:t>2007</a:t>
            </a:r>
            <a:endParaRPr lang="pt-BR" dirty="0"/>
          </a:p>
        </p:txBody>
      </p:sp>
      <p:sp>
        <p:nvSpPr>
          <p:cNvPr id="26" name="Google Shape;398;p61"/>
          <p:cNvSpPr/>
          <p:nvPr/>
        </p:nvSpPr>
        <p:spPr>
          <a:xfrm>
            <a:off x="7836389" y="5306396"/>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10</a:t>
            </a:r>
            <a:endParaRPr sz="1200" b="0" i="0" u="none" strike="noStrike" cap="none" dirty="0">
              <a:solidFill>
                <a:schemeClr val="lt1"/>
              </a:solidFill>
              <a:latin typeface="Arial"/>
              <a:ea typeface="Arial"/>
              <a:cs typeface="Arial"/>
              <a:sym typeface="Arial"/>
            </a:endParaRPr>
          </a:p>
        </p:txBody>
      </p:sp>
      <p:sp>
        <p:nvSpPr>
          <p:cNvPr id="27" name="Retângulo 26"/>
          <p:cNvSpPr/>
          <p:nvPr/>
        </p:nvSpPr>
        <p:spPr>
          <a:xfrm>
            <a:off x="5285294" y="3968558"/>
            <a:ext cx="1582876" cy="169356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a Res 347 deve ter um tom esmaecido em comparação com o restante da </a:t>
            </a:r>
            <a:r>
              <a:rPr lang="pt-BR" dirty="0" err="1" smtClean="0">
                <a:solidFill>
                  <a:schemeClr val="tx1"/>
                </a:solidFill>
              </a:rPr>
              <a:t>timeline</a:t>
            </a:r>
            <a:r>
              <a:rPr lang="pt-BR" dirty="0" smtClean="0">
                <a:solidFill>
                  <a:schemeClr val="tx1"/>
                </a:solidFill>
              </a:rPr>
              <a:t>, ou seja, menor destaque.</a:t>
            </a:r>
            <a:endParaRPr lang="pt-BR" dirty="0">
              <a:solidFill>
                <a:schemeClr val="tx1"/>
              </a:solidFill>
            </a:endParaRPr>
          </a:p>
        </p:txBody>
      </p:sp>
    </p:spTree>
    <p:extLst>
      <p:ext uri="{BB962C8B-B14F-4D97-AF65-F5344CB8AC3E}">
        <p14:creationId xmlns:p14="http://schemas.microsoft.com/office/powerpoint/2010/main" val="1225056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0048" y="47758"/>
            <a:ext cx="7886700" cy="424763"/>
          </a:xfrm>
        </p:spPr>
        <p:txBody>
          <a:bodyPr/>
          <a:lstStyle/>
          <a:p>
            <a:r>
              <a:rPr lang="pt-BR" sz="1600" b="1" dirty="0" smtClean="0"/>
              <a:t>Conteúdo </a:t>
            </a:r>
            <a:r>
              <a:rPr lang="pt-BR" sz="1600" b="1" dirty="0" err="1" smtClean="0"/>
              <a:t>Timeline</a:t>
            </a:r>
            <a:endParaRPr lang="pt-BR" sz="1600" b="1" dirty="0"/>
          </a:p>
        </p:txBody>
      </p:sp>
      <p:sp>
        <p:nvSpPr>
          <p:cNvPr id="3" name="Espaço Reservado para Texto 2"/>
          <p:cNvSpPr>
            <a:spLocks noGrp="1"/>
          </p:cNvSpPr>
          <p:nvPr>
            <p:ph type="body" idx="1"/>
          </p:nvPr>
        </p:nvSpPr>
        <p:spPr>
          <a:xfrm>
            <a:off x="-36576" y="594441"/>
            <a:ext cx="9180576" cy="4192310"/>
          </a:xfrm>
        </p:spPr>
        <p:txBody>
          <a:bodyPr/>
          <a:lstStyle/>
          <a:p>
            <a:pPr marL="514350" indent="-285750">
              <a:buFont typeface="Arial" panose="020B0604020202020204" pitchFamily="34" charset="0"/>
              <a:buChar char="•"/>
            </a:pPr>
            <a:r>
              <a:rPr lang="pt-BR" sz="1400" b="1" u="sng" dirty="0">
                <a:solidFill>
                  <a:srgbClr val="FF0000"/>
                </a:solidFill>
              </a:rPr>
              <a:t>Resolução CNS nº 340/2004</a:t>
            </a:r>
            <a:r>
              <a:rPr lang="pt-BR" sz="1400" dirty="0"/>
              <a:t> </a:t>
            </a:r>
            <a:r>
              <a:rPr lang="pt-BR" sz="1400" dirty="0" smtClean="0"/>
              <a:t> (</a:t>
            </a:r>
            <a:r>
              <a:rPr lang="pt-BR" sz="1400" dirty="0">
                <a:hlinkClick r:id="rId2"/>
              </a:rPr>
              <a:t>https://</a:t>
            </a:r>
            <a:r>
              <a:rPr lang="pt-BR" sz="1400" dirty="0" smtClean="0">
                <a:hlinkClick r:id="rId2"/>
              </a:rPr>
              <a:t>bvsms.saude.gov.br/bvs/saudelegis/cns/2004/res0340_08_07_2004.htm</a:t>
            </a:r>
            <a:r>
              <a:rPr lang="pt-BR" sz="1400" dirty="0" smtClean="0"/>
              <a:t> )</a:t>
            </a:r>
            <a:endParaRPr lang="pt-BR" sz="1400" dirty="0"/>
          </a:p>
          <a:p>
            <a:pPr marL="228600" indent="0"/>
            <a:r>
              <a:rPr lang="pt-BR" sz="1400" dirty="0"/>
              <a:t>Diretrizes para Análise Ética e Tramitação dos Projetos de Pesquisa da Área Temática Especial de Genética </a:t>
            </a:r>
            <a:r>
              <a:rPr lang="pt-BR" sz="1400" dirty="0" smtClean="0"/>
              <a:t>Humana.</a:t>
            </a:r>
          </a:p>
          <a:p>
            <a:pPr marL="228600" indent="0"/>
            <a:r>
              <a:rPr lang="pt-BR" sz="1400" dirty="0"/>
              <a:t>Comentário: Esta resolução traz aspectos diferenciados que devem conter no protocolo e no TCLE, uma vez que envolvem informações médica e pessoal que podem impactar o participante, a sua família e ainda a totalidade do grupo a que a pessoa pertença.</a:t>
            </a:r>
          </a:p>
          <a:p>
            <a:pPr marL="228600" indent="0"/>
            <a:endParaRPr lang="pt-BR" sz="1400" dirty="0"/>
          </a:p>
          <a:p>
            <a:pPr marL="514350" indent="-285750">
              <a:buFont typeface="Arial" panose="020B0604020202020204" pitchFamily="34" charset="0"/>
              <a:buChar char="•"/>
            </a:pPr>
            <a:r>
              <a:rPr lang="pt-BR" sz="1400" b="1" u="sng" dirty="0">
                <a:solidFill>
                  <a:srgbClr val="FF0000"/>
                </a:solidFill>
              </a:rPr>
              <a:t>Resolução CNS nº 346/2005 </a:t>
            </a:r>
            <a:r>
              <a:rPr lang="pt-BR" sz="1400" dirty="0" smtClean="0"/>
              <a:t>(</a:t>
            </a:r>
            <a:r>
              <a:rPr lang="pt-BR" sz="1400" u="sng" dirty="0">
                <a:hlinkClick r:id="rId3"/>
              </a:rPr>
              <a:t>https://bvsms.saude.gov.br/bvs/saudelegis/cns/2005/res0346_13_01_2005.html</a:t>
            </a:r>
            <a:r>
              <a:rPr lang="pt-BR" sz="1400" dirty="0" smtClean="0"/>
              <a:t>)</a:t>
            </a:r>
            <a:endParaRPr lang="pt-BR" sz="1400" dirty="0"/>
          </a:p>
          <a:p>
            <a:pPr marL="228600" indent="0"/>
            <a:r>
              <a:rPr lang="pt-BR" sz="1400" dirty="0"/>
              <a:t>Estabelece o fluxo de tramitação de projetos de pesquisa multicêntricos no sistema </a:t>
            </a:r>
            <a:r>
              <a:rPr lang="pt-BR" sz="1400" dirty="0" smtClean="0"/>
              <a:t>CEP/CONEP.</a:t>
            </a:r>
          </a:p>
          <a:p>
            <a:pPr marL="228600" indent="0"/>
            <a:r>
              <a:rPr lang="pt-BR" sz="1400" dirty="0"/>
              <a:t>Comentário: Esta resolução trouxe avanços na tramitação de projetos multicêntricos que anteriormente passavam por várias análises. O novo fluxo definiu o papel do centro coordenador no país, responsável pela tramitação da inicial das pesquisas, e combateu o retrabalho por parte da </a:t>
            </a:r>
            <a:r>
              <a:rPr lang="pt-BR" sz="1400" dirty="0" err="1"/>
              <a:t>Conep</a:t>
            </a:r>
            <a:r>
              <a:rPr lang="pt-BR" sz="1400" dirty="0"/>
              <a:t>, possibilitando um processo mais efetivo, com tempos de análise melhores. </a:t>
            </a:r>
          </a:p>
          <a:p>
            <a:pPr marL="514350" indent="-285750">
              <a:buFont typeface="Arial" panose="020B0604020202020204" pitchFamily="34" charset="0"/>
              <a:buChar char="•"/>
            </a:pPr>
            <a:r>
              <a:rPr lang="pt-BR" sz="1400" b="1" dirty="0" smtClean="0"/>
              <a:t>Resolução </a:t>
            </a:r>
            <a:r>
              <a:rPr lang="pt-BR" sz="1400" b="1" dirty="0"/>
              <a:t>CNS nº 347/2005</a:t>
            </a:r>
            <a:r>
              <a:rPr lang="pt-BR" sz="1400" dirty="0"/>
              <a:t> </a:t>
            </a:r>
          </a:p>
          <a:p>
            <a:pPr marL="228600" indent="0"/>
            <a:r>
              <a:rPr lang="pt-BR" sz="1400" dirty="0" smtClean="0"/>
              <a:t>Diretrizes </a:t>
            </a:r>
            <a:r>
              <a:rPr lang="pt-BR" sz="1400" dirty="0"/>
              <a:t>para análise ética de projetos de pesquisa que envolva armazenamento de materiais ou uso de materiais armazenados em pesquisas anteriores </a:t>
            </a:r>
            <a:r>
              <a:rPr lang="pt-BR" sz="1400" b="1" dirty="0"/>
              <a:t>(revogada</a:t>
            </a:r>
            <a:r>
              <a:rPr lang="pt-BR" sz="1400" b="1" dirty="0" smtClean="0"/>
              <a:t>)</a:t>
            </a:r>
            <a:r>
              <a:rPr lang="pt-BR" sz="1400" dirty="0" smtClean="0"/>
              <a:t>.</a:t>
            </a:r>
            <a:endParaRPr lang="pt-BR" sz="1400" dirty="0"/>
          </a:p>
          <a:p>
            <a:pPr marL="228600" indent="0"/>
            <a:endParaRPr lang="pt-BR" sz="1400" dirty="0" smtClean="0"/>
          </a:p>
          <a:p>
            <a:pPr marL="514350" indent="-285750">
              <a:buFont typeface="Arial" panose="020B0604020202020204" pitchFamily="34" charset="0"/>
              <a:buChar char="•"/>
            </a:pPr>
            <a:r>
              <a:rPr lang="pt-BR" sz="1400" b="1" u="sng" dirty="0" smtClean="0">
                <a:solidFill>
                  <a:srgbClr val="FF0000"/>
                </a:solidFill>
              </a:rPr>
              <a:t>Resolução </a:t>
            </a:r>
            <a:r>
              <a:rPr lang="pt-BR" sz="1400" b="1" u="sng" dirty="0">
                <a:solidFill>
                  <a:srgbClr val="FF0000"/>
                </a:solidFill>
              </a:rPr>
              <a:t>CNS nº </a:t>
            </a:r>
            <a:r>
              <a:rPr lang="pt-BR" sz="1400" b="1" u="sng" dirty="0" smtClean="0">
                <a:solidFill>
                  <a:srgbClr val="FF0000"/>
                </a:solidFill>
              </a:rPr>
              <a:t>370/2007 </a:t>
            </a:r>
            <a:r>
              <a:rPr lang="pt-BR" sz="1400" dirty="0" smtClean="0"/>
              <a:t>(</a:t>
            </a:r>
            <a:r>
              <a:rPr lang="pt-BR" sz="1400" u="sng" dirty="0">
                <a:hlinkClick r:id="rId4"/>
              </a:rPr>
              <a:t>https://bvsms.saude.gov.br/bvs/saudelegis/cns/2007/res0370_08_03_2007.html</a:t>
            </a:r>
            <a:r>
              <a:rPr lang="pt-BR" sz="1400" dirty="0" smtClean="0"/>
              <a:t>)</a:t>
            </a:r>
            <a:endParaRPr lang="pt-BR" sz="1400" dirty="0"/>
          </a:p>
          <a:p>
            <a:pPr marL="228600" indent="0"/>
            <a:r>
              <a:rPr lang="pt-BR" sz="1400" dirty="0"/>
              <a:t>R</a:t>
            </a:r>
            <a:r>
              <a:rPr lang="pt-BR" sz="1400" dirty="0" smtClean="0"/>
              <a:t>egulamenta </a:t>
            </a:r>
            <a:r>
              <a:rPr lang="pt-BR" sz="1400" dirty="0"/>
              <a:t>os critérios para registro e credenciamento de CEP e renovação dos </a:t>
            </a:r>
            <a:r>
              <a:rPr lang="pt-BR" sz="1400" dirty="0" smtClean="0"/>
              <a:t>mesmos.</a:t>
            </a:r>
          </a:p>
          <a:p>
            <a:r>
              <a:rPr lang="pt-BR" sz="1400" dirty="0"/>
              <a:t>Comentário: a cada três anos o CEP precisa ter seu registro renovado.</a:t>
            </a:r>
          </a:p>
          <a:p>
            <a:pPr marL="228600" indent="0"/>
            <a:endParaRPr lang="pt-BR" sz="1400" dirty="0"/>
          </a:p>
        </p:txBody>
      </p:sp>
      <p:sp>
        <p:nvSpPr>
          <p:cNvPr id="4" name="Retângulo 3"/>
          <p:cNvSpPr/>
          <p:nvPr/>
        </p:nvSpPr>
        <p:spPr>
          <a:xfrm>
            <a:off x="8888540" y="206254"/>
            <a:ext cx="2108644" cy="14650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cada nome de resolução deve ter um link </a:t>
            </a:r>
            <a:r>
              <a:rPr lang="pt-BR" dirty="0" err="1" smtClean="0">
                <a:solidFill>
                  <a:schemeClr val="tx1"/>
                </a:solidFill>
              </a:rPr>
              <a:t>clicável</a:t>
            </a:r>
            <a:r>
              <a:rPr lang="pt-BR" dirty="0" smtClean="0">
                <a:solidFill>
                  <a:schemeClr val="tx1"/>
                </a:solidFill>
              </a:rPr>
              <a:t> que irá redirecionar para a página da respectiva resolução na internet.</a:t>
            </a:r>
            <a:endParaRPr lang="pt-BR" dirty="0">
              <a:solidFill>
                <a:schemeClr val="tx1"/>
              </a:solidFill>
            </a:endParaRPr>
          </a:p>
          <a:p>
            <a:pPr algn="ctr"/>
            <a:endParaRPr lang="pt-BR" b="1" dirty="0" smtClean="0">
              <a:solidFill>
                <a:schemeClr val="tx1"/>
              </a:solidFill>
            </a:endParaRPr>
          </a:p>
        </p:txBody>
      </p:sp>
    </p:spTree>
    <p:extLst>
      <p:ext uri="{BB962C8B-B14F-4D97-AF65-F5344CB8AC3E}">
        <p14:creationId xmlns:p14="http://schemas.microsoft.com/office/powerpoint/2010/main" val="3677750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839060" y="1070810"/>
              <a:ext cx="7775549"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err="1" smtClean="0">
                <a:solidFill>
                  <a:schemeClr val="lt1"/>
                </a:solidFill>
                <a:latin typeface="Arial"/>
                <a:ea typeface="Arial"/>
                <a:cs typeface="Arial"/>
                <a:sym typeface="Arial"/>
              </a:rPr>
              <a:t>Timeline</a:t>
            </a:r>
            <a:r>
              <a:rPr lang="pt-BR" sz="1200" b="0" i="0" u="none" strike="noStrike" cap="none" dirty="0" smtClean="0">
                <a:solidFill>
                  <a:schemeClr val="lt1"/>
                </a:solidFill>
                <a:latin typeface="Arial"/>
                <a:ea typeface="Arial"/>
                <a:cs typeface="Arial"/>
                <a:sym typeface="Arial"/>
              </a:rPr>
              <a:t> interativa</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11</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Resoluções complementares da CONEP</a:t>
            </a:r>
          </a:p>
        </p:txBody>
      </p:sp>
      <p:sp>
        <p:nvSpPr>
          <p:cNvPr id="13" name="Google Shape;401;p61">
            <a:extLst>
              <a:ext uri="{FF2B5EF4-FFF2-40B4-BE49-F238E27FC236}">
                <a16:creationId xmlns="" xmlns:a16="http://schemas.microsoft.com/office/drawing/2014/main" id="{9D01709D-51A5-764D-B320-23B8814D1755}"/>
              </a:ext>
            </a:extLst>
          </p:cNvPr>
          <p:cNvSpPr txBox="1"/>
          <p:nvPr/>
        </p:nvSpPr>
        <p:spPr>
          <a:xfrm>
            <a:off x="1981323" y="1453465"/>
            <a:ext cx="4992867" cy="896305"/>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nas resoluções e veja informações sobre cada uma delas.</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622218" y="240632"/>
            <a:ext cx="2647028" cy="478449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a partir desta tela construir uma </a:t>
            </a:r>
            <a:r>
              <a:rPr lang="pt-BR" dirty="0" err="1" smtClean="0">
                <a:solidFill>
                  <a:schemeClr val="tx1"/>
                </a:solidFill>
              </a:rPr>
              <a:t>timeline</a:t>
            </a:r>
            <a:r>
              <a:rPr lang="pt-BR" dirty="0" smtClean="0">
                <a:solidFill>
                  <a:schemeClr val="tx1"/>
                </a:solidFill>
              </a:rPr>
              <a:t> interativa conforme a referência. Ela deverá ser continua, ou seja, ela será dividida em telas, mas graficamente durante a navegação deve dar a ideia que está sendo construída continuamente.</a:t>
            </a:r>
          </a:p>
          <a:p>
            <a:pPr algn="ctr"/>
            <a:endParaRPr lang="pt-BR" dirty="0">
              <a:solidFill>
                <a:schemeClr val="tx1"/>
              </a:solidFill>
            </a:endParaRPr>
          </a:p>
          <a:p>
            <a:pPr algn="ctr"/>
            <a:r>
              <a:rPr lang="pt-BR" b="1" dirty="0">
                <a:solidFill>
                  <a:schemeClr val="tx1"/>
                </a:solidFill>
              </a:rPr>
              <a:t>[Inserir uma LINHA DO TEMPO com a lista das resoluções e a pessoa ao passar o cursor abre um POP-UP com o link da normativa e o </a:t>
            </a:r>
            <a:r>
              <a:rPr lang="pt-BR" b="1" dirty="0" smtClean="0">
                <a:solidFill>
                  <a:schemeClr val="tx1"/>
                </a:solidFill>
              </a:rPr>
              <a:t>comentário]</a:t>
            </a:r>
          </a:p>
          <a:p>
            <a:pPr algn="ctr"/>
            <a:endParaRPr lang="pt-BR" b="1" dirty="0">
              <a:solidFill>
                <a:schemeClr val="tx1"/>
              </a:solidFill>
            </a:endParaRPr>
          </a:p>
          <a:p>
            <a:pPr algn="ctr"/>
            <a:r>
              <a:rPr lang="pt-BR" dirty="0">
                <a:solidFill>
                  <a:schemeClr val="tx1"/>
                </a:solidFill>
              </a:rPr>
              <a:t>Nos </a:t>
            </a:r>
            <a:r>
              <a:rPr lang="pt-BR" dirty="0" smtClean="0">
                <a:solidFill>
                  <a:schemeClr val="tx1"/>
                </a:solidFill>
              </a:rPr>
              <a:t>slides seguintes estarão sinalizados as resoluções de cada tela e os respectivos conteúdos.</a:t>
            </a:r>
            <a:endParaRPr lang="pt-BR" dirty="0">
              <a:solidFill>
                <a:schemeClr val="tx1"/>
              </a:solidFill>
            </a:endParaRPr>
          </a:p>
          <a:p>
            <a:pPr algn="ctr"/>
            <a:endParaRPr lang="pt-BR" b="1" dirty="0" smtClean="0">
              <a:solidFill>
                <a:schemeClr val="tx1"/>
              </a:solidFill>
            </a:endParaRPr>
          </a:p>
        </p:txBody>
      </p:sp>
      <p:sp>
        <p:nvSpPr>
          <p:cNvPr id="5" name="Elipse 4"/>
          <p:cNvSpPr/>
          <p:nvPr/>
        </p:nvSpPr>
        <p:spPr>
          <a:xfrm>
            <a:off x="1289713" y="2737407"/>
            <a:ext cx="1563643" cy="119481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bg1">
                    <a:lumMod val="75000"/>
                  </a:schemeClr>
                </a:solidFill>
              </a:rPr>
              <a:t>Res </a:t>
            </a:r>
            <a:r>
              <a:rPr lang="pt-BR" b="1" dirty="0" smtClean="0">
                <a:solidFill>
                  <a:schemeClr val="bg1">
                    <a:lumMod val="75000"/>
                  </a:schemeClr>
                </a:solidFill>
              </a:rPr>
              <a:t>404/08 </a:t>
            </a:r>
            <a:endParaRPr lang="pt-BR" dirty="0">
              <a:solidFill>
                <a:schemeClr val="bg1">
                  <a:lumMod val="75000"/>
                </a:schemeClr>
              </a:solidFill>
            </a:endParaRPr>
          </a:p>
        </p:txBody>
      </p:sp>
      <p:sp>
        <p:nvSpPr>
          <p:cNvPr id="21" name="Elipse 20"/>
          <p:cNvSpPr/>
          <p:nvPr/>
        </p:nvSpPr>
        <p:spPr>
          <a:xfrm>
            <a:off x="3832287" y="2730248"/>
            <a:ext cx="1563643" cy="1194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Res </a:t>
            </a:r>
            <a:r>
              <a:rPr lang="pt-BR" b="1" dirty="0" smtClean="0"/>
              <a:t>441/11 </a:t>
            </a:r>
            <a:endParaRPr lang="pt-BR" dirty="0"/>
          </a:p>
        </p:txBody>
      </p:sp>
      <p:sp>
        <p:nvSpPr>
          <p:cNvPr id="22" name="Elipse 21"/>
          <p:cNvSpPr/>
          <p:nvPr/>
        </p:nvSpPr>
        <p:spPr>
          <a:xfrm>
            <a:off x="6272949" y="2730248"/>
            <a:ext cx="1563643" cy="1194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Res </a:t>
            </a:r>
            <a:r>
              <a:rPr lang="pt-BR" b="1" dirty="0" smtClean="0"/>
              <a:t>446/11 </a:t>
            </a:r>
            <a:endParaRPr lang="pt-BR" dirty="0"/>
          </a:p>
        </p:txBody>
      </p:sp>
      <p:sp>
        <p:nvSpPr>
          <p:cNvPr id="6" name="CaixaDeTexto 5"/>
          <p:cNvSpPr txBox="1"/>
          <p:nvPr/>
        </p:nvSpPr>
        <p:spPr>
          <a:xfrm>
            <a:off x="1698694" y="2180907"/>
            <a:ext cx="1293365" cy="307777"/>
          </a:xfrm>
          <a:prstGeom prst="rect">
            <a:avLst/>
          </a:prstGeom>
          <a:noFill/>
        </p:spPr>
        <p:txBody>
          <a:bodyPr wrap="square" rtlCol="0">
            <a:spAutoFit/>
          </a:bodyPr>
          <a:lstStyle/>
          <a:p>
            <a:r>
              <a:rPr lang="pt-BR" dirty="0" smtClean="0"/>
              <a:t>2008</a:t>
            </a:r>
            <a:endParaRPr lang="pt-BR" dirty="0"/>
          </a:p>
        </p:txBody>
      </p:sp>
      <p:sp>
        <p:nvSpPr>
          <p:cNvPr id="24" name="CaixaDeTexto 23"/>
          <p:cNvSpPr txBox="1"/>
          <p:nvPr/>
        </p:nvSpPr>
        <p:spPr>
          <a:xfrm>
            <a:off x="5523624" y="2168920"/>
            <a:ext cx="1293365" cy="307777"/>
          </a:xfrm>
          <a:prstGeom prst="rect">
            <a:avLst/>
          </a:prstGeom>
          <a:noFill/>
        </p:spPr>
        <p:txBody>
          <a:bodyPr wrap="square" rtlCol="0">
            <a:spAutoFit/>
          </a:bodyPr>
          <a:lstStyle/>
          <a:p>
            <a:r>
              <a:rPr lang="pt-BR" dirty="0" smtClean="0"/>
              <a:t>2011</a:t>
            </a:r>
            <a:endParaRPr lang="pt-BR" dirty="0"/>
          </a:p>
        </p:txBody>
      </p:sp>
      <p:sp>
        <p:nvSpPr>
          <p:cNvPr id="25" name="Google Shape;398;p61"/>
          <p:cNvSpPr/>
          <p:nvPr/>
        </p:nvSpPr>
        <p:spPr>
          <a:xfrm>
            <a:off x="7772680" y="5273405"/>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11</a:t>
            </a:r>
            <a:endParaRPr sz="1200" b="0" i="0" u="none" strike="noStrike" cap="none" dirty="0">
              <a:solidFill>
                <a:schemeClr val="lt1"/>
              </a:solidFill>
              <a:latin typeface="Arial"/>
              <a:ea typeface="Arial"/>
              <a:cs typeface="Arial"/>
              <a:sym typeface="Arial"/>
            </a:endParaRPr>
          </a:p>
        </p:txBody>
      </p:sp>
      <p:sp>
        <p:nvSpPr>
          <p:cNvPr id="27" name="Retângulo 26"/>
          <p:cNvSpPr/>
          <p:nvPr/>
        </p:nvSpPr>
        <p:spPr>
          <a:xfrm>
            <a:off x="1270480" y="4084932"/>
            <a:ext cx="1582876" cy="169356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a Res 404 deve ter um tom esmaecido em comparação com o restante da </a:t>
            </a:r>
            <a:r>
              <a:rPr lang="pt-BR" dirty="0" err="1" smtClean="0">
                <a:solidFill>
                  <a:schemeClr val="tx1"/>
                </a:solidFill>
              </a:rPr>
              <a:t>timeline</a:t>
            </a:r>
            <a:r>
              <a:rPr lang="pt-BR" dirty="0" smtClean="0">
                <a:solidFill>
                  <a:schemeClr val="tx1"/>
                </a:solidFill>
              </a:rPr>
              <a:t>, ou seja, menor destaque.</a:t>
            </a:r>
            <a:endParaRPr lang="pt-BR" dirty="0">
              <a:solidFill>
                <a:schemeClr val="tx1"/>
              </a:solidFill>
            </a:endParaRPr>
          </a:p>
        </p:txBody>
      </p:sp>
    </p:spTree>
    <p:extLst>
      <p:ext uri="{BB962C8B-B14F-4D97-AF65-F5344CB8AC3E}">
        <p14:creationId xmlns:p14="http://schemas.microsoft.com/office/powerpoint/2010/main" val="21080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0048" y="47758"/>
            <a:ext cx="7886700" cy="424763"/>
          </a:xfrm>
        </p:spPr>
        <p:txBody>
          <a:bodyPr/>
          <a:lstStyle/>
          <a:p>
            <a:r>
              <a:rPr lang="pt-BR" sz="1600" b="1" dirty="0" smtClean="0"/>
              <a:t>Conteúdo </a:t>
            </a:r>
            <a:r>
              <a:rPr lang="pt-BR" sz="1600" b="1" dirty="0" err="1" smtClean="0"/>
              <a:t>Timeline</a:t>
            </a:r>
            <a:endParaRPr lang="pt-BR" sz="1600" b="1" dirty="0"/>
          </a:p>
        </p:txBody>
      </p:sp>
      <p:sp>
        <p:nvSpPr>
          <p:cNvPr id="3" name="Espaço Reservado para Texto 2"/>
          <p:cNvSpPr>
            <a:spLocks noGrp="1"/>
          </p:cNvSpPr>
          <p:nvPr>
            <p:ph type="body" idx="1"/>
          </p:nvPr>
        </p:nvSpPr>
        <p:spPr>
          <a:xfrm>
            <a:off x="-36576" y="349189"/>
            <a:ext cx="9180576" cy="4192310"/>
          </a:xfrm>
          <a:effectLst>
            <a:glow rad="101600">
              <a:schemeClr val="accent2">
                <a:satMod val="175000"/>
                <a:alpha val="40000"/>
              </a:schemeClr>
            </a:glow>
          </a:effectLst>
        </p:spPr>
        <p:txBody>
          <a:bodyPr/>
          <a:lstStyle/>
          <a:p>
            <a:pPr marL="514350" indent="-285750">
              <a:buFont typeface="Arial" panose="020B0604020202020204" pitchFamily="34" charset="0"/>
              <a:buChar char="•"/>
            </a:pPr>
            <a:r>
              <a:rPr lang="pt-BR" sz="1400" b="1" dirty="0"/>
              <a:t>Resolução CNS nº 404/2008  </a:t>
            </a:r>
            <a:endParaRPr lang="pt-BR" sz="1400" b="1" dirty="0" smtClean="0"/>
          </a:p>
          <a:p>
            <a:pPr marL="228600" indent="0"/>
            <a:r>
              <a:rPr lang="pt-BR" sz="1400" dirty="0" smtClean="0"/>
              <a:t>Manifesto </a:t>
            </a:r>
            <a:r>
              <a:rPr lang="pt-BR" sz="1400" dirty="0"/>
              <a:t>contrário a modificação da Declaração de Helsinque, nos artigos sobre uso do placebo e acesso a </a:t>
            </a:r>
            <a:r>
              <a:rPr lang="pt-BR" sz="1400" dirty="0" smtClean="0"/>
              <a:t>medicação pós-estudo</a:t>
            </a:r>
            <a:r>
              <a:rPr lang="pt-BR" sz="1400" dirty="0"/>
              <a:t>.  </a:t>
            </a:r>
            <a:r>
              <a:rPr lang="pt-BR" sz="1400" b="1" dirty="0"/>
              <a:t>(revogada)</a:t>
            </a:r>
            <a:endParaRPr lang="pt-BR" sz="1400" dirty="0"/>
          </a:p>
          <a:p>
            <a:pPr marL="228600" indent="0"/>
            <a:endParaRPr lang="pt-BR" sz="1400" dirty="0"/>
          </a:p>
          <a:p>
            <a:pPr marL="514350" indent="-285750">
              <a:buFont typeface="Arial" panose="020B0604020202020204" pitchFamily="34" charset="0"/>
              <a:buChar char="•"/>
            </a:pPr>
            <a:r>
              <a:rPr lang="pt-BR" sz="1400" b="1" u="sng" dirty="0">
                <a:solidFill>
                  <a:srgbClr val="FF0000"/>
                </a:solidFill>
              </a:rPr>
              <a:t>Resolução CNS nº 441/2011</a:t>
            </a:r>
            <a:r>
              <a:rPr lang="pt-BR" sz="1400" b="1" dirty="0"/>
              <a:t> </a:t>
            </a:r>
            <a:r>
              <a:rPr lang="pt-BR" sz="1400" dirty="0" smtClean="0"/>
              <a:t>(</a:t>
            </a:r>
            <a:r>
              <a:rPr lang="pt-BR" sz="1400" u="sng" dirty="0">
                <a:hlinkClick r:id="rId2"/>
              </a:rPr>
              <a:t>https://conselho.saude.gov.br/resolucoes/2011/Reso441.pdf</a:t>
            </a:r>
            <a:r>
              <a:rPr lang="pt-BR" sz="1400" dirty="0" smtClean="0"/>
              <a:t>)</a:t>
            </a:r>
            <a:endParaRPr lang="pt-BR" sz="1400" dirty="0"/>
          </a:p>
          <a:p>
            <a:r>
              <a:rPr lang="pt-BR" sz="1400" dirty="0"/>
              <a:t>Diretrizes para análise ética de projetos de pesquisas que envolvam armazenamento de material biológico humano </a:t>
            </a:r>
            <a:endParaRPr lang="pt-BR" sz="1400" dirty="0" smtClean="0"/>
          </a:p>
          <a:p>
            <a:r>
              <a:rPr lang="pt-BR" sz="1400" dirty="0" smtClean="0"/>
              <a:t>ou uso </a:t>
            </a:r>
            <a:r>
              <a:rPr lang="pt-BR" sz="1400" dirty="0"/>
              <a:t>de material armazenado em pesquisas </a:t>
            </a:r>
            <a:r>
              <a:rPr lang="pt-BR" sz="1400" dirty="0" smtClean="0"/>
              <a:t>anteriores, </a:t>
            </a:r>
            <a:r>
              <a:rPr lang="pt-BR" sz="1400" dirty="0"/>
              <a:t>complementada pela </a:t>
            </a:r>
            <a:r>
              <a:rPr lang="pt-BR" sz="1400" b="1" u="sng" dirty="0">
                <a:solidFill>
                  <a:srgbClr val="FF0000"/>
                </a:solidFill>
              </a:rPr>
              <a:t>Portaria Ministerial 2.201/2011 </a:t>
            </a:r>
            <a:r>
              <a:rPr lang="pt-BR" sz="1400" dirty="0" smtClean="0"/>
              <a:t>(</a:t>
            </a:r>
            <a:r>
              <a:rPr lang="pt-BR" sz="1400" u="sng" dirty="0" smtClean="0">
                <a:hlinkClick r:id="rId3"/>
              </a:rPr>
              <a:t>http</a:t>
            </a:r>
            <a:r>
              <a:rPr lang="pt-BR" sz="1400" u="sng" dirty="0">
                <a:hlinkClick r:id="rId3"/>
              </a:rPr>
              <a:t>://</a:t>
            </a:r>
            <a:r>
              <a:rPr lang="pt-BR" sz="1400" u="sng" dirty="0" smtClean="0">
                <a:hlinkClick r:id="rId3"/>
              </a:rPr>
              <a:t>bvsms.saude.gov.br/bvs/saudelegis/gm/2011/prt2201_14_09_2011.html</a:t>
            </a:r>
            <a:r>
              <a:rPr lang="pt-BR" sz="1400" dirty="0" smtClean="0"/>
              <a:t>) </a:t>
            </a:r>
          </a:p>
          <a:p>
            <a:pPr marL="228600" indent="0"/>
            <a:r>
              <a:rPr lang="pt-BR" sz="1400" dirty="0"/>
              <a:t>Diretrizes Nacionais para </a:t>
            </a:r>
            <a:r>
              <a:rPr lang="pt-BR" sz="1400" dirty="0" err="1"/>
              <a:t>Biorrepositório</a:t>
            </a:r>
            <a:r>
              <a:rPr lang="pt-BR" sz="1400" dirty="0"/>
              <a:t> e </a:t>
            </a:r>
            <a:r>
              <a:rPr lang="pt-BR" sz="1400" dirty="0" err="1"/>
              <a:t>Biobanco</a:t>
            </a:r>
            <a:r>
              <a:rPr lang="pt-BR" sz="1400" dirty="0"/>
              <a:t> de Material Biológico Humano com Finalidade de Pesquisa. </a:t>
            </a:r>
          </a:p>
          <a:p>
            <a:pPr marL="228600" indent="0"/>
            <a:r>
              <a:rPr lang="pt-BR" sz="1400" dirty="0"/>
              <a:t>Comentário: Estas duas regulamentações representam um marco na pesquisa que envolve o armazenamento </a:t>
            </a:r>
          </a:p>
          <a:p>
            <a:pPr marL="228600" indent="0"/>
            <a:r>
              <a:rPr lang="pt-BR" sz="1400" dirty="0"/>
              <a:t>de material biológico humano com previsão de uso futuro em pesquisa, e diferencia </a:t>
            </a:r>
            <a:r>
              <a:rPr lang="pt-BR" sz="1400" dirty="0" err="1"/>
              <a:t>biobanco</a:t>
            </a:r>
            <a:r>
              <a:rPr lang="pt-BR" sz="1400" dirty="0"/>
              <a:t> de </a:t>
            </a:r>
            <a:r>
              <a:rPr lang="pt-BR" sz="1400" dirty="0" err="1"/>
              <a:t>biorrepositório</a:t>
            </a:r>
            <a:r>
              <a:rPr lang="pt-BR" sz="1400" dirty="0"/>
              <a:t>. </a:t>
            </a:r>
            <a:r>
              <a:rPr lang="pt-BR" sz="1400" b="1" dirty="0">
                <a:solidFill>
                  <a:srgbClr val="FFC000"/>
                </a:solidFill>
              </a:rPr>
              <a:t>[Inserir uma figura de um freezer aberto com duas gavetas e em cada uma terá um dizer]</a:t>
            </a:r>
            <a:endParaRPr lang="pt-BR" sz="1400" dirty="0">
              <a:solidFill>
                <a:srgbClr val="FFC000"/>
              </a:solidFill>
            </a:endParaRPr>
          </a:p>
          <a:p>
            <a:r>
              <a:rPr lang="pt-BR" sz="1400" b="1" dirty="0"/>
              <a:t>Gaveta 1</a:t>
            </a:r>
            <a:r>
              <a:rPr lang="pt-BR" sz="1400" b="1" dirty="0" smtClean="0"/>
              <a:t>: </a:t>
            </a:r>
          </a:p>
          <a:p>
            <a:r>
              <a:rPr lang="pt-BR" sz="1400" b="1" dirty="0" err="1" smtClean="0"/>
              <a:t>Biobanco</a:t>
            </a:r>
            <a:endParaRPr lang="pt-BR" sz="1400" dirty="0"/>
          </a:p>
          <a:p>
            <a:pPr marL="228600" indent="0"/>
            <a:r>
              <a:rPr lang="pt-BR" sz="1400" dirty="0"/>
              <a:t>Uma coleção organizada de material biológico humano e informações associadas, coletado e armazenado para fins </a:t>
            </a:r>
          </a:p>
          <a:p>
            <a:pPr marL="228600" indent="0"/>
            <a:r>
              <a:rPr lang="pt-BR" sz="1400" dirty="0"/>
              <a:t>de pesquisa, conforme regulamento ou normas técnicas, éticas e operacionais pré-definidas, sob responsabilidade </a:t>
            </a:r>
          </a:p>
          <a:p>
            <a:pPr marL="228600" indent="0"/>
            <a:r>
              <a:rPr lang="pt-BR" sz="1400" dirty="0"/>
              <a:t>e gerenciamento institucional dos materiais armazenados, sem fins comerciais. </a:t>
            </a:r>
          </a:p>
          <a:p>
            <a:pPr marL="228600" indent="0"/>
            <a:r>
              <a:rPr lang="pt-BR" sz="1400" dirty="0"/>
              <a:t>Prazo de armazenamento indeterminado, consentimento pode ser feito uma única vez, caso a pessoa não queira </a:t>
            </a:r>
          </a:p>
          <a:p>
            <a:pPr marL="228600" indent="0"/>
            <a:r>
              <a:rPr lang="pt-BR" sz="1400" dirty="0"/>
              <a:t>ser chamada a cada pesquisa.</a:t>
            </a:r>
          </a:p>
        </p:txBody>
      </p:sp>
      <p:sp>
        <p:nvSpPr>
          <p:cNvPr id="4" name="Retângulo 3"/>
          <p:cNvSpPr/>
          <p:nvPr/>
        </p:nvSpPr>
        <p:spPr>
          <a:xfrm>
            <a:off x="8888540" y="206254"/>
            <a:ext cx="2108644" cy="14650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cada nome de resolução deve ter um link </a:t>
            </a:r>
            <a:r>
              <a:rPr lang="pt-BR" dirty="0" err="1" smtClean="0">
                <a:solidFill>
                  <a:schemeClr val="tx1"/>
                </a:solidFill>
              </a:rPr>
              <a:t>clicável</a:t>
            </a:r>
            <a:r>
              <a:rPr lang="pt-BR" dirty="0" smtClean="0">
                <a:solidFill>
                  <a:schemeClr val="tx1"/>
                </a:solidFill>
              </a:rPr>
              <a:t> que irá redirecionar para a página da respectiva resolução na internet.</a:t>
            </a:r>
            <a:endParaRPr lang="pt-BR" dirty="0">
              <a:solidFill>
                <a:schemeClr val="tx1"/>
              </a:solidFill>
            </a:endParaRPr>
          </a:p>
          <a:p>
            <a:pPr algn="ctr"/>
            <a:endParaRPr lang="pt-BR" b="1" dirty="0" smtClean="0">
              <a:solidFill>
                <a:schemeClr val="tx1"/>
              </a:solidFill>
            </a:endParaRPr>
          </a:p>
        </p:txBody>
      </p:sp>
      <p:sp>
        <p:nvSpPr>
          <p:cNvPr id="5" name="Retângulo 4"/>
          <p:cNvSpPr/>
          <p:nvPr/>
        </p:nvSpPr>
        <p:spPr>
          <a:xfrm>
            <a:off x="9144000" y="3188732"/>
            <a:ext cx="2108644" cy="17423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não esqueça de </a:t>
            </a:r>
            <a:r>
              <a:rPr lang="pt-BR" b="1" dirty="0">
                <a:solidFill>
                  <a:schemeClr val="tx1"/>
                </a:solidFill>
              </a:rPr>
              <a:t>[Inserir uma figura de um freezer aberto com duas gavetas e em cada uma terá um dizer]</a:t>
            </a:r>
            <a:endParaRPr lang="pt-BR" dirty="0">
              <a:solidFill>
                <a:schemeClr val="tx1"/>
              </a:solidFill>
            </a:endParaRPr>
          </a:p>
          <a:p>
            <a:pPr algn="ctr"/>
            <a:r>
              <a:rPr lang="pt-BR" dirty="0" smtClean="0">
                <a:solidFill>
                  <a:schemeClr val="tx1"/>
                </a:solidFill>
              </a:rPr>
              <a:t>onde está indicado.</a:t>
            </a:r>
            <a:endParaRPr lang="pt-BR" dirty="0">
              <a:solidFill>
                <a:schemeClr val="tx1"/>
              </a:solidFill>
            </a:endParaRPr>
          </a:p>
          <a:p>
            <a:pPr algn="ctr"/>
            <a:endParaRPr lang="pt-BR" b="1" dirty="0" smtClean="0">
              <a:solidFill>
                <a:schemeClr val="tx1"/>
              </a:solidFill>
            </a:endParaRPr>
          </a:p>
        </p:txBody>
      </p:sp>
    </p:spTree>
    <p:extLst>
      <p:ext uri="{BB962C8B-B14F-4D97-AF65-F5344CB8AC3E}">
        <p14:creationId xmlns:p14="http://schemas.microsoft.com/office/powerpoint/2010/main" val="2921916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3726" y="20815"/>
            <a:ext cx="7886700" cy="424763"/>
          </a:xfrm>
        </p:spPr>
        <p:txBody>
          <a:bodyPr/>
          <a:lstStyle/>
          <a:p>
            <a:r>
              <a:rPr lang="pt-BR" sz="1600" b="1" dirty="0" smtClean="0"/>
              <a:t>Continuação de conteúdo</a:t>
            </a:r>
            <a:endParaRPr lang="pt-BR" sz="1600" b="1" dirty="0"/>
          </a:p>
        </p:txBody>
      </p:sp>
      <p:sp>
        <p:nvSpPr>
          <p:cNvPr id="3" name="Espaço Reservado para Texto 2"/>
          <p:cNvSpPr>
            <a:spLocks noGrp="1"/>
          </p:cNvSpPr>
          <p:nvPr>
            <p:ph type="body" idx="1"/>
          </p:nvPr>
        </p:nvSpPr>
        <p:spPr>
          <a:xfrm>
            <a:off x="-36576" y="260139"/>
            <a:ext cx="9180576" cy="4192310"/>
          </a:xfrm>
        </p:spPr>
        <p:txBody>
          <a:bodyPr/>
          <a:lstStyle/>
          <a:p>
            <a:r>
              <a:rPr lang="pt-BR" sz="1400" b="1" dirty="0" smtClean="0"/>
              <a:t>Gaveta </a:t>
            </a:r>
            <a:r>
              <a:rPr lang="pt-BR" sz="1400" b="1" dirty="0"/>
              <a:t>2</a:t>
            </a:r>
            <a:r>
              <a:rPr lang="pt-BR" sz="1400" b="1" dirty="0" smtClean="0"/>
              <a:t>: </a:t>
            </a:r>
          </a:p>
          <a:p>
            <a:r>
              <a:rPr lang="pt-BR" sz="1400" b="1" dirty="0" err="1" smtClean="0"/>
              <a:t>Biorrepositório</a:t>
            </a:r>
            <a:endParaRPr lang="pt-BR" sz="1400" dirty="0"/>
          </a:p>
          <a:p>
            <a:pPr marL="228600" indent="0"/>
            <a:r>
              <a:rPr lang="pt-BR" sz="1400" dirty="0"/>
              <a:t>Uma coleção de material biológico humano, coletado e armazenado ao longo da execução de um projeto de pesquisa específico, conforme regulamento ou normas técnicas, éticas e operacionais pré-definidas, sob responsabilidade institucional e sob gerenciamento do pesquisador, </a:t>
            </a:r>
            <a:r>
              <a:rPr lang="pt-BR" sz="1400" b="1" dirty="0"/>
              <a:t>sem fins comerciais</a:t>
            </a:r>
            <a:r>
              <a:rPr lang="pt-BR" sz="1400" dirty="0"/>
              <a:t>. Prazo de armazenamento conforme cronograma do estudo, sempre exige um consentimento a cada estudo.</a:t>
            </a:r>
          </a:p>
          <a:p>
            <a:r>
              <a:rPr lang="pt-BR" sz="1400" b="1" dirty="0"/>
              <a:t>Ao lado do freezer: </a:t>
            </a:r>
            <a:endParaRPr lang="pt-BR" sz="1400" b="1" dirty="0" smtClean="0"/>
          </a:p>
          <a:p>
            <a:pPr marL="228600" indent="0"/>
            <a:r>
              <a:rPr lang="pt-BR" sz="1400" dirty="0"/>
              <a:t>Caso o seu projeto envolva armazenamento de material biológico estabeleça uma correta cadeia de custódia da amostra e verifique se a sua instituição tem um </a:t>
            </a:r>
            <a:r>
              <a:rPr lang="pt-BR" sz="1400" dirty="0" err="1"/>
              <a:t>biobanco</a:t>
            </a:r>
            <a:r>
              <a:rPr lang="pt-BR" sz="1400" dirty="0"/>
              <a:t>. Faça um TCLE adequado para o seu projeto e de acordo com a Resolução CNS 441/11. Ainda a equipe que irá trabalhar diretamente com as amostras deve ter um </a:t>
            </a:r>
            <a:r>
              <a:rPr lang="pt-BR" sz="1400" u="sng" dirty="0">
                <a:solidFill>
                  <a:srgbClr val="FF0000"/>
                </a:solidFill>
              </a:rPr>
              <a:t>Curso IATA </a:t>
            </a:r>
            <a:r>
              <a:rPr lang="pt-BR" sz="1400" dirty="0"/>
              <a:t>(que credencia para transporte de material biológico</a:t>
            </a:r>
            <a:r>
              <a:rPr lang="pt-BR" sz="1400" dirty="0" smtClean="0"/>
              <a:t>) [</a:t>
            </a:r>
            <a:r>
              <a:rPr lang="pt-BR" sz="1400" dirty="0"/>
              <a:t>inserir link </a:t>
            </a:r>
            <a:r>
              <a:rPr lang="pt-BR" sz="1400" dirty="0">
                <a:hlinkClick r:id="rId2"/>
              </a:rPr>
              <a:t>https://www.iata.org/</a:t>
            </a:r>
            <a:r>
              <a:rPr lang="pt-BR" sz="1400" dirty="0"/>
              <a:t>]. Lembre-se que, sempre, o material biológico é da pessoa que cedeu a amostra.</a:t>
            </a:r>
          </a:p>
          <a:p>
            <a:pPr marL="228600" indent="0"/>
            <a:endParaRPr lang="pt-BR" sz="1400" dirty="0" smtClean="0"/>
          </a:p>
          <a:p>
            <a:pPr marL="228600" indent="0"/>
            <a:endParaRPr lang="pt-BR" sz="1400" dirty="0" smtClean="0"/>
          </a:p>
          <a:p>
            <a:pPr marL="514350" indent="-285750">
              <a:buFont typeface="Arial" panose="020B0604020202020204" pitchFamily="34" charset="0"/>
              <a:buChar char="•"/>
            </a:pPr>
            <a:r>
              <a:rPr lang="pt-BR" sz="1400" b="1" u="sng" dirty="0" smtClean="0">
                <a:solidFill>
                  <a:srgbClr val="FF0000"/>
                </a:solidFill>
              </a:rPr>
              <a:t>Resolução </a:t>
            </a:r>
            <a:r>
              <a:rPr lang="pt-BR" sz="1400" b="1" u="sng" dirty="0">
                <a:solidFill>
                  <a:srgbClr val="FF0000"/>
                </a:solidFill>
              </a:rPr>
              <a:t>CNS nº 446/2011  </a:t>
            </a:r>
            <a:r>
              <a:rPr lang="pt-BR" sz="1400" dirty="0" smtClean="0"/>
              <a:t>(</a:t>
            </a:r>
            <a:r>
              <a:rPr lang="pt-BR" sz="1400" u="sng" dirty="0">
                <a:hlinkClick r:id="rId3"/>
              </a:rPr>
              <a:t>http://conselho.saude.gov.br/images/comissoes/conep/documentos/NORMAS-RESOLUCOES/Resoluo_n_446_-_2011_-__Sobre_composio_da_CONEP.pdf</a:t>
            </a:r>
            <a:r>
              <a:rPr lang="pt-BR" sz="1400" dirty="0" smtClean="0"/>
              <a:t>)</a:t>
            </a:r>
            <a:endParaRPr lang="pt-BR" sz="1400" dirty="0"/>
          </a:p>
          <a:p>
            <a:pPr marL="228600" indent="0"/>
            <a:r>
              <a:rPr lang="pt-BR" sz="1400" dirty="0"/>
              <a:t>E</a:t>
            </a:r>
            <a:r>
              <a:rPr lang="pt-BR" sz="1400" dirty="0" smtClean="0"/>
              <a:t>stabelece </a:t>
            </a:r>
            <a:r>
              <a:rPr lang="pt-BR" sz="1400" dirty="0"/>
              <a:t>a composição da </a:t>
            </a:r>
            <a:r>
              <a:rPr lang="pt-BR" sz="1400" dirty="0" smtClean="0"/>
              <a:t>CONEP. </a:t>
            </a:r>
          </a:p>
          <a:p>
            <a:pPr marL="228600" indent="0"/>
            <a:endParaRPr lang="pt-BR" sz="1400" b="1" dirty="0" smtClean="0">
              <a:solidFill>
                <a:schemeClr val="accent1">
                  <a:lumMod val="50000"/>
                </a:schemeClr>
              </a:solidFill>
            </a:endParaRPr>
          </a:p>
          <a:p>
            <a:pPr marL="228600" indent="0"/>
            <a:r>
              <a:rPr lang="pt-BR" sz="1400" b="1" dirty="0" smtClean="0">
                <a:solidFill>
                  <a:schemeClr val="accent1">
                    <a:lumMod val="50000"/>
                  </a:schemeClr>
                </a:solidFill>
              </a:rPr>
              <a:t>Atenção</a:t>
            </a:r>
            <a:r>
              <a:rPr lang="pt-BR" sz="1400" b="1" dirty="0">
                <a:solidFill>
                  <a:schemeClr val="accent1">
                    <a:lumMod val="50000"/>
                  </a:schemeClr>
                </a:solidFill>
              </a:rPr>
              <a:t>: </a:t>
            </a:r>
            <a:endParaRPr lang="pt-BR" sz="1400" b="1" dirty="0" smtClean="0">
              <a:solidFill>
                <a:schemeClr val="accent1">
                  <a:lumMod val="50000"/>
                </a:schemeClr>
              </a:solidFill>
            </a:endParaRPr>
          </a:p>
          <a:p>
            <a:pPr marL="228600" indent="0"/>
            <a:r>
              <a:rPr lang="pt-BR" sz="1400" b="1" dirty="0" smtClean="0">
                <a:solidFill>
                  <a:schemeClr val="accent1">
                    <a:lumMod val="50000"/>
                  </a:schemeClr>
                </a:solidFill>
              </a:rPr>
              <a:t>O </a:t>
            </a:r>
            <a:r>
              <a:rPr lang="pt-BR" sz="1400" b="1" dirty="0">
                <a:solidFill>
                  <a:schemeClr val="accent1">
                    <a:lumMod val="50000"/>
                  </a:schemeClr>
                </a:solidFill>
              </a:rPr>
              <a:t>funcionamento do Sistema CEP/CONEP será detalhado no módulo 4</a:t>
            </a:r>
            <a:r>
              <a:rPr lang="pt-BR" sz="1400" b="1" dirty="0" smtClean="0">
                <a:solidFill>
                  <a:schemeClr val="accent1">
                    <a:lumMod val="50000"/>
                  </a:schemeClr>
                </a:solidFill>
              </a:rPr>
              <a:t>. </a:t>
            </a:r>
            <a:endParaRPr lang="pt-BR" sz="1400" b="1" dirty="0">
              <a:solidFill>
                <a:schemeClr val="accent1">
                  <a:lumMod val="50000"/>
                </a:schemeClr>
              </a:solidFill>
            </a:endParaRPr>
          </a:p>
          <a:p>
            <a:pPr marL="228600" indent="0"/>
            <a:endParaRPr lang="pt-BR" sz="1400" dirty="0"/>
          </a:p>
        </p:txBody>
      </p:sp>
      <p:sp>
        <p:nvSpPr>
          <p:cNvPr id="4" name="Retângulo 3"/>
          <p:cNvSpPr/>
          <p:nvPr/>
        </p:nvSpPr>
        <p:spPr>
          <a:xfrm>
            <a:off x="8888540" y="206254"/>
            <a:ext cx="2108644" cy="14650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cada nome de resolução deve ter um link </a:t>
            </a:r>
            <a:r>
              <a:rPr lang="pt-BR" dirty="0" err="1" smtClean="0">
                <a:solidFill>
                  <a:schemeClr val="tx1"/>
                </a:solidFill>
              </a:rPr>
              <a:t>clicável</a:t>
            </a:r>
            <a:r>
              <a:rPr lang="pt-BR" dirty="0" smtClean="0">
                <a:solidFill>
                  <a:schemeClr val="tx1"/>
                </a:solidFill>
              </a:rPr>
              <a:t> que irá redirecionar para a página da respectiva resolução na internet.</a:t>
            </a:r>
            <a:endParaRPr lang="pt-BR" dirty="0">
              <a:solidFill>
                <a:schemeClr val="tx1"/>
              </a:solidFill>
            </a:endParaRPr>
          </a:p>
          <a:p>
            <a:pPr algn="ctr"/>
            <a:endParaRPr lang="pt-BR" b="1" dirty="0" smtClean="0">
              <a:solidFill>
                <a:schemeClr val="tx1"/>
              </a:solidFill>
            </a:endParaRPr>
          </a:p>
        </p:txBody>
      </p:sp>
      <p:sp>
        <p:nvSpPr>
          <p:cNvPr id="5" name="Título 1"/>
          <p:cNvSpPr txBox="1">
            <a:spLocks/>
          </p:cNvSpPr>
          <p:nvPr/>
        </p:nvSpPr>
        <p:spPr>
          <a:xfrm>
            <a:off x="120556" y="3272871"/>
            <a:ext cx="7886700" cy="424763"/>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45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pt-BR" sz="1600" b="1" smtClean="0"/>
              <a:t>Conteúdo Timeline</a:t>
            </a:r>
            <a:endParaRPr lang="pt-BR" sz="1600" b="1" dirty="0"/>
          </a:p>
        </p:txBody>
      </p:sp>
    </p:spTree>
    <p:extLst>
      <p:ext uri="{BB962C8B-B14F-4D97-AF65-F5344CB8AC3E}">
        <p14:creationId xmlns:p14="http://schemas.microsoft.com/office/powerpoint/2010/main" val="3934796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839060" y="1070810"/>
              <a:ext cx="7775549"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err="1" smtClean="0">
                <a:solidFill>
                  <a:schemeClr val="lt1"/>
                </a:solidFill>
                <a:latin typeface="Arial"/>
                <a:ea typeface="Arial"/>
                <a:cs typeface="Arial"/>
                <a:sym typeface="Arial"/>
              </a:rPr>
              <a:t>Timeline</a:t>
            </a:r>
            <a:r>
              <a:rPr lang="pt-BR" sz="1200" b="0" i="0" u="none" strike="noStrike" cap="none" dirty="0" smtClean="0">
                <a:solidFill>
                  <a:schemeClr val="lt1"/>
                </a:solidFill>
                <a:latin typeface="Arial"/>
                <a:ea typeface="Arial"/>
                <a:cs typeface="Arial"/>
                <a:sym typeface="Arial"/>
              </a:rPr>
              <a:t> interativa</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12</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Resoluções complementares da CONEP</a:t>
            </a:r>
          </a:p>
        </p:txBody>
      </p:sp>
      <p:sp>
        <p:nvSpPr>
          <p:cNvPr id="13" name="Google Shape;401;p61">
            <a:extLst>
              <a:ext uri="{FF2B5EF4-FFF2-40B4-BE49-F238E27FC236}">
                <a16:creationId xmlns="" xmlns:a16="http://schemas.microsoft.com/office/drawing/2014/main" id="{9D01709D-51A5-764D-B320-23B8814D1755}"/>
              </a:ext>
            </a:extLst>
          </p:cNvPr>
          <p:cNvSpPr txBox="1"/>
          <p:nvPr/>
        </p:nvSpPr>
        <p:spPr>
          <a:xfrm>
            <a:off x="1981323" y="1453465"/>
            <a:ext cx="4992867" cy="896305"/>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nas resoluções e veja informações sobre cada uma delas.</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622218" y="240632"/>
            <a:ext cx="2647028" cy="478449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a partir desta tela construir uma </a:t>
            </a:r>
            <a:r>
              <a:rPr lang="pt-BR" dirty="0" err="1" smtClean="0">
                <a:solidFill>
                  <a:schemeClr val="tx1"/>
                </a:solidFill>
              </a:rPr>
              <a:t>timeline</a:t>
            </a:r>
            <a:r>
              <a:rPr lang="pt-BR" dirty="0" smtClean="0">
                <a:solidFill>
                  <a:schemeClr val="tx1"/>
                </a:solidFill>
              </a:rPr>
              <a:t> interativa conforme a referência. Ela deverá ser continua, ou seja, ela será dividida em telas, mas graficamente durante a navegação deve dar a ideia que está sendo construída continuamente.</a:t>
            </a:r>
          </a:p>
          <a:p>
            <a:pPr algn="ctr"/>
            <a:endParaRPr lang="pt-BR" dirty="0">
              <a:solidFill>
                <a:schemeClr val="tx1"/>
              </a:solidFill>
            </a:endParaRPr>
          </a:p>
          <a:p>
            <a:pPr algn="ctr"/>
            <a:r>
              <a:rPr lang="pt-BR" b="1" dirty="0">
                <a:solidFill>
                  <a:schemeClr val="tx1"/>
                </a:solidFill>
              </a:rPr>
              <a:t>[Inserir uma LINHA DO TEMPO com a lista das resoluções e a pessoa ao passar o cursor abre um POP-UP com o link da normativa e o </a:t>
            </a:r>
            <a:r>
              <a:rPr lang="pt-BR" b="1" dirty="0" smtClean="0">
                <a:solidFill>
                  <a:schemeClr val="tx1"/>
                </a:solidFill>
              </a:rPr>
              <a:t>comentário]</a:t>
            </a:r>
          </a:p>
          <a:p>
            <a:pPr algn="ctr"/>
            <a:endParaRPr lang="pt-BR" b="1" dirty="0">
              <a:solidFill>
                <a:schemeClr val="tx1"/>
              </a:solidFill>
            </a:endParaRPr>
          </a:p>
          <a:p>
            <a:pPr algn="ctr"/>
            <a:r>
              <a:rPr lang="pt-BR" dirty="0">
                <a:solidFill>
                  <a:schemeClr val="tx1"/>
                </a:solidFill>
              </a:rPr>
              <a:t>Nos </a:t>
            </a:r>
            <a:r>
              <a:rPr lang="pt-BR" dirty="0" smtClean="0">
                <a:solidFill>
                  <a:schemeClr val="tx1"/>
                </a:solidFill>
              </a:rPr>
              <a:t>slides seguintes estarão sinalizados as resoluções de cada tela e os respectivos conteúdos.</a:t>
            </a:r>
            <a:endParaRPr lang="pt-BR" dirty="0">
              <a:solidFill>
                <a:schemeClr val="tx1"/>
              </a:solidFill>
            </a:endParaRPr>
          </a:p>
          <a:p>
            <a:pPr algn="ctr"/>
            <a:endParaRPr lang="pt-BR" b="1" dirty="0" smtClean="0">
              <a:solidFill>
                <a:schemeClr val="tx1"/>
              </a:solidFill>
            </a:endParaRPr>
          </a:p>
        </p:txBody>
      </p:sp>
      <p:sp>
        <p:nvSpPr>
          <p:cNvPr id="5" name="Elipse 4"/>
          <p:cNvSpPr/>
          <p:nvPr/>
        </p:nvSpPr>
        <p:spPr>
          <a:xfrm>
            <a:off x="1289713" y="2737407"/>
            <a:ext cx="1563643" cy="1194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Res 466/12 </a:t>
            </a:r>
            <a:endParaRPr lang="pt-BR" dirty="0"/>
          </a:p>
        </p:txBody>
      </p:sp>
      <p:sp>
        <p:nvSpPr>
          <p:cNvPr id="6" name="CaixaDeTexto 5"/>
          <p:cNvSpPr txBox="1"/>
          <p:nvPr/>
        </p:nvSpPr>
        <p:spPr>
          <a:xfrm>
            <a:off x="1698694" y="2180907"/>
            <a:ext cx="1293365" cy="307777"/>
          </a:xfrm>
          <a:prstGeom prst="rect">
            <a:avLst/>
          </a:prstGeom>
          <a:noFill/>
        </p:spPr>
        <p:txBody>
          <a:bodyPr wrap="square" rtlCol="0">
            <a:spAutoFit/>
          </a:bodyPr>
          <a:lstStyle/>
          <a:p>
            <a:r>
              <a:rPr lang="pt-BR" dirty="0"/>
              <a:t>2012</a:t>
            </a:r>
          </a:p>
        </p:txBody>
      </p:sp>
      <p:sp>
        <p:nvSpPr>
          <p:cNvPr id="25" name="Elipse 24"/>
          <p:cNvSpPr/>
          <p:nvPr/>
        </p:nvSpPr>
        <p:spPr>
          <a:xfrm>
            <a:off x="3793057" y="2676821"/>
            <a:ext cx="1563643" cy="1194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Res </a:t>
            </a:r>
            <a:r>
              <a:rPr lang="pt-BR" b="1" dirty="0" smtClean="0"/>
              <a:t>001/13 </a:t>
            </a:r>
            <a:endParaRPr lang="pt-BR" dirty="0"/>
          </a:p>
        </p:txBody>
      </p:sp>
      <p:sp>
        <p:nvSpPr>
          <p:cNvPr id="27" name="Elipse 26"/>
          <p:cNvSpPr/>
          <p:nvPr/>
        </p:nvSpPr>
        <p:spPr>
          <a:xfrm>
            <a:off x="5736812" y="2669662"/>
            <a:ext cx="1563643" cy="1194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Res </a:t>
            </a:r>
            <a:r>
              <a:rPr lang="pt-BR" b="1" dirty="0" smtClean="0"/>
              <a:t>506/16 </a:t>
            </a:r>
            <a:endParaRPr lang="pt-BR" dirty="0"/>
          </a:p>
        </p:txBody>
      </p:sp>
      <p:sp>
        <p:nvSpPr>
          <p:cNvPr id="28" name="CaixaDeTexto 27"/>
          <p:cNvSpPr txBox="1"/>
          <p:nvPr/>
        </p:nvSpPr>
        <p:spPr>
          <a:xfrm>
            <a:off x="4202038" y="2120321"/>
            <a:ext cx="1293365" cy="307777"/>
          </a:xfrm>
          <a:prstGeom prst="rect">
            <a:avLst/>
          </a:prstGeom>
          <a:noFill/>
        </p:spPr>
        <p:txBody>
          <a:bodyPr wrap="square" rtlCol="0">
            <a:spAutoFit/>
          </a:bodyPr>
          <a:lstStyle/>
          <a:p>
            <a:r>
              <a:rPr lang="pt-BR" dirty="0" smtClean="0"/>
              <a:t>2013</a:t>
            </a:r>
            <a:endParaRPr lang="pt-BR" dirty="0"/>
          </a:p>
        </p:txBody>
      </p:sp>
      <p:sp>
        <p:nvSpPr>
          <p:cNvPr id="29" name="CaixaDeTexto 28"/>
          <p:cNvSpPr txBox="1"/>
          <p:nvPr/>
        </p:nvSpPr>
        <p:spPr>
          <a:xfrm>
            <a:off x="7013312" y="2072572"/>
            <a:ext cx="1293365" cy="307777"/>
          </a:xfrm>
          <a:prstGeom prst="rect">
            <a:avLst/>
          </a:prstGeom>
          <a:noFill/>
        </p:spPr>
        <p:txBody>
          <a:bodyPr wrap="square" rtlCol="0">
            <a:spAutoFit/>
          </a:bodyPr>
          <a:lstStyle/>
          <a:p>
            <a:r>
              <a:rPr lang="pt-BR" dirty="0" smtClean="0"/>
              <a:t>2016</a:t>
            </a:r>
            <a:endParaRPr lang="pt-BR" dirty="0"/>
          </a:p>
        </p:txBody>
      </p:sp>
      <p:sp>
        <p:nvSpPr>
          <p:cNvPr id="21" name="Google Shape;398;p61"/>
          <p:cNvSpPr/>
          <p:nvPr/>
        </p:nvSpPr>
        <p:spPr>
          <a:xfrm>
            <a:off x="7799471" y="5294826"/>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12</a:t>
            </a:r>
            <a:endParaRPr sz="12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04587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1552" y="-6128"/>
            <a:ext cx="7886700" cy="424763"/>
          </a:xfrm>
        </p:spPr>
        <p:txBody>
          <a:bodyPr/>
          <a:lstStyle/>
          <a:p>
            <a:r>
              <a:rPr lang="pt-BR" sz="1600" b="1" dirty="0" smtClean="0"/>
              <a:t>Conteúdo </a:t>
            </a:r>
            <a:r>
              <a:rPr lang="pt-BR" sz="1600" b="1" dirty="0" err="1" smtClean="0"/>
              <a:t>Timeline</a:t>
            </a:r>
            <a:endParaRPr lang="pt-BR" sz="1600" b="1" dirty="0"/>
          </a:p>
        </p:txBody>
      </p:sp>
      <p:sp>
        <p:nvSpPr>
          <p:cNvPr id="3" name="Espaço Reservado para Texto 2"/>
          <p:cNvSpPr>
            <a:spLocks noGrp="1"/>
          </p:cNvSpPr>
          <p:nvPr>
            <p:ph type="body" idx="1"/>
          </p:nvPr>
        </p:nvSpPr>
        <p:spPr>
          <a:xfrm>
            <a:off x="-36576" y="418635"/>
            <a:ext cx="9180576" cy="4192310"/>
          </a:xfrm>
        </p:spPr>
        <p:txBody>
          <a:bodyPr/>
          <a:lstStyle/>
          <a:p>
            <a:pPr marL="514350" indent="-285750">
              <a:buFont typeface="Arial" panose="020B0604020202020204" pitchFamily="34" charset="0"/>
              <a:buChar char="•"/>
            </a:pPr>
            <a:r>
              <a:rPr lang="pt-BR" sz="1400" b="1" u="sng" dirty="0" smtClean="0">
                <a:solidFill>
                  <a:srgbClr val="FF0000"/>
                </a:solidFill>
              </a:rPr>
              <a:t>Resolução </a:t>
            </a:r>
            <a:r>
              <a:rPr lang="pt-BR" sz="1400" b="1" u="sng" dirty="0">
                <a:solidFill>
                  <a:srgbClr val="FF0000"/>
                </a:solidFill>
              </a:rPr>
              <a:t>CNS nº </a:t>
            </a:r>
            <a:r>
              <a:rPr lang="pt-BR" sz="1400" b="1" u="sng" dirty="0" smtClean="0">
                <a:solidFill>
                  <a:srgbClr val="FF0000"/>
                </a:solidFill>
              </a:rPr>
              <a:t>466/2012 </a:t>
            </a:r>
            <a:r>
              <a:rPr lang="pt-BR" sz="1400" dirty="0" smtClean="0"/>
              <a:t>(</a:t>
            </a:r>
            <a:r>
              <a:rPr lang="pt-BR" sz="1400" u="sng" dirty="0" smtClean="0">
                <a:hlinkClick r:id="rId2"/>
              </a:rPr>
              <a:t>https</a:t>
            </a:r>
            <a:r>
              <a:rPr lang="pt-BR" sz="1400" u="sng" dirty="0">
                <a:hlinkClick r:id="rId2"/>
              </a:rPr>
              <a:t>://conselho.saude.gov.br/resolucoes/2012/Reso466.pdf</a:t>
            </a:r>
            <a:r>
              <a:rPr lang="pt-BR" sz="1400" dirty="0" smtClean="0"/>
              <a:t>)</a:t>
            </a:r>
          </a:p>
          <a:p>
            <a:pPr marL="228600" indent="0"/>
            <a:r>
              <a:rPr lang="pt-BR" sz="1400" dirty="0"/>
              <a:t>Diretrizes e Normas para Pesquisas Envolvendo Seres </a:t>
            </a:r>
            <a:r>
              <a:rPr lang="pt-BR" sz="1400" dirty="0" smtClean="0"/>
              <a:t>Humanos.</a:t>
            </a:r>
          </a:p>
          <a:p>
            <a:pPr marL="228600" indent="0"/>
            <a:r>
              <a:rPr lang="pt-BR" sz="1400" dirty="0" smtClean="0"/>
              <a:t>Comentário</a:t>
            </a:r>
            <a:r>
              <a:rPr lang="pt-BR" sz="1400" dirty="0"/>
              <a:t>: O documento substitui o termo sujeito de pesquisa por participante de pesquisa. E estabelece ainda que a assistência imediata e integral ao participante da pesquisa, relacionadas à sua participação no estudo, é de responsabilidade do pesquisador, do patrocinador e das instituições e/ou organizações envolvidas nas diferentes fases da pesquisa. </a:t>
            </a:r>
            <a:endParaRPr lang="pt-BR" sz="1400" dirty="0" smtClean="0"/>
          </a:p>
          <a:p>
            <a:pPr marL="228600" indent="0"/>
            <a:endParaRPr lang="pt-BR" sz="1400" dirty="0"/>
          </a:p>
          <a:p>
            <a:r>
              <a:rPr lang="pt-BR" sz="1400" b="1" dirty="0"/>
              <a:t>A leitura desta norma é essencial</a:t>
            </a:r>
            <a:r>
              <a:rPr lang="pt-BR" sz="1400" b="1" dirty="0" smtClean="0"/>
              <a:t>! [</a:t>
            </a:r>
            <a:r>
              <a:rPr lang="pt-BR" sz="1400" b="1" dirty="0"/>
              <a:t>inserir em forma de alerta]</a:t>
            </a:r>
            <a:endParaRPr lang="pt-BR" sz="1400" dirty="0"/>
          </a:p>
          <a:p>
            <a:endParaRPr lang="pt-BR" sz="1400" b="1" dirty="0" smtClean="0"/>
          </a:p>
          <a:p>
            <a:r>
              <a:rPr lang="pt-BR" sz="1400" b="1" dirty="0" smtClean="0">
                <a:solidFill>
                  <a:srgbClr val="FFC000"/>
                </a:solidFill>
              </a:rPr>
              <a:t>[</a:t>
            </a:r>
            <a:r>
              <a:rPr lang="pt-BR" sz="1400" b="1" dirty="0">
                <a:solidFill>
                  <a:srgbClr val="FFC000"/>
                </a:solidFill>
              </a:rPr>
              <a:t>Inserir um ícone de lembrete]</a:t>
            </a:r>
            <a:endParaRPr lang="pt-BR" sz="1400" dirty="0">
              <a:solidFill>
                <a:srgbClr val="FFC000"/>
              </a:solidFill>
            </a:endParaRPr>
          </a:p>
          <a:p>
            <a:r>
              <a:rPr lang="pt-BR" sz="1400" b="1" dirty="0">
                <a:solidFill>
                  <a:srgbClr val="FFC000"/>
                </a:solidFill>
              </a:rPr>
              <a:t>DIZER DO LEMBRETE</a:t>
            </a:r>
            <a:endParaRPr lang="pt-BR" sz="1400" dirty="0">
              <a:solidFill>
                <a:srgbClr val="FFC000"/>
              </a:solidFill>
            </a:endParaRPr>
          </a:p>
          <a:p>
            <a:r>
              <a:rPr lang="pt-BR" sz="1400" dirty="0"/>
              <a:t>Marco regulatório - Resolução CNS nº 196/1996</a:t>
            </a:r>
          </a:p>
          <a:p>
            <a:r>
              <a:rPr lang="pt-BR" sz="1400" dirty="0"/>
              <a:t>A </a:t>
            </a:r>
            <a:r>
              <a:rPr lang="pt-BR" sz="1400" dirty="0" smtClean="0"/>
              <a:t>principal Resolução </a:t>
            </a:r>
            <a:r>
              <a:rPr lang="pt-BR" sz="1400" dirty="0"/>
              <a:t>de pesquisa atualmente em vigor no Brasil - Resolução CNS nº 466/2012.</a:t>
            </a:r>
          </a:p>
          <a:p>
            <a:pPr marL="228600" indent="0"/>
            <a:endParaRPr lang="pt-BR" sz="1400" dirty="0"/>
          </a:p>
          <a:p>
            <a:pPr marL="228600" indent="0"/>
            <a:endParaRPr lang="pt-BR" sz="1400" dirty="0"/>
          </a:p>
        </p:txBody>
      </p:sp>
      <p:sp>
        <p:nvSpPr>
          <p:cNvPr id="4" name="Retângulo 3"/>
          <p:cNvSpPr/>
          <p:nvPr/>
        </p:nvSpPr>
        <p:spPr>
          <a:xfrm>
            <a:off x="8888540" y="206254"/>
            <a:ext cx="2108644" cy="14650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cada nome de resolução deve ter um link </a:t>
            </a:r>
            <a:r>
              <a:rPr lang="pt-BR" dirty="0" err="1" smtClean="0">
                <a:solidFill>
                  <a:schemeClr val="tx1"/>
                </a:solidFill>
              </a:rPr>
              <a:t>clicável</a:t>
            </a:r>
            <a:r>
              <a:rPr lang="pt-BR" dirty="0" smtClean="0">
                <a:solidFill>
                  <a:schemeClr val="tx1"/>
                </a:solidFill>
              </a:rPr>
              <a:t> que irá redirecionar para a página da respectiva resolução na internet.</a:t>
            </a:r>
            <a:endParaRPr lang="pt-BR" dirty="0">
              <a:solidFill>
                <a:schemeClr val="tx1"/>
              </a:solidFill>
            </a:endParaRPr>
          </a:p>
          <a:p>
            <a:pPr algn="ctr"/>
            <a:endParaRPr lang="pt-BR" b="1" dirty="0" smtClean="0">
              <a:solidFill>
                <a:schemeClr val="tx1"/>
              </a:solidFill>
            </a:endParaRPr>
          </a:p>
        </p:txBody>
      </p:sp>
      <p:sp>
        <p:nvSpPr>
          <p:cNvPr id="5" name="Retângulo 4"/>
          <p:cNvSpPr/>
          <p:nvPr/>
        </p:nvSpPr>
        <p:spPr>
          <a:xfrm>
            <a:off x="-1887092" y="2868579"/>
            <a:ext cx="2108644" cy="17423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não esqueça de inserir o ícone </a:t>
            </a:r>
            <a:endParaRPr lang="pt-BR" dirty="0">
              <a:solidFill>
                <a:schemeClr val="tx1"/>
              </a:solidFill>
            </a:endParaRPr>
          </a:p>
          <a:p>
            <a:pPr algn="ctr"/>
            <a:r>
              <a:rPr lang="pt-BR" dirty="0" smtClean="0">
                <a:solidFill>
                  <a:schemeClr val="tx1"/>
                </a:solidFill>
              </a:rPr>
              <a:t>onde está indicado.</a:t>
            </a:r>
            <a:endParaRPr lang="pt-BR" dirty="0">
              <a:solidFill>
                <a:schemeClr val="tx1"/>
              </a:solidFill>
            </a:endParaRPr>
          </a:p>
          <a:p>
            <a:pPr algn="ctr"/>
            <a:endParaRPr lang="pt-BR" b="1" dirty="0" smtClean="0">
              <a:solidFill>
                <a:schemeClr val="tx1"/>
              </a:solidFill>
            </a:endParaRPr>
          </a:p>
        </p:txBody>
      </p:sp>
    </p:spTree>
    <p:extLst>
      <p:ext uri="{BB962C8B-B14F-4D97-AF65-F5344CB8AC3E}">
        <p14:creationId xmlns:p14="http://schemas.microsoft.com/office/powerpoint/2010/main" val="3126358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0048" y="47758"/>
            <a:ext cx="7886700" cy="424763"/>
          </a:xfrm>
        </p:spPr>
        <p:txBody>
          <a:bodyPr/>
          <a:lstStyle/>
          <a:p>
            <a:r>
              <a:rPr lang="pt-BR" sz="1600" b="1" dirty="0" smtClean="0"/>
              <a:t>Conteúdo </a:t>
            </a:r>
            <a:r>
              <a:rPr lang="pt-BR" sz="1600" b="1" dirty="0" err="1" smtClean="0"/>
              <a:t>Timeline</a:t>
            </a:r>
            <a:endParaRPr lang="pt-BR" sz="1600" b="1" dirty="0"/>
          </a:p>
        </p:txBody>
      </p:sp>
      <p:sp>
        <p:nvSpPr>
          <p:cNvPr id="3" name="Espaço Reservado para Texto 2"/>
          <p:cNvSpPr>
            <a:spLocks noGrp="1"/>
          </p:cNvSpPr>
          <p:nvPr>
            <p:ph type="body" idx="1"/>
          </p:nvPr>
        </p:nvSpPr>
        <p:spPr>
          <a:xfrm>
            <a:off x="-36576" y="594441"/>
            <a:ext cx="9180576" cy="4192310"/>
          </a:xfrm>
        </p:spPr>
        <p:txBody>
          <a:bodyPr/>
          <a:lstStyle/>
          <a:p>
            <a:pPr marL="514350" indent="-285750">
              <a:buFont typeface="Arial" panose="020B0604020202020204" pitchFamily="34" charset="0"/>
              <a:buChar char="•"/>
            </a:pPr>
            <a:r>
              <a:rPr lang="pt-BR" sz="1400" b="1" u="sng" dirty="0" smtClean="0">
                <a:solidFill>
                  <a:srgbClr val="FF0000"/>
                </a:solidFill>
              </a:rPr>
              <a:t>Resolução </a:t>
            </a:r>
            <a:r>
              <a:rPr lang="pt-BR" sz="1400" b="1" u="sng" dirty="0">
                <a:solidFill>
                  <a:srgbClr val="FF0000"/>
                </a:solidFill>
              </a:rPr>
              <a:t>CNS nº </a:t>
            </a:r>
            <a:r>
              <a:rPr lang="pt-BR" sz="1400" b="1" u="sng" dirty="0" smtClean="0">
                <a:solidFill>
                  <a:srgbClr val="FF0000"/>
                </a:solidFill>
              </a:rPr>
              <a:t>001/2013</a:t>
            </a:r>
            <a:r>
              <a:rPr lang="pt-BR" sz="1400" b="1" dirty="0" smtClean="0"/>
              <a:t> </a:t>
            </a:r>
            <a:r>
              <a:rPr lang="pt-BR" sz="1400" dirty="0" smtClean="0"/>
              <a:t>(</a:t>
            </a:r>
            <a:r>
              <a:rPr lang="pt-BR" sz="1400" u="sng" dirty="0">
                <a:hlinkClick r:id="rId2" invalidUrl="http://conselho.saude.gov.br/Web_comissoes/conep/aquivos/CNS  Norma Operacional 001 - conep finalizada 30-09.pdf"/>
              </a:rPr>
              <a:t>http://conselho.saude.gov.br/Web_comissoes/conep/aquivos/CNS%20%20Norma%20Operacional%20001%20-%20conep%20finalizada%2030-09.pdf</a:t>
            </a:r>
            <a:r>
              <a:rPr lang="pt-BR" sz="1400" dirty="0" smtClean="0"/>
              <a:t>)</a:t>
            </a:r>
            <a:endParaRPr lang="pt-BR" sz="1400" dirty="0"/>
          </a:p>
          <a:p>
            <a:r>
              <a:rPr lang="pt-BR" sz="1400" dirty="0"/>
              <a:t>D</a:t>
            </a:r>
            <a:r>
              <a:rPr lang="pt-BR" sz="1400" dirty="0" smtClean="0"/>
              <a:t>ispõe </a:t>
            </a:r>
            <a:r>
              <a:rPr lang="pt-BR" sz="1400" dirty="0"/>
              <a:t>sobre a organização e funcionamento do Sistema CEP/CONEP, e sobre os procedimentos para </a:t>
            </a:r>
            <a:r>
              <a:rPr lang="pt-BR" sz="1400" dirty="0" smtClean="0"/>
              <a:t>submissão, avaliação </a:t>
            </a:r>
            <a:r>
              <a:rPr lang="pt-BR" sz="1400" dirty="0"/>
              <a:t>e acompanhamento da pesquisa e de desenvolvimento envolvendo seres humanos no </a:t>
            </a:r>
            <a:r>
              <a:rPr lang="pt-BR" sz="1400" dirty="0" smtClean="0"/>
              <a:t>Brasil.</a:t>
            </a:r>
          </a:p>
          <a:p>
            <a:r>
              <a:rPr lang="pt-BR" sz="1400" dirty="0" smtClean="0"/>
              <a:t>Comentário</a:t>
            </a:r>
            <a:r>
              <a:rPr lang="pt-BR" sz="1400" dirty="0"/>
              <a:t>: A norma descreve todos os aspectos práticos do funcionamento do Sistema CEP/CONEP.</a:t>
            </a:r>
          </a:p>
          <a:p>
            <a:pPr marL="514350" indent="-285750">
              <a:buFont typeface="Arial" panose="020B0604020202020204" pitchFamily="34" charset="0"/>
              <a:buChar char="•"/>
            </a:pPr>
            <a:r>
              <a:rPr lang="pt-BR" sz="1400" b="1" u="sng" dirty="0" smtClean="0">
                <a:solidFill>
                  <a:srgbClr val="FF0000"/>
                </a:solidFill>
              </a:rPr>
              <a:t>Resolução </a:t>
            </a:r>
            <a:r>
              <a:rPr lang="pt-BR" sz="1400" b="1" u="sng" dirty="0">
                <a:solidFill>
                  <a:srgbClr val="FF0000"/>
                </a:solidFill>
              </a:rPr>
              <a:t>CNS nº </a:t>
            </a:r>
            <a:r>
              <a:rPr lang="pt-BR" sz="1400" b="1" u="sng" dirty="0" smtClean="0">
                <a:solidFill>
                  <a:srgbClr val="FF0000"/>
                </a:solidFill>
              </a:rPr>
              <a:t>506/2016 </a:t>
            </a:r>
            <a:r>
              <a:rPr lang="pt-BR" sz="1400" dirty="0" smtClean="0"/>
              <a:t>(</a:t>
            </a:r>
            <a:r>
              <a:rPr lang="pt-BR" sz="1400" u="sng" dirty="0" smtClean="0">
                <a:hlinkClick r:id="rId3"/>
              </a:rPr>
              <a:t>https</a:t>
            </a:r>
            <a:r>
              <a:rPr lang="pt-BR" sz="1400" u="sng" dirty="0">
                <a:hlinkClick r:id="rId3"/>
              </a:rPr>
              <a:t>://</a:t>
            </a:r>
            <a:r>
              <a:rPr lang="pt-BR" sz="1400" u="sng" dirty="0" smtClean="0">
                <a:hlinkClick r:id="rId3"/>
              </a:rPr>
              <a:t>conselho.saude.gov.br/resolucoes/2016/Reso_506.pdf</a:t>
            </a:r>
            <a:r>
              <a:rPr lang="pt-BR" sz="1400" dirty="0" smtClean="0"/>
              <a:t>)</a:t>
            </a:r>
          </a:p>
          <a:p>
            <a:pPr marL="228600" indent="0"/>
            <a:r>
              <a:rPr lang="pt-BR" sz="1400" dirty="0"/>
              <a:t>D</a:t>
            </a:r>
            <a:r>
              <a:rPr lang="pt-BR" sz="1400" dirty="0" smtClean="0"/>
              <a:t>ispõe sobre </a:t>
            </a:r>
            <a:r>
              <a:rPr lang="pt-BR" sz="1400" dirty="0"/>
              <a:t>o processo de acreditação dos Comitês de Ética em </a:t>
            </a:r>
            <a:r>
              <a:rPr lang="pt-BR" sz="1400" dirty="0" smtClean="0"/>
              <a:t>Pesquisa.</a:t>
            </a:r>
          </a:p>
          <a:p>
            <a:pPr marL="228600" indent="0"/>
            <a:r>
              <a:rPr lang="pt-BR" sz="1400" dirty="0" smtClean="0"/>
              <a:t>Comentário</a:t>
            </a:r>
            <a:r>
              <a:rPr lang="pt-BR" sz="1400" dirty="0"/>
              <a:t>: Seu objetivo é descentralizar o Sistema CEP/CONEP. Propõe que os </a:t>
            </a:r>
            <a:r>
              <a:rPr lang="pt-BR" sz="1400" dirty="0" err="1"/>
              <a:t>CEPs</a:t>
            </a:r>
            <a:r>
              <a:rPr lang="pt-BR" sz="1400" dirty="0"/>
              <a:t> acreditados sejam responsáveis pelo processo de avaliação, com base na gradação e tipificação dos riscos da pesquisa. </a:t>
            </a:r>
          </a:p>
          <a:p>
            <a:pPr marL="228600" indent="0"/>
            <a:endParaRPr lang="pt-BR" sz="1400" b="1" dirty="0" smtClean="0">
              <a:solidFill>
                <a:srgbClr val="FFC000"/>
              </a:solidFill>
            </a:endParaRPr>
          </a:p>
          <a:p>
            <a:pPr marL="228600" indent="0"/>
            <a:r>
              <a:rPr lang="pt-BR" sz="1400" b="1" dirty="0" smtClean="0">
                <a:solidFill>
                  <a:srgbClr val="FFC000"/>
                </a:solidFill>
              </a:rPr>
              <a:t>[</a:t>
            </a:r>
            <a:r>
              <a:rPr lang="pt-BR" sz="1400" b="1" dirty="0">
                <a:solidFill>
                  <a:srgbClr val="FFC000"/>
                </a:solidFill>
              </a:rPr>
              <a:t>Inserir um ícone de lembrete]</a:t>
            </a:r>
            <a:endParaRPr lang="pt-BR" sz="1400" dirty="0">
              <a:solidFill>
                <a:srgbClr val="FFC000"/>
              </a:solidFill>
            </a:endParaRPr>
          </a:p>
          <a:p>
            <a:pPr marL="228600" indent="0"/>
            <a:r>
              <a:rPr lang="pt-BR" sz="1400" dirty="0" smtClean="0">
                <a:solidFill>
                  <a:schemeClr val="accent5">
                    <a:lumMod val="75000"/>
                  </a:schemeClr>
                </a:solidFill>
              </a:rPr>
              <a:t>Atenção: </a:t>
            </a:r>
            <a:r>
              <a:rPr lang="pt-BR" sz="1400" b="1" dirty="0">
                <a:solidFill>
                  <a:schemeClr val="accent5">
                    <a:lumMod val="75000"/>
                  </a:schemeClr>
                </a:solidFill>
              </a:rPr>
              <a:t>Lembre-se, toda pesquisa envolve risco!![inserir em forma de alerta]</a:t>
            </a:r>
            <a:endParaRPr lang="pt-BR" sz="1400" dirty="0">
              <a:solidFill>
                <a:schemeClr val="accent5">
                  <a:lumMod val="75000"/>
                </a:schemeClr>
              </a:solidFill>
            </a:endParaRPr>
          </a:p>
          <a:p>
            <a:pPr marL="228600" indent="0"/>
            <a:endParaRPr lang="pt-BR" sz="1400" dirty="0"/>
          </a:p>
        </p:txBody>
      </p:sp>
      <p:sp>
        <p:nvSpPr>
          <p:cNvPr id="4" name="Retângulo 3"/>
          <p:cNvSpPr/>
          <p:nvPr/>
        </p:nvSpPr>
        <p:spPr>
          <a:xfrm>
            <a:off x="8888540" y="206254"/>
            <a:ext cx="2108644" cy="14650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cada nome de resolução deve ter um link </a:t>
            </a:r>
            <a:r>
              <a:rPr lang="pt-BR" dirty="0" err="1" smtClean="0">
                <a:solidFill>
                  <a:schemeClr val="tx1"/>
                </a:solidFill>
              </a:rPr>
              <a:t>clicável</a:t>
            </a:r>
            <a:r>
              <a:rPr lang="pt-BR" dirty="0" smtClean="0">
                <a:solidFill>
                  <a:schemeClr val="tx1"/>
                </a:solidFill>
              </a:rPr>
              <a:t> que irá redirecionar para a página da respectiva resolução na internet.</a:t>
            </a:r>
            <a:endParaRPr lang="pt-BR" dirty="0">
              <a:solidFill>
                <a:schemeClr val="tx1"/>
              </a:solidFill>
            </a:endParaRPr>
          </a:p>
          <a:p>
            <a:pPr algn="ctr"/>
            <a:endParaRPr lang="pt-BR" b="1" dirty="0" smtClean="0">
              <a:solidFill>
                <a:schemeClr val="tx1"/>
              </a:solidFill>
            </a:endParaRPr>
          </a:p>
        </p:txBody>
      </p:sp>
      <p:sp>
        <p:nvSpPr>
          <p:cNvPr id="5" name="Retângulo 4"/>
          <p:cNvSpPr/>
          <p:nvPr/>
        </p:nvSpPr>
        <p:spPr>
          <a:xfrm>
            <a:off x="-1889760" y="3044385"/>
            <a:ext cx="2108644" cy="17423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não esqueça de inserir o ícone </a:t>
            </a:r>
            <a:endParaRPr lang="pt-BR" dirty="0">
              <a:solidFill>
                <a:schemeClr val="tx1"/>
              </a:solidFill>
            </a:endParaRPr>
          </a:p>
          <a:p>
            <a:pPr algn="ctr"/>
            <a:r>
              <a:rPr lang="pt-BR" dirty="0" smtClean="0">
                <a:solidFill>
                  <a:schemeClr val="tx1"/>
                </a:solidFill>
              </a:rPr>
              <a:t>onde está indicado.</a:t>
            </a:r>
            <a:endParaRPr lang="pt-BR" dirty="0">
              <a:solidFill>
                <a:schemeClr val="tx1"/>
              </a:solidFill>
            </a:endParaRPr>
          </a:p>
          <a:p>
            <a:pPr algn="ctr"/>
            <a:endParaRPr lang="pt-BR" b="1" dirty="0" smtClean="0">
              <a:solidFill>
                <a:schemeClr val="tx1"/>
              </a:solidFill>
            </a:endParaRPr>
          </a:p>
        </p:txBody>
      </p:sp>
    </p:spTree>
    <p:extLst>
      <p:ext uri="{BB962C8B-B14F-4D97-AF65-F5344CB8AC3E}">
        <p14:creationId xmlns:p14="http://schemas.microsoft.com/office/powerpoint/2010/main" val="444889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a:stretch>
            <a:fillRect/>
          </a:stretch>
        </p:blipFill>
        <p:spPr>
          <a:xfrm>
            <a:off x="-1" y="0"/>
            <a:ext cx="9228221" cy="5895474"/>
          </a:xfrm>
          <a:prstGeom prst="rect">
            <a:avLst/>
          </a:prstGeom>
        </p:spPr>
      </p:pic>
      <p:sp>
        <p:nvSpPr>
          <p:cNvPr id="11" name="Google Shape;389;p60"/>
          <p:cNvSpPr txBox="1"/>
          <p:nvPr/>
        </p:nvSpPr>
        <p:spPr>
          <a:xfrm>
            <a:off x="965432" y="4747713"/>
            <a:ext cx="3847200" cy="335006"/>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pt-BR" sz="1200" b="1" i="0" u="none" strike="noStrike" cap="none" dirty="0">
                <a:solidFill>
                  <a:srgbClr val="FBBD4D"/>
                </a:solidFill>
                <a:latin typeface="Arial"/>
                <a:ea typeface="Arial"/>
                <a:cs typeface="Arial"/>
                <a:sym typeface="Arial"/>
              </a:rPr>
              <a:t>Siga para a próxima tela.</a:t>
            </a:r>
            <a:endParaRPr sz="1200" b="1" i="0" u="none" strike="noStrike" cap="none" dirty="0">
              <a:solidFill>
                <a:srgbClr val="FBBD4D"/>
              </a:solidFill>
              <a:latin typeface="Arial"/>
              <a:ea typeface="Arial"/>
              <a:cs typeface="Arial"/>
              <a:sym typeface="Arial"/>
            </a:endParaRPr>
          </a:p>
        </p:txBody>
      </p:sp>
      <p:sp>
        <p:nvSpPr>
          <p:cNvPr id="12"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13" name="Google Shape;396;p61"/>
          <p:cNvSpPr/>
          <p:nvPr/>
        </p:nvSpPr>
        <p:spPr>
          <a:xfrm>
            <a:off x="0" y="-318977"/>
            <a:ext cx="2371059"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b="0" i="0" u="none" strike="noStrike" cap="none" dirty="0" smtClean="0">
                <a:solidFill>
                  <a:schemeClr val="lt1"/>
                </a:solidFill>
                <a:latin typeface="Arial"/>
                <a:ea typeface="Arial"/>
                <a:cs typeface="Arial"/>
                <a:sym typeface="Arial"/>
              </a:rPr>
              <a:t>Imagem</a:t>
            </a:r>
            <a:endParaRPr sz="1200" b="0" i="0" u="none" strike="noStrike" cap="none" dirty="0">
              <a:solidFill>
                <a:schemeClr val="lt1"/>
              </a:solidFill>
              <a:latin typeface="Arial"/>
              <a:ea typeface="Arial"/>
              <a:cs typeface="Arial"/>
              <a:sym typeface="Arial"/>
            </a:endParaRPr>
          </a:p>
        </p:txBody>
      </p:sp>
      <p:sp>
        <p:nvSpPr>
          <p:cNvPr id="14"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8" name="Retângulo 7"/>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050" name="Picture 2" descr="Contract papers. Document. Folder with stamp and text. Stack of agreements document with signature and approval stamp.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0925" y="1149155"/>
            <a:ext cx="4373685" cy="3781659"/>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388;p60"/>
          <p:cNvSpPr txBox="1"/>
          <p:nvPr/>
        </p:nvSpPr>
        <p:spPr>
          <a:xfrm>
            <a:off x="965432" y="2211508"/>
            <a:ext cx="3847200" cy="2304677"/>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0" i="0" u="none" strike="noStrike" cap="none" dirty="0">
                <a:solidFill>
                  <a:srgbClr val="808284"/>
                </a:solidFill>
                <a:sym typeface="Arial"/>
              </a:rPr>
              <a:t>Seja bem-vindo(a) ao módulo </a:t>
            </a:r>
            <a:r>
              <a:rPr lang="pt-BR" sz="1200" b="1" dirty="0">
                <a:solidFill>
                  <a:srgbClr val="808284"/>
                </a:solidFill>
              </a:rPr>
              <a:t>Regulamentação Brasileira para pesquisa envolvendo seres humanos e Contexto Nacional do Seu Surgimento e Evolução.</a:t>
            </a:r>
            <a:endParaRPr sz="1200" b="1"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dirty="0">
              <a:solidFill>
                <a:srgbClr val="808284"/>
              </a:solidFill>
            </a:endParaRPr>
          </a:p>
          <a:p>
            <a:pPr>
              <a:buSzPts val="1600"/>
            </a:pPr>
            <a:r>
              <a:rPr lang="pt-BR" sz="1200" dirty="0">
                <a:solidFill>
                  <a:srgbClr val="808284"/>
                </a:solidFill>
              </a:rPr>
              <a:t>Nele, você refletirá sobre o papel do Conselho Nacional de Saúde e da Agência Nacional de Vigilância Sanitária no arcabouço ético-regulatório nacional, e aprenderá os requisitos para armazenamento de material biológico humano. </a:t>
            </a:r>
          </a:p>
          <a:p>
            <a:pPr>
              <a:buSzPts val="1600"/>
            </a:pPr>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r>
              <a:rPr lang="pt-BR" sz="1200" dirty="0" smtClean="0">
                <a:solidFill>
                  <a:srgbClr val="808284"/>
                </a:solidFill>
              </a:rPr>
              <a:t>Navegue por esse conteúdo e agregue mais </a:t>
            </a:r>
            <a:r>
              <a:rPr lang="pt-BR" sz="1200" b="0" i="0" u="none" strike="noStrike" cap="none" dirty="0" smtClean="0">
                <a:solidFill>
                  <a:srgbClr val="808284"/>
                </a:solidFill>
                <a:sym typeface="Arial"/>
              </a:rPr>
              <a:t>conhecimento para o seu dia a dia.</a:t>
            </a:r>
            <a:endParaRPr sz="1200" b="0" i="0" u="none" strike="noStrike" cap="none" dirty="0">
              <a:solidFill>
                <a:srgbClr val="808284"/>
              </a:solidFill>
              <a:sym typeface="Arial"/>
            </a:endParaRPr>
          </a:p>
        </p:txBody>
      </p:sp>
      <p:sp>
        <p:nvSpPr>
          <p:cNvPr id="16" name="Google Shape;398;p61"/>
          <p:cNvSpPr/>
          <p:nvPr/>
        </p:nvSpPr>
        <p:spPr>
          <a:xfrm>
            <a:off x="7953152" y="5249791"/>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99418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839060" y="1070810"/>
              <a:ext cx="7775549"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err="1" smtClean="0">
                <a:solidFill>
                  <a:schemeClr val="lt1"/>
                </a:solidFill>
                <a:latin typeface="Arial"/>
                <a:ea typeface="Arial"/>
                <a:cs typeface="Arial"/>
                <a:sym typeface="Arial"/>
              </a:rPr>
              <a:t>Timeline</a:t>
            </a:r>
            <a:r>
              <a:rPr lang="pt-BR" sz="1200" b="0" i="0" u="none" strike="noStrike" cap="none" dirty="0" smtClean="0">
                <a:solidFill>
                  <a:schemeClr val="lt1"/>
                </a:solidFill>
                <a:latin typeface="Arial"/>
                <a:ea typeface="Arial"/>
                <a:cs typeface="Arial"/>
                <a:sym typeface="Arial"/>
              </a:rPr>
              <a:t> interativa</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13</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Resoluções complementares da CONEP</a:t>
            </a:r>
          </a:p>
        </p:txBody>
      </p:sp>
      <p:sp>
        <p:nvSpPr>
          <p:cNvPr id="13" name="Google Shape;401;p61">
            <a:extLst>
              <a:ext uri="{FF2B5EF4-FFF2-40B4-BE49-F238E27FC236}">
                <a16:creationId xmlns="" xmlns:a16="http://schemas.microsoft.com/office/drawing/2014/main" id="{9D01709D-51A5-764D-B320-23B8814D1755}"/>
              </a:ext>
            </a:extLst>
          </p:cNvPr>
          <p:cNvSpPr txBox="1"/>
          <p:nvPr/>
        </p:nvSpPr>
        <p:spPr>
          <a:xfrm>
            <a:off x="1981323" y="1453465"/>
            <a:ext cx="4992867" cy="896305"/>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nas resoluções e veja informações sobre cada uma delas.</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622218" y="240632"/>
            <a:ext cx="2647028" cy="478449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a partir desta tela construir uma </a:t>
            </a:r>
            <a:r>
              <a:rPr lang="pt-BR" dirty="0" err="1" smtClean="0">
                <a:solidFill>
                  <a:schemeClr val="tx1"/>
                </a:solidFill>
              </a:rPr>
              <a:t>timeline</a:t>
            </a:r>
            <a:r>
              <a:rPr lang="pt-BR" dirty="0" smtClean="0">
                <a:solidFill>
                  <a:schemeClr val="tx1"/>
                </a:solidFill>
              </a:rPr>
              <a:t> interativa conforme a referência. Ela deverá ser continua, ou seja, ela será dividida em telas, mas graficamente durante a navegação deve dar a ideia que está sendo construída continuamente.</a:t>
            </a:r>
          </a:p>
          <a:p>
            <a:pPr algn="ctr"/>
            <a:endParaRPr lang="pt-BR" dirty="0">
              <a:solidFill>
                <a:schemeClr val="tx1"/>
              </a:solidFill>
            </a:endParaRPr>
          </a:p>
          <a:p>
            <a:pPr algn="ctr"/>
            <a:r>
              <a:rPr lang="pt-BR" b="1" dirty="0">
                <a:solidFill>
                  <a:schemeClr val="tx1"/>
                </a:solidFill>
              </a:rPr>
              <a:t>[Inserir uma LINHA DO TEMPO com a lista das resoluções e a pessoa ao passar o cursor abre um POP-UP com o link da normativa e o </a:t>
            </a:r>
            <a:r>
              <a:rPr lang="pt-BR" b="1" dirty="0" smtClean="0">
                <a:solidFill>
                  <a:schemeClr val="tx1"/>
                </a:solidFill>
              </a:rPr>
              <a:t>comentário]</a:t>
            </a:r>
          </a:p>
          <a:p>
            <a:pPr algn="ctr"/>
            <a:endParaRPr lang="pt-BR" b="1" dirty="0">
              <a:solidFill>
                <a:schemeClr val="tx1"/>
              </a:solidFill>
            </a:endParaRPr>
          </a:p>
          <a:p>
            <a:pPr algn="ctr"/>
            <a:r>
              <a:rPr lang="pt-BR" dirty="0">
                <a:solidFill>
                  <a:schemeClr val="tx1"/>
                </a:solidFill>
              </a:rPr>
              <a:t>Nos </a:t>
            </a:r>
            <a:r>
              <a:rPr lang="pt-BR" dirty="0" smtClean="0">
                <a:solidFill>
                  <a:schemeClr val="tx1"/>
                </a:solidFill>
              </a:rPr>
              <a:t>slides seguintes estarão sinalizados as resoluções de cada tela e os respectivos conteúdos.</a:t>
            </a:r>
            <a:endParaRPr lang="pt-BR" dirty="0">
              <a:solidFill>
                <a:schemeClr val="tx1"/>
              </a:solidFill>
            </a:endParaRPr>
          </a:p>
          <a:p>
            <a:pPr algn="ctr"/>
            <a:endParaRPr lang="pt-BR" b="1" dirty="0" smtClean="0">
              <a:solidFill>
                <a:schemeClr val="tx1"/>
              </a:solidFill>
            </a:endParaRPr>
          </a:p>
        </p:txBody>
      </p:sp>
      <p:sp>
        <p:nvSpPr>
          <p:cNvPr id="22" name="Elipse 21"/>
          <p:cNvSpPr/>
          <p:nvPr/>
        </p:nvSpPr>
        <p:spPr>
          <a:xfrm>
            <a:off x="1289713" y="2818558"/>
            <a:ext cx="1563643" cy="1194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Res </a:t>
            </a:r>
            <a:r>
              <a:rPr lang="pt-BR" b="1" dirty="0" smtClean="0"/>
              <a:t>510/16 </a:t>
            </a:r>
            <a:endParaRPr lang="pt-BR" dirty="0"/>
          </a:p>
        </p:txBody>
      </p:sp>
      <p:sp>
        <p:nvSpPr>
          <p:cNvPr id="23" name="Elipse 22"/>
          <p:cNvSpPr/>
          <p:nvPr/>
        </p:nvSpPr>
        <p:spPr>
          <a:xfrm>
            <a:off x="3522421" y="2814498"/>
            <a:ext cx="1563643" cy="1194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Res </a:t>
            </a:r>
            <a:r>
              <a:rPr lang="pt-BR" b="1" dirty="0" smtClean="0"/>
              <a:t>563/17 </a:t>
            </a:r>
            <a:endParaRPr lang="pt-BR" dirty="0"/>
          </a:p>
        </p:txBody>
      </p:sp>
      <p:sp>
        <p:nvSpPr>
          <p:cNvPr id="24" name="CaixaDeTexto 23"/>
          <p:cNvSpPr txBox="1"/>
          <p:nvPr/>
        </p:nvSpPr>
        <p:spPr>
          <a:xfrm>
            <a:off x="1913824" y="2074858"/>
            <a:ext cx="1293365" cy="307777"/>
          </a:xfrm>
          <a:prstGeom prst="rect">
            <a:avLst/>
          </a:prstGeom>
          <a:noFill/>
        </p:spPr>
        <p:txBody>
          <a:bodyPr wrap="square" rtlCol="0">
            <a:spAutoFit/>
          </a:bodyPr>
          <a:lstStyle/>
          <a:p>
            <a:r>
              <a:rPr lang="pt-BR" dirty="0" smtClean="0"/>
              <a:t>2016</a:t>
            </a:r>
            <a:endParaRPr lang="pt-BR" dirty="0"/>
          </a:p>
        </p:txBody>
      </p:sp>
      <p:sp>
        <p:nvSpPr>
          <p:cNvPr id="26" name="CaixaDeTexto 25"/>
          <p:cNvSpPr txBox="1"/>
          <p:nvPr/>
        </p:nvSpPr>
        <p:spPr>
          <a:xfrm>
            <a:off x="3816571" y="2067616"/>
            <a:ext cx="1293365" cy="307777"/>
          </a:xfrm>
          <a:prstGeom prst="rect">
            <a:avLst/>
          </a:prstGeom>
          <a:noFill/>
        </p:spPr>
        <p:txBody>
          <a:bodyPr wrap="square" rtlCol="0">
            <a:spAutoFit/>
          </a:bodyPr>
          <a:lstStyle/>
          <a:p>
            <a:r>
              <a:rPr lang="pt-BR" dirty="0" smtClean="0"/>
              <a:t>2017</a:t>
            </a:r>
            <a:endParaRPr lang="pt-BR" dirty="0"/>
          </a:p>
        </p:txBody>
      </p:sp>
      <p:sp>
        <p:nvSpPr>
          <p:cNvPr id="25" name="Elipse 24"/>
          <p:cNvSpPr/>
          <p:nvPr/>
        </p:nvSpPr>
        <p:spPr>
          <a:xfrm>
            <a:off x="5832871" y="2814498"/>
            <a:ext cx="1563643" cy="1194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Res </a:t>
            </a:r>
            <a:r>
              <a:rPr lang="pt-BR" b="1" dirty="0" smtClean="0"/>
              <a:t>580/18 </a:t>
            </a:r>
            <a:endParaRPr lang="pt-BR" dirty="0"/>
          </a:p>
        </p:txBody>
      </p:sp>
      <p:sp>
        <p:nvSpPr>
          <p:cNvPr id="27" name="CaixaDeTexto 26"/>
          <p:cNvSpPr txBox="1"/>
          <p:nvPr/>
        </p:nvSpPr>
        <p:spPr>
          <a:xfrm>
            <a:off x="6127021" y="2067616"/>
            <a:ext cx="1293365" cy="307777"/>
          </a:xfrm>
          <a:prstGeom prst="rect">
            <a:avLst/>
          </a:prstGeom>
          <a:noFill/>
        </p:spPr>
        <p:txBody>
          <a:bodyPr wrap="square" rtlCol="0">
            <a:spAutoFit/>
          </a:bodyPr>
          <a:lstStyle/>
          <a:p>
            <a:r>
              <a:rPr lang="pt-BR" dirty="0" smtClean="0"/>
              <a:t>2018</a:t>
            </a:r>
            <a:endParaRPr lang="pt-BR" dirty="0"/>
          </a:p>
        </p:txBody>
      </p:sp>
      <p:sp>
        <p:nvSpPr>
          <p:cNvPr id="21" name="Google Shape;398;p61"/>
          <p:cNvSpPr/>
          <p:nvPr/>
        </p:nvSpPr>
        <p:spPr>
          <a:xfrm>
            <a:off x="7772680" y="5265754"/>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13</a:t>
            </a:r>
            <a:endParaRPr sz="12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5284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0048" y="47758"/>
            <a:ext cx="7886700" cy="424763"/>
          </a:xfrm>
        </p:spPr>
        <p:txBody>
          <a:bodyPr/>
          <a:lstStyle/>
          <a:p>
            <a:r>
              <a:rPr lang="pt-BR" sz="1600" b="1" dirty="0" smtClean="0"/>
              <a:t>Conteúdo </a:t>
            </a:r>
            <a:r>
              <a:rPr lang="pt-BR" sz="1600" b="1" dirty="0" err="1" smtClean="0"/>
              <a:t>Timeline</a:t>
            </a:r>
            <a:endParaRPr lang="pt-BR" sz="1600" b="1" dirty="0"/>
          </a:p>
        </p:txBody>
      </p:sp>
      <p:sp>
        <p:nvSpPr>
          <p:cNvPr id="3" name="Espaço Reservado para Texto 2"/>
          <p:cNvSpPr>
            <a:spLocks noGrp="1"/>
          </p:cNvSpPr>
          <p:nvPr>
            <p:ph type="body" idx="1"/>
          </p:nvPr>
        </p:nvSpPr>
        <p:spPr>
          <a:xfrm>
            <a:off x="-36576" y="594441"/>
            <a:ext cx="9180576" cy="4192310"/>
          </a:xfrm>
        </p:spPr>
        <p:txBody>
          <a:bodyPr/>
          <a:lstStyle/>
          <a:p>
            <a:pPr marL="514350" indent="-285750">
              <a:buFont typeface="Arial" panose="020B0604020202020204" pitchFamily="34" charset="0"/>
              <a:buChar char="•"/>
            </a:pPr>
            <a:r>
              <a:rPr lang="pt-BR" sz="1400" b="1" u="sng" dirty="0" smtClean="0">
                <a:solidFill>
                  <a:srgbClr val="FF0000"/>
                </a:solidFill>
              </a:rPr>
              <a:t>Resolução </a:t>
            </a:r>
            <a:r>
              <a:rPr lang="pt-BR" sz="1400" b="1" u="sng" dirty="0">
                <a:solidFill>
                  <a:srgbClr val="FF0000"/>
                </a:solidFill>
              </a:rPr>
              <a:t>CNS nº </a:t>
            </a:r>
            <a:r>
              <a:rPr lang="pt-BR" sz="1400" b="1" u="sng" dirty="0" smtClean="0">
                <a:solidFill>
                  <a:srgbClr val="FF0000"/>
                </a:solidFill>
              </a:rPr>
              <a:t>510/2016 </a:t>
            </a:r>
            <a:r>
              <a:rPr lang="pt-BR" sz="1400" dirty="0" smtClean="0"/>
              <a:t>( </a:t>
            </a:r>
            <a:r>
              <a:rPr lang="pt-BR" sz="1400" u="sng" dirty="0">
                <a:hlinkClick r:id="rId2"/>
              </a:rPr>
              <a:t>http://conselho.saude.gov.br/resolucoes/2016/Reso510.pdf</a:t>
            </a:r>
            <a:r>
              <a:rPr lang="pt-BR" sz="1400" dirty="0"/>
              <a:t>)</a:t>
            </a:r>
          </a:p>
          <a:p>
            <a:pPr marL="228600" indent="0"/>
            <a:r>
              <a:rPr lang="pt-BR" sz="1400" dirty="0"/>
              <a:t>Normas aplicáveis à pesquisa em ciências humanas e sociais</a:t>
            </a:r>
            <a:r>
              <a:rPr lang="pt-BR" sz="1400" dirty="0" smtClean="0"/>
              <a:t>.</a:t>
            </a:r>
          </a:p>
          <a:p>
            <a:pPr marL="228600" indent="0"/>
            <a:r>
              <a:rPr lang="pt-BR" sz="1400" dirty="0"/>
              <a:t>Comentário: Atende às especificidades desta área, possibilita variadas formas de registro do consentimento. Se aplica às pesquisas cujos procedimentos metodológicos envolvam a utilização de dados diretamente obtidos com participantes ou de informações identificáveis ou que possam acarretar riscos maiores do que os existentes na vida cotidiana.</a:t>
            </a:r>
            <a:r>
              <a:rPr lang="pt-BR" sz="1400" b="1" dirty="0"/>
              <a:t> </a:t>
            </a:r>
            <a:endParaRPr lang="pt-BR" sz="1400" b="1" dirty="0" smtClean="0"/>
          </a:p>
          <a:p>
            <a:pPr marL="228600" indent="0"/>
            <a:endParaRPr lang="pt-BR" sz="1400" b="1" dirty="0" smtClean="0">
              <a:solidFill>
                <a:srgbClr val="FFC000"/>
              </a:solidFill>
            </a:endParaRPr>
          </a:p>
          <a:p>
            <a:pPr marL="228600" indent="0"/>
            <a:r>
              <a:rPr lang="pt-BR" sz="1400" b="1" dirty="0" smtClean="0">
                <a:solidFill>
                  <a:srgbClr val="FFC000"/>
                </a:solidFill>
              </a:rPr>
              <a:t>[</a:t>
            </a:r>
            <a:r>
              <a:rPr lang="pt-BR" sz="1400" b="1" dirty="0">
                <a:solidFill>
                  <a:srgbClr val="FFC000"/>
                </a:solidFill>
              </a:rPr>
              <a:t>Inserir um ícone de atenção e abrir um pergaminho]</a:t>
            </a:r>
          </a:p>
          <a:p>
            <a:pPr marL="228600" indent="0"/>
            <a:endParaRPr lang="pt-BR" sz="1400" b="1" dirty="0"/>
          </a:p>
          <a:p>
            <a:r>
              <a:rPr lang="pt-BR" sz="1400" b="1" dirty="0"/>
              <a:t>DENTRO DO PERGAMINHO</a:t>
            </a:r>
            <a:endParaRPr lang="pt-BR" sz="1400" dirty="0"/>
          </a:p>
          <a:p>
            <a:r>
              <a:rPr lang="pt-BR" sz="1400" dirty="0"/>
              <a:t>Segundo a Resolução CNS nº 510/16 estes tipos de projetos não são registrados nem avaliados pelo Sistema CEP/CONEP:</a:t>
            </a:r>
          </a:p>
          <a:p>
            <a:r>
              <a:rPr lang="pt-BR" sz="1400" dirty="0"/>
              <a:t>I – pesquisa de opinião pública com participantes não identificados;</a:t>
            </a:r>
          </a:p>
          <a:p>
            <a:r>
              <a:rPr lang="pt-BR" sz="1400" dirty="0"/>
              <a:t>II – pesquisa que utilize informações de acesso ou domínio público;</a:t>
            </a:r>
          </a:p>
          <a:p>
            <a:r>
              <a:rPr lang="pt-BR" sz="1400" dirty="0"/>
              <a:t>III – pesquisa censitária;</a:t>
            </a:r>
          </a:p>
          <a:p>
            <a:r>
              <a:rPr lang="pt-BR" sz="1400" dirty="0"/>
              <a:t>IV – pesquisa com bancos de dados, com informações agregadas, sem possibilidade de identificação individual;</a:t>
            </a:r>
          </a:p>
          <a:p>
            <a:r>
              <a:rPr lang="pt-BR" sz="1400" dirty="0"/>
              <a:t>V – pesquisa realizada exclusivamente com textos científicos para revisão da literatura científica;</a:t>
            </a:r>
          </a:p>
          <a:p>
            <a:r>
              <a:rPr lang="pt-BR" sz="1400" dirty="0"/>
              <a:t>VI – pesquisa que objetiva o aprofundamento teórico de situações que emergem espontânea e contingencialmente na prática profissional, desde que sem possibilidade de identificação individual;</a:t>
            </a:r>
          </a:p>
          <a:p>
            <a:r>
              <a:rPr lang="pt-BR" sz="1400" dirty="0"/>
              <a:t>VII – atividade realizada com o intuito exclusivamente de educação, ensino ou treinamento sem finalidade de pesquisa científica.</a:t>
            </a:r>
          </a:p>
          <a:p>
            <a:pPr marL="228600" indent="0"/>
            <a:endParaRPr lang="pt-BR" sz="1400" dirty="0"/>
          </a:p>
          <a:p>
            <a:pPr marL="228600" indent="0"/>
            <a:endParaRPr lang="pt-BR" sz="1400" dirty="0"/>
          </a:p>
        </p:txBody>
      </p:sp>
      <p:sp>
        <p:nvSpPr>
          <p:cNvPr id="4" name="Retângulo 3"/>
          <p:cNvSpPr/>
          <p:nvPr/>
        </p:nvSpPr>
        <p:spPr>
          <a:xfrm>
            <a:off x="8888540" y="206254"/>
            <a:ext cx="2108644" cy="14650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cada nome de resolução deve ter um link </a:t>
            </a:r>
            <a:r>
              <a:rPr lang="pt-BR" dirty="0" err="1" smtClean="0">
                <a:solidFill>
                  <a:schemeClr val="tx1"/>
                </a:solidFill>
              </a:rPr>
              <a:t>clicável</a:t>
            </a:r>
            <a:r>
              <a:rPr lang="pt-BR" dirty="0" smtClean="0">
                <a:solidFill>
                  <a:schemeClr val="tx1"/>
                </a:solidFill>
              </a:rPr>
              <a:t> que irá redirecionar para a página da respectiva resolução na internet.</a:t>
            </a:r>
            <a:endParaRPr lang="pt-BR" dirty="0">
              <a:solidFill>
                <a:schemeClr val="tx1"/>
              </a:solidFill>
            </a:endParaRPr>
          </a:p>
          <a:p>
            <a:pPr algn="ctr"/>
            <a:endParaRPr lang="pt-BR" b="1" dirty="0" smtClean="0">
              <a:solidFill>
                <a:schemeClr val="tx1"/>
              </a:solidFill>
            </a:endParaRPr>
          </a:p>
        </p:txBody>
      </p:sp>
      <p:sp>
        <p:nvSpPr>
          <p:cNvPr id="5" name="Retângulo 4"/>
          <p:cNvSpPr/>
          <p:nvPr/>
        </p:nvSpPr>
        <p:spPr>
          <a:xfrm>
            <a:off x="-1889760" y="1671313"/>
            <a:ext cx="2108644" cy="17423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não esqueça de inserir o ícone </a:t>
            </a:r>
            <a:endParaRPr lang="pt-BR" dirty="0">
              <a:solidFill>
                <a:schemeClr val="tx1"/>
              </a:solidFill>
            </a:endParaRPr>
          </a:p>
          <a:p>
            <a:pPr algn="ctr"/>
            <a:r>
              <a:rPr lang="pt-BR" dirty="0" smtClean="0">
                <a:solidFill>
                  <a:schemeClr val="tx1"/>
                </a:solidFill>
              </a:rPr>
              <a:t>onde está indicado.</a:t>
            </a:r>
            <a:endParaRPr lang="pt-BR" dirty="0">
              <a:solidFill>
                <a:schemeClr val="tx1"/>
              </a:solidFill>
            </a:endParaRPr>
          </a:p>
          <a:p>
            <a:pPr algn="ctr"/>
            <a:endParaRPr lang="pt-BR" b="1" dirty="0" smtClean="0">
              <a:solidFill>
                <a:schemeClr val="tx1"/>
              </a:solidFill>
            </a:endParaRPr>
          </a:p>
        </p:txBody>
      </p:sp>
    </p:spTree>
    <p:extLst>
      <p:ext uri="{BB962C8B-B14F-4D97-AF65-F5344CB8AC3E}">
        <p14:creationId xmlns:p14="http://schemas.microsoft.com/office/powerpoint/2010/main" val="1530527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0048" y="47758"/>
            <a:ext cx="7886700" cy="424763"/>
          </a:xfrm>
        </p:spPr>
        <p:txBody>
          <a:bodyPr/>
          <a:lstStyle/>
          <a:p>
            <a:r>
              <a:rPr lang="pt-BR" sz="1600" b="1" dirty="0" smtClean="0"/>
              <a:t>Conteúdo </a:t>
            </a:r>
            <a:r>
              <a:rPr lang="pt-BR" sz="1600" b="1" dirty="0" err="1" smtClean="0"/>
              <a:t>Timeline</a:t>
            </a:r>
            <a:endParaRPr lang="pt-BR" sz="1600" b="1" dirty="0"/>
          </a:p>
        </p:txBody>
      </p:sp>
      <p:sp>
        <p:nvSpPr>
          <p:cNvPr id="3" name="Espaço Reservado para Texto 2"/>
          <p:cNvSpPr>
            <a:spLocks noGrp="1"/>
          </p:cNvSpPr>
          <p:nvPr>
            <p:ph type="body" idx="1"/>
          </p:nvPr>
        </p:nvSpPr>
        <p:spPr>
          <a:xfrm>
            <a:off x="-36576" y="594441"/>
            <a:ext cx="9180576" cy="4192310"/>
          </a:xfrm>
        </p:spPr>
        <p:txBody>
          <a:bodyPr/>
          <a:lstStyle/>
          <a:p>
            <a:pPr marL="514350" indent="-285750">
              <a:buFont typeface="Arial" panose="020B0604020202020204" pitchFamily="34" charset="0"/>
              <a:buChar char="•"/>
            </a:pPr>
            <a:r>
              <a:rPr lang="pt-BR" sz="1400" b="1" u="sng" dirty="0" smtClean="0">
                <a:solidFill>
                  <a:srgbClr val="FF0000"/>
                </a:solidFill>
              </a:rPr>
              <a:t>Resolução </a:t>
            </a:r>
            <a:r>
              <a:rPr lang="pt-BR" sz="1400" b="1" u="sng" dirty="0">
                <a:solidFill>
                  <a:srgbClr val="FF0000"/>
                </a:solidFill>
              </a:rPr>
              <a:t>CNS nº </a:t>
            </a:r>
            <a:r>
              <a:rPr lang="pt-BR" sz="1400" b="1" u="sng" dirty="0" smtClean="0">
                <a:solidFill>
                  <a:srgbClr val="FF0000"/>
                </a:solidFill>
              </a:rPr>
              <a:t>580/2018</a:t>
            </a:r>
            <a:r>
              <a:rPr lang="pt-BR" sz="1400" b="1" dirty="0" smtClean="0"/>
              <a:t> </a:t>
            </a:r>
            <a:r>
              <a:rPr lang="pt-BR" sz="1400" dirty="0" smtClean="0"/>
              <a:t>(</a:t>
            </a:r>
            <a:r>
              <a:rPr lang="pt-BR" sz="1400" u="sng" dirty="0">
                <a:hlinkClick r:id="rId2"/>
              </a:rPr>
              <a:t>https://conselho.saude.gov.br/resolucoes/2018/Reso580.pdf</a:t>
            </a:r>
            <a:r>
              <a:rPr lang="pt-BR" sz="1400" dirty="0" smtClean="0"/>
              <a:t>)</a:t>
            </a:r>
            <a:endParaRPr lang="pt-BR" sz="1400" dirty="0"/>
          </a:p>
          <a:p>
            <a:r>
              <a:rPr lang="pt-BR" sz="1400" dirty="0"/>
              <a:t>Especificidades éticas das pesquisas de interesse estratégico para o Sistema Único de </a:t>
            </a:r>
            <a:r>
              <a:rPr lang="pt-BR" sz="1400" dirty="0" smtClean="0"/>
              <a:t>Saúde.</a:t>
            </a:r>
          </a:p>
          <a:p>
            <a:r>
              <a:rPr lang="pt-BR" sz="1400" dirty="0"/>
              <a:t>Comentário: Esta resolução agrega obrigatoriedades especificas para os projetos que ocorram no âmbito do SUS, define “interesse estratégico para o SUS” e estabelece uma tramitação de urgência pela CONEP em até 10 dias.</a:t>
            </a:r>
          </a:p>
          <a:p>
            <a:endParaRPr lang="pt-BR" sz="1400" dirty="0"/>
          </a:p>
        </p:txBody>
      </p:sp>
      <p:sp>
        <p:nvSpPr>
          <p:cNvPr id="4" name="Retângulo 3"/>
          <p:cNvSpPr/>
          <p:nvPr/>
        </p:nvSpPr>
        <p:spPr>
          <a:xfrm>
            <a:off x="8888540" y="206254"/>
            <a:ext cx="2108644" cy="14650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cada nome de resolução deve ter um link </a:t>
            </a:r>
            <a:r>
              <a:rPr lang="pt-BR" dirty="0" err="1" smtClean="0">
                <a:solidFill>
                  <a:schemeClr val="tx1"/>
                </a:solidFill>
              </a:rPr>
              <a:t>clicável</a:t>
            </a:r>
            <a:r>
              <a:rPr lang="pt-BR" dirty="0" smtClean="0">
                <a:solidFill>
                  <a:schemeClr val="tx1"/>
                </a:solidFill>
              </a:rPr>
              <a:t> que irá redirecionar para a página da respectiva resolução na internet.</a:t>
            </a:r>
            <a:endParaRPr lang="pt-BR" dirty="0">
              <a:solidFill>
                <a:schemeClr val="tx1"/>
              </a:solidFill>
            </a:endParaRPr>
          </a:p>
          <a:p>
            <a:pPr algn="ctr"/>
            <a:endParaRPr lang="pt-BR" b="1" dirty="0" smtClean="0">
              <a:solidFill>
                <a:schemeClr val="tx1"/>
              </a:solidFill>
            </a:endParaRPr>
          </a:p>
        </p:txBody>
      </p:sp>
      <p:sp>
        <p:nvSpPr>
          <p:cNvPr id="5" name="Retângulo 4"/>
          <p:cNvSpPr/>
          <p:nvPr/>
        </p:nvSpPr>
        <p:spPr>
          <a:xfrm>
            <a:off x="1962912" y="2718816"/>
            <a:ext cx="5279136" cy="1816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Fim da </a:t>
            </a:r>
            <a:r>
              <a:rPr lang="pt-BR" dirty="0" err="1" smtClean="0"/>
              <a:t>timeline</a:t>
            </a:r>
            <a:endParaRPr lang="pt-BR" dirty="0"/>
          </a:p>
        </p:txBody>
      </p:sp>
    </p:spTree>
    <p:extLst>
      <p:ext uri="{BB962C8B-B14F-4D97-AF65-F5344CB8AC3E}">
        <p14:creationId xmlns:p14="http://schemas.microsoft.com/office/powerpoint/2010/main" val="953098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839060" y="1070810"/>
              <a:ext cx="7775549"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err="1" smtClean="0">
                <a:solidFill>
                  <a:schemeClr val="lt1"/>
                </a:solidFill>
                <a:latin typeface="Arial"/>
                <a:ea typeface="Arial"/>
                <a:cs typeface="Arial"/>
                <a:sym typeface="Arial"/>
              </a:rPr>
              <a:t>Timeline</a:t>
            </a:r>
            <a:r>
              <a:rPr lang="pt-BR" sz="1200" b="0" i="0" u="none" strike="noStrike" cap="none" dirty="0" smtClean="0">
                <a:solidFill>
                  <a:schemeClr val="lt1"/>
                </a:solidFill>
                <a:latin typeface="Arial"/>
                <a:ea typeface="Arial"/>
                <a:cs typeface="Arial"/>
                <a:sym typeface="Arial"/>
              </a:rPr>
              <a:t> interativa</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13.1</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Resoluções complementares da CONEP</a:t>
            </a:r>
          </a:p>
        </p:txBody>
      </p:sp>
      <p:sp>
        <p:nvSpPr>
          <p:cNvPr id="13" name="Google Shape;401;p61">
            <a:extLst>
              <a:ext uri="{FF2B5EF4-FFF2-40B4-BE49-F238E27FC236}">
                <a16:creationId xmlns="" xmlns:a16="http://schemas.microsoft.com/office/drawing/2014/main" id="{9D01709D-51A5-764D-B320-23B8814D1755}"/>
              </a:ext>
            </a:extLst>
          </p:cNvPr>
          <p:cNvSpPr txBox="1"/>
          <p:nvPr/>
        </p:nvSpPr>
        <p:spPr>
          <a:xfrm>
            <a:off x="1981323" y="1453465"/>
            <a:ext cx="4992867" cy="896305"/>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nas resoluções e veja informações sobre cada uma delas.</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410" name="Picture 2" descr="Retro Timeline Infographic, Vector design templat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7508" y="232648"/>
            <a:ext cx="1954689" cy="893766"/>
          </a:xfrm>
          <a:prstGeom prst="rect">
            <a:avLst/>
          </a:prstGeom>
          <a:noFill/>
          <a:extLst>
            <a:ext uri="{909E8E84-426E-40DD-AFC4-6F175D3DCCD1}">
              <a14:hiddenFill xmlns:a14="http://schemas.microsoft.com/office/drawing/2010/main">
                <a:solidFill>
                  <a:srgbClr val="FFFFFF"/>
                </a:solidFill>
              </a14:hiddenFill>
            </a:ext>
          </a:extLst>
        </p:spPr>
      </p:pic>
      <p:sp>
        <p:nvSpPr>
          <p:cNvPr id="4" name="Retângulo 3"/>
          <p:cNvSpPr/>
          <p:nvPr/>
        </p:nvSpPr>
        <p:spPr>
          <a:xfrm>
            <a:off x="8622218" y="240632"/>
            <a:ext cx="2647028" cy="478449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a partir desta tela construir uma </a:t>
            </a:r>
            <a:r>
              <a:rPr lang="pt-BR" dirty="0" err="1" smtClean="0">
                <a:solidFill>
                  <a:schemeClr val="tx1"/>
                </a:solidFill>
              </a:rPr>
              <a:t>timeline</a:t>
            </a:r>
            <a:r>
              <a:rPr lang="pt-BR" dirty="0" smtClean="0">
                <a:solidFill>
                  <a:schemeClr val="tx1"/>
                </a:solidFill>
              </a:rPr>
              <a:t> interativa conforme a referência. Ela deverá ser continua, ou seja, ela será dividida em telas, mas graficamente durante a navegação deve dar a ideia que está sendo construída continuamente.</a:t>
            </a:r>
          </a:p>
          <a:p>
            <a:pPr algn="ctr"/>
            <a:endParaRPr lang="pt-BR" dirty="0">
              <a:solidFill>
                <a:schemeClr val="tx1"/>
              </a:solidFill>
            </a:endParaRPr>
          </a:p>
          <a:p>
            <a:pPr algn="ctr"/>
            <a:r>
              <a:rPr lang="pt-BR" b="1" dirty="0">
                <a:solidFill>
                  <a:schemeClr val="tx1"/>
                </a:solidFill>
              </a:rPr>
              <a:t>[Inserir uma LINHA DO TEMPO com a lista das resoluções e a pessoa ao passar o cursor abre um POP-UP com o link da normativa e o </a:t>
            </a:r>
            <a:r>
              <a:rPr lang="pt-BR" b="1" dirty="0" smtClean="0">
                <a:solidFill>
                  <a:schemeClr val="tx1"/>
                </a:solidFill>
              </a:rPr>
              <a:t>comentário]</a:t>
            </a:r>
          </a:p>
          <a:p>
            <a:pPr algn="ctr"/>
            <a:endParaRPr lang="pt-BR" b="1" dirty="0">
              <a:solidFill>
                <a:schemeClr val="tx1"/>
              </a:solidFill>
            </a:endParaRPr>
          </a:p>
          <a:p>
            <a:pPr algn="ctr"/>
            <a:r>
              <a:rPr lang="pt-BR" dirty="0">
                <a:solidFill>
                  <a:schemeClr val="tx1"/>
                </a:solidFill>
              </a:rPr>
              <a:t>Nos </a:t>
            </a:r>
            <a:r>
              <a:rPr lang="pt-BR" dirty="0" smtClean="0">
                <a:solidFill>
                  <a:schemeClr val="tx1"/>
                </a:solidFill>
              </a:rPr>
              <a:t>slides seguintes estarão sinalizados as resoluções de cada tela e os respectivos conteúdos.</a:t>
            </a:r>
            <a:endParaRPr lang="pt-BR" dirty="0">
              <a:solidFill>
                <a:schemeClr val="tx1"/>
              </a:solidFill>
            </a:endParaRPr>
          </a:p>
          <a:p>
            <a:pPr algn="ctr"/>
            <a:endParaRPr lang="pt-BR" b="1" dirty="0" smtClean="0">
              <a:solidFill>
                <a:schemeClr val="tx1"/>
              </a:solidFill>
            </a:endParaRPr>
          </a:p>
        </p:txBody>
      </p:sp>
      <p:sp>
        <p:nvSpPr>
          <p:cNvPr id="22" name="Elipse 21"/>
          <p:cNvSpPr/>
          <p:nvPr/>
        </p:nvSpPr>
        <p:spPr>
          <a:xfrm>
            <a:off x="1289713" y="2818558"/>
            <a:ext cx="1563643" cy="1194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Res </a:t>
            </a:r>
            <a:r>
              <a:rPr lang="pt-BR" b="1" dirty="0" smtClean="0"/>
              <a:t>510/16 </a:t>
            </a:r>
            <a:endParaRPr lang="pt-BR" dirty="0"/>
          </a:p>
        </p:txBody>
      </p:sp>
      <p:sp>
        <p:nvSpPr>
          <p:cNvPr id="23" name="Elipse 22"/>
          <p:cNvSpPr/>
          <p:nvPr/>
        </p:nvSpPr>
        <p:spPr>
          <a:xfrm>
            <a:off x="3522421" y="2814498"/>
            <a:ext cx="1563643" cy="1194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Res </a:t>
            </a:r>
            <a:r>
              <a:rPr lang="pt-BR" b="1" dirty="0" smtClean="0"/>
              <a:t>563/17 </a:t>
            </a:r>
            <a:endParaRPr lang="pt-BR" dirty="0"/>
          </a:p>
        </p:txBody>
      </p:sp>
      <p:sp>
        <p:nvSpPr>
          <p:cNvPr id="24" name="CaixaDeTexto 23"/>
          <p:cNvSpPr txBox="1"/>
          <p:nvPr/>
        </p:nvSpPr>
        <p:spPr>
          <a:xfrm>
            <a:off x="1913824" y="2074858"/>
            <a:ext cx="1293365" cy="307777"/>
          </a:xfrm>
          <a:prstGeom prst="rect">
            <a:avLst/>
          </a:prstGeom>
          <a:noFill/>
        </p:spPr>
        <p:txBody>
          <a:bodyPr wrap="square" rtlCol="0">
            <a:spAutoFit/>
          </a:bodyPr>
          <a:lstStyle/>
          <a:p>
            <a:r>
              <a:rPr lang="pt-BR" dirty="0" smtClean="0"/>
              <a:t>2016</a:t>
            </a:r>
            <a:endParaRPr lang="pt-BR" dirty="0"/>
          </a:p>
        </p:txBody>
      </p:sp>
      <p:sp>
        <p:nvSpPr>
          <p:cNvPr id="26" name="CaixaDeTexto 25"/>
          <p:cNvSpPr txBox="1"/>
          <p:nvPr/>
        </p:nvSpPr>
        <p:spPr>
          <a:xfrm>
            <a:off x="3816571" y="2067616"/>
            <a:ext cx="1293365" cy="307777"/>
          </a:xfrm>
          <a:prstGeom prst="rect">
            <a:avLst/>
          </a:prstGeom>
          <a:noFill/>
        </p:spPr>
        <p:txBody>
          <a:bodyPr wrap="square" rtlCol="0">
            <a:spAutoFit/>
          </a:bodyPr>
          <a:lstStyle/>
          <a:p>
            <a:r>
              <a:rPr lang="pt-BR" dirty="0" smtClean="0"/>
              <a:t>2017</a:t>
            </a:r>
            <a:endParaRPr lang="pt-BR" dirty="0"/>
          </a:p>
        </p:txBody>
      </p:sp>
      <p:sp>
        <p:nvSpPr>
          <p:cNvPr id="25" name="Elipse 24"/>
          <p:cNvSpPr/>
          <p:nvPr/>
        </p:nvSpPr>
        <p:spPr>
          <a:xfrm>
            <a:off x="5832871" y="2814498"/>
            <a:ext cx="1563643" cy="1194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Res </a:t>
            </a:r>
            <a:r>
              <a:rPr lang="pt-BR" b="1" dirty="0" smtClean="0"/>
              <a:t>580/18 </a:t>
            </a:r>
            <a:endParaRPr lang="pt-BR" dirty="0"/>
          </a:p>
        </p:txBody>
      </p:sp>
      <p:sp>
        <p:nvSpPr>
          <p:cNvPr id="27" name="CaixaDeTexto 26"/>
          <p:cNvSpPr txBox="1"/>
          <p:nvPr/>
        </p:nvSpPr>
        <p:spPr>
          <a:xfrm>
            <a:off x="6127021" y="2067616"/>
            <a:ext cx="1293365" cy="307777"/>
          </a:xfrm>
          <a:prstGeom prst="rect">
            <a:avLst/>
          </a:prstGeom>
          <a:noFill/>
        </p:spPr>
        <p:txBody>
          <a:bodyPr wrap="square" rtlCol="0">
            <a:spAutoFit/>
          </a:bodyPr>
          <a:lstStyle/>
          <a:p>
            <a:r>
              <a:rPr lang="pt-BR" dirty="0" smtClean="0"/>
              <a:t>2018</a:t>
            </a:r>
            <a:endParaRPr lang="pt-BR" dirty="0"/>
          </a:p>
        </p:txBody>
      </p:sp>
      <p:sp>
        <p:nvSpPr>
          <p:cNvPr id="28" name="Retângulo 27"/>
          <p:cNvSpPr/>
          <p:nvPr/>
        </p:nvSpPr>
        <p:spPr>
          <a:xfrm>
            <a:off x="7183857" y="4435811"/>
            <a:ext cx="1323833" cy="629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accent1">
                    <a:lumMod val="75000"/>
                  </a:schemeClr>
                </a:solidFill>
              </a:rPr>
              <a:t>Saiba Mais</a:t>
            </a:r>
            <a:endParaRPr lang="pt-BR" sz="1600" b="1" dirty="0">
              <a:solidFill>
                <a:schemeClr val="accent1">
                  <a:lumMod val="75000"/>
                </a:schemeClr>
              </a:solidFill>
            </a:endParaRPr>
          </a:p>
        </p:txBody>
      </p:sp>
      <p:pic>
        <p:nvPicPr>
          <p:cNvPr id="29" name="Picture 4" descr="Arrow button learn more. Vector icon on a white background."/>
          <p:cNvPicPr>
            <a:picLocks noChangeAspect="1" noChangeArrowheads="1"/>
          </p:cNvPicPr>
          <p:nvPr/>
        </p:nvPicPr>
        <p:blipFill rotWithShape="1">
          <a:blip r:embed="rId6">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l="16010" t="15140" r="15839" b="19802"/>
          <a:stretch/>
        </p:blipFill>
        <p:spPr bwMode="auto">
          <a:xfrm>
            <a:off x="6453019" y="4103522"/>
            <a:ext cx="1132764" cy="818866"/>
          </a:xfrm>
          <a:prstGeom prst="rect">
            <a:avLst/>
          </a:prstGeom>
          <a:noFill/>
          <a:extLst>
            <a:ext uri="{909E8E84-426E-40DD-AFC4-6F175D3DCCD1}">
              <a14:hiddenFill xmlns:a14="http://schemas.microsoft.com/office/drawing/2010/main">
                <a:solidFill>
                  <a:srgbClr val="FFFFFF"/>
                </a:solidFill>
              </a14:hiddenFill>
            </a:ext>
          </a:extLst>
        </p:spPr>
      </p:pic>
      <p:sp>
        <p:nvSpPr>
          <p:cNvPr id="30" name="Retângulo 29"/>
          <p:cNvSpPr/>
          <p:nvPr/>
        </p:nvSpPr>
        <p:spPr>
          <a:xfrm flipH="1">
            <a:off x="1485628" y="1126415"/>
            <a:ext cx="4115489" cy="4652086"/>
          </a:xfrm>
          <a:prstGeom prst="rect">
            <a:avLst/>
          </a:prstGeom>
          <a:solidFill>
            <a:srgbClr val="00BD9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No Brasil o uso de placebo, quando for o caso, precisa ser bem justificado em termos de não maleficência e de necessidade metodológica. Os benefícios, riscos, dificuldades e efetividade de um novo método terapêutico devem ser testados, comparando-o com os melhores métodos profiláticos, diagnósticos e terapêuticos atuais.</a:t>
            </a:r>
          </a:p>
          <a:p>
            <a:endParaRPr lang="pt-BR" dirty="0" smtClean="0"/>
          </a:p>
          <a:p>
            <a:r>
              <a:rPr lang="pt-BR" dirty="0" smtClean="0"/>
              <a:t>Além </a:t>
            </a:r>
            <a:r>
              <a:rPr lang="pt-BR" dirty="0"/>
              <a:t>disso, é assegurado a todos os participantes ao final do estudo, por parte do patrocinador, acesso gratuito e por tempo indeterminado, aos melhores métodos profiláticos, diagnósticos e terapêuticos que se demonstraram eficazes.</a:t>
            </a:r>
          </a:p>
          <a:p>
            <a:endParaRPr lang="pt-BR" dirty="0" smtClean="0"/>
          </a:p>
          <a:p>
            <a:r>
              <a:rPr lang="pt-BR" dirty="0" smtClean="0"/>
              <a:t>Ao </a:t>
            </a:r>
            <a:r>
              <a:rPr lang="pt-BR" dirty="0"/>
              <a:t>assegurar estes pontos o Brasil marca uma posição contrária a Declaração de Helsinque.</a:t>
            </a:r>
          </a:p>
          <a:p>
            <a:endParaRPr lang="pt-BR" dirty="0"/>
          </a:p>
        </p:txBody>
      </p:sp>
      <p:sp>
        <p:nvSpPr>
          <p:cNvPr id="31" name="CaixaDeTexto 30"/>
          <p:cNvSpPr txBox="1"/>
          <p:nvPr/>
        </p:nvSpPr>
        <p:spPr>
          <a:xfrm>
            <a:off x="5196127" y="1218434"/>
            <a:ext cx="347245" cy="307777"/>
          </a:xfrm>
          <a:prstGeom prst="rect">
            <a:avLst/>
          </a:prstGeom>
          <a:noFill/>
        </p:spPr>
        <p:txBody>
          <a:bodyPr wrap="square" rtlCol="0">
            <a:spAutoFit/>
          </a:bodyPr>
          <a:lstStyle/>
          <a:p>
            <a:r>
              <a:rPr lang="pt-BR" dirty="0" smtClean="0">
                <a:solidFill>
                  <a:schemeClr val="bg1"/>
                </a:solidFill>
              </a:rPr>
              <a:t>X</a:t>
            </a:r>
            <a:endParaRPr lang="pt-BR" dirty="0">
              <a:solidFill>
                <a:schemeClr val="bg1"/>
              </a:solidFill>
            </a:endParaRPr>
          </a:p>
        </p:txBody>
      </p:sp>
      <p:sp>
        <p:nvSpPr>
          <p:cNvPr id="32" name="Google Shape;398;p61"/>
          <p:cNvSpPr/>
          <p:nvPr/>
        </p:nvSpPr>
        <p:spPr>
          <a:xfrm>
            <a:off x="7772680" y="5313980"/>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13.1</a:t>
            </a:r>
            <a:endParaRPr sz="12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045646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err="1" smtClean="0">
                <a:solidFill>
                  <a:schemeClr val="lt1"/>
                </a:solidFill>
                <a:latin typeface="Arial"/>
                <a:ea typeface="Arial"/>
                <a:cs typeface="Arial"/>
                <a:sym typeface="Arial"/>
              </a:rPr>
              <a:t>Hotspot</a:t>
            </a:r>
            <a:r>
              <a:rPr lang="pt-BR" sz="1200" b="0" i="0" u="none" strike="noStrike" cap="none" dirty="0" smtClean="0">
                <a:solidFill>
                  <a:schemeClr val="lt1"/>
                </a:solidFill>
                <a:latin typeface="Arial"/>
                <a:ea typeface="Arial"/>
                <a:cs typeface="Arial"/>
                <a:sym typeface="Arial"/>
              </a:rPr>
              <a:t> </a:t>
            </a:r>
            <a:r>
              <a:rPr lang="pt-BR" sz="1200" b="0" i="0" u="none" strike="noStrike" cap="none" dirty="0" err="1" smtClean="0">
                <a:solidFill>
                  <a:schemeClr val="lt1"/>
                </a:solidFill>
                <a:latin typeface="Arial"/>
                <a:ea typeface="Arial"/>
                <a:cs typeface="Arial"/>
                <a:sym typeface="Arial"/>
              </a:rPr>
              <a:t>Image</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14</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35616" y="1354629"/>
            <a:ext cx="4699642" cy="743639"/>
          </a:xfrm>
          <a:prstGeom prst="rect">
            <a:avLst/>
          </a:prstGeom>
          <a:solidFill>
            <a:schemeClr val="bg1"/>
          </a:solidFill>
          <a:ln>
            <a:noFill/>
          </a:ln>
        </p:spPr>
        <p:txBody>
          <a:bodyPr spcFirstLastPara="1" wrap="square" lIns="91425" tIns="45700" rIns="91425" bIns="45700" anchor="t" anchorCtr="0">
            <a:noAutofit/>
          </a:bodyPr>
          <a:lstStyle/>
          <a:p>
            <a:r>
              <a:rPr lang="pt-BR" sz="2000" b="1" dirty="0" smtClean="0">
                <a:solidFill>
                  <a:srgbClr val="00A9B2"/>
                </a:solidFill>
              </a:rPr>
              <a:t>Instância </a:t>
            </a:r>
            <a:r>
              <a:rPr lang="pt-BR" sz="2000" b="1" dirty="0">
                <a:solidFill>
                  <a:srgbClr val="00A9B2"/>
                </a:solidFill>
              </a:rPr>
              <a:t>Regulatória Brasileira </a:t>
            </a:r>
          </a:p>
        </p:txBody>
      </p:sp>
      <p:sp>
        <p:nvSpPr>
          <p:cNvPr id="400" name="Google Shape;400;p61"/>
          <p:cNvSpPr txBox="1"/>
          <p:nvPr/>
        </p:nvSpPr>
        <p:spPr>
          <a:xfrm>
            <a:off x="971576" y="2095928"/>
            <a:ext cx="3471470" cy="1936810"/>
          </a:xfrm>
          <a:prstGeom prst="rect">
            <a:avLst/>
          </a:prstGeom>
          <a:solidFill>
            <a:schemeClr val="bg1"/>
          </a:solidFill>
          <a:ln>
            <a:noFill/>
          </a:ln>
        </p:spPr>
        <p:txBody>
          <a:bodyPr spcFirstLastPara="1" wrap="square" lIns="91425" tIns="45700" rIns="91425" bIns="45700" anchor="t" anchorCtr="0">
            <a:noAutofit/>
          </a:bodyPr>
          <a:lstStyle/>
          <a:p>
            <a:r>
              <a:rPr lang="pt-BR" sz="1200" dirty="0">
                <a:solidFill>
                  <a:srgbClr val="808284"/>
                </a:solidFill>
              </a:rPr>
              <a:t>Através da Lei 9.782 de 26 de janeiro de 1998 foi criada a  Agência Nacional de Vigilância Sanitária (Anvisa).</a:t>
            </a:r>
          </a:p>
          <a:p>
            <a:endParaRPr lang="pt-BR" sz="1200" dirty="0">
              <a:solidFill>
                <a:srgbClr val="808284"/>
              </a:solidFill>
            </a:endParaRPr>
          </a:p>
          <a:p>
            <a:r>
              <a:rPr lang="pt-BR" sz="1200" dirty="0">
                <a:solidFill>
                  <a:srgbClr val="808284"/>
                </a:solidFill>
              </a:rPr>
              <a:t>Enquanto o Sistema CEP/CONEP é composto pelas instâncias de avaliação ética, a ANVISA é a instância regulatória da pesquisa no Brasil.</a:t>
            </a:r>
          </a:p>
        </p:txBody>
      </p:sp>
      <p:sp>
        <p:nvSpPr>
          <p:cNvPr id="13" name="Google Shape;401;p61">
            <a:extLst>
              <a:ext uri="{FF2B5EF4-FFF2-40B4-BE49-F238E27FC236}">
                <a16:creationId xmlns="" xmlns:a16="http://schemas.microsoft.com/office/drawing/2014/main" id="{9D01709D-51A5-764D-B320-23B8814D1755}"/>
              </a:ext>
            </a:extLst>
          </p:cNvPr>
          <p:cNvSpPr txBox="1"/>
          <p:nvPr/>
        </p:nvSpPr>
        <p:spPr>
          <a:xfrm>
            <a:off x="1007371" y="3766101"/>
            <a:ext cx="3606738" cy="121031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na imagem e saiba mais.</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Imagem 4"/>
          <p:cNvPicPr>
            <a:picLocks noChangeAspect="1"/>
          </p:cNvPicPr>
          <p:nvPr/>
        </p:nvPicPr>
        <p:blipFill>
          <a:blip r:embed="rId5">
            <a:clrChange>
              <a:clrFrom>
                <a:srgbClr val="F8F8F8"/>
              </a:clrFrom>
              <a:clrTo>
                <a:srgbClr val="F8F8F8">
                  <a:alpha val="0"/>
                </a:srgbClr>
              </a:clrTo>
            </a:clrChange>
          </a:blip>
          <a:stretch>
            <a:fillRect/>
          </a:stretch>
        </p:blipFill>
        <p:spPr>
          <a:xfrm>
            <a:off x="5124083" y="2095927"/>
            <a:ext cx="2638425" cy="1876425"/>
          </a:xfrm>
          <a:prstGeom prst="rect">
            <a:avLst/>
          </a:prstGeom>
        </p:spPr>
      </p:pic>
      <p:sp>
        <p:nvSpPr>
          <p:cNvPr id="17" name="Retângulo 16"/>
          <p:cNvSpPr/>
          <p:nvPr/>
        </p:nvSpPr>
        <p:spPr>
          <a:xfrm>
            <a:off x="8070261" y="751832"/>
            <a:ext cx="2108644" cy="14650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colocar um efeito slide na logo da ANVISA.</a:t>
            </a:r>
          </a:p>
          <a:p>
            <a:pPr algn="ctr"/>
            <a:endParaRPr lang="pt-BR" dirty="0">
              <a:solidFill>
                <a:schemeClr val="tx1"/>
              </a:solidFill>
            </a:endParaRPr>
          </a:p>
          <a:p>
            <a:pPr algn="ctr"/>
            <a:r>
              <a:rPr lang="pt-BR" dirty="0" smtClean="0">
                <a:solidFill>
                  <a:schemeClr val="tx1"/>
                </a:solidFill>
              </a:rPr>
              <a:t>Ela aparece após alguns segundos na tela</a:t>
            </a:r>
            <a:endParaRPr lang="pt-BR" dirty="0">
              <a:solidFill>
                <a:schemeClr val="tx1"/>
              </a:solidFill>
            </a:endParaRPr>
          </a:p>
          <a:p>
            <a:pPr algn="ctr"/>
            <a:endParaRPr lang="pt-BR" b="1" dirty="0" smtClean="0">
              <a:solidFill>
                <a:schemeClr val="tx1"/>
              </a:solidFill>
            </a:endParaRPr>
          </a:p>
        </p:txBody>
      </p:sp>
      <p:sp>
        <p:nvSpPr>
          <p:cNvPr id="18" name="Google Shape;398;p61"/>
          <p:cNvSpPr/>
          <p:nvPr/>
        </p:nvSpPr>
        <p:spPr>
          <a:xfrm>
            <a:off x="7836047" y="5227582"/>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14</a:t>
            </a:r>
            <a:endParaRPr sz="12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3119183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err="1" smtClean="0">
                <a:solidFill>
                  <a:schemeClr val="lt1"/>
                </a:solidFill>
                <a:latin typeface="Arial"/>
                <a:ea typeface="Arial"/>
                <a:cs typeface="Arial"/>
                <a:sym typeface="Arial"/>
              </a:rPr>
              <a:t>Hotspot</a:t>
            </a:r>
            <a:r>
              <a:rPr lang="pt-BR" sz="1200" b="0" i="0" u="none" strike="noStrike" cap="none" dirty="0" smtClean="0">
                <a:solidFill>
                  <a:schemeClr val="lt1"/>
                </a:solidFill>
                <a:latin typeface="Arial"/>
                <a:ea typeface="Arial"/>
                <a:cs typeface="Arial"/>
                <a:sym typeface="Arial"/>
              </a:rPr>
              <a:t> </a:t>
            </a:r>
            <a:r>
              <a:rPr lang="pt-BR" sz="1200" b="0" i="0" u="none" strike="noStrike" cap="none" dirty="0" err="1" smtClean="0">
                <a:solidFill>
                  <a:schemeClr val="lt1"/>
                </a:solidFill>
                <a:latin typeface="Arial"/>
                <a:ea typeface="Arial"/>
                <a:cs typeface="Arial"/>
                <a:sym typeface="Arial"/>
              </a:rPr>
              <a:t>Image</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14.1</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35616" y="1354629"/>
            <a:ext cx="4699642" cy="743639"/>
          </a:xfrm>
          <a:prstGeom prst="rect">
            <a:avLst/>
          </a:prstGeom>
          <a:solidFill>
            <a:schemeClr val="bg1"/>
          </a:solidFill>
          <a:ln>
            <a:noFill/>
          </a:ln>
        </p:spPr>
        <p:txBody>
          <a:bodyPr spcFirstLastPara="1" wrap="square" lIns="91425" tIns="45700" rIns="91425" bIns="45700" anchor="t" anchorCtr="0">
            <a:noAutofit/>
          </a:bodyPr>
          <a:lstStyle/>
          <a:p>
            <a:r>
              <a:rPr lang="pt-BR" sz="2000" b="1" dirty="0" smtClean="0">
                <a:solidFill>
                  <a:srgbClr val="00A9B2"/>
                </a:solidFill>
              </a:rPr>
              <a:t>Instância </a:t>
            </a:r>
            <a:r>
              <a:rPr lang="pt-BR" sz="2000" b="1" dirty="0">
                <a:solidFill>
                  <a:srgbClr val="00A9B2"/>
                </a:solidFill>
              </a:rPr>
              <a:t>Regulatória Brasileira </a:t>
            </a:r>
          </a:p>
        </p:txBody>
      </p:sp>
      <p:sp>
        <p:nvSpPr>
          <p:cNvPr id="400" name="Google Shape;400;p61"/>
          <p:cNvSpPr txBox="1"/>
          <p:nvPr/>
        </p:nvSpPr>
        <p:spPr>
          <a:xfrm>
            <a:off x="971576" y="2095928"/>
            <a:ext cx="3471470" cy="1936810"/>
          </a:xfrm>
          <a:prstGeom prst="rect">
            <a:avLst/>
          </a:prstGeom>
          <a:solidFill>
            <a:schemeClr val="bg1"/>
          </a:solidFill>
          <a:ln>
            <a:noFill/>
          </a:ln>
        </p:spPr>
        <p:txBody>
          <a:bodyPr spcFirstLastPara="1" wrap="square" lIns="91425" tIns="45700" rIns="91425" bIns="45700" anchor="t" anchorCtr="0">
            <a:noAutofit/>
          </a:bodyPr>
          <a:lstStyle/>
          <a:p>
            <a:r>
              <a:rPr lang="pt-BR" sz="1200" dirty="0">
                <a:solidFill>
                  <a:srgbClr val="808284"/>
                </a:solidFill>
              </a:rPr>
              <a:t>Através da Lei 9.782 de 26 de janeiro de 1998 foi criada a  Agência Nacional de Vigilância Sanitária (Anvisa).</a:t>
            </a:r>
          </a:p>
          <a:p>
            <a:endParaRPr lang="pt-BR" sz="1200" dirty="0">
              <a:solidFill>
                <a:srgbClr val="808284"/>
              </a:solidFill>
            </a:endParaRPr>
          </a:p>
          <a:p>
            <a:r>
              <a:rPr lang="pt-BR" sz="1200" dirty="0">
                <a:solidFill>
                  <a:srgbClr val="808284"/>
                </a:solidFill>
              </a:rPr>
              <a:t>Enquanto o Sistema CEP/CONEP é considerado a instância ética, a ANVISA é a instância regulatória da pesquisa no Brasil.</a:t>
            </a:r>
          </a:p>
        </p:txBody>
      </p:sp>
      <p:sp>
        <p:nvSpPr>
          <p:cNvPr id="13" name="Google Shape;401;p61">
            <a:extLst>
              <a:ext uri="{FF2B5EF4-FFF2-40B4-BE49-F238E27FC236}">
                <a16:creationId xmlns="" xmlns:a16="http://schemas.microsoft.com/office/drawing/2014/main" id="{9D01709D-51A5-764D-B320-23B8814D1755}"/>
              </a:ext>
            </a:extLst>
          </p:cNvPr>
          <p:cNvSpPr txBox="1"/>
          <p:nvPr/>
        </p:nvSpPr>
        <p:spPr>
          <a:xfrm>
            <a:off x="1007371" y="3766101"/>
            <a:ext cx="3606738" cy="121031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Siga para a próxima tela e conheça algumas resoluções da ANVISA.</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Imagem 4"/>
          <p:cNvPicPr>
            <a:picLocks noChangeAspect="1"/>
          </p:cNvPicPr>
          <p:nvPr/>
        </p:nvPicPr>
        <p:blipFill>
          <a:blip r:embed="rId5">
            <a:clrChange>
              <a:clrFrom>
                <a:srgbClr val="F8F8F8"/>
              </a:clrFrom>
              <a:clrTo>
                <a:srgbClr val="F8F8F8">
                  <a:alpha val="0"/>
                </a:srgbClr>
              </a:clrTo>
            </a:clrChange>
          </a:blip>
          <a:stretch>
            <a:fillRect/>
          </a:stretch>
        </p:blipFill>
        <p:spPr>
          <a:xfrm>
            <a:off x="5124083" y="2095927"/>
            <a:ext cx="2638425" cy="1876425"/>
          </a:xfrm>
          <a:prstGeom prst="rect">
            <a:avLst/>
          </a:prstGeom>
        </p:spPr>
      </p:pic>
      <p:sp>
        <p:nvSpPr>
          <p:cNvPr id="17" name="Retângulo 16"/>
          <p:cNvSpPr/>
          <p:nvPr/>
        </p:nvSpPr>
        <p:spPr>
          <a:xfrm>
            <a:off x="8070261" y="751832"/>
            <a:ext cx="2108644" cy="14650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colocar um efeito slide na logo da ANVISA.</a:t>
            </a:r>
          </a:p>
          <a:p>
            <a:pPr algn="ctr"/>
            <a:endParaRPr lang="pt-BR" dirty="0">
              <a:solidFill>
                <a:schemeClr val="tx1"/>
              </a:solidFill>
            </a:endParaRPr>
          </a:p>
          <a:p>
            <a:pPr algn="ctr"/>
            <a:r>
              <a:rPr lang="pt-BR" dirty="0" smtClean="0">
                <a:solidFill>
                  <a:schemeClr val="tx1"/>
                </a:solidFill>
              </a:rPr>
              <a:t>Ela aparece após alguns segundos na tela</a:t>
            </a:r>
            <a:endParaRPr lang="pt-BR" dirty="0">
              <a:solidFill>
                <a:schemeClr val="tx1"/>
              </a:solidFill>
            </a:endParaRPr>
          </a:p>
          <a:p>
            <a:pPr algn="ctr"/>
            <a:endParaRPr lang="pt-BR" b="1" dirty="0" smtClean="0">
              <a:solidFill>
                <a:schemeClr val="tx1"/>
              </a:solidFill>
            </a:endParaRPr>
          </a:p>
        </p:txBody>
      </p:sp>
      <p:sp>
        <p:nvSpPr>
          <p:cNvPr id="21" name="Canto dobrado 20"/>
          <p:cNvSpPr/>
          <p:nvPr/>
        </p:nvSpPr>
        <p:spPr>
          <a:xfrm>
            <a:off x="4953020" y="3972352"/>
            <a:ext cx="2589694" cy="165840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dirty="0" smtClean="0"/>
          </a:p>
          <a:p>
            <a:r>
              <a:rPr lang="pt-BR" dirty="0"/>
              <a:t>Atualmente, a Anvisa analisa as pesquisas de novos fármacos ou dispositivos médicos que tenham fins de registro no Brasil.</a:t>
            </a:r>
          </a:p>
        </p:txBody>
      </p:sp>
      <p:sp>
        <p:nvSpPr>
          <p:cNvPr id="18" name="Google Shape;398;p61"/>
          <p:cNvSpPr/>
          <p:nvPr/>
        </p:nvSpPr>
        <p:spPr>
          <a:xfrm>
            <a:off x="7827842" y="5227582"/>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14.1</a:t>
            </a:r>
            <a:endParaRPr sz="12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823060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0"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 Carrossel</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Colunas: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smtClean="0">
                <a:solidFill>
                  <a:schemeClr val="lt1"/>
                </a:solidFill>
                <a:latin typeface="Arial"/>
                <a:ea typeface="Arial"/>
                <a:cs typeface="Arial"/>
                <a:sym typeface="Arial"/>
              </a:rPr>
              <a:t>Tela:15</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72932" y="900951"/>
            <a:ext cx="7114092" cy="743639"/>
          </a:xfrm>
          <a:prstGeom prst="rect">
            <a:avLst/>
          </a:prstGeom>
          <a:solidFill>
            <a:schemeClr val="bg1"/>
          </a:solidFill>
          <a:ln>
            <a:noFill/>
          </a:ln>
        </p:spPr>
        <p:txBody>
          <a:bodyPr spcFirstLastPara="1" wrap="square" lIns="91425" tIns="45700" rIns="91425" bIns="45700" anchor="t" anchorCtr="0">
            <a:noAutofit/>
          </a:bodyPr>
          <a:lstStyle/>
          <a:p>
            <a:r>
              <a:rPr lang="pt-BR" sz="2000" b="1" dirty="0">
                <a:solidFill>
                  <a:srgbClr val="00A9B2"/>
                </a:solidFill>
              </a:rPr>
              <a:t>Instância Regulatória Brasileira </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9060" y="1689093"/>
            <a:ext cx="3428139" cy="31735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Google Shape;413;p62"/>
          <p:cNvSpPr txBox="1"/>
          <p:nvPr/>
        </p:nvSpPr>
        <p:spPr>
          <a:xfrm>
            <a:off x="1137626" y="1446656"/>
            <a:ext cx="8006374" cy="617860"/>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dirty="0" smtClean="0">
                <a:solidFill>
                  <a:srgbClr val="808284"/>
                </a:solidFill>
              </a:rPr>
              <a:t>Agora, conheça </a:t>
            </a:r>
            <a:r>
              <a:rPr lang="pt-BR" sz="1200" dirty="0">
                <a:solidFill>
                  <a:srgbClr val="808284"/>
                </a:solidFill>
              </a:rPr>
              <a:t>as resoluções acerca da pesquisa que envolve seres humanos publicadas pela </a:t>
            </a:r>
            <a:r>
              <a:rPr lang="pt-BR" sz="1200" dirty="0" smtClean="0">
                <a:solidFill>
                  <a:srgbClr val="808284"/>
                </a:solidFill>
              </a:rPr>
              <a:t>Anvisa.</a:t>
            </a:r>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5" name="Retângulo 4"/>
          <p:cNvSpPr/>
          <p:nvPr/>
        </p:nvSpPr>
        <p:spPr>
          <a:xfrm>
            <a:off x="8725380" y="-78214"/>
            <a:ext cx="2326265" cy="2677656"/>
          </a:xfrm>
          <a:prstGeom prst="rect">
            <a:avLst/>
          </a:prstGeom>
          <a:solidFill>
            <a:srgbClr val="FFFF00"/>
          </a:solidFill>
        </p:spPr>
        <p:txBody>
          <a:bodyPr wrap="square">
            <a:spAutoFit/>
          </a:bodyPr>
          <a:lstStyle/>
          <a:p>
            <a:pPr algn="ctr"/>
            <a:r>
              <a:rPr lang="pt-BR" b="1" dirty="0">
                <a:solidFill>
                  <a:schemeClr val="tx1"/>
                </a:solidFill>
              </a:rPr>
              <a:t>[Inserir uma LINHA DO TEMPO com a lista das resoluções e a pessoa ao passar o cursor abre um POP-UP com o link da normativa e o comentário]</a:t>
            </a:r>
          </a:p>
          <a:p>
            <a:pPr algn="ctr"/>
            <a:endParaRPr lang="pt-BR" b="1" dirty="0">
              <a:solidFill>
                <a:schemeClr val="tx1"/>
              </a:solidFill>
            </a:endParaRPr>
          </a:p>
          <a:p>
            <a:pPr algn="ctr"/>
            <a:r>
              <a:rPr lang="pt-BR" dirty="0">
                <a:solidFill>
                  <a:schemeClr val="tx1"/>
                </a:solidFill>
              </a:rPr>
              <a:t>Nos slides seguintes estarão sinalizados as resoluções </a:t>
            </a:r>
            <a:r>
              <a:rPr lang="pt-BR" dirty="0" smtClean="0">
                <a:solidFill>
                  <a:schemeClr val="tx1"/>
                </a:solidFill>
              </a:rPr>
              <a:t>e </a:t>
            </a:r>
            <a:r>
              <a:rPr lang="pt-BR" dirty="0">
                <a:solidFill>
                  <a:schemeClr val="tx1"/>
                </a:solidFill>
              </a:rPr>
              <a:t>os respectivos conteúdos.</a:t>
            </a:r>
          </a:p>
        </p:txBody>
      </p:sp>
      <p:sp>
        <p:nvSpPr>
          <p:cNvPr id="18" name="Google Shape;401;p61">
            <a:extLst>
              <a:ext uri="{FF2B5EF4-FFF2-40B4-BE49-F238E27FC236}">
                <a16:creationId xmlns="" xmlns:a16="http://schemas.microsoft.com/office/drawing/2014/main" id="{9D01709D-51A5-764D-B320-23B8814D1755}"/>
              </a:ext>
            </a:extLst>
          </p:cNvPr>
          <p:cNvSpPr txBox="1"/>
          <p:nvPr/>
        </p:nvSpPr>
        <p:spPr>
          <a:xfrm>
            <a:off x="2895599" y="1764734"/>
            <a:ext cx="4494030" cy="861333"/>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Clique em cada ano para conhecê-las.</a:t>
            </a:r>
            <a:endParaRPr lang="pt-BR" sz="1200" b="1" dirty="0">
              <a:solidFill>
                <a:srgbClr val="FECE22"/>
              </a:solidFill>
            </a:endParaRPr>
          </a:p>
        </p:txBody>
      </p:sp>
      <p:pic>
        <p:nvPicPr>
          <p:cNvPr id="2050" name="Picture 2" descr="Retro Timeline Infographic. With set of Icons. Vector design templat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4351" y="113539"/>
            <a:ext cx="1720330" cy="1273045"/>
          </a:xfrm>
          <a:prstGeom prst="rect">
            <a:avLst/>
          </a:prstGeom>
          <a:noFill/>
          <a:extLst>
            <a:ext uri="{909E8E84-426E-40DD-AFC4-6F175D3DCCD1}">
              <a14:hiddenFill xmlns:a14="http://schemas.microsoft.com/office/drawing/2010/main">
                <a:solidFill>
                  <a:srgbClr val="FFFFFF"/>
                </a:solidFill>
              </a14:hiddenFill>
            </a:ext>
          </a:extLst>
        </p:spPr>
      </p:pic>
      <p:sp>
        <p:nvSpPr>
          <p:cNvPr id="6" name="Elipse 5"/>
          <p:cNvSpPr/>
          <p:nvPr/>
        </p:nvSpPr>
        <p:spPr>
          <a:xfrm>
            <a:off x="882075" y="2641195"/>
            <a:ext cx="751881" cy="66933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bg1">
                    <a:lumMod val="75000"/>
                  </a:schemeClr>
                </a:solidFill>
              </a:rPr>
              <a:t>1999</a:t>
            </a:r>
            <a:endParaRPr lang="pt-BR" sz="1200" dirty="0">
              <a:solidFill>
                <a:schemeClr val="bg1">
                  <a:lumMod val="75000"/>
                </a:schemeClr>
              </a:solidFill>
            </a:endParaRPr>
          </a:p>
        </p:txBody>
      </p:sp>
      <p:sp>
        <p:nvSpPr>
          <p:cNvPr id="21" name="Elipse 20"/>
          <p:cNvSpPr/>
          <p:nvPr/>
        </p:nvSpPr>
        <p:spPr>
          <a:xfrm>
            <a:off x="1281336" y="3757998"/>
            <a:ext cx="751881" cy="66933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bg1">
                    <a:lumMod val="75000"/>
                  </a:schemeClr>
                </a:solidFill>
              </a:rPr>
              <a:t>2004</a:t>
            </a:r>
            <a:endParaRPr lang="pt-BR" sz="1200" dirty="0">
              <a:solidFill>
                <a:schemeClr val="bg1">
                  <a:lumMod val="75000"/>
                </a:schemeClr>
              </a:solidFill>
            </a:endParaRPr>
          </a:p>
        </p:txBody>
      </p:sp>
      <p:sp>
        <p:nvSpPr>
          <p:cNvPr id="23" name="Elipse 22"/>
          <p:cNvSpPr/>
          <p:nvPr/>
        </p:nvSpPr>
        <p:spPr>
          <a:xfrm>
            <a:off x="2162548" y="2721146"/>
            <a:ext cx="751881" cy="66933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bg1">
                    <a:lumMod val="75000"/>
                  </a:schemeClr>
                </a:solidFill>
              </a:rPr>
              <a:t>2008</a:t>
            </a:r>
            <a:endParaRPr lang="pt-BR" sz="1200" dirty="0">
              <a:solidFill>
                <a:schemeClr val="bg1">
                  <a:lumMod val="75000"/>
                </a:schemeClr>
              </a:solidFill>
            </a:endParaRPr>
          </a:p>
        </p:txBody>
      </p:sp>
      <p:sp>
        <p:nvSpPr>
          <p:cNvPr id="24" name="Elipse 23"/>
          <p:cNvSpPr/>
          <p:nvPr/>
        </p:nvSpPr>
        <p:spPr>
          <a:xfrm>
            <a:off x="2635821" y="3798843"/>
            <a:ext cx="751881" cy="66933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bg1">
                    <a:lumMod val="75000"/>
                  </a:schemeClr>
                </a:solidFill>
              </a:rPr>
              <a:t>2009</a:t>
            </a:r>
            <a:endParaRPr lang="pt-BR" sz="1200" dirty="0">
              <a:solidFill>
                <a:schemeClr val="bg1">
                  <a:lumMod val="75000"/>
                </a:schemeClr>
              </a:solidFill>
            </a:endParaRPr>
          </a:p>
        </p:txBody>
      </p:sp>
      <p:sp>
        <p:nvSpPr>
          <p:cNvPr id="25" name="Elipse 24"/>
          <p:cNvSpPr/>
          <p:nvPr/>
        </p:nvSpPr>
        <p:spPr>
          <a:xfrm>
            <a:off x="3558333" y="2725448"/>
            <a:ext cx="751881" cy="66933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bg1">
                    <a:lumMod val="75000"/>
                  </a:schemeClr>
                </a:solidFill>
              </a:rPr>
              <a:t>2012</a:t>
            </a:r>
            <a:endParaRPr lang="pt-BR" sz="1200" dirty="0">
              <a:solidFill>
                <a:schemeClr val="bg1">
                  <a:lumMod val="75000"/>
                </a:schemeClr>
              </a:solidFill>
            </a:endParaRPr>
          </a:p>
        </p:txBody>
      </p:sp>
      <p:sp>
        <p:nvSpPr>
          <p:cNvPr id="26" name="Elipse 25"/>
          <p:cNvSpPr/>
          <p:nvPr/>
        </p:nvSpPr>
        <p:spPr>
          <a:xfrm>
            <a:off x="3990306" y="3790190"/>
            <a:ext cx="751881" cy="669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t>2013</a:t>
            </a:r>
            <a:endParaRPr lang="pt-BR" sz="1200" dirty="0"/>
          </a:p>
        </p:txBody>
      </p:sp>
      <p:sp>
        <p:nvSpPr>
          <p:cNvPr id="27" name="Elipse 26"/>
          <p:cNvSpPr/>
          <p:nvPr/>
        </p:nvSpPr>
        <p:spPr>
          <a:xfrm>
            <a:off x="4864784" y="2740336"/>
            <a:ext cx="751881" cy="669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t>2015</a:t>
            </a:r>
            <a:endParaRPr lang="pt-BR" sz="1200" dirty="0"/>
          </a:p>
        </p:txBody>
      </p:sp>
      <p:sp>
        <p:nvSpPr>
          <p:cNvPr id="28" name="Elipse 27"/>
          <p:cNvSpPr/>
          <p:nvPr/>
        </p:nvSpPr>
        <p:spPr>
          <a:xfrm>
            <a:off x="5472407" y="3831574"/>
            <a:ext cx="751881" cy="669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t>2017</a:t>
            </a:r>
            <a:endParaRPr lang="pt-BR" sz="1200" dirty="0"/>
          </a:p>
        </p:txBody>
      </p:sp>
      <p:sp>
        <p:nvSpPr>
          <p:cNvPr id="29" name="Elipse 28"/>
          <p:cNvSpPr/>
          <p:nvPr/>
        </p:nvSpPr>
        <p:spPr>
          <a:xfrm>
            <a:off x="6375001" y="2742957"/>
            <a:ext cx="751881" cy="669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t>2018</a:t>
            </a:r>
            <a:endParaRPr lang="pt-BR" sz="1200" dirty="0"/>
          </a:p>
        </p:txBody>
      </p:sp>
      <p:sp>
        <p:nvSpPr>
          <p:cNvPr id="30" name="Elipse 29"/>
          <p:cNvSpPr/>
          <p:nvPr/>
        </p:nvSpPr>
        <p:spPr>
          <a:xfrm>
            <a:off x="6750941" y="3835537"/>
            <a:ext cx="751881" cy="669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t>2019</a:t>
            </a:r>
            <a:endParaRPr lang="pt-BR" sz="1200" dirty="0"/>
          </a:p>
        </p:txBody>
      </p:sp>
      <p:sp>
        <p:nvSpPr>
          <p:cNvPr id="31" name="Elipse 30"/>
          <p:cNvSpPr/>
          <p:nvPr/>
        </p:nvSpPr>
        <p:spPr>
          <a:xfrm>
            <a:off x="7749700" y="3219739"/>
            <a:ext cx="751881" cy="669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t>2020</a:t>
            </a:r>
            <a:endParaRPr lang="pt-BR" sz="1200" dirty="0"/>
          </a:p>
        </p:txBody>
      </p:sp>
      <p:sp>
        <p:nvSpPr>
          <p:cNvPr id="32" name="Google Shape;398;p61"/>
          <p:cNvSpPr/>
          <p:nvPr/>
        </p:nvSpPr>
        <p:spPr>
          <a:xfrm>
            <a:off x="7906157" y="5234122"/>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smtClean="0">
                <a:solidFill>
                  <a:schemeClr val="lt1"/>
                </a:solidFill>
                <a:latin typeface="Arial"/>
                <a:ea typeface="Arial"/>
                <a:cs typeface="Arial"/>
                <a:sym typeface="Arial"/>
              </a:rPr>
              <a:t>Tela:15</a:t>
            </a:r>
            <a:endParaRPr sz="1200" b="0" i="0" u="none" strike="noStrike" cap="none" dirty="0">
              <a:solidFill>
                <a:schemeClr val="lt1"/>
              </a:solidFill>
              <a:latin typeface="Arial"/>
              <a:ea typeface="Arial"/>
              <a:cs typeface="Arial"/>
              <a:sym typeface="Arial"/>
            </a:endParaRPr>
          </a:p>
        </p:txBody>
      </p:sp>
      <p:sp>
        <p:nvSpPr>
          <p:cNvPr id="33" name="Retângulo 32"/>
          <p:cNvSpPr/>
          <p:nvPr/>
        </p:nvSpPr>
        <p:spPr>
          <a:xfrm>
            <a:off x="1659706" y="4591342"/>
            <a:ext cx="5001938" cy="108234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a:t>
            </a:r>
            <a:r>
              <a:rPr lang="pt-BR" dirty="0">
                <a:solidFill>
                  <a:schemeClr val="tx1"/>
                </a:solidFill>
              </a:rPr>
              <a:t>as </a:t>
            </a:r>
            <a:r>
              <a:rPr lang="pt-BR" dirty="0" err="1">
                <a:solidFill>
                  <a:schemeClr val="tx1"/>
                </a:solidFill>
              </a:rPr>
              <a:t>RDCs</a:t>
            </a:r>
            <a:r>
              <a:rPr lang="pt-BR" dirty="0">
                <a:solidFill>
                  <a:schemeClr val="tx1"/>
                </a:solidFill>
              </a:rPr>
              <a:t> 26, 219, 1, 39 e 36 e a IN4 deve ter um tom esmaecido em comparação com o restante da </a:t>
            </a:r>
            <a:r>
              <a:rPr lang="pt-BR" dirty="0" err="1">
                <a:solidFill>
                  <a:schemeClr val="tx1"/>
                </a:solidFill>
              </a:rPr>
              <a:t>timeline</a:t>
            </a:r>
            <a:r>
              <a:rPr lang="pt-BR" dirty="0">
                <a:solidFill>
                  <a:schemeClr val="tx1"/>
                </a:solidFill>
              </a:rPr>
              <a:t>, ou seja, menor destaque</a:t>
            </a:r>
            <a:r>
              <a:rPr lang="pt-BR" dirty="0" smtClean="0">
                <a:solidFill>
                  <a:schemeClr val="tx1"/>
                </a:solidFill>
              </a:rPr>
              <a:t>. Os círculos estão sinalizados.</a:t>
            </a:r>
            <a:endParaRPr lang="pt-BR" dirty="0">
              <a:solidFill>
                <a:schemeClr val="tx1"/>
              </a:solidFill>
            </a:endParaRPr>
          </a:p>
          <a:p>
            <a:pPr algn="ctr"/>
            <a:endParaRPr lang="pt-BR" dirty="0">
              <a:solidFill>
                <a:schemeClr val="tx1"/>
              </a:solidFill>
            </a:endParaRPr>
          </a:p>
        </p:txBody>
      </p:sp>
    </p:spTree>
    <p:extLst>
      <p:ext uri="{BB962C8B-B14F-4D97-AF65-F5344CB8AC3E}">
        <p14:creationId xmlns:p14="http://schemas.microsoft.com/office/powerpoint/2010/main" val="41580656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0048" y="47758"/>
            <a:ext cx="7886700" cy="424763"/>
          </a:xfrm>
        </p:spPr>
        <p:txBody>
          <a:bodyPr/>
          <a:lstStyle/>
          <a:p>
            <a:r>
              <a:rPr lang="pt-BR" sz="1600" b="1" dirty="0" smtClean="0"/>
              <a:t>Conteúdo </a:t>
            </a:r>
            <a:r>
              <a:rPr lang="pt-BR" sz="1600" b="1" dirty="0" err="1" smtClean="0"/>
              <a:t>Timeline</a:t>
            </a:r>
            <a:endParaRPr lang="pt-BR" sz="1600" b="1" dirty="0"/>
          </a:p>
        </p:txBody>
      </p:sp>
      <p:sp>
        <p:nvSpPr>
          <p:cNvPr id="3" name="Espaço Reservado para Texto 2"/>
          <p:cNvSpPr>
            <a:spLocks noGrp="1"/>
          </p:cNvSpPr>
          <p:nvPr>
            <p:ph type="body" idx="1"/>
          </p:nvPr>
        </p:nvSpPr>
        <p:spPr>
          <a:xfrm>
            <a:off x="0" y="387177"/>
            <a:ext cx="9180576" cy="4192310"/>
          </a:xfrm>
        </p:spPr>
        <p:txBody>
          <a:bodyPr/>
          <a:lstStyle/>
          <a:p>
            <a:r>
              <a:rPr lang="pt-BR" sz="1400" b="1" dirty="0"/>
              <a:t>RDC nº 26,</a:t>
            </a:r>
            <a:r>
              <a:rPr lang="pt-BR" sz="1400" dirty="0"/>
              <a:t> de 17 de dezembro de 1999 </a:t>
            </a:r>
            <a:r>
              <a:rPr lang="pt-BR" sz="1400" dirty="0" smtClean="0"/>
              <a:t> </a:t>
            </a:r>
          </a:p>
          <a:p>
            <a:r>
              <a:rPr lang="pt-BR" sz="1400" dirty="0" smtClean="0"/>
              <a:t>Aprova </a:t>
            </a:r>
            <a:r>
              <a:rPr lang="pt-BR" sz="1400" dirty="0"/>
              <a:t>o Regulamento destinado a normatizar a avaliação e aprovação de programas de acesso expandido. </a:t>
            </a:r>
            <a:r>
              <a:rPr lang="pt-BR" sz="1400" b="1" dirty="0"/>
              <a:t>(revogada)</a:t>
            </a:r>
            <a:endParaRPr lang="pt-BR" sz="1400" dirty="0"/>
          </a:p>
          <a:p>
            <a:r>
              <a:rPr lang="pt-BR" sz="1400" b="1" dirty="0"/>
              <a:t>RDC nº 219</a:t>
            </a:r>
            <a:r>
              <a:rPr lang="pt-BR" sz="1400" dirty="0"/>
              <a:t>, de 20 de setembro de 2004 </a:t>
            </a:r>
            <a:r>
              <a:rPr lang="pt-BR" sz="1400" dirty="0" smtClean="0"/>
              <a:t>–</a:t>
            </a:r>
          </a:p>
          <a:p>
            <a:r>
              <a:rPr lang="pt-BR" sz="1400" dirty="0" smtClean="0"/>
              <a:t>Regulamento </a:t>
            </a:r>
            <a:r>
              <a:rPr lang="pt-BR" sz="1400" dirty="0"/>
              <a:t>para elaboração de dossiê para a obtenção de comunicado especial (CE) para a realização de pesquisa clínica com medicamentos e produtos para a saúde. </a:t>
            </a:r>
            <a:r>
              <a:rPr lang="pt-BR" sz="1400" b="1" dirty="0"/>
              <a:t>(revogada)</a:t>
            </a:r>
            <a:endParaRPr lang="pt-BR" sz="1400" dirty="0"/>
          </a:p>
          <a:p>
            <a:r>
              <a:rPr lang="pt-BR" sz="1400" b="1" dirty="0"/>
              <a:t>RDC nº 1</a:t>
            </a:r>
            <a:r>
              <a:rPr lang="pt-BR" sz="1400" dirty="0"/>
              <a:t>, de 22 de janeiro de 2008 </a:t>
            </a:r>
            <a:endParaRPr lang="pt-BR" sz="1400" dirty="0" smtClean="0"/>
          </a:p>
          <a:p>
            <a:r>
              <a:rPr lang="pt-BR" sz="1400" dirty="0"/>
              <a:t>D</a:t>
            </a:r>
            <a:r>
              <a:rPr lang="pt-BR" sz="1400" dirty="0" smtClean="0"/>
              <a:t>ispõe </a:t>
            </a:r>
            <a:r>
              <a:rPr lang="pt-BR" sz="1400" dirty="0"/>
              <a:t>sobre a vigilância sanitária na importação e exportação de material de qualquer natureza para pesquisa científica e tecnológica sem fins lucrativos. </a:t>
            </a:r>
            <a:r>
              <a:rPr lang="pt-BR" sz="1400" b="1" dirty="0"/>
              <a:t>(revogada)</a:t>
            </a:r>
            <a:endParaRPr lang="pt-BR" sz="1400" dirty="0"/>
          </a:p>
          <a:p>
            <a:r>
              <a:rPr lang="pt-BR" sz="1400" b="1" u="sng" dirty="0">
                <a:solidFill>
                  <a:srgbClr val="FF0000"/>
                </a:solidFill>
              </a:rPr>
              <a:t>RDC nº 39</a:t>
            </a:r>
            <a:r>
              <a:rPr lang="pt-BR" sz="1400" b="1" dirty="0"/>
              <a:t>, </a:t>
            </a:r>
            <a:r>
              <a:rPr lang="pt-BR" sz="1400" dirty="0"/>
              <a:t>de 05 de junho de </a:t>
            </a:r>
            <a:r>
              <a:rPr lang="pt-BR" sz="1400" dirty="0" smtClean="0"/>
              <a:t>2008 </a:t>
            </a:r>
            <a:r>
              <a:rPr lang="pt-BR" sz="1400" dirty="0"/>
              <a:t>(inserir link - </a:t>
            </a:r>
            <a:r>
              <a:rPr lang="pt-BR" sz="1400" u="sng" dirty="0">
                <a:hlinkClick r:id="rId2"/>
              </a:rPr>
              <a:t>http://portal.anvisa.gov.br/documents/10181/2718376/%281%29RDC_39_2008_COMP.pdf/0a8bdef1-41ba-499e-9280-9e12f934bd99</a:t>
            </a:r>
            <a:r>
              <a:rPr lang="pt-BR" sz="1400" dirty="0" smtClean="0"/>
              <a:t>)</a:t>
            </a:r>
            <a:endParaRPr lang="pt-BR" sz="1400" dirty="0"/>
          </a:p>
          <a:p>
            <a:r>
              <a:rPr lang="pt-BR" sz="1400" dirty="0" smtClean="0"/>
              <a:t>Regulamento </a:t>
            </a:r>
            <a:r>
              <a:rPr lang="pt-BR" sz="1400" dirty="0"/>
              <a:t>para a realização de pesquisa </a:t>
            </a:r>
            <a:r>
              <a:rPr lang="pt-BR" sz="1400" dirty="0" smtClean="0"/>
              <a:t>clínica. </a:t>
            </a:r>
            <a:r>
              <a:rPr lang="pt-BR" sz="1400" b="1" dirty="0"/>
              <a:t>(revogada) </a:t>
            </a:r>
            <a:endParaRPr lang="pt-BR" sz="1400" dirty="0"/>
          </a:p>
          <a:p>
            <a:r>
              <a:rPr lang="pt-BR" sz="1400" dirty="0"/>
              <a:t>Comentário: Esta normativa que vigorou por 7 anos, até ser substituída pela RDC 09/15, exigia a tramitação individualizada de cada ensaio clínico do desenvolvimento do medicamento (para aqueles projetos que se enquadrassem nos critérios definidos na norma). </a:t>
            </a:r>
          </a:p>
          <a:p>
            <a:r>
              <a:rPr lang="pt-BR" sz="1400" b="1" u="sng" dirty="0">
                <a:solidFill>
                  <a:srgbClr val="FF0000"/>
                </a:solidFill>
              </a:rPr>
              <a:t>Instrução Normativa nº 4</a:t>
            </a:r>
            <a:r>
              <a:rPr lang="pt-BR" sz="1400" b="1" dirty="0"/>
              <a:t>, </a:t>
            </a:r>
            <a:r>
              <a:rPr lang="pt-BR" sz="1400" dirty="0"/>
              <a:t>de 11 de maio de </a:t>
            </a:r>
            <a:r>
              <a:rPr lang="pt-BR" sz="1400" dirty="0" smtClean="0"/>
              <a:t>2009 </a:t>
            </a:r>
            <a:r>
              <a:rPr lang="pt-BR" sz="1400" dirty="0"/>
              <a:t> (inserir link - </a:t>
            </a:r>
            <a:r>
              <a:rPr lang="pt-BR" sz="1400" u="sng" dirty="0">
                <a:hlinkClick r:id="rId3"/>
              </a:rPr>
              <a:t>http://portal.anvisa.gov.br/documents/10181/2718376/IN_04_2009_COMP.pdf/63ab6578-6b8e-4a15-bb49-74a5f09cd5de</a:t>
            </a:r>
            <a:r>
              <a:rPr lang="pt-BR" sz="1400" dirty="0"/>
              <a:t>). </a:t>
            </a:r>
            <a:r>
              <a:rPr lang="pt-BR" sz="1400" dirty="0" smtClean="0"/>
              <a:t> </a:t>
            </a:r>
            <a:endParaRPr lang="pt-BR" sz="1400" dirty="0"/>
          </a:p>
          <a:p>
            <a:r>
              <a:rPr lang="pt-BR" sz="1400" dirty="0" smtClean="0"/>
              <a:t>Guia </a:t>
            </a:r>
            <a:r>
              <a:rPr lang="pt-BR" sz="1400" dirty="0"/>
              <a:t>de </a:t>
            </a:r>
            <a:r>
              <a:rPr lang="pt-BR" sz="1400" dirty="0" smtClean="0"/>
              <a:t>Inspeção– </a:t>
            </a:r>
            <a:r>
              <a:rPr lang="pt-BR" sz="1400" b="1" dirty="0"/>
              <a:t>(revogada)</a:t>
            </a:r>
            <a:endParaRPr lang="pt-BR" sz="1400" dirty="0"/>
          </a:p>
          <a:p>
            <a:r>
              <a:rPr lang="pt-BR" sz="1400" b="1" dirty="0"/>
              <a:t>RDC nº 36, </a:t>
            </a:r>
            <a:r>
              <a:rPr lang="pt-BR" sz="1400" dirty="0"/>
              <a:t>de 27 de junho de 2012 – processo simplificado de análise de pesquisa clínica aprovada em autoridade regulatória no exterior. Exceção: vacinas e – </a:t>
            </a:r>
            <a:r>
              <a:rPr lang="pt-BR" sz="1400" b="1" dirty="0"/>
              <a:t>(revogada)</a:t>
            </a:r>
            <a:r>
              <a:rPr lang="pt-BR" sz="1400" dirty="0"/>
              <a:t> </a:t>
            </a:r>
          </a:p>
          <a:p>
            <a:pPr marL="228600" indent="0"/>
            <a:endParaRPr lang="pt-BR" sz="1400" dirty="0"/>
          </a:p>
          <a:p>
            <a:pPr marL="228600" indent="0"/>
            <a:endParaRPr lang="pt-BR" sz="1400" dirty="0"/>
          </a:p>
        </p:txBody>
      </p:sp>
      <p:sp>
        <p:nvSpPr>
          <p:cNvPr id="4" name="Retângulo 3"/>
          <p:cNvSpPr/>
          <p:nvPr/>
        </p:nvSpPr>
        <p:spPr>
          <a:xfrm>
            <a:off x="8888540" y="206254"/>
            <a:ext cx="2108644" cy="20736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cada nome de resolução deve ter um link </a:t>
            </a:r>
            <a:r>
              <a:rPr lang="pt-BR" dirty="0" err="1" smtClean="0">
                <a:solidFill>
                  <a:schemeClr val="tx1"/>
                </a:solidFill>
              </a:rPr>
              <a:t>clicável</a:t>
            </a:r>
            <a:r>
              <a:rPr lang="pt-BR" dirty="0" smtClean="0">
                <a:solidFill>
                  <a:schemeClr val="tx1"/>
                </a:solidFill>
              </a:rPr>
              <a:t> </a:t>
            </a:r>
            <a:r>
              <a:rPr lang="pt-BR" dirty="0" smtClean="0">
                <a:solidFill>
                  <a:srgbClr val="FF0000"/>
                </a:solidFill>
              </a:rPr>
              <a:t>(se houver) </a:t>
            </a:r>
            <a:r>
              <a:rPr lang="pt-BR" dirty="0" smtClean="0">
                <a:solidFill>
                  <a:schemeClr val="tx1"/>
                </a:solidFill>
              </a:rPr>
              <a:t>que irá redirecionar para a página da respectiva resolução na internet.</a:t>
            </a:r>
            <a:endParaRPr lang="pt-BR" dirty="0">
              <a:solidFill>
                <a:schemeClr val="tx1"/>
              </a:solidFill>
            </a:endParaRPr>
          </a:p>
          <a:p>
            <a:pPr algn="ctr"/>
            <a:endParaRPr lang="pt-BR" b="1" dirty="0" smtClean="0">
              <a:solidFill>
                <a:schemeClr val="tx1"/>
              </a:solidFill>
            </a:endParaRPr>
          </a:p>
        </p:txBody>
      </p:sp>
    </p:spTree>
    <p:extLst>
      <p:ext uri="{BB962C8B-B14F-4D97-AF65-F5344CB8AC3E}">
        <p14:creationId xmlns:p14="http://schemas.microsoft.com/office/powerpoint/2010/main" val="3412557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0048" y="47758"/>
            <a:ext cx="7886700" cy="424763"/>
          </a:xfrm>
        </p:spPr>
        <p:txBody>
          <a:bodyPr/>
          <a:lstStyle/>
          <a:p>
            <a:r>
              <a:rPr lang="pt-BR" sz="1600" b="1" dirty="0" smtClean="0"/>
              <a:t>Conteúdo </a:t>
            </a:r>
            <a:r>
              <a:rPr lang="pt-BR" sz="1600" b="1" dirty="0" err="1" smtClean="0"/>
              <a:t>Timeline</a:t>
            </a:r>
            <a:endParaRPr lang="pt-BR" sz="1600" b="1" dirty="0"/>
          </a:p>
        </p:txBody>
      </p:sp>
      <p:sp>
        <p:nvSpPr>
          <p:cNvPr id="3" name="Espaço Reservado para Texto 2"/>
          <p:cNvSpPr>
            <a:spLocks noGrp="1"/>
          </p:cNvSpPr>
          <p:nvPr>
            <p:ph type="body" idx="1"/>
          </p:nvPr>
        </p:nvSpPr>
        <p:spPr>
          <a:xfrm>
            <a:off x="-36576" y="594441"/>
            <a:ext cx="9180576" cy="4192310"/>
          </a:xfrm>
        </p:spPr>
        <p:txBody>
          <a:bodyPr/>
          <a:lstStyle/>
          <a:p>
            <a:r>
              <a:rPr lang="pt-BR" sz="1400" b="1" dirty="0" smtClean="0"/>
              <a:t>RDC </a:t>
            </a:r>
            <a:r>
              <a:rPr lang="pt-BR" sz="1400" b="1" dirty="0"/>
              <a:t>nº 36, </a:t>
            </a:r>
            <a:r>
              <a:rPr lang="pt-BR" sz="1400" dirty="0"/>
              <a:t>de 27 de junho de 2012 </a:t>
            </a:r>
          </a:p>
          <a:p>
            <a:r>
              <a:rPr lang="pt-BR" sz="1400" dirty="0" smtClean="0"/>
              <a:t>Processo </a:t>
            </a:r>
            <a:r>
              <a:rPr lang="pt-BR" sz="1400" dirty="0"/>
              <a:t>simplificado de análise de pesquisa clínica aprovada em autoridade regulatória no exterior. Exceção: vacinas e – </a:t>
            </a:r>
            <a:r>
              <a:rPr lang="pt-BR" sz="1400" b="1" dirty="0"/>
              <a:t>(revogada)</a:t>
            </a:r>
            <a:r>
              <a:rPr lang="pt-BR" sz="1400" dirty="0"/>
              <a:t> </a:t>
            </a:r>
            <a:endParaRPr lang="pt-BR" sz="1400" dirty="0" smtClean="0"/>
          </a:p>
          <a:p>
            <a:endParaRPr lang="pt-BR" sz="1400" dirty="0"/>
          </a:p>
          <a:p>
            <a:r>
              <a:rPr lang="pt-BR" sz="1400" b="1" u="sng" dirty="0">
                <a:solidFill>
                  <a:srgbClr val="FF0000"/>
                </a:solidFill>
              </a:rPr>
              <a:t>RDC nº 38</a:t>
            </a:r>
            <a:r>
              <a:rPr lang="pt-BR" sz="1400" b="1" dirty="0"/>
              <a:t>, </a:t>
            </a:r>
            <a:r>
              <a:rPr lang="pt-BR" sz="1400" dirty="0"/>
              <a:t>de 12 de agosto de </a:t>
            </a:r>
            <a:r>
              <a:rPr lang="pt-BR" sz="1400" dirty="0" smtClean="0"/>
              <a:t>2013 </a:t>
            </a:r>
            <a:r>
              <a:rPr lang="pt-BR" sz="1400" dirty="0"/>
              <a:t>(inserir link - </a:t>
            </a:r>
            <a:r>
              <a:rPr lang="pt-BR" sz="1400" u="sng" dirty="0">
                <a:hlinkClick r:id="rId2"/>
              </a:rPr>
              <a:t>http://portal.anvisa.gov.br/documents/10181/3795687/%281%29RDC_38_2013_COMP.pdf/40d3904e-5e15-4ca4-a8bc-a9e507a97ada</a:t>
            </a:r>
            <a:r>
              <a:rPr lang="pt-BR" sz="1400" dirty="0"/>
              <a:t>)</a:t>
            </a:r>
          </a:p>
          <a:p>
            <a:r>
              <a:rPr lang="pt-BR" sz="1400" dirty="0" smtClean="0"/>
              <a:t> Regulamenta </a:t>
            </a:r>
            <a:r>
              <a:rPr lang="pt-BR" sz="1400" dirty="0"/>
              <a:t>os programas de acesso expandido, uso compassivo e fornecimento de medicação pós-estudo </a:t>
            </a:r>
            <a:r>
              <a:rPr lang="pt-BR" sz="1400" dirty="0" smtClean="0"/>
              <a:t>Comentário</a:t>
            </a:r>
            <a:r>
              <a:rPr lang="pt-BR" sz="1400" dirty="0"/>
              <a:t>: </a:t>
            </a:r>
          </a:p>
          <a:p>
            <a:r>
              <a:rPr lang="pt-BR" sz="1400" b="1" dirty="0"/>
              <a:t>Acesso expandido</a:t>
            </a:r>
            <a:r>
              <a:rPr lang="pt-BR" sz="1400" dirty="0"/>
              <a:t>: programa de disponibilização de medicamento novo, promissor, ainda sem registro na Anvisa ou não disponível comercialmente no país, que esteja em estudo de fase III em desenvolvimento ou concluído, destinado a um grupo de pacientes portadores de doenças debilitantes graves e/ou que ameacem a vida e sem alternativa terapêutica satisfatória com produtos registrados;</a:t>
            </a:r>
          </a:p>
          <a:p>
            <a:r>
              <a:rPr lang="pt-BR" sz="1400" b="1" dirty="0"/>
              <a:t>Fornecimento de medicamento pós-estudo</a:t>
            </a:r>
            <a:r>
              <a:rPr lang="pt-BR" sz="1400" dirty="0"/>
              <a:t>: disponibilização gratuita de medicamento aos participantes de pesquisa, aplicável nos casos de encerramento do estudo ou quando finalizada sua participação;</a:t>
            </a:r>
          </a:p>
          <a:p>
            <a:r>
              <a:rPr lang="pt-BR" sz="1400" b="1" dirty="0"/>
              <a:t>Uso compassivo</a:t>
            </a:r>
            <a:r>
              <a:rPr lang="pt-BR" sz="1400" dirty="0"/>
              <a:t>: disponibilização de medicamento novo promissor, para uso pessoal de pacientes e não participantes de programa de acesso expandido ou de pesquisa clínica, ainda sem registro na Anvisa, que esteja em processo de desenvolvimento clínico, destinado a pacientes portadores de doenças debilitantes graves e/ou que ameacem a vida e sem alternativa terapêutica satisfatória com produtos registrados no país.</a:t>
            </a:r>
          </a:p>
          <a:p>
            <a:pPr marL="228600" indent="0"/>
            <a:endParaRPr lang="pt-BR" sz="1400" dirty="0"/>
          </a:p>
          <a:p>
            <a:pPr marL="228600" indent="0"/>
            <a:endParaRPr lang="pt-BR" sz="1400" dirty="0"/>
          </a:p>
        </p:txBody>
      </p:sp>
      <p:sp>
        <p:nvSpPr>
          <p:cNvPr id="4" name="Retângulo 3"/>
          <p:cNvSpPr/>
          <p:nvPr/>
        </p:nvSpPr>
        <p:spPr>
          <a:xfrm>
            <a:off x="8888540" y="206254"/>
            <a:ext cx="2108644" cy="20736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cada nome de resolução deve ter um link </a:t>
            </a:r>
            <a:r>
              <a:rPr lang="pt-BR" dirty="0" err="1" smtClean="0">
                <a:solidFill>
                  <a:schemeClr val="tx1"/>
                </a:solidFill>
              </a:rPr>
              <a:t>clicável</a:t>
            </a:r>
            <a:r>
              <a:rPr lang="pt-BR" dirty="0" smtClean="0">
                <a:solidFill>
                  <a:schemeClr val="tx1"/>
                </a:solidFill>
              </a:rPr>
              <a:t> </a:t>
            </a:r>
            <a:r>
              <a:rPr lang="pt-BR" dirty="0" smtClean="0">
                <a:solidFill>
                  <a:srgbClr val="FF0000"/>
                </a:solidFill>
              </a:rPr>
              <a:t>(se houver) </a:t>
            </a:r>
            <a:r>
              <a:rPr lang="pt-BR" dirty="0" smtClean="0">
                <a:solidFill>
                  <a:schemeClr val="tx1"/>
                </a:solidFill>
              </a:rPr>
              <a:t>que irá redirecionar para a página da respectiva resolução na internet.</a:t>
            </a:r>
            <a:endParaRPr lang="pt-BR" dirty="0">
              <a:solidFill>
                <a:schemeClr val="tx1"/>
              </a:solidFill>
            </a:endParaRPr>
          </a:p>
          <a:p>
            <a:pPr algn="ctr"/>
            <a:endParaRPr lang="pt-BR" b="1" dirty="0" smtClean="0">
              <a:solidFill>
                <a:schemeClr val="tx1"/>
              </a:solidFill>
            </a:endParaRPr>
          </a:p>
        </p:txBody>
      </p:sp>
    </p:spTree>
    <p:extLst>
      <p:ext uri="{BB962C8B-B14F-4D97-AF65-F5344CB8AC3E}">
        <p14:creationId xmlns:p14="http://schemas.microsoft.com/office/powerpoint/2010/main" val="25430437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0048" y="47758"/>
            <a:ext cx="7886700" cy="424763"/>
          </a:xfrm>
        </p:spPr>
        <p:txBody>
          <a:bodyPr/>
          <a:lstStyle/>
          <a:p>
            <a:r>
              <a:rPr lang="pt-BR" sz="1600" b="1" dirty="0" smtClean="0"/>
              <a:t>Conteúdo </a:t>
            </a:r>
            <a:r>
              <a:rPr lang="pt-BR" sz="1600" b="1" dirty="0" err="1" smtClean="0"/>
              <a:t>Timeline</a:t>
            </a:r>
            <a:endParaRPr lang="pt-BR" sz="1600" b="1" dirty="0"/>
          </a:p>
        </p:txBody>
      </p:sp>
      <p:sp>
        <p:nvSpPr>
          <p:cNvPr id="3" name="Espaço Reservado para Texto 2"/>
          <p:cNvSpPr>
            <a:spLocks noGrp="1"/>
          </p:cNvSpPr>
          <p:nvPr>
            <p:ph type="body" idx="1"/>
          </p:nvPr>
        </p:nvSpPr>
        <p:spPr>
          <a:xfrm>
            <a:off x="-36576" y="594441"/>
            <a:ext cx="9180576" cy="4192310"/>
          </a:xfrm>
        </p:spPr>
        <p:txBody>
          <a:bodyPr/>
          <a:lstStyle/>
          <a:p>
            <a:r>
              <a:rPr lang="pt-BR" sz="1200" b="1" u="sng" dirty="0">
                <a:solidFill>
                  <a:srgbClr val="FF0000"/>
                </a:solidFill>
              </a:rPr>
              <a:t>RDC nº 09</a:t>
            </a:r>
            <a:r>
              <a:rPr lang="pt-BR" sz="1200" b="1" dirty="0"/>
              <a:t>, </a:t>
            </a:r>
            <a:r>
              <a:rPr lang="pt-BR" sz="1200" dirty="0"/>
              <a:t>de 20 de fevereiro de </a:t>
            </a:r>
            <a:r>
              <a:rPr lang="pt-BR" sz="1200" dirty="0" smtClean="0"/>
              <a:t>2015 </a:t>
            </a:r>
            <a:r>
              <a:rPr lang="pt-BR" sz="1200" dirty="0"/>
              <a:t>(inserir link - </a:t>
            </a:r>
            <a:r>
              <a:rPr lang="pt-BR" sz="1200" u="sng" dirty="0">
                <a:hlinkClick r:id="rId2"/>
              </a:rPr>
              <a:t>http://portal.anvisa.gov.br/documents/10181/3503972/RDC_09_2015_COMP.pdf/e26e9a44-9cf4-4b30-95bc-feb39e1bacc6</a:t>
            </a:r>
            <a:r>
              <a:rPr lang="pt-BR" sz="1200" dirty="0"/>
              <a:t>)</a:t>
            </a:r>
          </a:p>
          <a:p>
            <a:r>
              <a:rPr lang="pt-BR" sz="1200" dirty="0" smtClean="0"/>
              <a:t>Regulamento </a:t>
            </a:r>
            <a:r>
              <a:rPr lang="pt-BR" sz="1200" dirty="0"/>
              <a:t>para a realização de ensaios clínicos com medicamentos no </a:t>
            </a:r>
            <a:r>
              <a:rPr lang="pt-BR" sz="1200" dirty="0" smtClean="0"/>
              <a:t>Brasil.</a:t>
            </a:r>
          </a:p>
          <a:p>
            <a:pPr marL="228600" indent="0"/>
            <a:r>
              <a:rPr lang="pt-BR" sz="1200" dirty="0" smtClean="0"/>
              <a:t>Comentário</a:t>
            </a:r>
            <a:r>
              <a:rPr lang="pt-BR" sz="1200" dirty="0"/>
              <a:t>: Atual regulamento para a realização de ensaios clínicos. Com a publicação desta resolução, e consequentemente revogação da RDC 39/2008, a execução do fluxo de pesquisa com medicamentos muda consideravelmente, passando a uma visão mais macro, focando no plano de desenvolvimento do produto. </a:t>
            </a:r>
          </a:p>
          <a:p>
            <a:r>
              <a:rPr lang="pt-BR" sz="1200" b="1" dirty="0" smtClean="0">
                <a:solidFill>
                  <a:schemeClr val="accent1">
                    <a:lumMod val="50000"/>
                  </a:schemeClr>
                </a:solidFill>
              </a:rPr>
              <a:t>Atenção: Maiores </a:t>
            </a:r>
            <a:r>
              <a:rPr lang="pt-BR" sz="1200" b="1" dirty="0">
                <a:solidFill>
                  <a:schemeClr val="accent1">
                    <a:lumMod val="50000"/>
                  </a:schemeClr>
                </a:solidFill>
              </a:rPr>
              <a:t>detalhes serão alvo do módulo 4</a:t>
            </a:r>
            <a:r>
              <a:rPr lang="pt-BR" sz="1200" b="1" dirty="0" smtClean="0">
                <a:solidFill>
                  <a:schemeClr val="accent1">
                    <a:lumMod val="50000"/>
                  </a:schemeClr>
                </a:solidFill>
              </a:rPr>
              <a:t>. </a:t>
            </a:r>
            <a:r>
              <a:rPr lang="pt-BR" sz="1200" b="1" dirty="0">
                <a:solidFill>
                  <a:schemeClr val="accent1">
                    <a:lumMod val="50000"/>
                  </a:schemeClr>
                </a:solidFill>
              </a:rPr>
              <a:t>[inserir em destaque</a:t>
            </a:r>
            <a:r>
              <a:rPr lang="pt-BR" sz="1200" b="1" dirty="0" smtClean="0">
                <a:solidFill>
                  <a:schemeClr val="accent1">
                    <a:lumMod val="50000"/>
                  </a:schemeClr>
                </a:solidFill>
              </a:rPr>
              <a:t>]</a:t>
            </a:r>
          </a:p>
          <a:p>
            <a:endParaRPr lang="pt-BR" sz="1200" b="1" dirty="0">
              <a:solidFill>
                <a:schemeClr val="accent1">
                  <a:lumMod val="50000"/>
                </a:schemeClr>
              </a:solidFill>
            </a:endParaRPr>
          </a:p>
          <a:p>
            <a:r>
              <a:rPr lang="pt-BR" sz="1200" b="1" u="sng" dirty="0">
                <a:solidFill>
                  <a:srgbClr val="FF0000"/>
                </a:solidFill>
              </a:rPr>
              <a:t>RDC nº 10</a:t>
            </a:r>
            <a:r>
              <a:rPr lang="pt-BR" sz="1200" dirty="0"/>
              <a:t>, de 20 de fevereiro de 2015 (inserir link - </a:t>
            </a:r>
            <a:r>
              <a:rPr lang="pt-BR" sz="1200" u="sng" dirty="0">
                <a:hlinkClick r:id="rId3"/>
              </a:rPr>
              <a:t>http://portal.anvisa.gov.br/documents/10181/3503972/%281%29RDC_10_2015_.pdf/0437d155-8bf8-4a8d-8e94-10ec1203a8b1</a:t>
            </a:r>
            <a:r>
              <a:rPr lang="pt-BR" sz="1200" dirty="0"/>
              <a:t>)</a:t>
            </a:r>
          </a:p>
          <a:p>
            <a:r>
              <a:rPr lang="pt-BR" sz="1200" dirty="0" smtClean="0"/>
              <a:t> </a:t>
            </a:r>
            <a:r>
              <a:rPr lang="pt-BR" sz="1200" dirty="0"/>
              <a:t>Regulamento para a Realização de Ensaios Clínicos com Dispositivos Médicos no </a:t>
            </a:r>
            <a:r>
              <a:rPr lang="pt-BR" sz="1200" dirty="0" smtClean="0"/>
              <a:t>Brasil.</a:t>
            </a:r>
          </a:p>
          <a:p>
            <a:r>
              <a:rPr lang="pt-BR" sz="1200" dirty="0" smtClean="0"/>
              <a:t>Comentário</a:t>
            </a:r>
            <a:r>
              <a:rPr lang="pt-BR" sz="1200" dirty="0"/>
              <a:t>: Com a publicação desta resolução a execução do fluxo de pesquisa com dispositivos médicos muda consideravelmente, passando a uma visão mais macro, focando no plano de desenvolvimento do produto (de forma análoga ao observado para medicamentos).</a:t>
            </a:r>
          </a:p>
          <a:p>
            <a:r>
              <a:rPr lang="pt-BR" sz="1200" b="1" dirty="0"/>
              <a:t>Instrução Normativa nº 20</a:t>
            </a:r>
            <a:r>
              <a:rPr lang="pt-BR" sz="1200" dirty="0"/>
              <a:t>, de 02 de outubro de 2017 – Guia de Inspeção - ensaios clínicos com medicamentos. (inserir link - </a:t>
            </a:r>
            <a:r>
              <a:rPr lang="pt-BR" sz="1200" u="sng" dirty="0">
                <a:hlinkClick r:id="rId4"/>
              </a:rPr>
              <a:t>http://portal.anvisa.gov.br/documents/10181/2961851/IN_20_2017_.pdf/cb4d5d42-aef9-465e-b2f9-a4a91a255dbc</a:t>
            </a:r>
            <a:endParaRPr lang="pt-BR" sz="1200" dirty="0"/>
          </a:p>
          <a:p>
            <a:pPr marL="228600" indent="0"/>
            <a:r>
              <a:rPr lang="pt-BR" sz="1200" dirty="0"/>
              <a:t>Comentário: Uma das atividades desempenhadas pela Anvisa é a inspeção aos centros de pesquisa. Em casos de não conformidade com as Boas Práticas Clínicas(BPC) a agência poderá determinar: I - a interrupção temporária do ensaio clínico; II - o cancelamento definitivo do ensaio clínico, no centro em questão; III - o cancelamento definitivo do ensaio clínico em todos os centros no Brasil; ou IV - a invalidação dos dados provenientes dos centros e ensaios clínicos. Os achados encontrados são classificados em: Críticos (relacionados diretamente à segurança do participante de pesquisa); Maiores (os que podem resultar em risco à saúde do participante de pesquisa ou invalidação dos dados; Menores (os que indicam desvios) e Informativos. É importante você verificar se o seu centro está de acordo com a Anvisa. Com a publicação desta normativa e da IN 21/2017 foi revogada a IN 04/2009.</a:t>
            </a:r>
          </a:p>
          <a:p>
            <a:pPr marL="228600" indent="0"/>
            <a:endParaRPr lang="pt-BR" sz="1200" dirty="0"/>
          </a:p>
        </p:txBody>
      </p:sp>
      <p:sp>
        <p:nvSpPr>
          <p:cNvPr id="4" name="Retângulo 3"/>
          <p:cNvSpPr/>
          <p:nvPr/>
        </p:nvSpPr>
        <p:spPr>
          <a:xfrm>
            <a:off x="9144000" y="260139"/>
            <a:ext cx="2108644" cy="20736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cada nome de resolução deve ter um link </a:t>
            </a:r>
            <a:r>
              <a:rPr lang="pt-BR" dirty="0" err="1" smtClean="0">
                <a:solidFill>
                  <a:schemeClr val="tx1"/>
                </a:solidFill>
              </a:rPr>
              <a:t>clicável</a:t>
            </a:r>
            <a:r>
              <a:rPr lang="pt-BR" dirty="0" smtClean="0">
                <a:solidFill>
                  <a:schemeClr val="tx1"/>
                </a:solidFill>
              </a:rPr>
              <a:t> </a:t>
            </a:r>
            <a:r>
              <a:rPr lang="pt-BR" dirty="0" smtClean="0">
                <a:solidFill>
                  <a:srgbClr val="FF0000"/>
                </a:solidFill>
              </a:rPr>
              <a:t>(se houver) </a:t>
            </a:r>
            <a:r>
              <a:rPr lang="pt-BR" dirty="0" smtClean="0">
                <a:solidFill>
                  <a:schemeClr val="tx1"/>
                </a:solidFill>
              </a:rPr>
              <a:t>que irá redirecionar para a página da respectiva resolução na internet.</a:t>
            </a:r>
            <a:endParaRPr lang="pt-BR" dirty="0">
              <a:solidFill>
                <a:schemeClr val="tx1"/>
              </a:solidFill>
            </a:endParaRPr>
          </a:p>
          <a:p>
            <a:pPr algn="ctr"/>
            <a:endParaRPr lang="pt-BR" b="1" dirty="0" smtClean="0">
              <a:solidFill>
                <a:schemeClr val="tx1"/>
              </a:solidFill>
            </a:endParaRPr>
          </a:p>
        </p:txBody>
      </p:sp>
    </p:spTree>
    <p:extLst>
      <p:ext uri="{BB962C8B-B14F-4D97-AF65-F5344CB8AC3E}">
        <p14:creationId xmlns:p14="http://schemas.microsoft.com/office/powerpoint/2010/main" val="22784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links</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2</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35615" y="1352288"/>
            <a:ext cx="658412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smtClean="0">
                <a:solidFill>
                  <a:srgbClr val="00A9B2"/>
                </a:solidFill>
              </a:rPr>
              <a:t>Marco regulatório da ética em pesquisa no Brasil</a:t>
            </a:r>
            <a:endParaRPr lang="pt-BR" sz="2000" b="1" dirty="0">
              <a:solidFill>
                <a:srgbClr val="00A9B2"/>
              </a:solidFil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00A9B2"/>
              </a:solidFill>
              <a:latin typeface="Arial"/>
              <a:ea typeface="Arial"/>
              <a:cs typeface="Arial"/>
              <a:sym typeface="Arial"/>
            </a:endParaRPr>
          </a:p>
        </p:txBody>
      </p:sp>
      <p:sp>
        <p:nvSpPr>
          <p:cNvPr id="400" name="Google Shape;400;p61"/>
          <p:cNvSpPr txBox="1"/>
          <p:nvPr/>
        </p:nvSpPr>
        <p:spPr>
          <a:xfrm>
            <a:off x="971576" y="2095928"/>
            <a:ext cx="3178669" cy="2139188"/>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dirty="0" smtClean="0">
                <a:solidFill>
                  <a:srgbClr val="808284"/>
                </a:solidFill>
              </a:rPr>
              <a:t>O </a:t>
            </a:r>
            <a:r>
              <a:rPr lang="pt-BR" sz="1200" dirty="0">
                <a:solidFill>
                  <a:srgbClr val="808284"/>
                </a:solidFill>
              </a:rPr>
              <a:t>marco regulatório da ética em pesquisa no Brasil é a Resolução do Conselho Nacional de Saúde (CNS) de 1996 - Diretrizes e Normas para Pesquisa em Seres Humanos-Res</a:t>
            </a:r>
            <a:r>
              <a:rPr lang="pt-BR" sz="1200" dirty="0" smtClean="0">
                <a:solidFill>
                  <a:srgbClr val="808284"/>
                </a:solidFill>
              </a:rPr>
              <a:t>. </a:t>
            </a:r>
            <a:r>
              <a:rPr lang="pt-BR" sz="1200" u="sng" dirty="0">
                <a:solidFill>
                  <a:srgbClr val="FF0000"/>
                </a:solidFill>
              </a:rPr>
              <a:t>CNS 196/96 </a:t>
            </a:r>
            <a:r>
              <a:rPr lang="pt-BR" sz="1200" dirty="0">
                <a:solidFill>
                  <a:srgbClr val="808284"/>
                </a:solidFill>
              </a:rPr>
              <a:t>. </a:t>
            </a:r>
            <a:endParaRPr lang="pt-BR" sz="1200" dirty="0" smtClean="0">
              <a:solidFill>
                <a:srgbClr val="808284"/>
              </a:solidFill>
            </a:endParaRPr>
          </a:p>
          <a:p>
            <a:pPr>
              <a:buSzPts val="1600"/>
            </a:pPr>
            <a:endParaRPr lang="pt-BR" sz="1200" dirty="0">
              <a:solidFill>
                <a:srgbClr val="808284"/>
              </a:solidFill>
            </a:endParaRPr>
          </a:p>
          <a:p>
            <a:pPr>
              <a:buSzPts val="1600"/>
            </a:pPr>
            <a:r>
              <a:rPr lang="pt-BR" sz="1200" dirty="0" smtClean="0">
                <a:solidFill>
                  <a:srgbClr val="808284"/>
                </a:solidFill>
              </a:rPr>
              <a:t>Mas esta resolução posteriormente </a:t>
            </a:r>
            <a:r>
              <a:rPr lang="pt-BR" sz="1200" dirty="0">
                <a:solidFill>
                  <a:srgbClr val="808284"/>
                </a:solidFill>
              </a:rPr>
              <a:t>foi revista e </a:t>
            </a:r>
            <a:r>
              <a:rPr lang="pt-BR" sz="1200" dirty="0" smtClean="0">
                <a:solidFill>
                  <a:srgbClr val="808284"/>
                </a:solidFill>
              </a:rPr>
              <a:t>revogada. Atualmente vigora a </a:t>
            </a:r>
            <a:r>
              <a:rPr lang="pt-BR" sz="1200" u="sng" dirty="0" smtClean="0">
                <a:solidFill>
                  <a:srgbClr val="FF0000"/>
                </a:solidFill>
              </a:rPr>
              <a:t>Res CNS 466/12</a:t>
            </a:r>
            <a:r>
              <a:rPr lang="pt-BR" sz="1200" dirty="0" smtClean="0">
                <a:solidFill>
                  <a:srgbClr val="808284"/>
                </a:solidFill>
              </a:rPr>
              <a:t>.</a:t>
            </a: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dirty="0">
              <a:solidFill>
                <a:srgbClr val="808284"/>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5" name="Retângulo 14"/>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4743626" y="2039732"/>
            <a:ext cx="3209527" cy="2395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b="1"/>
              <a:t>[inserir uma figura que remeta a marco regulatório ou a um marco como o da tríplice fronteira]</a:t>
            </a:r>
            <a:endParaRPr lang="pt-BR"/>
          </a:p>
        </p:txBody>
      </p:sp>
      <p:sp>
        <p:nvSpPr>
          <p:cNvPr id="5" name="Retângulo 4"/>
          <p:cNvSpPr/>
          <p:nvPr/>
        </p:nvSpPr>
        <p:spPr>
          <a:xfrm>
            <a:off x="4260405" y="472258"/>
            <a:ext cx="4501630" cy="6264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fazer um link </a:t>
            </a:r>
            <a:r>
              <a:rPr lang="pt-BR" dirty="0" err="1" smtClean="0">
                <a:solidFill>
                  <a:schemeClr val="tx1"/>
                </a:solidFill>
              </a:rPr>
              <a:t>clicável</a:t>
            </a:r>
            <a:r>
              <a:rPr lang="pt-BR" dirty="0" smtClean="0">
                <a:solidFill>
                  <a:schemeClr val="tx1"/>
                </a:solidFill>
              </a:rPr>
              <a:t> que remeta para </a:t>
            </a:r>
            <a:r>
              <a:rPr lang="pt-BR" u="sng" dirty="0">
                <a:hlinkClick r:id="rId5"/>
              </a:rPr>
              <a:t>https://conselho.saude.gov.br/resolucoes/reso_96.htm</a:t>
            </a:r>
            <a:endParaRPr lang="pt-BR" dirty="0">
              <a:solidFill>
                <a:schemeClr val="tx1"/>
              </a:solidFill>
            </a:endParaRPr>
          </a:p>
        </p:txBody>
      </p:sp>
      <p:cxnSp>
        <p:nvCxnSpPr>
          <p:cNvPr id="7" name="Conector reto 6"/>
          <p:cNvCxnSpPr/>
          <p:nvPr/>
        </p:nvCxnSpPr>
        <p:spPr>
          <a:xfrm flipV="1">
            <a:off x="3698434" y="1161484"/>
            <a:ext cx="758617" cy="1685888"/>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tângulo 23"/>
          <p:cNvSpPr/>
          <p:nvPr/>
        </p:nvSpPr>
        <p:spPr>
          <a:xfrm>
            <a:off x="935615" y="4519601"/>
            <a:ext cx="4501630" cy="6264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fazer um link </a:t>
            </a:r>
            <a:r>
              <a:rPr lang="pt-BR" dirty="0" err="1" smtClean="0">
                <a:solidFill>
                  <a:schemeClr val="tx1"/>
                </a:solidFill>
              </a:rPr>
              <a:t>clicável</a:t>
            </a:r>
            <a:r>
              <a:rPr lang="pt-BR" dirty="0" smtClean="0">
                <a:solidFill>
                  <a:schemeClr val="tx1"/>
                </a:solidFill>
              </a:rPr>
              <a:t> que remeta para </a:t>
            </a:r>
            <a:r>
              <a:rPr lang="pt-BR" u="sng" dirty="0">
                <a:hlinkClick r:id="rId6"/>
              </a:rPr>
              <a:t>https://bvsms.saude.gov.br/bvs/saudelegis/cns/2013/res0466_12_12_2012.html</a:t>
            </a:r>
            <a:endParaRPr lang="pt-BR" dirty="0">
              <a:solidFill>
                <a:schemeClr val="tx1"/>
              </a:solidFill>
            </a:endParaRPr>
          </a:p>
        </p:txBody>
      </p:sp>
      <p:sp>
        <p:nvSpPr>
          <p:cNvPr id="28" name="Google Shape;389;p60"/>
          <p:cNvSpPr txBox="1"/>
          <p:nvPr/>
        </p:nvSpPr>
        <p:spPr>
          <a:xfrm>
            <a:off x="896425" y="4032157"/>
            <a:ext cx="3847200" cy="335006"/>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pt-BR" sz="1200" b="1" i="0" u="none" strike="noStrike" cap="none" dirty="0">
                <a:solidFill>
                  <a:srgbClr val="FBBD4D"/>
                </a:solidFill>
                <a:latin typeface="Arial"/>
                <a:ea typeface="Arial"/>
                <a:cs typeface="Arial"/>
                <a:sym typeface="Arial"/>
              </a:rPr>
              <a:t>Siga para a próxima tela.</a:t>
            </a:r>
            <a:endParaRPr sz="1200" b="1" i="0" u="none" strike="noStrike" cap="none" dirty="0">
              <a:solidFill>
                <a:srgbClr val="FBBD4D"/>
              </a:solidFill>
              <a:latin typeface="Arial"/>
              <a:ea typeface="Arial"/>
              <a:cs typeface="Arial"/>
              <a:sym typeface="Arial"/>
            </a:endParaRPr>
          </a:p>
        </p:txBody>
      </p:sp>
      <p:cxnSp>
        <p:nvCxnSpPr>
          <p:cNvPr id="29" name="Conector reto 28"/>
          <p:cNvCxnSpPr/>
          <p:nvPr/>
        </p:nvCxnSpPr>
        <p:spPr>
          <a:xfrm>
            <a:off x="2236573" y="3842951"/>
            <a:ext cx="1284929" cy="458189"/>
          </a:xfrm>
          <a:prstGeom prst="line">
            <a:avLst/>
          </a:prstGeom>
        </p:spPr>
        <p:style>
          <a:lnRef idx="1">
            <a:schemeClr val="accent1"/>
          </a:lnRef>
          <a:fillRef idx="0">
            <a:schemeClr val="accent1"/>
          </a:fillRef>
          <a:effectRef idx="0">
            <a:schemeClr val="accent1"/>
          </a:effectRef>
          <a:fontRef idx="minor">
            <a:schemeClr val="tx1"/>
          </a:fontRef>
        </p:style>
      </p:cxnSp>
      <p:sp>
        <p:nvSpPr>
          <p:cNvPr id="21" name="Google Shape;398;p61"/>
          <p:cNvSpPr/>
          <p:nvPr/>
        </p:nvSpPr>
        <p:spPr>
          <a:xfrm>
            <a:off x="7953152" y="5344871"/>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2</a:t>
            </a:r>
            <a:endParaRPr sz="12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0165328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0048" y="47758"/>
            <a:ext cx="7886700" cy="424763"/>
          </a:xfrm>
        </p:spPr>
        <p:txBody>
          <a:bodyPr/>
          <a:lstStyle/>
          <a:p>
            <a:r>
              <a:rPr lang="pt-BR" sz="1600" b="1" dirty="0" smtClean="0"/>
              <a:t>Conteúdo </a:t>
            </a:r>
            <a:r>
              <a:rPr lang="pt-BR" sz="1600" b="1" dirty="0" err="1" smtClean="0"/>
              <a:t>Timeline</a:t>
            </a:r>
            <a:endParaRPr lang="pt-BR" sz="1600" b="1" dirty="0"/>
          </a:p>
        </p:txBody>
      </p:sp>
      <p:sp>
        <p:nvSpPr>
          <p:cNvPr id="3" name="Espaço Reservado para Texto 2"/>
          <p:cNvSpPr>
            <a:spLocks noGrp="1"/>
          </p:cNvSpPr>
          <p:nvPr>
            <p:ph type="body" idx="1"/>
          </p:nvPr>
        </p:nvSpPr>
        <p:spPr>
          <a:xfrm>
            <a:off x="-36576" y="594441"/>
            <a:ext cx="9180576" cy="4192310"/>
          </a:xfrm>
        </p:spPr>
        <p:txBody>
          <a:bodyPr/>
          <a:lstStyle/>
          <a:p>
            <a:r>
              <a:rPr lang="pt-BR" sz="1200" b="1" u="sng" dirty="0" smtClean="0">
                <a:solidFill>
                  <a:srgbClr val="FF0000"/>
                </a:solidFill>
              </a:rPr>
              <a:t>Instrução </a:t>
            </a:r>
            <a:r>
              <a:rPr lang="pt-BR" sz="1200" b="1" u="sng" dirty="0">
                <a:solidFill>
                  <a:srgbClr val="FF0000"/>
                </a:solidFill>
              </a:rPr>
              <a:t>Normativa nº 20</a:t>
            </a:r>
            <a:r>
              <a:rPr lang="pt-BR" sz="1200" dirty="0"/>
              <a:t>, de 02 de outubro de </a:t>
            </a:r>
            <a:r>
              <a:rPr lang="pt-BR" sz="1200" dirty="0" smtClean="0"/>
              <a:t>2017 </a:t>
            </a:r>
            <a:r>
              <a:rPr lang="pt-BR" sz="1200" dirty="0"/>
              <a:t>(inserir link - </a:t>
            </a:r>
            <a:r>
              <a:rPr lang="pt-BR" sz="1200" u="sng" dirty="0">
                <a:hlinkClick r:id="rId2"/>
              </a:rPr>
              <a:t>http://portal.anvisa.gov.br/documents/10181/2961851/IN_20_2017_.pdf/cb4d5d42-aef9-465e-b2f9-a4a91a255dbc</a:t>
            </a:r>
            <a:endParaRPr lang="pt-BR" sz="1200" dirty="0"/>
          </a:p>
          <a:p>
            <a:r>
              <a:rPr lang="pt-BR" sz="1200" dirty="0" smtClean="0"/>
              <a:t> </a:t>
            </a:r>
            <a:r>
              <a:rPr lang="pt-BR" sz="1200" dirty="0"/>
              <a:t>Guia de Inspeção - ensaios clínicos com medicamentos. </a:t>
            </a:r>
            <a:endParaRPr lang="pt-BR" sz="1200" dirty="0" smtClean="0"/>
          </a:p>
          <a:p>
            <a:pPr marL="228600" indent="0"/>
            <a:r>
              <a:rPr lang="pt-BR" sz="1200" dirty="0"/>
              <a:t>Comentário: Uma das atividades desempenhadas pela Anvisa é a inspeção aos centros de pesquisa. Em casos de não conformidade com as Boas Práticas Clínicas(BPC) a agência poderá determinar: I - a interrupção temporária do ensaio clínico; II - o cancelamento definitivo do ensaio clínico, no centro em questão; III - o cancelamento definitivo do ensaio clínico em todos os centros no Brasil; ou IV - a invalidação dos dados provenientes dos centros e ensaios clínicos. Os achados encontrados são classificados em: Críticos (relacionados diretamente à segurança do participante de pesquisa); Maiores (os que podem resultar em risco à saúde do participante de pesquisa ou invalidação dos dados; Menores (os que indicam desvios) e Informativos. É importante você verificar se o seu centro está de acordo com a Anvisa. Com a publicação desta normativa e da IN 21/2017 foi revogada a IN 04/2009.</a:t>
            </a:r>
          </a:p>
          <a:p>
            <a:endParaRPr lang="pt-BR" sz="1200" dirty="0"/>
          </a:p>
          <a:p>
            <a:r>
              <a:rPr lang="pt-BR" sz="1200" b="1" u="sng" dirty="0">
                <a:solidFill>
                  <a:srgbClr val="FF0000"/>
                </a:solidFill>
              </a:rPr>
              <a:t>Instrução Normativa nº 21</a:t>
            </a:r>
            <a:r>
              <a:rPr lang="pt-BR" sz="1200" dirty="0"/>
              <a:t>, de 02 de outubro de 2017 (inserir link - </a:t>
            </a:r>
            <a:r>
              <a:rPr lang="pt-BR" sz="1200" u="sng" dirty="0">
                <a:hlinkClick r:id="rId3"/>
              </a:rPr>
              <a:t>http://portal.anvisa.gov.br/documents/10181/2822620/IN_21_2017_.pdf/62483c1b-2a53-4b6e-891b-b98cb1f268f9</a:t>
            </a:r>
            <a:r>
              <a:rPr lang="pt-BR" sz="1200" dirty="0"/>
              <a:t>)</a:t>
            </a:r>
          </a:p>
          <a:p>
            <a:r>
              <a:rPr lang="pt-BR" sz="1200" dirty="0" smtClean="0"/>
              <a:t>Guia </a:t>
            </a:r>
            <a:r>
              <a:rPr lang="pt-BR" sz="1200" dirty="0"/>
              <a:t>de Inspeção-dispositivos </a:t>
            </a:r>
            <a:r>
              <a:rPr lang="pt-BR" sz="1200" dirty="0" smtClean="0"/>
              <a:t>médicos. </a:t>
            </a:r>
          </a:p>
          <a:p>
            <a:r>
              <a:rPr lang="pt-BR" sz="1200" dirty="0" smtClean="0"/>
              <a:t>Comentário</a:t>
            </a:r>
            <a:r>
              <a:rPr lang="pt-BR" sz="1200" dirty="0"/>
              <a:t>: Similar a IN 20/2017, mas agora, com foco nos dispositivos médicos</a:t>
            </a:r>
            <a:r>
              <a:rPr lang="pt-BR" sz="1200" dirty="0" smtClean="0"/>
              <a:t>.</a:t>
            </a:r>
          </a:p>
          <a:p>
            <a:endParaRPr lang="pt-BR" sz="1200" b="1" u="sng" dirty="0">
              <a:solidFill>
                <a:srgbClr val="FF0000"/>
              </a:solidFill>
            </a:endParaRPr>
          </a:p>
          <a:p>
            <a:r>
              <a:rPr lang="pt-BR" sz="1200" b="1" u="sng" dirty="0" smtClean="0">
                <a:solidFill>
                  <a:srgbClr val="FF0000"/>
                </a:solidFill>
              </a:rPr>
              <a:t>RDC </a:t>
            </a:r>
            <a:r>
              <a:rPr lang="pt-BR" sz="1200" b="1" u="sng" dirty="0">
                <a:solidFill>
                  <a:srgbClr val="FF0000"/>
                </a:solidFill>
              </a:rPr>
              <a:t>nº 172</a:t>
            </a:r>
            <a:r>
              <a:rPr lang="pt-BR" sz="1200" dirty="0"/>
              <a:t>, de 08 de setembro de </a:t>
            </a:r>
            <a:r>
              <a:rPr lang="pt-BR" sz="1200" dirty="0" smtClean="0"/>
              <a:t>2017 </a:t>
            </a:r>
            <a:r>
              <a:rPr lang="pt-BR" sz="1200" dirty="0"/>
              <a:t>(inserir link - </a:t>
            </a:r>
            <a:r>
              <a:rPr lang="pt-BR" sz="1200" u="sng" dirty="0">
                <a:hlinkClick r:id="rId4"/>
              </a:rPr>
              <a:t>http://portal.anvisa.gov.br/documents/10181/2917036/RDC_172_2017_.pdf/433b3940-65fe-4dfd-b4d5-9962f4b94626</a:t>
            </a:r>
            <a:r>
              <a:rPr lang="pt-BR" sz="1200" dirty="0"/>
              <a:t>)</a:t>
            </a:r>
          </a:p>
          <a:p>
            <a:r>
              <a:rPr lang="pt-BR" sz="1200" dirty="0" smtClean="0"/>
              <a:t>Importação </a:t>
            </a:r>
            <a:r>
              <a:rPr lang="pt-BR" sz="1200" dirty="0"/>
              <a:t>e exportação de bens e produtos destinados à pesquisa científica ou tecnológica e à pesquisa envolvendo seres </a:t>
            </a:r>
            <a:r>
              <a:rPr lang="pt-BR" sz="1200" dirty="0" smtClean="0"/>
              <a:t>humanos.</a:t>
            </a:r>
          </a:p>
          <a:p>
            <a:pPr marL="228600" indent="0"/>
            <a:r>
              <a:rPr lang="pt-BR" sz="1200" dirty="0" smtClean="0"/>
              <a:t>Comentário</a:t>
            </a:r>
            <a:r>
              <a:rPr lang="pt-BR" sz="1200" dirty="0"/>
              <a:t>: Por meio do aporte desta resolução é possível importar e exportar insumos necessários a pesquisa clínica, e ainda garante o fluxo das amostras biológicas humanas.</a:t>
            </a:r>
          </a:p>
          <a:p>
            <a:pPr marL="228600" indent="0"/>
            <a:endParaRPr lang="pt-BR" sz="1200" dirty="0"/>
          </a:p>
        </p:txBody>
      </p:sp>
      <p:sp>
        <p:nvSpPr>
          <p:cNvPr id="4" name="Retângulo 3"/>
          <p:cNvSpPr/>
          <p:nvPr/>
        </p:nvSpPr>
        <p:spPr>
          <a:xfrm>
            <a:off x="8888540" y="206254"/>
            <a:ext cx="2108644" cy="20736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cada nome de resolução deve ter um link </a:t>
            </a:r>
            <a:r>
              <a:rPr lang="pt-BR" dirty="0" err="1" smtClean="0">
                <a:solidFill>
                  <a:schemeClr val="tx1"/>
                </a:solidFill>
              </a:rPr>
              <a:t>clicável</a:t>
            </a:r>
            <a:r>
              <a:rPr lang="pt-BR" dirty="0" smtClean="0">
                <a:solidFill>
                  <a:schemeClr val="tx1"/>
                </a:solidFill>
              </a:rPr>
              <a:t> </a:t>
            </a:r>
            <a:r>
              <a:rPr lang="pt-BR" dirty="0" smtClean="0">
                <a:solidFill>
                  <a:srgbClr val="FF0000"/>
                </a:solidFill>
              </a:rPr>
              <a:t>(se houver) </a:t>
            </a:r>
            <a:r>
              <a:rPr lang="pt-BR" dirty="0" smtClean="0">
                <a:solidFill>
                  <a:schemeClr val="tx1"/>
                </a:solidFill>
              </a:rPr>
              <a:t>que irá redirecionar para a página da respectiva resolução na internet.</a:t>
            </a:r>
            <a:endParaRPr lang="pt-BR" dirty="0">
              <a:solidFill>
                <a:schemeClr val="tx1"/>
              </a:solidFill>
            </a:endParaRPr>
          </a:p>
          <a:p>
            <a:pPr algn="ctr"/>
            <a:endParaRPr lang="pt-BR" b="1" dirty="0" smtClean="0">
              <a:solidFill>
                <a:schemeClr val="tx1"/>
              </a:solidFill>
            </a:endParaRPr>
          </a:p>
        </p:txBody>
      </p:sp>
    </p:spTree>
    <p:extLst>
      <p:ext uri="{BB962C8B-B14F-4D97-AF65-F5344CB8AC3E}">
        <p14:creationId xmlns:p14="http://schemas.microsoft.com/office/powerpoint/2010/main" val="2313551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0048" y="47758"/>
            <a:ext cx="7886700" cy="424763"/>
          </a:xfrm>
        </p:spPr>
        <p:txBody>
          <a:bodyPr/>
          <a:lstStyle/>
          <a:p>
            <a:r>
              <a:rPr lang="pt-BR" sz="1600" b="1" dirty="0" smtClean="0"/>
              <a:t>Conteúdo </a:t>
            </a:r>
            <a:r>
              <a:rPr lang="pt-BR" sz="1600" b="1" dirty="0" err="1" smtClean="0"/>
              <a:t>Timeline</a:t>
            </a:r>
            <a:endParaRPr lang="pt-BR" sz="1600" b="1" dirty="0"/>
          </a:p>
        </p:txBody>
      </p:sp>
      <p:sp>
        <p:nvSpPr>
          <p:cNvPr id="3" name="Espaço Reservado para Texto 2"/>
          <p:cNvSpPr>
            <a:spLocks noGrp="1"/>
          </p:cNvSpPr>
          <p:nvPr>
            <p:ph type="body" idx="1"/>
          </p:nvPr>
        </p:nvSpPr>
        <p:spPr>
          <a:xfrm>
            <a:off x="-36576" y="594441"/>
            <a:ext cx="9180576" cy="4192310"/>
          </a:xfrm>
        </p:spPr>
        <p:txBody>
          <a:bodyPr/>
          <a:lstStyle/>
          <a:p>
            <a:r>
              <a:rPr lang="pt-BR" sz="1400" b="1" u="sng" dirty="0">
                <a:solidFill>
                  <a:srgbClr val="FF0000"/>
                </a:solidFill>
              </a:rPr>
              <a:t>RDC nº 204</a:t>
            </a:r>
            <a:r>
              <a:rPr lang="pt-BR" sz="1400" dirty="0"/>
              <a:t>, de 27 de dezembro de </a:t>
            </a:r>
            <a:r>
              <a:rPr lang="pt-BR" sz="1400" dirty="0" smtClean="0"/>
              <a:t>2017 </a:t>
            </a:r>
            <a:r>
              <a:rPr lang="pt-BR" sz="1400" dirty="0"/>
              <a:t>(inserir link - </a:t>
            </a:r>
            <a:r>
              <a:rPr lang="pt-BR" sz="1400" u="sng" dirty="0">
                <a:hlinkClick r:id="rId2"/>
              </a:rPr>
              <a:t>http://portal.anvisa.gov.br/documents/10181/2718376/RDC_204_2017_.pdf/b2d4ae64-2d91-44e9-ad67-b883c752c094</a:t>
            </a:r>
            <a:r>
              <a:rPr lang="pt-BR" sz="1400" dirty="0" smtClean="0"/>
              <a:t>)</a:t>
            </a:r>
          </a:p>
          <a:p>
            <a:pPr marL="228600" indent="0"/>
            <a:r>
              <a:rPr lang="pt-BR" sz="1400" dirty="0"/>
              <a:t>Dispõe sobre o enquadramento na categoria prioritária, de petições de registro, pós-registro e anuência prévia em pesquisa clínica de medicamentos</a:t>
            </a:r>
          </a:p>
          <a:p>
            <a:pPr marL="228600" indent="0"/>
            <a:r>
              <a:rPr lang="pt-BR" sz="1400" dirty="0"/>
              <a:t>Comentário: Estabelece priorizações para a tramitação de projetos de doença negligenciada, emergente ou </a:t>
            </a:r>
            <a:r>
              <a:rPr lang="pt-BR" sz="1400" dirty="0" err="1"/>
              <a:t>reemergente</a:t>
            </a:r>
            <a:r>
              <a:rPr lang="pt-BR" sz="1400" dirty="0"/>
              <a:t>, emergências em saúde pública ou condições sérias debilitantes, medicamento destinados à população pediátrica, vacinas para o Programa Nacional de Imunização (PNI/MS), medicamento inovador ou novo, para insumo farmacêutico ativo fabricado no País</a:t>
            </a:r>
            <a:r>
              <a:rPr lang="pt-BR" sz="1400" dirty="0" smtClean="0"/>
              <a:t>.</a:t>
            </a:r>
          </a:p>
          <a:p>
            <a:pPr marL="228600" indent="0"/>
            <a:endParaRPr lang="pt-BR" sz="1400" dirty="0"/>
          </a:p>
          <a:p>
            <a:r>
              <a:rPr lang="pt-BR" sz="1400" b="1" u="sng" dirty="0">
                <a:solidFill>
                  <a:srgbClr val="FF0000"/>
                </a:solidFill>
              </a:rPr>
              <a:t>RDC nº 205</a:t>
            </a:r>
            <a:r>
              <a:rPr lang="pt-BR" sz="1400" dirty="0"/>
              <a:t>, de 28 de dezembro de</a:t>
            </a:r>
            <a:r>
              <a:rPr lang="pt-BR" sz="1400" b="1" dirty="0"/>
              <a:t> </a:t>
            </a:r>
            <a:r>
              <a:rPr lang="pt-BR" sz="1400" dirty="0"/>
              <a:t>2017 (inserir link - </a:t>
            </a:r>
            <a:r>
              <a:rPr lang="pt-BR" sz="1400" u="sng" dirty="0">
                <a:hlinkClick r:id="rId3"/>
              </a:rPr>
              <a:t>http://portal.anvisa.gov.br/documents/10181/2718376/RDC_205_2017_COMP.pdf/438fc44c-09b6-4683-80f5-fc0ccb64ffe1</a:t>
            </a:r>
            <a:r>
              <a:rPr lang="pt-BR" sz="1400" dirty="0" smtClean="0"/>
              <a:t>).</a:t>
            </a:r>
          </a:p>
          <a:p>
            <a:pPr marL="228600" indent="0"/>
            <a:r>
              <a:rPr lang="pt-BR" sz="1400" dirty="0" smtClean="0"/>
              <a:t>Estabelece </a:t>
            </a:r>
            <a:r>
              <a:rPr lang="pt-BR" sz="1400" dirty="0"/>
              <a:t>procedimento especial para anuência de ensaios clínicos, certificação de boas práticas de fabricação e registro de novos medicamentos para tratamento, diagnóstico ou prevenção de doenças raras. (65/100.000)</a:t>
            </a:r>
          </a:p>
          <a:p>
            <a:pPr marL="228600" indent="0"/>
            <a:r>
              <a:rPr lang="pt-BR" sz="1400" dirty="0"/>
              <a:t>Comentário: Possibilidade de submissão do dossiê regulatório antes de ter o parecer do CEP. Tenta agilizar a pesquisa nesta área.</a:t>
            </a:r>
          </a:p>
          <a:p>
            <a:pPr marL="228600" indent="0"/>
            <a:endParaRPr lang="pt-BR" sz="1400" dirty="0"/>
          </a:p>
        </p:txBody>
      </p:sp>
      <p:sp>
        <p:nvSpPr>
          <p:cNvPr id="4" name="Retângulo 3"/>
          <p:cNvSpPr/>
          <p:nvPr/>
        </p:nvSpPr>
        <p:spPr>
          <a:xfrm>
            <a:off x="8888540" y="206254"/>
            <a:ext cx="2108644" cy="20736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cada nome de resolução deve ter um link </a:t>
            </a:r>
            <a:r>
              <a:rPr lang="pt-BR" dirty="0" err="1" smtClean="0">
                <a:solidFill>
                  <a:schemeClr val="tx1"/>
                </a:solidFill>
              </a:rPr>
              <a:t>clicável</a:t>
            </a:r>
            <a:r>
              <a:rPr lang="pt-BR" dirty="0" smtClean="0">
                <a:solidFill>
                  <a:schemeClr val="tx1"/>
                </a:solidFill>
              </a:rPr>
              <a:t> </a:t>
            </a:r>
            <a:r>
              <a:rPr lang="pt-BR" dirty="0" smtClean="0">
                <a:solidFill>
                  <a:srgbClr val="FF0000"/>
                </a:solidFill>
              </a:rPr>
              <a:t>(se houver) </a:t>
            </a:r>
            <a:r>
              <a:rPr lang="pt-BR" dirty="0" smtClean="0">
                <a:solidFill>
                  <a:schemeClr val="tx1"/>
                </a:solidFill>
              </a:rPr>
              <a:t>que irá redirecionar para a página da respectiva resolução na internet.</a:t>
            </a:r>
            <a:endParaRPr lang="pt-BR" dirty="0">
              <a:solidFill>
                <a:schemeClr val="tx1"/>
              </a:solidFill>
            </a:endParaRPr>
          </a:p>
          <a:p>
            <a:pPr algn="ctr"/>
            <a:endParaRPr lang="pt-BR" b="1" dirty="0" smtClean="0">
              <a:solidFill>
                <a:schemeClr val="tx1"/>
              </a:solidFill>
            </a:endParaRPr>
          </a:p>
        </p:txBody>
      </p:sp>
    </p:spTree>
    <p:extLst>
      <p:ext uri="{BB962C8B-B14F-4D97-AF65-F5344CB8AC3E}">
        <p14:creationId xmlns:p14="http://schemas.microsoft.com/office/powerpoint/2010/main" val="2505558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0048" y="47758"/>
            <a:ext cx="7886700" cy="424763"/>
          </a:xfrm>
        </p:spPr>
        <p:txBody>
          <a:bodyPr/>
          <a:lstStyle/>
          <a:p>
            <a:r>
              <a:rPr lang="pt-BR" sz="1600" b="1" dirty="0" smtClean="0"/>
              <a:t>Conteúdo </a:t>
            </a:r>
            <a:r>
              <a:rPr lang="pt-BR" sz="1600" b="1" dirty="0" err="1" smtClean="0"/>
              <a:t>Timeline</a:t>
            </a:r>
            <a:endParaRPr lang="pt-BR" sz="1600" b="1" dirty="0"/>
          </a:p>
        </p:txBody>
      </p:sp>
      <p:sp>
        <p:nvSpPr>
          <p:cNvPr id="3" name="Espaço Reservado para Texto 2"/>
          <p:cNvSpPr>
            <a:spLocks noGrp="1"/>
          </p:cNvSpPr>
          <p:nvPr>
            <p:ph type="body" idx="1"/>
          </p:nvPr>
        </p:nvSpPr>
        <p:spPr>
          <a:xfrm>
            <a:off x="-36576" y="388988"/>
            <a:ext cx="9180576" cy="4192310"/>
          </a:xfrm>
        </p:spPr>
        <p:txBody>
          <a:bodyPr/>
          <a:lstStyle/>
          <a:p>
            <a:r>
              <a:rPr lang="pt-BR" sz="1400" b="1" u="sng" dirty="0">
                <a:solidFill>
                  <a:srgbClr val="FF0000"/>
                </a:solidFill>
              </a:rPr>
              <a:t>RDC nº 214</a:t>
            </a:r>
            <a:r>
              <a:rPr lang="pt-BR" sz="1400" dirty="0"/>
              <a:t>, de 7 de fevereiro de</a:t>
            </a:r>
            <a:r>
              <a:rPr lang="pt-BR" sz="1400" b="1" dirty="0"/>
              <a:t> </a:t>
            </a:r>
            <a:r>
              <a:rPr lang="pt-BR" sz="1400" dirty="0"/>
              <a:t>2018 (inserir link - </a:t>
            </a:r>
            <a:r>
              <a:rPr lang="pt-BR" sz="1400" u="sng" dirty="0">
                <a:hlinkClick r:id="rId2"/>
              </a:rPr>
              <a:t>http://</a:t>
            </a:r>
            <a:r>
              <a:rPr lang="pt-BR" sz="1400" u="sng" dirty="0" smtClean="0">
                <a:hlinkClick r:id="rId2"/>
              </a:rPr>
              <a:t>portal.anvisa.gov.br/documents/10181/3078078/RDC_214_2018_COMP.pdf/ef1af1ec-f4de-4e3b-958d-e9be8499fb66</a:t>
            </a:r>
            <a:endParaRPr lang="pt-BR" sz="1400" u="sng" dirty="0" smtClean="0"/>
          </a:p>
          <a:p>
            <a:pPr marL="228600" indent="0"/>
            <a:r>
              <a:rPr lang="pt-BR" sz="1400" dirty="0" smtClean="0"/>
              <a:t>Dispõe </a:t>
            </a:r>
            <a:r>
              <a:rPr lang="pt-BR" sz="1400" dirty="0"/>
              <a:t>sobre as Boas Práticas em Células Humanas para Uso Terapêutico e pesquisa clínica, e dá outras providências).</a:t>
            </a:r>
          </a:p>
          <a:p>
            <a:pPr marL="228600" indent="0"/>
            <a:r>
              <a:rPr lang="pt-BR" sz="1400" dirty="0"/>
              <a:t>Comentário: Estabelece os requisitos para uso de células humanas e funcionamento de Centros de Processamento Celular</a:t>
            </a:r>
            <a:r>
              <a:rPr lang="pt-BR" sz="1400" dirty="0" smtClean="0"/>
              <a:t>.</a:t>
            </a:r>
          </a:p>
          <a:p>
            <a:pPr marL="228600" indent="0"/>
            <a:endParaRPr lang="pt-BR" sz="1400" dirty="0"/>
          </a:p>
          <a:p>
            <a:r>
              <a:rPr lang="pt-BR" sz="1400" b="1" u="sng" dirty="0">
                <a:solidFill>
                  <a:srgbClr val="FF0000"/>
                </a:solidFill>
              </a:rPr>
              <a:t>RDC nº 260</a:t>
            </a:r>
            <a:r>
              <a:rPr lang="pt-BR" sz="1400" dirty="0"/>
              <a:t>,</a:t>
            </a:r>
            <a:r>
              <a:rPr lang="pt-BR" sz="1400" b="1" dirty="0"/>
              <a:t> </a:t>
            </a:r>
            <a:r>
              <a:rPr lang="pt-BR" sz="1400" dirty="0"/>
              <a:t>de 31 de dezembro de</a:t>
            </a:r>
            <a:r>
              <a:rPr lang="pt-BR" sz="1400" b="1" dirty="0"/>
              <a:t> </a:t>
            </a:r>
            <a:r>
              <a:rPr lang="pt-BR" sz="1400" dirty="0"/>
              <a:t>2018 (inserir link - </a:t>
            </a:r>
            <a:r>
              <a:rPr lang="pt-BR" sz="1400" u="sng" dirty="0">
                <a:hlinkClick r:id="rId3"/>
              </a:rPr>
              <a:t>http://portal.anvisa.gov.br/documents/10181/2718376/RDC_260_2018_.pdf/dd889184-bd4a-40ea-ae1c-b93155b20ea1</a:t>
            </a:r>
            <a:r>
              <a:rPr lang="pt-BR" sz="1400" dirty="0"/>
              <a:t>). </a:t>
            </a:r>
            <a:endParaRPr lang="pt-BR" sz="1400" dirty="0" smtClean="0"/>
          </a:p>
          <a:p>
            <a:pPr marL="228600" indent="0"/>
            <a:r>
              <a:rPr lang="pt-BR" sz="1400" dirty="0"/>
              <a:t>Dispõe sobre as regras para a realização de ensaios clínicos com produto de terapia avançada </a:t>
            </a:r>
            <a:r>
              <a:rPr lang="pt-BR" sz="1400" dirty="0" err="1"/>
              <a:t>investigacional</a:t>
            </a:r>
            <a:r>
              <a:rPr lang="pt-BR" sz="1400" dirty="0"/>
              <a:t> no Brasil, e dá outras providências</a:t>
            </a:r>
          </a:p>
          <a:p>
            <a:pPr marL="228600" indent="0"/>
            <a:r>
              <a:rPr lang="pt-BR" sz="1400" dirty="0"/>
              <a:t>Comentário: Aplica-se </a:t>
            </a:r>
            <a:r>
              <a:rPr lang="pt-BR" sz="1400" dirty="0" err="1" smtClean="0"/>
              <a:t>a</a:t>
            </a:r>
            <a:r>
              <a:rPr lang="pt-BR" sz="1400" dirty="0" err="1"/>
              <a:t>Brasil</a:t>
            </a:r>
            <a:r>
              <a:rPr lang="pt-BR" sz="1400" dirty="0"/>
              <a:t>, para fins de comprovação de segurança, eficácia ou de eficácia e segurança, e especifica um trâmite diferenciado (independe da finalidade de registro</a:t>
            </a:r>
            <a:r>
              <a:rPr lang="pt-BR" sz="1400" dirty="0" smtClean="0"/>
              <a:t>).</a:t>
            </a:r>
          </a:p>
          <a:p>
            <a:pPr marL="228600" indent="0"/>
            <a:endParaRPr lang="pt-BR" sz="1400" dirty="0"/>
          </a:p>
          <a:p>
            <a:r>
              <a:rPr lang="pt-BR" sz="1400" b="1" u="sng" dirty="0">
                <a:solidFill>
                  <a:srgbClr val="FF0000"/>
                </a:solidFill>
              </a:rPr>
              <a:t>RDC nº 293</a:t>
            </a:r>
            <a:r>
              <a:rPr lang="pt-BR" sz="1400" dirty="0"/>
              <a:t>, de 15 de julho de 2019 (inserir </a:t>
            </a:r>
            <a:r>
              <a:rPr lang="pt-BR" sz="1400" dirty="0" smtClean="0"/>
              <a:t>os </a:t>
            </a:r>
            <a:r>
              <a:rPr lang="pt-BR" sz="1400" dirty="0"/>
              <a:t>ensaios clínicos com produto de terapia avançada </a:t>
            </a:r>
            <a:r>
              <a:rPr lang="pt-BR" sz="1400" dirty="0" err="1"/>
              <a:t>investigacional</a:t>
            </a:r>
            <a:r>
              <a:rPr lang="pt-BR" sz="1400" dirty="0"/>
              <a:t>, que serão desenvolvidos no </a:t>
            </a:r>
            <a:r>
              <a:rPr lang="pt-BR" sz="1400" dirty="0" smtClean="0"/>
              <a:t>link </a:t>
            </a:r>
            <a:r>
              <a:rPr lang="pt-BR" sz="1400" dirty="0"/>
              <a:t>- </a:t>
            </a:r>
            <a:r>
              <a:rPr lang="pt-BR" sz="1400" u="sng" dirty="0">
                <a:hlinkClick r:id="rId4"/>
              </a:rPr>
              <a:t>http://portal.anvisa.gov.br/documents/10181/5457360/%281%29RDC_293_2019_.</a:t>
            </a:r>
            <a:r>
              <a:rPr lang="pt-BR" sz="1400" u="sng" dirty="0" smtClean="0">
                <a:hlinkClick r:id="rId4"/>
              </a:rPr>
              <a:t>pdf/7cacab27-d49d-4bcb-ab82-8e7dceabbcc8</a:t>
            </a:r>
            <a:r>
              <a:rPr lang="pt-BR" sz="1400" dirty="0" smtClean="0"/>
              <a:t>)</a:t>
            </a:r>
          </a:p>
          <a:p>
            <a:pPr marL="228600" indent="0"/>
            <a:r>
              <a:rPr lang="pt-BR" sz="1400" dirty="0"/>
              <a:t>Altera a RDC nº 205/17 no artigo referente ao prazo de estabelecimento de preço máximo após o registro do produto, passa para 30 dias.</a:t>
            </a:r>
          </a:p>
          <a:p>
            <a:pPr marL="228600" indent="0"/>
            <a:endParaRPr lang="pt-BR" sz="1400" dirty="0"/>
          </a:p>
        </p:txBody>
      </p:sp>
      <p:sp>
        <p:nvSpPr>
          <p:cNvPr id="4" name="Retângulo 3"/>
          <p:cNvSpPr/>
          <p:nvPr/>
        </p:nvSpPr>
        <p:spPr>
          <a:xfrm>
            <a:off x="8888540" y="206254"/>
            <a:ext cx="2108644" cy="20736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cada nome de resolução deve ter um link </a:t>
            </a:r>
            <a:r>
              <a:rPr lang="pt-BR" dirty="0" err="1" smtClean="0">
                <a:solidFill>
                  <a:schemeClr val="tx1"/>
                </a:solidFill>
              </a:rPr>
              <a:t>clicável</a:t>
            </a:r>
            <a:r>
              <a:rPr lang="pt-BR" dirty="0" smtClean="0">
                <a:solidFill>
                  <a:schemeClr val="tx1"/>
                </a:solidFill>
              </a:rPr>
              <a:t> </a:t>
            </a:r>
            <a:r>
              <a:rPr lang="pt-BR" dirty="0" smtClean="0">
                <a:solidFill>
                  <a:srgbClr val="FF0000"/>
                </a:solidFill>
              </a:rPr>
              <a:t>(se houver) </a:t>
            </a:r>
            <a:r>
              <a:rPr lang="pt-BR" dirty="0" smtClean="0">
                <a:solidFill>
                  <a:schemeClr val="tx1"/>
                </a:solidFill>
              </a:rPr>
              <a:t>que irá redirecionar para a página da respectiva resolução na internet.</a:t>
            </a:r>
            <a:endParaRPr lang="pt-BR" dirty="0">
              <a:solidFill>
                <a:schemeClr val="tx1"/>
              </a:solidFill>
            </a:endParaRPr>
          </a:p>
          <a:p>
            <a:pPr algn="ctr"/>
            <a:endParaRPr lang="pt-BR" b="1" dirty="0" smtClean="0">
              <a:solidFill>
                <a:schemeClr val="tx1"/>
              </a:solidFill>
            </a:endParaRPr>
          </a:p>
        </p:txBody>
      </p:sp>
    </p:spTree>
    <p:extLst>
      <p:ext uri="{BB962C8B-B14F-4D97-AF65-F5344CB8AC3E}">
        <p14:creationId xmlns:p14="http://schemas.microsoft.com/office/powerpoint/2010/main" val="6758203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0048" y="47758"/>
            <a:ext cx="7886700" cy="424763"/>
          </a:xfrm>
        </p:spPr>
        <p:txBody>
          <a:bodyPr/>
          <a:lstStyle/>
          <a:p>
            <a:r>
              <a:rPr lang="pt-BR" sz="1600" b="1" dirty="0" smtClean="0"/>
              <a:t>Conteúdo </a:t>
            </a:r>
            <a:r>
              <a:rPr lang="pt-BR" sz="1600" b="1" dirty="0" err="1" smtClean="0"/>
              <a:t>Timeline</a:t>
            </a:r>
            <a:endParaRPr lang="pt-BR" sz="1600" b="1" dirty="0"/>
          </a:p>
        </p:txBody>
      </p:sp>
      <p:sp>
        <p:nvSpPr>
          <p:cNvPr id="3" name="Espaço Reservado para Texto 2"/>
          <p:cNvSpPr>
            <a:spLocks noGrp="1"/>
          </p:cNvSpPr>
          <p:nvPr>
            <p:ph type="body" idx="1"/>
          </p:nvPr>
        </p:nvSpPr>
        <p:spPr>
          <a:xfrm>
            <a:off x="-36576" y="594441"/>
            <a:ext cx="9180576" cy="4192310"/>
          </a:xfrm>
        </p:spPr>
        <p:txBody>
          <a:bodyPr/>
          <a:lstStyle/>
          <a:p>
            <a:r>
              <a:rPr lang="pt-BR" sz="1400" b="1" u="sng" dirty="0">
                <a:solidFill>
                  <a:srgbClr val="FF0000"/>
                </a:solidFill>
              </a:rPr>
              <a:t>RDC nº 311</a:t>
            </a:r>
            <a:r>
              <a:rPr lang="pt-BR" sz="1400" dirty="0"/>
              <a:t>, de 10 de outubro de 2019 (inserir link - </a:t>
            </a:r>
            <a:r>
              <a:rPr lang="pt-BR" sz="1400" u="sng" dirty="0">
                <a:hlinkClick r:id="rId2"/>
              </a:rPr>
              <a:t>http://portal.anvisa.gov.br/documents/10181/5280910/RDC_311_2019_.pdf/b150e10e-27a7-47ac-adc4-b3197fba3bde</a:t>
            </a:r>
            <a:r>
              <a:rPr lang="pt-BR" sz="1400" dirty="0"/>
              <a:t>). </a:t>
            </a:r>
            <a:endParaRPr lang="pt-BR" sz="1400" dirty="0" smtClean="0"/>
          </a:p>
          <a:p>
            <a:pPr marL="228600" indent="0"/>
            <a:r>
              <a:rPr lang="pt-BR" sz="1400" dirty="0"/>
              <a:t>Altera a RDC nº 38/2013, que aprova o regulamento para os programas de acesso expandido, uso compassivo e fornecimento de medicamento pós-estudo</a:t>
            </a:r>
          </a:p>
          <a:p>
            <a:pPr marL="228600" indent="0"/>
            <a:r>
              <a:rPr lang="pt-BR" sz="1400" dirty="0"/>
              <a:t>Comentário: reforça a importância do Conselho Nacional de Saúde ao especificar que o fornecimento gratuito de medicamentos após o término do ensaio deverá seguir o disposto pelas resoluções do CNS</a:t>
            </a:r>
            <a:r>
              <a:rPr lang="pt-BR" sz="1400" dirty="0" smtClean="0"/>
              <a:t>.</a:t>
            </a:r>
          </a:p>
          <a:p>
            <a:pPr marL="228600" indent="0"/>
            <a:endParaRPr lang="pt-BR" sz="1400" dirty="0"/>
          </a:p>
          <a:p>
            <a:r>
              <a:rPr lang="pt-BR" sz="1400" b="1" u="sng" dirty="0">
                <a:solidFill>
                  <a:srgbClr val="FF0000"/>
                </a:solidFill>
              </a:rPr>
              <a:t>RDC nº 379</a:t>
            </a:r>
            <a:r>
              <a:rPr lang="pt-BR" sz="1400" dirty="0"/>
              <a:t>, de 17 de abril de 2020 (inserir link - </a:t>
            </a:r>
            <a:r>
              <a:rPr lang="pt-BR" sz="1400" u="sng" dirty="0">
                <a:hlinkClick r:id="rId3"/>
              </a:rPr>
              <a:t>http://portal.anvisa.gov.br/documents/10181/5809525/RDC_375_2020_.pdf/41f213d1-a7a2-4eb8-932d-16ecb65d51ea</a:t>
            </a:r>
            <a:r>
              <a:rPr lang="pt-BR" sz="1400" dirty="0" smtClean="0"/>
              <a:t>) </a:t>
            </a:r>
          </a:p>
          <a:p>
            <a:pPr marL="228600" indent="0"/>
            <a:r>
              <a:rPr lang="pt-BR" sz="1400" dirty="0"/>
              <a:t>Dispõe, de forma extraordinária e temporária, sobre o regime para a submissão de ensaios clínicos utilizados para a validação de dispositivos médicos de classes III e IV identificados como prioritários para uso em </a:t>
            </a:r>
            <a:r>
              <a:rPr lang="pt-BR" sz="1400" dirty="0" err="1"/>
              <a:t>serviços</a:t>
            </a:r>
            <a:r>
              <a:rPr lang="pt-BR" sz="1400" dirty="0"/>
              <a:t> de </a:t>
            </a:r>
            <a:r>
              <a:rPr lang="pt-BR" sz="1400" dirty="0" err="1"/>
              <a:t>saúde</a:t>
            </a:r>
            <a:r>
              <a:rPr lang="pt-BR" sz="1400" dirty="0"/>
              <a:t>, em virtude da </a:t>
            </a:r>
            <a:r>
              <a:rPr lang="pt-BR" sz="1400" dirty="0" err="1"/>
              <a:t>emergência</a:t>
            </a:r>
            <a:r>
              <a:rPr lang="pt-BR" sz="1400" dirty="0"/>
              <a:t> de </a:t>
            </a:r>
            <a:r>
              <a:rPr lang="pt-BR" sz="1400" dirty="0" err="1"/>
              <a:t>saúde</a:t>
            </a:r>
            <a:r>
              <a:rPr lang="pt-BR" sz="1400" dirty="0"/>
              <a:t> </a:t>
            </a:r>
            <a:r>
              <a:rPr lang="pt-BR" sz="1400" dirty="0" err="1"/>
              <a:t>pública</a:t>
            </a:r>
            <a:r>
              <a:rPr lang="pt-BR" sz="1400" dirty="0"/>
              <a:t> internacional relacionada ao SARS-CoV-2. </a:t>
            </a:r>
          </a:p>
          <a:p>
            <a:pPr marL="228600" indent="0"/>
            <a:r>
              <a:rPr lang="pt-BR" sz="1400" dirty="0"/>
              <a:t>Comentário: estabeleceu que durante a vigência da situação de emergência pública da Covid-10, os ensaios de validação de dispositivos médicos de classes III e IV identificados como prioritários para uso em serviços de saúde, podem ser submetidos via notificação de pesquisa clínica.</a:t>
            </a:r>
          </a:p>
          <a:p>
            <a:pPr marL="228600" indent="0"/>
            <a:endParaRPr lang="pt-BR" sz="1400" dirty="0"/>
          </a:p>
        </p:txBody>
      </p:sp>
      <p:sp>
        <p:nvSpPr>
          <p:cNvPr id="4" name="Retângulo 3"/>
          <p:cNvSpPr/>
          <p:nvPr/>
        </p:nvSpPr>
        <p:spPr>
          <a:xfrm>
            <a:off x="8888540" y="206254"/>
            <a:ext cx="2108644" cy="20736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cada nome de resolução deve ter um link </a:t>
            </a:r>
            <a:r>
              <a:rPr lang="pt-BR" dirty="0" err="1" smtClean="0">
                <a:solidFill>
                  <a:schemeClr val="tx1"/>
                </a:solidFill>
              </a:rPr>
              <a:t>clicável</a:t>
            </a:r>
            <a:r>
              <a:rPr lang="pt-BR" dirty="0" smtClean="0">
                <a:solidFill>
                  <a:schemeClr val="tx1"/>
                </a:solidFill>
              </a:rPr>
              <a:t> </a:t>
            </a:r>
            <a:r>
              <a:rPr lang="pt-BR" dirty="0" smtClean="0">
                <a:solidFill>
                  <a:srgbClr val="FF0000"/>
                </a:solidFill>
              </a:rPr>
              <a:t>(se houver) </a:t>
            </a:r>
            <a:r>
              <a:rPr lang="pt-BR" dirty="0" smtClean="0">
                <a:solidFill>
                  <a:schemeClr val="tx1"/>
                </a:solidFill>
              </a:rPr>
              <a:t>que irá redirecionar para a página da respectiva resolução na internet.</a:t>
            </a:r>
            <a:endParaRPr lang="pt-BR" dirty="0">
              <a:solidFill>
                <a:schemeClr val="tx1"/>
              </a:solidFill>
            </a:endParaRPr>
          </a:p>
          <a:p>
            <a:pPr algn="ctr"/>
            <a:endParaRPr lang="pt-BR" b="1" dirty="0" smtClean="0">
              <a:solidFill>
                <a:schemeClr val="tx1"/>
              </a:solidFill>
            </a:endParaRPr>
          </a:p>
        </p:txBody>
      </p:sp>
    </p:spTree>
    <p:extLst>
      <p:ext uri="{BB962C8B-B14F-4D97-AF65-F5344CB8AC3E}">
        <p14:creationId xmlns:p14="http://schemas.microsoft.com/office/powerpoint/2010/main" val="18149292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0"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 Carrossel</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Colunas: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smtClean="0">
                <a:solidFill>
                  <a:schemeClr val="lt1"/>
                </a:solidFill>
                <a:latin typeface="Arial"/>
                <a:ea typeface="Arial"/>
                <a:cs typeface="Arial"/>
                <a:sym typeface="Arial"/>
              </a:rPr>
              <a:t>Tela:15.1</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72932" y="900951"/>
            <a:ext cx="7114092" cy="743639"/>
          </a:xfrm>
          <a:prstGeom prst="rect">
            <a:avLst/>
          </a:prstGeom>
          <a:solidFill>
            <a:schemeClr val="bg1"/>
          </a:solidFill>
          <a:ln>
            <a:noFill/>
          </a:ln>
        </p:spPr>
        <p:txBody>
          <a:bodyPr spcFirstLastPara="1" wrap="square" lIns="91425" tIns="45700" rIns="91425" bIns="45700" anchor="t" anchorCtr="0">
            <a:noAutofit/>
          </a:bodyPr>
          <a:lstStyle/>
          <a:p>
            <a:r>
              <a:rPr lang="pt-BR" sz="2000" b="1" dirty="0">
                <a:solidFill>
                  <a:srgbClr val="00A9B2"/>
                </a:solidFill>
              </a:rPr>
              <a:t>Instância Regulatória Brasileira </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9060" y="1689093"/>
            <a:ext cx="3428139" cy="31735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mtClean="0"/>
              <a:t>-</a:t>
            </a:r>
            <a:endParaRPr lang="pt-BR"/>
          </a:p>
        </p:txBody>
      </p:sp>
      <p:sp>
        <p:nvSpPr>
          <p:cNvPr id="17" name="Google Shape;413;p62"/>
          <p:cNvSpPr txBox="1"/>
          <p:nvPr/>
        </p:nvSpPr>
        <p:spPr>
          <a:xfrm>
            <a:off x="1137626" y="1446656"/>
            <a:ext cx="8006374" cy="617860"/>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dirty="0" smtClean="0">
                <a:solidFill>
                  <a:srgbClr val="808284"/>
                </a:solidFill>
              </a:rPr>
              <a:t>Agora, conheça </a:t>
            </a:r>
            <a:r>
              <a:rPr lang="pt-BR" sz="1200" dirty="0">
                <a:solidFill>
                  <a:srgbClr val="808284"/>
                </a:solidFill>
              </a:rPr>
              <a:t>as resoluções acerca da pesquisa que envolve seres humanos publicadas pela </a:t>
            </a:r>
            <a:r>
              <a:rPr lang="pt-BR" sz="1200" dirty="0" smtClean="0">
                <a:solidFill>
                  <a:srgbClr val="808284"/>
                </a:solidFill>
              </a:rPr>
              <a:t>Anvisa.</a:t>
            </a:r>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5" name="Retângulo 4"/>
          <p:cNvSpPr/>
          <p:nvPr/>
        </p:nvSpPr>
        <p:spPr>
          <a:xfrm>
            <a:off x="7345114" y="4363236"/>
            <a:ext cx="2326265" cy="1384995"/>
          </a:xfrm>
          <a:prstGeom prst="rect">
            <a:avLst/>
          </a:prstGeom>
          <a:solidFill>
            <a:srgbClr val="FFFF00"/>
          </a:solidFill>
        </p:spPr>
        <p:txBody>
          <a:bodyPr wrap="square">
            <a:spAutoFit/>
          </a:bodyPr>
          <a:lstStyle/>
          <a:p>
            <a:pPr algn="ctr"/>
            <a:r>
              <a:rPr lang="pt-BR" dirty="0" smtClean="0">
                <a:solidFill>
                  <a:schemeClr val="tx1"/>
                </a:solidFill>
              </a:rPr>
              <a:t>Esse quadro aparece depois da última interação. </a:t>
            </a:r>
            <a:r>
              <a:rPr lang="pt-BR" dirty="0">
                <a:solidFill>
                  <a:schemeClr val="tx1"/>
                </a:solidFill>
              </a:rPr>
              <a:t>DG fazer um link </a:t>
            </a:r>
            <a:r>
              <a:rPr lang="pt-BR" dirty="0" err="1">
                <a:solidFill>
                  <a:schemeClr val="tx1"/>
                </a:solidFill>
              </a:rPr>
              <a:t>clicável</a:t>
            </a:r>
            <a:r>
              <a:rPr lang="pt-BR" dirty="0">
                <a:solidFill>
                  <a:schemeClr val="tx1"/>
                </a:solidFill>
              </a:rPr>
              <a:t> que remeta para </a:t>
            </a:r>
            <a:endParaRPr lang="pt-BR" dirty="0" smtClean="0">
              <a:solidFill>
                <a:schemeClr val="tx1"/>
              </a:solidFill>
            </a:endParaRPr>
          </a:p>
          <a:p>
            <a:pPr algn="ctr"/>
            <a:r>
              <a:rPr lang="pt-BR" u="sng" dirty="0">
                <a:hlinkClick r:id="rId5"/>
              </a:rPr>
              <a:t>http://portal.anvisa.gov.br/pesquisa-clinica</a:t>
            </a:r>
            <a:endParaRPr lang="pt-BR" dirty="0">
              <a:solidFill>
                <a:schemeClr val="tx1"/>
              </a:solidFill>
            </a:endParaRPr>
          </a:p>
        </p:txBody>
      </p:sp>
      <p:sp>
        <p:nvSpPr>
          <p:cNvPr id="18" name="Google Shape;401;p61">
            <a:extLst>
              <a:ext uri="{FF2B5EF4-FFF2-40B4-BE49-F238E27FC236}">
                <a16:creationId xmlns="" xmlns:a16="http://schemas.microsoft.com/office/drawing/2014/main" id="{9D01709D-51A5-764D-B320-23B8814D1755}"/>
              </a:ext>
            </a:extLst>
          </p:cNvPr>
          <p:cNvSpPr txBox="1"/>
          <p:nvPr/>
        </p:nvSpPr>
        <p:spPr>
          <a:xfrm>
            <a:off x="3558333" y="1764734"/>
            <a:ext cx="3831296" cy="861333"/>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Siga para a próxima tela.</a:t>
            </a:r>
            <a:endParaRPr lang="pt-BR" sz="1200" b="1" dirty="0">
              <a:solidFill>
                <a:srgbClr val="FECE22"/>
              </a:solidFill>
            </a:endParaRPr>
          </a:p>
        </p:txBody>
      </p:sp>
      <p:pic>
        <p:nvPicPr>
          <p:cNvPr id="2050" name="Picture 2" descr="Retro Timeline Infographic. With set of Icons. Vector design templat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4351" y="113539"/>
            <a:ext cx="1720330" cy="1273045"/>
          </a:xfrm>
          <a:prstGeom prst="rect">
            <a:avLst/>
          </a:prstGeom>
          <a:noFill/>
          <a:extLst>
            <a:ext uri="{909E8E84-426E-40DD-AFC4-6F175D3DCCD1}">
              <a14:hiddenFill xmlns:a14="http://schemas.microsoft.com/office/drawing/2010/main">
                <a:solidFill>
                  <a:srgbClr val="FFFFFF"/>
                </a:solidFill>
              </a14:hiddenFill>
            </a:ext>
          </a:extLst>
        </p:spPr>
      </p:pic>
      <p:sp>
        <p:nvSpPr>
          <p:cNvPr id="6" name="Elipse 5"/>
          <p:cNvSpPr/>
          <p:nvPr/>
        </p:nvSpPr>
        <p:spPr>
          <a:xfrm>
            <a:off x="882075" y="2641195"/>
            <a:ext cx="751881" cy="669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t>1999</a:t>
            </a:r>
            <a:endParaRPr lang="pt-BR" sz="1200" dirty="0"/>
          </a:p>
        </p:txBody>
      </p:sp>
      <p:sp>
        <p:nvSpPr>
          <p:cNvPr id="21" name="Elipse 20"/>
          <p:cNvSpPr/>
          <p:nvPr/>
        </p:nvSpPr>
        <p:spPr>
          <a:xfrm>
            <a:off x="1281336" y="3757998"/>
            <a:ext cx="751881" cy="669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t>2004</a:t>
            </a:r>
            <a:endParaRPr lang="pt-BR" sz="1200" dirty="0"/>
          </a:p>
        </p:txBody>
      </p:sp>
      <p:sp>
        <p:nvSpPr>
          <p:cNvPr id="23" name="Elipse 22"/>
          <p:cNvSpPr/>
          <p:nvPr/>
        </p:nvSpPr>
        <p:spPr>
          <a:xfrm>
            <a:off x="2162548" y="2721146"/>
            <a:ext cx="751881" cy="669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t>2008</a:t>
            </a:r>
            <a:endParaRPr lang="pt-BR" sz="1200" dirty="0"/>
          </a:p>
        </p:txBody>
      </p:sp>
      <p:sp>
        <p:nvSpPr>
          <p:cNvPr id="24" name="Elipse 23"/>
          <p:cNvSpPr/>
          <p:nvPr/>
        </p:nvSpPr>
        <p:spPr>
          <a:xfrm>
            <a:off x="2635821" y="3798843"/>
            <a:ext cx="751881" cy="669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t>2009</a:t>
            </a:r>
            <a:endParaRPr lang="pt-BR" sz="1200" dirty="0"/>
          </a:p>
        </p:txBody>
      </p:sp>
      <p:sp>
        <p:nvSpPr>
          <p:cNvPr id="25" name="Elipse 24"/>
          <p:cNvSpPr/>
          <p:nvPr/>
        </p:nvSpPr>
        <p:spPr>
          <a:xfrm>
            <a:off x="3558333" y="2725448"/>
            <a:ext cx="751881" cy="669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t>2012</a:t>
            </a:r>
            <a:endParaRPr lang="pt-BR" sz="1200" dirty="0"/>
          </a:p>
        </p:txBody>
      </p:sp>
      <p:sp>
        <p:nvSpPr>
          <p:cNvPr id="26" name="Elipse 25"/>
          <p:cNvSpPr/>
          <p:nvPr/>
        </p:nvSpPr>
        <p:spPr>
          <a:xfrm>
            <a:off x="3990306" y="3790190"/>
            <a:ext cx="751881" cy="669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t>2013</a:t>
            </a:r>
            <a:endParaRPr lang="pt-BR" sz="1200" dirty="0"/>
          </a:p>
        </p:txBody>
      </p:sp>
      <p:sp>
        <p:nvSpPr>
          <p:cNvPr id="27" name="Elipse 26"/>
          <p:cNvSpPr/>
          <p:nvPr/>
        </p:nvSpPr>
        <p:spPr>
          <a:xfrm>
            <a:off x="4864784" y="2740336"/>
            <a:ext cx="751881" cy="669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t>2015</a:t>
            </a:r>
            <a:endParaRPr lang="pt-BR" sz="1200" dirty="0"/>
          </a:p>
        </p:txBody>
      </p:sp>
      <p:sp>
        <p:nvSpPr>
          <p:cNvPr id="28" name="Elipse 27"/>
          <p:cNvSpPr/>
          <p:nvPr/>
        </p:nvSpPr>
        <p:spPr>
          <a:xfrm>
            <a:off x="5472407" y="3831574"/>
            <a:ext cx="751881" cy="669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t>2017</a:t>
            </a:r>
            <a:endParaRPr lang="pt-BR" sz="1200" dirty="0"/>
          </a:p>
        </p:txBody>
      </p:sp>
      <p:sp>
        <p:nvSpPr>
          <p:cNvPr id="29" name="Elipse 28"/>
          <p:cNvSpPr/>
          <p:nvPr/>
        </p:nvSpPr>
        <p:spPr>
          <a:xfrm>
            <a:off x="6375001" y="2742957"/>
            <a:ext cx="751881" cy="669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t>2018</a:t>
            </a:r>
            <a:endParaRPr lang="pt-BR" sz="1200" dirty="0"/>
          </a:p>
        </p:txBody>
      </p:sp>
      <p:sp>
        <p:nvSpPr>
          <p:cNvPr id="30" name="Elipse 29"/>
          <p:cNvSpPr/>
          <p:nvPr/>
        </p:nvSpPr>
        <p:spPr>
          <a:xfrm>
            <a:off x="6750941" y="3835537"/>
            <a:ext cx="751881" cy="669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t>2019</a:t>
            </a:r>
            <a:endParaRPr lang="pt-BR" sz="1200" dirty="0"/>
          </a:p>
        </p:txBody>
      </p:sp>
      <p:sp>
        <p:nvSpPr>
          <p:cNvPr id="31" name="Elipse 30"/>
          <p:cNvSpPr/>
          <p:nvPr/>
        </p:nvSpPr>
        <p:spPr>
          <a:xfrm>
            <a:off x="7749700" y="3219739"/>
            <a:ext cx="751881" cy="669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t>2020</a:t>
            </a:r>
            <a:endParaRPr lang="pt-BR" sz="1200" dirty="0"/>
          </a:p>
        </p:txBody>
      </p:sp>
      <p:sp>
        <p:nvSpPr>
          <p:cNvPr id="32" name="Canto dobrado 31"/>
          <p:cNvSpPr/>
          <p:nvPr/>
        </p:nvSpPr>
        <p:spPr>
          <a:xfrm>
            <a:off x="3032718" y="4689682"/>
            <a:ext cx="3806545" cy="1058549"/>
          </a:xfrm>
          <a:prstGeom prst="foldedCorner">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dirty="0" smtClean="0"/>
          </a:p>
          <a:p>
            <a:r>
              <a:rPr lang="pt-BR" dirty="0" smtClean="0"/>
              <a:t>Para atualizar-se sobre </a:t>
            </a:r>
            <a:r>
              <a:rPr lang="pt-BR" dirty="0"/>
              <a:t>esta temática </a:t>
            </a:r>
            <a:r>
              <a:rPr lang="pt-BR" dirty="0" smtClean="0"/>
              <a:t>consulte o portal da </a:t>
            </a:r>
            <a:r>
              <a:rPr lang="pt-BR" u="sng" dirty="0" smtClean="0">
                <a:solidFill>
                  <a:srgbClr val="FF0000"/>
                </a:solidFill>
              </a:rPr>
              <a:t>ANVISA</a:t>
            </a:r>
            <a:r>
              <a:rPr lang="pt-BR" dirty="0" smtClean="0"/>
              <a:t>. </a:t>
            </a:r>
            <a:r>
              <a:rPr lang="pt-BR" u="sng" dirty="0">
                <a:hlinkClick r:id="rId5"/>
              </a:rPr>
              <a:t>http://portal.anvisa.gov.br/pesquisa-clinica</a:t>
            </a:r>
            <a:endParaRPr lang="pt-BR" dirty="0"/>
          </a:p>
        </p:txBody>
      </p:sp>
      <p:cxnSp>
        <p:nvCxnSpPr>
          <p:cNvPr id="9" name="Conector reto 8"/>
          <p:cNvCxnSpPr/>
          <p:nvPr/>
        </p:nvCxnSpPr>
        <p:spPr>
          <a:xfrm>
            <a:off x="5472407" y="5258309"/>
            <a:ext cx="1827510" cy="28613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33" name="Elipse 32"/>
          <p:cNvSpPr/>
          <p:nvPr/>
        </p:nvSpPr>
        <p:spPr>
          <a:xfrm>
            <a:off x="883857" y="2625166"/>
            <a:ext cx="751881" cy="66933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bg1">
                    <a:lumMod val="75000"/>
                  </a:schemeClr>
                </a:solidFill>
              </a:rPr>
              <a:t>1999</a:t>
            </a:r>
            <a:endParaRPr lang="pt-BR" sz="1200" dirty="0">
              <a:solidFill>
                <a:schemeClr val="bg1">
                  <a:lumMod val="75000"/>
                </a:schemeClr>
              </a:solidFill>
            </a:endParaRPr>
          </a:p>
        </p:txBody>
      </p:sp>
      <p:sp>
        <p:nvSpPr>
          <p:cNvPr id="34" name="Elipse 33"/>
          <p:cNvSpPr/>
          <p:nvPr/>
        </p:nvSpPr>
        <p:spPr>
          <a:xfrm>
            <a:off x="1283118" y="3741969"/>
            <a:ext cx="751881" cy="66933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bg1">
                    <a:lumMod val="75000"/>
                  </a:schemeClr>
                </a:solidFill>
              </a:rPr>
              <a:t>2004</a:t>
            </a:r>
            <a:endParaRPr lang="pt-BR" sz="1200" dirty="0">
              <a:solidFill>
                <a:schemeClr val="bg1">
                  <a:lumMod val="75000"/>
                </a:schemeClr>
              </a:solidFill>
            </a:endParaRPr>
          </a:p>
        </p:txBody>
      </p:sp>
      <p:sp>
        <p:nvSpPr>
          <p:cNvPr id="35" name="Elipse 34"/>
          <p:cNvSpPr/>
          <p:nvPr/>
        </p:nvSpPr>
        <p:spPr>
          <a:xfrm>
            <a:off x="2164330" y="2705117"/>
            <a:ext cx="751881" cy="66933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bg1">
                    <a:lumMod val="75000"/>
                  </a:schemeClr>
                </a:solidFill>
              </a:rPr>
              <a:t>2008</a:t>
            </a:r>
            <a:endParaRPr lang="pt-BR" sz="1200" dirty="0">
              <a:solidFill>
                <a:schemeClr val="bg1">
                  <a:lumMod val="75000"/>
                </a:schemeClr>
              </a:solidFill>
            </a:endParaRPr>
          </a:p>
        </p:txBody>
      </p:sp>
      <p:sp>
        <p:nvSpPr>
          <p:cNvPr id="36" name="Elipse 35"/>
          <p:cNvSpPr/>
          <p:nvPr/>
        </p:nvSpPr>
        <p:spPr>
          <a:xfrm>
            <a:off x="2637603" y="3782814"/>
            <a:ext cx="751881" cy="66933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bg1">
                    <a:lumMod val="75000"/>
                  </a:schemeClr>
                </a:solidFill>
              </a:rPr>
              <a:t>2009</a:t>
            </a:r>
            <a:endParaRPr lang="pt-BR" sz="1200" dirty="0">
              <a:solidFill>
                <a:schemeClr val="bg1">
                  <a:lumMod val="75000"/>
                </a:schemeClr>
              </a:solidFill>
            </a:endParaRPr>
          </a:p>
        </p:txBody>
      </p:sp>
      <p:sp>
        <p:nvSpPr>
          <p:cNvPr id="37" name="Elipse 36"/>
          <p:cNvSpPr/>
          <p:nvPr/>
        </p:nvSpPr>
        <p:spPr>
          <a:xfrm>
            <a:off x="3560115" y="2709419"/>
            <a:ext cx="751881" cy="66933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bg1">
                    <a:lumMod val="75000"/>
                  </a:schemeClr>
                </a:solidFill>
              </a:rPr>
              <a:t>2012</a:t>
            </a:r>
            <a:endParaRPr lang="pt-BR" sz="1200" dirty="0">
              <a:solidFill>
                <a:schemeClr val="bg1">
                  <a:lumMod val="75000"/>
                </a:schemeClr>
              </a:solidFill>
            </a:endParaRPr>
          </a:p>
        </p:txBody>
      </p:sp>
    </p:spTree>
    <p:extLst>
      <p:ext uri="{BB962C8B-B14F-4D97-AF65-F5344CB8AC3E}">
        <p14:creationId xmlns:p14="http://schemas.microsoft.com/office/powerpoint/2010/main" val="37069817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0"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 </a:t>
            </a:r>
            <a:r>
              <a:rPr lang="pt-BR" sz="1200" b="0" i="0" u="none" strike="noStrike" cap="none" dirty="0" err="1" smtClean="0">
                <a:solidFill>
                  <a:schemeClr val="lt1"/>
                </a:solidFill>
                <a:latin typeface="Arial"/>
                <a:ea typeface="Arial"/>
                <a:cs typeface="Arial"/>
                <a:sym typeface="Arial"/>
              </a:rPr>
              <a:t>Hotspot</a:t>
            </a:r>
            <a:r>
              <a:rPr lang="pt-BR" sz="1200" b="0" i="0" u="none" strike="noStrike" cap="none" dirty="0" smtClean="0">
                <a:solidFill>
                  <a:schemeClr val="lt1"/>
                </a:solidFill>
                <a:latin typeface="Arial"/>
                <a:ea typeface="Arial"/>
                <a:cs typeface="Arial"/>
                <a:sym typeface="Arial"/>
              </a:rPr>
              <a:t> </a:t>
            </a:r>
            <a:r>
              <a:rPr lang="pt-BR" sz="1200" b="0" i="0" u="none" strike="noStrike" cap="none" dirty="0" err="1" smtClean="0">
                <a:solidFill>
                  <a:schemeClr val="lt1"/>
                </a:solidFill>
                <a:latin typeface="Arial"/>
                <a:ea typeface="Arial"/>
                <a:cs typeface="Arial"/>
                <a:sym typeface="Arial"/>
              </a:rPr>
              <a:t>Image</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Colunas: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16</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smtClean="0">
                <a:solidFill>
                  <a:srgbClr val="00A9B2"/>
                </a:solidFill>
              </a:rPr>
              <a:t>Outras normativas aplicáveis</a:t>
            </a:r>
            <a:endParaRPr lang="pt-BR" sz="2000" b="1" dirty="0">
              <a:solidFill>
                <a:srgbClr val="00A9B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9060" y="1689093"/>
            <a:ext cx="3428139" cy="31735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Google Shape;401;p61">
            <a:extLst>
              <a:ext uri="{FF2B5EF4-FFF2-40B4-BE49-F238E27FC236}">
                <a16:creationId xmlns="" xmlns:a16="http://schemas.microsoft.com/office/drawing/2014/main" id="{9D01709D-51A5-764D-B320-23B8814D1755}"/>
              </a:ext>
            </a:extLst>
          </p:cNvPr>
          <p:cNvSpPr txBox="1"/>
          <p:nvPr/>
        </p:nvSpPr>
        <p:spPr>
          <a:xfrm>
            <a:off x="1004045" y="2632121"/>
            <a:ext cx="4494030" cy="861333"/>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Clique nas páginas para conhecê-los.</a:t>
            </a:r>
            <a:endParaRPr lang="pt-BR" sz="1200" b="1" dirty="0">
              <a:solidFill>
                <a:srgbClr val="FECE22"/>
              </a:solidFill>
            </a:endParaRPr>
          </a:p>
        </p:txBody>
      </p:sp>
      <p:sp>
        <p:nvSpPr>
          <p:cNvPr id="17" name="Google Shape;413;p62"/>
          <p:cNvSpPr txBox="1"/>
          <p:nvPr/>
        </p:nvSpPr>
        <p:spPr>
          <a:xfrm>
            <a:off x="957153" y="1474729"/>
            <a:ext cx="3769903" cy="2218695"/>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Na </a:t>
            </a:r>
            <a:r>
              <a:rPr lang="pt-BR" sz="1200" dirty="0">
                <a:solidFill>
                  <a:srgbClr val="808284"/>
                </a:solidFill>
              </a:rPr>
              <a:t>Constituição Federal de 1988 e no Código Civil e</a:t>
            </a:r>
            <a:r>
              <a:rPr lang="pt-BR" sz="1200" dirty="0" smtClean="0">
                <a:solidFill>
                  <a:srgbClr val="808284"/>
                </a:solidFill>
              </a:rPr>
              <a:t>ncontra-se </a:t>
            </a:r>
            <a:r>
              <a:rPr lang="pt-BR" sz="1200" dirty="0">
                <a:solidFill>
                  <a:srgbClr val="808284"/>
                </a:solidFill>
              </a:rPr>
              <a:t>o referencial para </a:t>
            </a:r>
            <a:r>
              <a:rPr lang="pt-BR" sz="1200" dirty="0" smtClean="0">
                <a:solidFill>
                  <a:srgbClr val="808284"/>
                </a:solidFill>
              </a:rPr>
              <a:t>toda nossa estrutura regulatória </a:t>
            </a:r>
            <a:r>
              <a:rPr lang="pt-BR" sz="1200" dirty="0">
                <a:solidFill>
                  <a:srgbClr val="808284"/>
                </a:solidFill>
              </a:rPr>
              <a:t>da pesquisa em seres </a:t>
            </a:r>
            <a:r>
              <a:rPr lang="pt-BR" sz="1200" dirty="0" smtClean="0">
                <a:solidFill>
                  <a:srgbClr val="808284"/>
                </a:solidFill>
              </a:rPr>
              <a:t>humanos, </a:t>
            </a:r>
            <a:r>
              <a:rPr lang="pt-BR" sz="1200" dirty="0">
                <a:solidFill>
                  <a:srgbClr val="808284"/>
                </a:solidFill>
              </a:rPr>
              <a:t>sendo o nosso sistema reconhecido internacionalmente pela proteção ao participante de pesquisa. </a:t>
            </a:r>
            <a:endParaRPr lang="pt-BR" sz="1200" dirty="0" smtClean="0">
              <a:solidFill>
                <a:srgbClr val="808284"/>
              </a:solidFill>
            </a:endParaRPr>
          </a:p>
          <a:p>
            <a:endParaRPr lang="pt-BR" sz="1200" dirty="0">
              <a:solidFill>
                <a:srgbClr val="808284"/>
              </a:solidFill>
            </a:endParaRPr>
          </a:p>
          <a:p>
            <a:r>
              <a:rPr lang="pt-BR" sz="1200" dirty="0" smtClean="0">
                <a:solidFill>
                  <a:srgbClr val="808284"/>
                </a:solidFill>
              </a:rPr>
              <a:t>Além </a:t>
            </a:r>
            <a:r>
              <a:rPr lang="pt-BR" sz="1200" dirty="0">
                <a:solidFill>
                  <a:srgbClr val="808284"/>
                </a:solidFill>
              </a:rPr>
              <a:t>destas normas, existem outras correlatas a atividade de </a:t>
            </a:r>
            <a:r>
              <a:rPr lang="pt-BR" sz="1200" dirty="0" smtClean="0">
                <a:solidFill>
                  <a:srgbClr val="808284"/>
                </a:solidFill>
              </a:rPr>
              <a:t>pesquisa.</a:t>
            </a:r>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lvl="1">
              <a:buSzPts val="1600"/>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23" name="Google Shape;401;p61">
            <a:extLst>
              <a:ext uri="{FF2B5EF4-FFF2-40B4-BE49-F238E27FC236}">
                <a16:creationId xmlns="" xmlns:a16="http://schemas.microsoft.com/office/drawing/2014/main" id="{9D01709D-51A5-764D-B320-23B8814D1755}"/>
              </a:ext>
            </a:extLst>
          </p:cNvPr>
          <p:cNvSpPr txBox="1"/>
          <p:nvPr/>
        </p:nvSpPr>
        <p:spPr>
          <a:xfrm>
            <a:off x="957153" y="3367043"/>
            <a:ext cx="3376432" cy="408796"/>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Clique nas datas destacadas para conhecer as outras normativas aplicáveis.  </a:t>
            </a:r>
            <a:endParaRPr lang="pt-BR" sz="1200" b="1" dirty="0">
              <a:solidFill>
                <a:srgbClr val="FECE22"/>
              </a:solidFill>
            </a:endParaRPr>
          </a:p>
        </p:txBody>
      </p:sp>
      <p:sp>
        <p:nvSpPr>
          <p:cNvPr id="19" name="Elipse 18"/>
          <p:cNvSpPr/>
          <p:nvPr/>
        </p:nvSpPr>
        <p:spPr>
          <a:xfrm>
            <a:off x="6257487" y="1709100"/>
            <a:ext cx="202069" cy="19418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Conector reto 20"/>
          <p:cNvCxnSpPr/>
          <p:nvPr/>
        </p:nvCxnSpPr>
        <p:spPr>
          <a:xfrm>
            <a:off x="5779008" y="1804416"/>
            <a:ext cx="299307" cy="1776"/>
          </a:xfrm>
          <a:prstGeom prst="line">
            <a:avLst/>
          </a:prstGeom>
        </p:spPr>
        <p:style>
          <a:lnRef idx="1">
            <a:schemeClr val="accent1"/>
          </a:lnRef>
          <a:fillRef idx="0">
            <a:schemeClr val="accent1"/>
          </a:fillRef>
          <a:effectRef idx="0">
            <a:schemeClr val="accent1"/>
          </a:effectRef>
          <a:fontRef idx="minor">
            <a:schemeClr val="tx1"/>
          </a:fontRef>
        </p:style>
      </p:cxnSp>
      <p:sp>
        <p:nvSpPr>
          <p:cNvPr id="26" name="CaixaDeTexto 25"/>
          <p:cNvSpPr txBox="1"/>
          <p:nvPr/>
        </p:nvSpPr>
        <p:spPr>
          <a:xfrm>
            <a:off x="6012604" y="1193552"/>
            <a:ext cx="593243" cy="307777"/>
          </a:xfrm>
          <a:prstGeom prst="rect">
            <a:avLst/>
          </a:prstGeom>
          <a:noFill/>
        </p:spPr>
        <p:txBody>
          <a:bodyPr wrap="square" rtlCol="0">
            <a:spAutoFit/>
          </a:bodyPr>
          <a:lstStyle/>
          <a:p>
            <a:r>
              <a:rPr lang="pt-BR" b="1" dirty="0" smtClean="0">
                <a:solidFill>
                  <a:schemeClr val="bg1">
                    <a:lumMod val="65000"/>
                  </a:schemeClr>
                </a:solidFill>
              </a:rPr>
              <a:t>1988</a:t>
            </a:r>
            <a:endParaRPr lang="pt-BR" b="1" dirty="0">
              <a:solidFill>
                <a:schemeClr val="bg1">
                  <a:lumMod val="65000"/>
                </a:schemeClr>
              </a:solidFill>
            </a:endParaRPr>
          </a:p>
        </p:txBody>
      </p:sp>
      <p:sp>
        <p:nvSpPr>
          <p:cNvPr id="27" name="Elipse 26"/>
          <p:cNvSpPr/>
          <p:nvPr/>
        </p:nvSpPr>
        <p:spPr>
          <a:xfrm>
            <a:off x="6256307" y="2322115"/>
            <a:ext cx="202069" cy="19418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8" name="Conector reto 27"/>
          <p:cNvCxnSpPr/>
          <p:nvPr/>
        </p:nvCxnSpPr>
        <p:spPr>
          <a:xfrm flipV="1">
            <a:off x="6626444" y="2429633"/>
            <a:ext cx="285252" cy="1149"/>
          </a:xfrm>
          <a:prstGeom prst="line">
            <a:avLst/>
          </a:prstGeom>
        </p:spPr>
        <p:style>
          <a:lnRef idx="1">
            <a:schemeClr val="accent1"/>
          </a:lnRef>
          <a:fillRef idx="0">
            <a:schemeClr val="accent1"/>
          </a:fillRef>
          <a:effectRef idx="0">
            <a:schemeClr val="accent1"/>
          </a:effectRef>
          <a:fontRef idx="minor">
            <a:schemeClr val="tx1"/>
          </a:fontRef>
        </p:style>
      </p:cxnSp>
      <p:sp>
        <p:nvSpPr>
          <p:cNvPr id="29" name="CaixaDeTexto 28"/>
          <p:cNvSpPr txBox="1"/>
          <p:nvPr/>
        </p:nvSpPr>
        <p:spPr>
          <a:xfrm>
            <a:off x="5241783" y="2867506"/>
            <a:ext cx="1094872" cy="307777"/>
          </a:xfrm>
          <a:prstGeom prst="rect">
            <a:avLst/>
          </a:prstGeom>
          <a:noFill/>
        </p:spPr>
        <p:txBody>
          <a:bodyPr wrap="square" rtlCol="0">
            <a:spAutoFit/>
          </a:bodyPr>
          <a:lstStyle/>
          <a:p>
            <a:r>
              <a:rPr lang="pt-BR" b="1" dirty="0"/>
              <a:t>2005</a:t>
            </a:r>
          </a:p>
        </p:txBody>
      </p:sp>
      <p:sp>
        <p:nvSpPr>
          <p:cNvPr id="31" name="Retângulo 30"/>
          <p:cNvSpPr/>
          <p:nvPr/>
        </p:nvSpPr>
        <p:spPr>
          <a:xfrm>
            <a:off x="8755065" y="182864"/>
            <a:ext cx="2326265" cy="2246769"/>
          </a:xfrm>
          <a:prstGeom prst="rect">
            <a:avLst/>
          </a:prstGeom>
          <a:solidFill>
            <a:srgbClr val="FFFF00"/>
          </a:solidFill>
        </p:spPr>
        <p:txBody>
          <a:bodyPr wrap="square">
            <a:spAutoFit/>
          </a:bodyPr>
          <a:lstStyle/>
          <a:p>
            <a:pPr algn="ctr"/>
            <a:r>
              <a:rPr lang="pt-BR" b="1" dirty="0">
                <a:solidFill>
                  <a:schemeClr val="tx1"/>
                </a:solidFill>
              </a:rPr>
              <a:t>[Inserir uma LINHA DO TEMPO </a:t>
            </a:r>
            <a:r>
              <a:rPr lang="pt-BR" b="1" dirty="0" smtClean="0">
                <a:solidFill>
                  <a:schemeClr val="tx1"/>
                </a:solidFill>
              </a:rPr>
              <a:t>ao </a:t>
            </a:r>
            <a:r>
              <a:rPr lang="pt-BR" b="1" dirty="0">
                <a:solidFill>
                  <a:schemeClr val="tx1"/>
                </a:solidFill>
              </a:rPr>
              <a:t>passar o cursor abre um POP-UP com o link da normativa e o comentário]</a:t>
            </a:r>
          </a:p>
          <a:p>
            <a:pPr algn="ctr"/>
            <a:endParaRPr lang="pt-BR" b="1" dirty="0">
              <a:solidFill>
                <a:schemeClr val="tx1"/>
              </a:solidFill>
            </a:endParaRPr>
          </a:p>
          <a:p>
            <a:pPr algn="ctr"/>
            <a:r>
              <a:rPr lang="pt-BR" dirty="0">
                <a:solidFill>
                  <a:schemeClr val="tx1"/>
                </a:solidFill>
              </a:rPr>
              <a:t>Nos slides seguintes estarão sinalizados as resoluções </a:t>
            </a:r>
            <a:r>
              <a:rPr lang="pt-BR" dirty="0" smtClean="0">
                <a:solidFill>
                  <a:schemeClr val="tx1"/>
                </a:solidFill>
              </a:rPr>
              <a:t>e </a:t>
            </a:r>
            <a:r>
              <a:rPr lang="pt-BR" dirty="0">
                <a:solidFill>
                  <a:schemeClr val="tx1"/>
                </a:solidFill>
              </a:rPr>
              <a:t>os respectivos conteúdos.</a:t>
            </a:r>
          </a:p>
        </p:txBody>
      </p:sp>
      <p:pic>
        <p:nvPicPr>
          <p:cNvPr id="1026" name="Picture 2" descr="Infográficos verticais da linha do tempo com lugar para ícones datas e texto, ilustração vetorial eps10"/>
          <p:cNvPicPr>
            <a:picLocks noChangeAspect="1" noChangeArrowheads="1"/>
          </p:cNvPicPr>
          <p:nvPr/>
        </p:nvPicPr>
        <p:blipFill rotWithShape="1">
          <a:blip r:embed="rId5">
            <a:extLst>
              <a:ext uri="{28A0092B-C50C-407E-A947-70E740481C1C}">
                <a14:useLocalDpi xmlns:a14="http://schemas.microsoft.com/office/drawing/2010/main" val="0"/>
              </a:ext>
            </a:extLst>
          </a:blip>
          <a:srcRect r="50455"/>
          <a:stretch/>
        </p:blipFill>
        <p:spPr bwMode="auto">
          <a:xfrm>
            <a:off x="7081785" y="228267"/>
            <a:ext cx="1550699" cy="1576150"/>
          </a:xfrm>
          <a:prstGeom prst="rect">
            <a:avLst/>
          </a:prstGeom>
          <a:noFill/>
          <a:extLst>
            <a:ext uri="{909E8E84-426E-40DD-AFC4-6F175D3DCCD1}">
              <a14:hiddenFill xmlns:a14="http://schemas.microsoft.com/office/drawing/2010/main">
                <a:solidFill>
                  <a:srgbClr val="FFFFFF"/>
                </a:solidFill>
              </a14:hiddenFill>
            </a:ext>
          </a:extLst>
        </p:spPr>
      </p:pic>
      <p:sp>
        <p:nvSpPr>
          <p:cNvPr id="32" name="Elipse 31"/>
          <p:cNvSpPr/>
          <p:nvPr/>
        </p:nvSpPr>
        <p:spPr>
          <a:xfrm>
            <a:off x="6256307" y="2908270"/>
            <a:ext cx="202069" cy="19418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3" name="Conector reto 32"/>
          <p:cNvCxnSpPr/>
          <p:nvPr/>
        </p:nvCxnSpPr>
        <p:spPr>
          <a:xfrm flipV="1">
            <a:off x="5779008" y="3005362"/>
            <a:ext cx="298127" cy="6062"/>
          </a:xfrm>
          <a:prstGeom prst="line">
            <a:avLst/>
          </a:prstGeom>
        </p:spPr>
        <p:style>
          <a:lnRef idx="1">
            <a:schemeClr val="accent1"/>
          </a:lnRef>
          <a:fillRef idx="0">
            <a:schemeClr val="accent1"/>
          </a:fillRef>
          <a:effectRef idx="0">
            <a:schemeClr val="accent1"/>
          </a:effectRef>
          <a:fontRef idx="minor">
            <a:schemeClr val="tx1"/>
          </a:fontRef>
        </p:style>
      </p:cxnSp>
      <p:sp>
        <p:nvSpPr>
          <p:cNvPr id="34" name="Elipse 33"/>
          <p:cNvSpPr/>
          <p:nvPr/>
        </p:nvSpPr>
        <p:spPr>
          <a:xfrm>
            <a:off x="6253434" y="3477113"/>
            <a:ext cx="202069" cy="19418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5" name="Conector reto 34"/>
          <p:cNvCxnSpPr/>
          <p:nvPr/>
        </p:nvCxnSpPr>
        <p:spPr>
          <a:xfrm flipV="1">
            <a:off x="6623571" y="3584448"/>
            <a:ext cx="288125" cy="1332"/>
          </a:xfrm>
          <a:prstGeom prst="line">
            <a:avLst/>
          </a:prstGeom>
        </p:spPr>
        <p:style>
          <a:lnRef idx="1">
            <a:schemeClr val="accent1"/>
          </a:lnRef>
          <a:fillRef idx="0">
            <a:schemeClr val="accent1"/>
          </a:fillRef>
          <a:effectRef idx="0">
            <a:schemeClr val="accent1"/>
          </a:effectRef>
          <a:fontRef idx="minor">
            <a:schemeClr val="tx1"/>
          </a:fontRef>
        </p:style>
      </p:cxnSp>
      <p:sp>
        <p:nvSpPr>
          <p:cNvPr id="38" name="Elipse 37"/>
          <p:cNvSpPr/>
          <p:nvPr/>
        </p:nvSpPr>
        <p:spPr>
          <a:xfrm>
            <a:off x="6248168" y="3976159"/>
            <a:ext cx="202069" cy="19418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9" name="Conector reto 38"/>
          <p:cNvCxnSpPr/>
          <p:nvPr/>
        </p:nvCxnSpPr>
        <p:spPr>
          <a:xfrm flipV="1">
            <a:off x="5779008" y="4073251"/>
            <a:ext cx="289988" cy="11069"/>
          </a:xfrm>
          <a:prstGeom prst="line">
            <a:avLst/>
          </a:prstGeom>
        </p:spPr>
        <p:style>
          <a:lnRef idx="1">
            <a:schemeClr val="accent1"/>
          </a:lnRef>
          <a:fillRef idx="0">
            <a:schemeClr val="accent1"/>
          </a:fillRef>
          <a:effectRef idx="0">
            <a:schemeClr val="accent1"/>
          </a:effectRef>
          <a:fontRef idx="minor">
            <a:schemeClr val="tx1"/>
          </a:fontRef>
        </p:style>
      </p:cxnSp>
      <p:sp>
        <p:nvSpPr>
          <p:cNvPr id="48" name="CaixaDeTexto 47"/>
          <p:cNvSpPr txBox="1"/>
          <p:nvPr/>
        </p:nvSpPr>
        <p:spPr>
          <a:xfrm>
            <a:off x="5090966" y="1651791"/>
            <a:ext cx="593243" cy="307777"/>
          </a:xfrm>
          <a:prstGeom prst="rect">
            <a:avLst/>
          </a:prstGeom>
          <a:noFill/>
        </p:spPr>
        <p:txBody>
          <a:bodyPr wrap="square" rtlCol="0">
            <a:spAutoFit/>
          </a:bodyPr>
          <a:lstStyle/>
          <a:p>
            <a:r>
              <a:rPr lang="pt-BR" b="1" dirty="0" smtClean="0"/>
              <a:t>1992</a:t>
            </a:r>
            <a:endParaRPr lang="pt-BR" b="1" dirty="0"/>
          </a:p>
        </p:txBody>
      </p:sp>
      <p:sp>
        <p:nvSpPr>
          <p:cNvPr id="49" name="CaixaDeTexto 48"/>
          <p:cNvSpPr txBox="1"/>
          <p:nvPr/>
        </p:nvSpPr>
        <p:spPr>
          <a:xfrm>
            <a:off x="6959204" y="2255174"/>
            <a:ext cx="593243" cy="307777"/>
          </a:xfrm>
          <a:prstGeom prst="rect">
            <a:avLst/>
          </a:prstGeom>
          <a:noFill/>
        </p:spPr>
        <p:txBody>
          <a:bodyPr wrap="square" rtlCol="0">
            <a:spAutoFit/>
          </a:bodyPr>
          <a:lstStyle/>
          <a:p>
            <a:r>
              <a:rPr lang="pt-BR" b="1" dirty="0" smtClean="0"/>
              <a:t>1998</a:t>
            </a:r>
            <a:endParaRPr lang="pt-BR" b="1" dirty="0"/>
          </a:p>
        </p:txBody>
      </p:sp>
      <p:sp>
        <p:nvSpPr>
          <p:cNvPr id="50" name="CaixaDeTexto 49"/>
          <p:cNvSpPr txBox="1"/>
          <p:nvPr/>
        </p:nvSpPr>
        <p:spPr>
          <a:xfrm>
            <a:off x="7043338" y="3430559"/>
            <a:ext cx="1094872" cy="307777"/>
          </a:xfrm>
          <a:prstGeom prst="rect">
            <a:avLst/>
          </a:prstGeom>
          <a:noFill/>
        </p:spPr>
        <p:txBody>
          <a:bodyPr wrap="square" rtlCol="0">
            <a:spAutoFit/>
          </a:bodyPr>
          <a:lstStyle/>
          <a:p>
            <a:r>
              <a:rPr lang="pt-BR" b="1" dirty="0" smtClean="0"/>
              <a:t>2012</a:t>
            </a:r>
            <a:endParaRPr lang="pt-BR" b="1" dirty="0"/>
          </a:p>
        </p:txBody>
      </p:sp>
      <p:sp>
        <p:nvSpPr>
          <p:cNvPr id="51" name="CaixaDeTexto 50"/>
          <p:cNvSpPr txBox="1"/>
          <p:nvPr/>
        </p:nvSpPr>
        <p:spPr>
          <a:xfrm>
            <a:off x="5161435" y="3928005"/>
            <a:ext cx="1094872" cy="307777"/>
          </a:xfrm>
          <a:prstGeom prst="rect">
            <a:avLst/>
          </a:prstGeom>
          <a:noFill/>
        </p:spPr>
        <p:txBody>
          <a:bodyPr wrap="square" rtlCol="0">
            <a:spAutoFit/>
          </a:bodyPr>
          <a:lstStyle/>
          <a:p>
            <a:r>
              <a:rPr lang="pt-BR" b="1" dirty="0" smtClean="0"/>
              <a:t>2019</a:t>
            </a:r>
            <a:endParaRPr lang="pt-BR" b="1" dirty="0"/>
          </a:p>
        </p:txBody>
      </p:sp>
      <p:sp>
        <p:nvSpPr>
          <p:cNvPr id="52" name="Google Shape;398;p61"/>
          <p:cNvSpPr/>
          <p:nvPr/>
        </p:nvSpPr>
        <p:spPr>
          <a:xfrm>
            <a:off x="7857134" y="5204989"/>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16</a:t>
            </a:r>
            <a:endParaRPr sz="12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375633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7168" y="151390"/>
            <a:ext cx="7886700" cy="424763"/>
          </a:xfrm>
        </p:spPr>
        <p:txBody>
          <a:bodyPr/>
          <a:lstStyle/>
          <a:p>
            <a:r>
              <a:rPr lang="pt-BR" sz="1600" b="1" dirty="0" smtClean="0"/>
              <a:t>Conteúdo </a:t>
            </a:r>
            <a:r>
              <a:rPr lang="pt-BR" sz="1600" b="1" dirty="0" err="1" smtClean="0"/>
              <a:t>Timeline</a:t>
            </a:r>
            <a:endParaRPr lang="pt-BR" sz="1600" b="1" dirty="0"/>
          </a:p>
        </p:txBody>
      </p:sp>
      <p:sp>
        <p:nvSpPr>
          <p:cNvPr id="3" name="Espaço Reservado para Texto 2"/>
          <p:cNvSpPr>
            <a:spLocks noGrp="1"/>
          </p:cNvSpPr>
          <p:nvPr>
            <p:ph type="body" idx="1"/>
          </p:nvPr>
        </p:nvSpPr>
        <p:spPr>
          <a:xfrm>
            <a:off x="-36576" y="383870"/>
            <a:ext cx="9180576" cy="4192310"/>
          </a:xfrm>
        </p:spPr>
        <p:txBody>
          <a:bodyPr/>
          <a:lstStyle/>
          <a:p>
            <a:r>
              <a:rPr lang="pt-BR" sz="1200" b="1" u="sng" dirty="0" smtClean="0">
                <a:solidFill>
                  <a:srgbClr val="FF0000"/>
                </a:solidFill>
              </a:rPr>
              <a:t>Lei </a:t>
            </a:r>
            <a:r>
              <a:rPr lang="pt-BR" sz="1200" b="1" u="sng" dirty="0">
                <a:solidFill>
                  <a:srgbClr val="FF0000"/>
                </a:solidFill>
              </a:rPr>
              <a:t>nº 8.501</a:t>
            </a:r>
            <a:r>
              <a:rPr lang="pt-BR" sz="1200" dirty="0"/>
              <a:t>, de 30 de novembro de 1992 (inserir link - </a:t>
            </a:r>
            <a:r>
              <a:rPr lang="pt-BR" sz="1200" u="sng" dirty="0">
                <a:hlinkClick r:id="rId2"/>
              </a:rPr>
              <a:t>http://www.planalto.gov.br/ccivil_03/Leis/L8501.htm</a:t>
            </a:r>
            <a:r>
              <a:rPr lang="pt-BR" sz="1200" dirty="0"/>
              <a:t>)</a:t>
            </a:r>
          </a:p>
          <a:p>
            <a:r>
              <a:rPr lang="pt-BR" sz="1200" dirty="0" smtClean="0"/>
              <a:t>Dispõe </a:t>
            </a:r>
            <a:r>
              <a:rPr lang="pt-BR" sz="1200" dirty="0"/>
              <a:t>sobre a utilização de cadáver não reclamado, para fins de estudos ou pesquisas científicas. </a:t>
            </a:r>
            <a:endParaRPr lang="pt-BR" sz="1200" dirty="0" smtClean="0"/>
          </a:p>
          <a:p>
            <a:endParaRPr lang="pt-BR" sz="1200" b="1" u="sng" dirty="0" smtClean="0">
              <a:solidFill>
                <a:srgbClr val="FF0000"/>
              </a:solidFill>
            </a:endParaRPr>
          </a:p>
          <a:p>
            <a:r>
              <a:rPr lang="pt-BR" sz="1200" b="1" u="sng" dirty="0">
                <a:solidFill>
                  <a:srgbClr val="FF0000"/>
                </a:solidFill>
              </a:rPr>
              <a:t>Lei nº 11.105</a:t>
            </a:r>
            <a:r>
              <a:rPr lang="pt-BR" sz="1200" b="1" dirty="0"/>
              <a:t>, </a:t>
            </a:r>
            <a:r>
              <a:rPr lang="pt-BR" sz="1200" dirty="0"/>
              <a:t>de 24 de março de 2005</a:t>
            </a:r>
            <a:r>
              <a:rPr lang="pt-BR" sz="1200" b="1" dirty="0"/>
              <a:t> (</a:t>
            </a:r>
            <a:r>
              <a:rPr lang="pt-BR" sz="1200" dirty="0"/>
              <a:t>Lei de Biossegurança) (inserir link - </a:t>
            </a:r>
            <a:r>
              <a:rPr lang="pt-BR" sz="1200" u="sng" dirty="0">
                <a:hlinkClick r:id="rId3"/>
              </a:rPr>
              <a:t>http://www.planalto.gov.br/ccivil_03/_Ato2004-2006/2005/Lei/L11105.htm</a:t>
            </a:r>
            <a:r>
              <a:rPr lang="pt-BR" sz="1200" dirty="0"/>
              <a:t>)</a:t>
            </a:r>
            <a:r>
              <a:rPr lang="pt-BR" sz="1200" dirty="0" smtClean="0"/>
              <a:t> </a:t>
            </a:r>
          </a:p>
          <a:p>
            <a:pPr marL="228600" indent="0"/>
            <a:r>
              <a:rPr lang="pt-BR" sz="1200" dirty="0"/>
              <a:t>Estabelece normas de segurança e mecanismos de fiscalização de atividades que envolvam organismos geneticamente modificados – OGM, além de permitir para fins de pesquisa e terapia, a utilização de células-tronco embrionárias obtidas de embriões humanos produzidos por fertilização in vitro e não utilizados no respectivo procedimento, sob condições específicas</a:t>
            </a:r>
            <a:r>
              <a:rPr lang="pt-BR" sz="1200" dirty="0" smtClean="0"/>
              <a:t>.</a:t>
            </a:r>
          </a:p>
          <a:p>
            <a:pPr marL="228600" indent="0"/>
            <a:endParaRPr lang="pt-BR" sz="1200" dirty="0"/>
          </a:p>
          <a:p>
            <a:pPr marL="228600" indent="0"/>
            <a:r>
              <a:rPr lang="pt-BR" sz="1200" b="1" u="sng" dirty="0">
                <a:solidFill>
                  <a:srgbClr val="FF0000"/>
                </a:solidFill>
              </a:rPr>
              <a:t>Resolução CFM Nº 1982</a:t>
            </a:r>
            <a:r>
              <a:rPr lang="pt-BR" sz="1200" dirty="0"/>
              <a:t>, de 27 de fevereiro de 2012</a:t>
            </a:r>
            <a:r>
              <a:rPr lang="pt-BR" sz="1200" b="1" dirty="0"/>
              <a:t> </a:t>
            </a:r>
            <a:r>
              <a:rPr lang="pt-BR" sz="1200" dirty="0"/>
              <a:t>(inserir link</a:t>
            </a:r>
            <a:r>
              <a:rPr lang="pt-BR" sz="1200" b="1" dirty="0"/>
              <a:t> - </a:t>
            </a:r>
            <a:r>
              <a:rPr lang="pt-BR" sz="1200" b="1" u="sng" dirty="0">
                <a:hlinkClick r:id="rId4"/>
              </a:rPr>
              <a:t>https://sistemas.cfm.org.br/normas/visualizar/resolucoes/BR/2012/1982</a:t>
            </a:r>
            <a:r>
              <a:rPr lang="pt-BR" sz="1200" b="1" dirty="0"/>
              <a:t>)</a:t>
            </a:r>
            <a:endParaRPr lang="pt-BR" sz="1200" dirty="0"/>
          </a:p>
          <a:p>
            <a:pPr marL="228600" indent="0"/>
            <a:r>
              <a:rPr lang="pt-BR" sz="1200" dirty="0" smtClean="0"/>
              <a:t>Dispõe </a:t>
            </a:r>
            <a:r>
              <a:rPr lang="pt-BR" sz="1200" dirty="0"/>
              <a:t>de </a:t>
            </a:r>
            <a:r>
              <a:rPr lang="pt-BR" sz="1200" dirty="0" smtClean="0"/>
              <a:t>critério </a:t>
            </a:r>
            <a:r>
              <a:rPr lang="pt-BR" sz="1200" dirty="0"/>
              <a:t>para avaliação e reconhecimento de novos procedimentos e terapias médicas. </a:t>
            </a:r>
            <a:endParaRPr lang="pt-BR" sz="1200" dirty="0" smtClean="0"/>
          </a:p>
          <a:p>
            <a:pPr marL="228600" indent="0"/>
            <a:endParaRPr lang="pt-BR" sz="1200" dirty="0" smtClean="0"/>
          </a:p>
          <a:p>
            <a:pPr marL="228600" indent="0"/>
            <a:r>
              <a:rPr lang="pt-BR" sz="1200" b="1" u="sng" dirty="0">
                <a:solidFill>
                  <a:srgbClr val="FF0000"/>
                </a:solidFill>
              </a:rPr>
              <a:t>Portaria 271 E/SPL</a:t>
            </a:r>
            <a:r>
              <a:rPr lang="pt-BR" sz="1200" b="1" dirty="0"/>
              <a:t>, </a:t>
            </a:r>
            <a:r>
              <a:rPr lang="pt-BR" sz="1200" dirty="0"/>
              <a:t>de 01 de julho de 1998 (inserir link - </a:t>
            </a:r>
            <a:r>
              <a:rPr lang="pt-BR" sz="1200" u="sng" dirty="0">
                <a:hlinkClick r:id="rId5"/>
              </a:rPr>
              <a:t>https://www.anac.gov.br/assuntos/legislacao/legislacao-1/portarias/portarias-1998/portaria-no-271e-spl-de-01-07-1998/@@display-file/arquivo_norma/port271ESPL.pdf</a:t>
            </a:r>
            <a:r>
              <a:rPr lang="pt-BR" sz="1200" dirty="0"/>
              <a:t>)</a:t>
            </a:r>
          </a:p>
          <a:p>
            <a:pPr marL="228600" indent="0"/>
            <a:r>
              <a:rPr lang="pt-BR" sz="1200" dirty="0" smtClean="0"/>
              <a:t>Define </a:t>
            </a:r>
            <a:r>
              <a:rPr lang="pt-BR" sz="1200" dirty="0"/>
              <a:t>os documentos obrigatórios para o Embarque de Cargas Perigosas. </a:t>
            </a:r>
            <a:endParaRPr lang="pt-BR" sz="1200" dirty="0" smtClean="0"/>
          </a:p>
          <a:p>
            <a:pPr marL="228600" indent="0"/>
            <a:endParaRPr lang="pt-BR" sz="1200" dirty="0" smtClean="0"/>
          </a:p>
          <a:p>
            <a:pPr marL="228600" indent="0"/>
            <a:r>
              <a:rPr lang="pt-BR" sz="1200" b="1" u="sng" dirty="0" smtClean="0">
                <a:solidFill>
                  <a:srgbClr val="FF0000"/>
                </a:solidFill>
              </a:rPr>
              <a:t>Resolução </a:t>
            </a:r>
            <a:r>
              <a:rPr lang="pt-BR" sz="1200" b="1" u="sng" dirty="0">
                <a:solidFill>
                  <a:srgbClr val="FF0000"/>
                </a:solidFill>
              </a:rPr>
              <a:t>5848</a:t>
            </a:r>
            <a:r>
              <a:rPr lang="pt-BR" sz="1200" b="1" dirty="0"/>
              <a:t>, </a:t>
            </a:r>
            <a:r>
              <a:rPr lang="pt-BR" sz="1200" dirty="0"/>
              <a:t>de 25 de junho de 2019 (inserir link - </a:t>
            </a:r>
            <a:r>
              <a:rPr lang="pt-BR" sz="1200" u="sng" dirty="0">
                <a:hlinkClick r:id="rId6"/>
              </a:rPr>
              <a:t>https://anttlegis.antt.gov.br/action/ActionDatalegis.php?acao=gerarPdf&amp;html=https%3A%2F%2Fanttlegis.antt.gov.br%2Faction%2FActionDatalegis.php%3Facao%3DabrirTextoAto%26tipo%3DRES%26numeroAto%3D00005848%26seqAto%3D000%26valorAno%3D2019%26orgao%3DDG%2FANTT%2FMI%26cod_modulo%3D161%26cod_menu%3D6616</a:t>
            </a:r>
            <a:r>
              <a:rPr lang="pt-BR" sz="1200" dirty="0"/>
              <a:t>).</a:t>
            </a:r>
          </a:p>
          <a:p>
            <a:pPr marL="228600" indent="0"/>
            <a:r>
              <a:rPr lang="pt-BR" sz="1200" dirty="0" smtClean="0"/>
              <a:t>Regulamento </a:t>
            </a:r>
            <a:r>
              <a:rPr lang="pt-BR" sz="1200" dirty="0"/>
              <a:t>para o Transporte Rodoviário de Produtos Perigosos e dá outras providências. </a:t>
            </a:r>
          </a:p>
        </p:txBody>
      </p:sp>
      <p:sp>
        <p:nvSpPr>
          <p:cNvPr id="4" name="Retângulo 3"/>
          <p:cNvSpPr/>
          <p:nvPr/>
        </p:nvSpPr>
        <p:spPr>
          <a:xfrm>
            <a:off x="8888540" y="206254"/>
            <a:ext cx="2108644" cy="20736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cada nome de resolução deve ter um link </a:t>
            </a:r>
            <a:r>
              <a:rPr lang="pt-BR" dirty="0" err="1" smtClean="0">
                <a:solidFill>
                  <a:schemeClr val="tx1"/>
                </a:solidFill>
              </a:rPr>
              <a:t>clicável</a:t>
            </a:r>
            <a:r>
              <a:rPr lang="pt-BR" dirty="0" smtClean="0">
                <a:solidFill>
                  <a:schemeClr val="tx1"/>
                </a:solidFill>
              </a:rPr>
              <a:t> </a:t>
            </a:r>
            <a:r>
              <a:rPr lang="pt-BR" dirty="0" smtClean="0">
                <a:solidFill>
                  <a:srgbClr val="FF0000"/>
                </a:solidFill>
              </a:rPr>
              <a:t>(se houver) </a:t>
            </a:r>
            <a:r>
              <a:rPr lang="pt-BR" dirty="0" smtClean="0">
                <a:solidFill>
                  <a:schemeClr val="tx1"/>
                </a:solidFill>
              </a:rPr>
              <a:t>que irá redirecionar para a página da respectiva resolução na internet.</a:t>
            </a:r>
            <a:endParaRPr lang="pt-BR" dirty="0">
              <a:solidFill>
                <a:schemeClr val="tx1"/>
              </a:solidFill>
            </a:endParaRPr>
          </a:p>
          <a:p>
            <a:pPr algn="ctr"/>
            <a:endParaRPr lang="pt-BR" b="1" dirty="0" smtClean="0">
              <a:solidFill>
                <a:schemeClr val="tx1"/>
              </a:solidFill>
            </a:endParaRPr>
          </a:p>
        </p:txBody>
      </p:sp>
    </p:spTree>
    <p:extLst>
      <p:ext uri="{BB962C8B-B14F-4D97-AF65-F5344CB8AC3E}">
        <p14:creationId xmlns:p14="http://schemas.microsoft.com/office/powerpoint/2010/main" val="2676936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grpSp>
        <p:nvGrpSpPr>
          <p:cNvPr id="6" name="Grupo 5"/>
          <p:cNvGrpSpPr/>
          <p:nvPr/>
        </p:nvGrpSpPr>
        <p:grpSpPr>
          <a:xfrm>
            <a:off x="-1" y="0"/>
            <a:ext cx="9228221" cy="5895474"/>
            <a:chOff x="-1" y="0"/>
            <a:chExt cx="9228221" cy="5895474"/>
          </a:xfrm>
        </p:grpSpPr>
        <p:pic>
          <p:nvPicPr>
            <p:cNvPr id="4" name="Imagem 3"/>
            <p:cNvPicPr>
              <a:picLocks noChangeAspect="1"/>
            </p:cNvPicPr>
            <p:nvPr/>
          </p:nvPicPr>
          <p:blipFill>
            <a:blip r:embed="rId2"/>
            <a:stretch>
              <a:fillRect/>
            </a:stretch>
          </p:blipFill>
          <p:spPr>
            <a:xfrm>
              <a:off x="-1" y="0"/>
              <a:ext cx="9228221" cy="5895474"/>
            </a:xfrm>
            <a:prstGeom prst="rect">
              <a:avLst/>
            </a:prstGeom>
          </p:spPr>
        </p:pic>
        <p:sp>
          <p:nvSpPr>
            <p:cNvPr id="5" name="Retângulo 4"/>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12"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17</a:t>
            </a:r>
            <a:endParaRPr sz="1200" b="0" i="0" u="none" strike="noStrike" cap="none" dirty="0">
              <a:solidFill>
                <a:schemeClr val="lt1"/>
              </a:solidFill>
              <a:latin typeface="Arial"/>
              <a:ea typeface="Arial"/>
              <a:cs typeface="Arial"/>
              <a:sym typeface="Arial"/>
            </a:endParaRPr>
          </a:p>
        </p:txBody>
      </p:sp>
      <p:sp>
        <p:nvSpPr>
          <p:cNvPr id="13" name="Google Shape;396;p61"/>
          <p:cNvSpPr/>
          <p:nvPr/>
        </p:nvSpPr>
        <p:spPr>
          <a:xfrm>
            <a:off x="0" y="-318977"/>
            <a:ext cx="2371059"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b="0" i="0" u="none" strike="noStrike" cap="none" dirty="0" smtClean="0">
                <a:solidFill>
                  <a:schemeClr val="lt1"/>
                </a:solidFill>
                <a:latin typeface="Arial"/>
                <a:ea typeface="Arial"/>
                <a:cs typeface="Arial"/>
                <a:sym typeface="Arial"/>
              </a:rPr>
              <a:t>Imagem</a:t>
            </a:r>
            <a:endParaRPr sz="1200" b="0" i="0" u="none" strike="noStrike" cap="none" dirty="0">
              <a:solidFill>
                <a:schemeClr val="lt1"/>
              </a:solidFill>
              <a:latin typeface="Arial"/>
              <a:ea typeface="Arial"/>
              <a:cs typeface="Arial"/>
              <a:sym typeface="Arial"/>
            </a:endParaRPr>
          </a:p>
        </p:txBody>
      </p:sp>
      <p:sp>
        <p:nvSpPr>
          <p:cNvPr id="14"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16" name="Google Shape;399;p61"/>
          <p:cNvSpPr txBox="1"/>
          <p:nvPr/>
        </p:nvSpPr>
        <p:spPr>
          <a:xfrm>
            <a:off x="915219" y="1673281"/>
            <a:ext cx="2619052" cy="743639"/>
          </a:xfrm>
          <a:prstGeom prst="rect">
            <a:avLst/>
          </a:prstGeom>
          <a:solidFill>
            <a:schemeClr val="bg1"/>
          </a:solidFill>
          <a:ln>
            <a:noFill/>
          </a:ln>
        </p:spPr>
        <p:txBody>
          <a:bodyPr spcFirstLastPara="1" wrap="square" lIns="91425" tIns="45700" rIns="91425" bIns="45700" anchor="t" anchorCtr="0">
            <a:noAutofit/>
          </a:bodyPr>
          <a:lstStyle/>
          <a:p>
            <a:pPr>
              <a:buSzPts val="2000"/>
            </a:pPr>
            <a:r>
              <a:rPr lang="pt-BR" sz="2000" b="1" dirty="0" smtClean="0">
                <a:solidFill>
                  <a:srgbClr val="00A9B2"/>
                </a:solidFill>
              </a:rPr>
              <a:t>Conclusão</a:t>
            </a:r>
            <a:endParaRPr lang="pt-BR" sz="2000" b="1" dirty="0">
              <a:solidFill>
                <a:srgbClr val="00A9B2"/>
              </a:solidFill>
            </a:endParaRPr>
          </a:p>
        </p:txBody>
      </p:sp>
      <p:sp>
        <p:nvSpPr>
          <p:cNvPr id="17" name="Google Shape;388;p60"/>
          <p:cNvSpPr txBox="1"/>
          <p:nvPr/>
        </p:nvSpPr>
        <p:spPr>
          <a:xfrm>
            <a:off x="897340" y="2225262"/>
            <a:ext cx="3782296" cy="1758431"/>
          </a:xfrm>
          <a:prstGeom prst="rect">
            <a:avLst/>
          </a:prstGeom>
          <a:solidFill>
            <a:schemeClr val="bg1"/>
          </a:solidFill>
          <a:ln>
            <a:noFill/>
          </a:ln>
        </p:spPr>
        <p:txBody>
          <a:bodyPr spcFirstLastPara="1" wrap="square" lIns="91425" tIns="45700" rIns="91425" bIns="45700" anchor="t" anchorCtr="0">
            <a:noAutofit/>
          </a:bodyPr>
          <a:lstStyle/>
          <a:p>
            <a:r>
              <a:rPr lang="pt-BR" sz="1200" dirty="0">
                <a:solidFill>
                  <a:srgbClr val="808284"/>
                </a:solidFill>
              </a:rPr>
              <a:t>Neste módulo, você </a:t>
            </a:r>
            <a:r>
              <a:rPr lang="pt-BR" sz="1200" dirty="0" smtClean="0">
                <a:solidFill>
                  <a:srgbClr val="808284"/>
                </a:solidFill>
              </a:rPr>
              <a:t>conheceu </a:t>
            </a:r>
            <a:r>
              <a:rPr lang="pt-BR" sz="1200" dirty="0">
                <a:solidFill>
                  <a:srgbClr val="808284"/>
                </a:solidFill>
              </a:rPr>
              <a:t>as legislações aplicáveis e </a:t>
            </a:r>
            <a:r>
              <a:rPr lang="pt-BR" sz="1200" dirty="0" smtClean="0">
                <a:solidFill>
                  <a:srgbClr val="808284"/>
                </a:solidFill>
              </a:rPr>
              <a:t>pode refletir sobre o </a:t>
            </a:r>
            <a:r>
              <a:rPr lang="pt-BR" sz="1200" dirty="0">
                <a:solidFill>
                  <a:srgbClr val="808284"/>
                </a:solidFill>
              </a:rPr>
              <a:t>papel do </a:t>
            </a:r>
            <a:r>
              <a:rPr lang="pt-BR" sz="1200" dirty="0" smtClean="0">
                <a:solidFill>
                  <a:srgbClr val="808284"/>
                </a:solidFill>
              </a:rPr>
              <a:t>pesquisador de se manter atualizado acerca </a:t>
            </a:r>
            <a:r>
              <a:rPr lang="pt-BR" sz="1200" dirty="0">
                <a:solidFill>
                  <a:srgbClr val="808284"/>
                </a:solidFill>
              </a:rPr>
              <a:t>das normativas para a condução da pesquisa clínica.</a:t>
            </a:r>
          </a:p>
          <a:p>
            <a:endParaRPr lang="pt-BR" sz="1200" dirty="0">
              <a:solidFill>
                <a:srgbClr val="808284"/>
              </a:solidFill>
            </a:endParaRPr>
          </a:p>
          <a:p>
            <a:r>
              <a:rPr lang="pt-BR" sz="1200" dirty="0" smtClean="0">
                <a:solidFill>
                  <a:srgbClr val="808284"/>
                </a:solidFill>
              </a:rPr>
              <a:t>Agora</a:t>
            </a:r>
            <a:r>
              <a:rPr lang="pt-BR" sz="1200" dirty="0">
                <a:solidFill>
                  <a:srgbClr val="808284"/>
                </a:solidFill>
              </a:rPr>
              <a:t>, vamos testar seus conhecimentos?</a:t>
            </a:r>
          </a:p>
          <a:p>
            <a:endParaRPr lang="pt-BR" sz="1200" dirty="0">
              <a:solidFill>
                <a:srgbClr val="808284"/>
              </a:solidFill>
            </a:endParaRPr>
          </a:p>
          <a:p>
            <a:pPr marL="0" marR="0" lvl="0" indent="0" rtl="0">
              <a:lnSpc>
                <a:spcPct val="100000"/>
              </a:lnSpc>
              <a:spcBef>
                <a:spcPts val="0"/>
              </a:spcBef>
              <a:spcAft>
                <a:spcPts val="0"/>
              </a:spcAft>
              <a:buClr>
                <a:srgbClr val="000000"/>
              </a:buClr>
              <a:buSzPts val="1600"/>
              <a:buFont typeface="Arial"/>
              <a:buNone/>
            </a:pPr>
            <a:endParaRPr lang="pt-BR" sz="1200" dirty="0" smtClean="0">
              <a:solidFill>
                <a:srgbClr val="808284"/>
              </a:solidFill>
            </a:endParaRPr>
          </a:p>
          <a:p>
            <a:pPr marL="0" marR="0" lvl="0" indent="0" rtl="0">
              <a:lnSpc>
                <a:spcPct val="100000"/>
              </a:lnSpc>
              <a:spcBef>
                <a:spcPts val="0"/>
              </a:spcBef>
              <a:spcAft>
                <a:spcPts val="0"/>
              </a:spcAft>
              <a:buClr>
                <a:srgbClr val="000000"/>
              </a:buClr>
              <a:buSzPts val="1600"/>
              <a:buFont typeface="Arial"/>
              <a:buNone/>
            </a:pPr>
            <a:endParaRPr sz="1200" dirty="0">
              <a:solidFill>
                <a:srgbClr val="808284"/>
              </a:solidFill>
            </a:endParaRPr>
          </a:p>
          <a:p>
            <a:pPr marL="0" marR="0" lvl="0" indent="0" rtl="0">
              <a:lnSpc>
                <a:spcPct val="100000"/>
              </a:lnSpc>
              <a:spcBef>
                <a:spcPts val="0"/>
              </a:spcBef>
              <a:spcAft>
                <a:spcPts val="0"/>
              </a:spcAft>
              <a:buClr>
                <a:srgbClr val="000000"/>
              </a:buClr>
              <a:buSzPts val="1600"/>
              <a:buFont typeface="Arial"/>
              <a:buNone/>
            </a:pPr>
            <a:r>
              <a:rPr lang="pt-BR" sz="1200" dirty="0">
                <a:solidFill>
                  <a:srgbClr val="808284"/>
                </a:solidFill>
              </a:rPr>
              <a:t> </a:t>
            </a:r>
            <a:endParaRPr sz="1200" dirty="0">
              <a:solidFill>
                <a:srgbClr val="808284"/>
              </a:solidFill>
            </a:endParaRPr>
          </a:p>
        </p:txBody>
      </p:sp>
      <p:sp>
        <p:nvSpPr>
          <p:cNvPr id="7" name="Retângulo 6"/>
          <p:cNvSpPr/>
          <p:nvPr/>
        </p:nvSpPr>
        <p:spPr>
          <a:xfrm>
            <a:off x="4548851" y="865449"/>
            <a:ext cx="4065759" cy="4164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9" name="Picture 1">
            <a:extLst>
              <a:ext uri="{FF2B5EF4-FFF2-40B4-BE49-F238E27FC236}">
                <a16:creationId xmlns="" xmlns:a16="http://schemas.microsoft.com/office/drawing/2014/main" id="{62396A5C-8415-5546-9796-A212FB517515}"/>
              </a:ext>
            </a:extLst>
          </p:cNvPr>
          <p:cNvPicPr>
            <a:picLocks noChangeAspect="1"/>
          </p:cNvPicPr>
          <p:nvPr/>
        </p:nvPicPr>
        <p:blipFill>
          <a:blip r:embed="rId3"/>
          <a:stretch>
            <a:fillRect/>
          </a:stretch>
        </p:blipFill>
        <p:spPr>
          <a:xfrm>
            <a:off x="5293246" y="1924685"/>
            <a:ext cx="2543974" cy="2505498"/>
          </a:xfrm>
          <a:prstGeom prst="rect">
            <a:avLst/>
          </a:prstGeom>
        </p:spPr>
      </p:pic>
      <p:sp>
        <p:nvSpPr>
          <p:cNvPr id="15" name="Google Shape;398;p61"/>
          <p:cNvSpPr/>
          <p:nvPr/>
        </p:nvSpPr>
        <p:spPr>
          <a:xfrm>
            <a:off x="7837220" y="5249684"/>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17</a:t>
            </a:r>
            <a:endParaRPr sz="12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3159835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a:stretch>
            <a:fillRect/>
          </a:stretch>
        </p:blipFill>
        <p:spPr>
          <a:xfrm>
            <a:off x="0" y="-70798"/>
            <a:ext cx="9206320" cy="5849298"/>
          </a:xfrm>
          <a:prstGeom prst="rect">
            <a:avLst/>
          </a:prstGeom>
        </p:spPr>
      </p:pic>
      <p:sp>
        <p:nvSpPr>
          <p:cNvPr id="6" name="Google Shape;399;p61"/>
          <p:cNvSpPr txBox="1"/>
          <p:nvPr/>
        </p:nvSpPr>
        <p:spPr>
          <a:xfrm>
            <a:off x="855009" y="874430"/>
            <a:ext cx="3957136" cy="319241"/>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pt-BR" sz="2000" b="1" dirty="0" smtClean="0">
                <a:solidFill>
                  <a:srgbClr val="00A9B2"/>
                </a:solidFill>
              </a:rPr>
              <a:t>Fixando</a:t>
            </a:r>
            <a:endParaRPr sz="2000" b="1" i="0" u="none" strike="noStrike" cap="none" dirty="0">
              <a:solidFill>
                <a:srgbClr val="00A9B2"/>
              </a:solidFill>
              <a:latin typeface="Arial"/>
              <a:ea typeface="Arial"/>
              <a:cs typeface="Arial"/>
              <a:sym typeface="Arial"/>
            </a:endParaRPr>
          </a:p>
        </p:txBody>
      </p:sp>
      <p:sp>
        <p:nvSpPr>
          <p:cNvPr id="16"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18</a:t>
            </a:r>
            <a:endParaRPr sz="1200" b="0" i="0" u="none" strike="noStrike" cap="none" dirty="0">
              <a:solidFill>
                <a:schemeClr val="lt1"/>
              </a:solidFill>
              <a:latin typeface="Arial"/>
              <a:ea typeface="Arial"/>
              <a:cs typeface="Arial"/>
              <a:sym typeface="Arial"/>
            </a:endParaRPr>
          </a:p>
        </p:txBody>
      </p:sp>
      <p:sp>
        <p:nvSpPr>
          <p:cNvPr id="17" name="Google Shape;396;p61"/>
          <p:cNvSpPr/>
          <p:nvPr/>
        </p:nvSpPr>
        <p:spPr>
          <a:xfrm>
            <a:off x="0" y="-318977"/>
            <a:ext cx="3320716"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b="0" i="0" u="none" strike="noStrike" cap="none" dirty="0" smtClean="0">
                <a:solidFill>
                  <a:schemeClr val="lt1"/>
                </a:solidFill>
                <a:latin typeface="Arial"/>
                <a:ea typeface="Arial"/>
                <a:cs typeface="Arial"/>
                <a:sym typeface="Arial"/>
              </a:rPr>
              <a:t>Múltipla escolha</a:t>
            </a:r>
            <a:endParaRPr sz="1200" b="0" i="0" u="none" strike="noStrike" cap="none" dirty="0">
              <a:solidFill>
                <a:schemeClr val="lt1"/>
              </a:solidFill>
              <a:latin typeface="Arial"/>
              <a:ea typeface="Arial"/>
              <a:cs typeface="Arial"/>
              <a:sym typeface="Arial"/>
            </a:endParaRPr>
          </a:p>
        </p:txBody>
      </p:sp>
      <p:sp>
        <p:nvSpPr>
          <p:cNvPr id="18"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15" name="Retângulo 14"/>
          <p:cNvSpPr/>
          <p:nvPr/>
        </p:nvSpPr>
        <p:spPr>
          <a:xfrm>
            <a:off x="4524153" y="852927"/>
            <a:ext cx="3429000" cy="3853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9" name="Imagem 18"/>
          <p:cNvPicPr>
            <a:picLocks noChangeAspect="1"/>
          </p:cNvPicPr>
          <p:nvPr/>
        </p:nvPicPr>
        <p:blipFill>
          <a:blip r:embed="rId3"/>
          <a:stretch>
            <a:fillRect/>
          </a:stretch>
        </p:blipFill>
        <p:spPr>
          <a:xfrm>
            <a:off x="5047807" y="1359556"/>
            <a:ext cx="2639295" cy="2631369"/>
          </a:xfrm>
          <a:prstGeom prst="rect">
            <a:avLst/>
          </a:prstGeom>
        </p:spPr>
      </p:pic>
      <p:sp>
        <p:nvSpPr>
          <p:cNvPr id="26" name="Retângulo 25"/>
          <p:cNvSpPr/>
          <p:nvPr/>
        </p:nvSpPr>
        <p:spPr>
          <a:xfrm>
            <a:off x="7519737" y="375139"/>
            <a:ext cx="1443790" cy="214408"/>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sp>
        <p:nvSpPr>
          <p:cNvPr id="27" name="Retângulo 26"/>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Google Shape;413;p62"/>
          <p:cNvSpPr txBox="1"/>
          <p:nvPr/>
        </p:nvSpPr>
        <p:spPr>
          <a:xfrm>
            <a:off x="878731" y="1495695"/>
            <a:ext cx="4169076" cy="2641952"/>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1) O </a:t>
            </a:r>
            <a:r>
              <a:rPr lang="pt-BR" sz="1200" dirty="0">
                <a:solidFill>
                  <a:srgbClr val="808284"/>
                </a:solidFill>
              </a:rPr>
              <a:t>material biológico de uma pesquisa pertence ao pesquisador que coletou a amostra</a:t>
            </a:r>
            <a:r>
              <a:rPr lang="pt-BR" sz="1200" dirty="0" smtClean="0">
                <a:solidFill>
                  <a:srgbClr val="808284"/>
                </a:solidFill>
              </a:rPr>
              <a:t>.</a:t>
            </a:r>
          </a:p>
          <a:p>
            <a:r>
              <a:rPr lang="pt-BR" sz="1200" dirty="0" smtClean="0">
                <a:solidFill>
                  <a:srgbClr val="808284"/>
                </a:solidFill>
              </a:rPr>
              <a:t>  </a:t>
            </a:r>
          </a:p>
          <a:p>
            <a:r>
              <a:rPr lang="pt-BR" sz="1200" dirty="0" smtClean="0">
                <a:solidFill>
                  <a:srgbClr val="808284"/>
                </a:solidFill>
              </a:rPr>
              <a:t>A afirmação acima é:</a:t>
            </a:r>
            <a:endParaRPr lang="pt-BR" sz="1200" dirty="0">
              <a:solidFill>
                <a:srgbClr val="808284"/>
              </a:solidFill>
            </a:endParaRPr>
          </a:p>
          <a:p>
            <a:pPr lvl="0"/>
            <a:endParaRPr lang="pt-BR" sz="1200" dirty="0">
              <a:solidFill>
                <a:srgbClr val="808284"/>
              </a:solidFill>
            </a:endParaRPr>
          </a:p>
          <a:p>
            <a:r>
              <a:rPr lang="pt-BR" sz="1200" dirty="0">
                <a:solidFill>
                  <a:srgbClr val="808284"/>
                </a:solidFill>
              </a:rPr>
              <a:t>(   ) </a:t>
            </a:r>
            <a:r>
              <a:rPr lang="pt-BR" sz="1200" dirty="0" smtClean="0">
                <a:solidFill>
                  <a:srgbClr val="808284"/>
                </a:solidFill>
              </a:rPr>
              <a:t>Verdadeira</a:t>
            </a:r>
            <a:endParaRPr lang="pt-BR" sz="1200" dirty="0">
              <a:solidFill>
                <a:srgbClr val="808284"/>
              </a:solidFill>
            </a:endParaRPr>
          </a:p>
          <a:p>
            <a:r>
              <a:rPr lang="pt-BR" sz="1200" dirty="0">
                <a:solidFill>
                  <a:srgbClr val="808284"/>
                </a:solidFill>
              </a:rPr>
              <a:t>(   ) </a:t>
            </a:r>
            <a:r>
              <a:rPr lang="pt-BR" sz="1200" dirty="0" smtClean="0">
                <a:solidFill>
                  <a:srgbClr val="00B050"/>
                </a:solidFill>
              </a:rPr>
              <a:t>Falsa</a:t>
            </a:r>
            <a:endParaRPr lang="pt-BR" sz="1200" dirty="0">
              <a:solidFill>
                <a:srgbClr val="00B050"/>
              </a:solidFill>
            </a:endParaRPr>
          </a:p>
          <a:p>
            <a:pPr lvl="0"/>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21" name="Retângulo 20"/>
          <p:cNvSpPr/>
          <p:nvPr/>
        </p:nvSpPr>
        <p:spPr>
          <a:xfrm>
            <a:off x="6560188" y="724054"/>
            <a:ext cx="2881624" cy="32124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000" dirty="0">
                <a:solidFill>
                  <a:schemeClr val="tx1"/>
                </a:solidFill>
              </a:rPr>
              <a:t>Gabarito: </a:t>
            </a:r>
            <a:r>
              <a:rPr lang="pt-BR" sz="1000" dirty="0" smtClean="0">
                <a:solidFill>
                  <a:schemeClr val="tx1"/>
                </a:solidFill>
              </a:rPr>
              <a:t>Falso</a:t>
            </a:r>
          </a:p>
          <a:p>
            <a:endParaRPr lang="pt-BR" sz="1000" dirty="0">
              <a:solidFill>
                <a:schemeClr val="tx1"/>
              </a:solidFill>
            </a:endParaRPr>
          </a:p>
          <a:p>
            <a:endParaRPr lang="pt-BR" sz="1000" dirty="0">
              <a:solidFill>
                <a:schemeClr val="tx1"/>
              </a:solidFill>
            </a:endParaRPr>
          </a:p>
          <a:p>
            <a:r>
              <a:rPr lang="pt-BR" sz="1000" dirty="0">
                <a:solidFill>
                  <a:schemeClr val="tx1"/>
                </a:solidFill>
              </a:rPr>
              <a:t>Observação:</a:t>
            </a:r>
          </a:p>
          <a:p>
            <a:r>
              <a:rPr lang="pt-BR" sz="1000" dirty="0">
                <a:solidFill>
                  <a:schemeClr val="tx1"/>
                </a:solidFill>
              </a:rPr>
              <a:t>Caso o aluno responda falso, deve aparecer em VERDE: “Parabéns!”, seguido do comentário da pergunta.</a:t>
            </a:r>
          </a:p>
          <a:p>
            <a:r>
              <a:rPr lang="pt-BR" sz="1000" dirty="0">
                <a:solidFill>
                  <a:schemeClr val="tx1"/>
                </a:solidFill>
              </a:rPr>
              <a:t>No caso de marcação no verdadeiro, deve aparecer uma mensagem em VERMELHO: “Verifique a resposta correta”, seguido do comentário da pergunta.</a:t>
            </a:r>
          </a:p>
          <a:p>
            <a:r>
              <a:rPr lang="pt-BR" sz="1000" dirty="0">
                <a:solidFill>
                  <a:schemeClr val="tx1"/>
                </a:solidFill>
              </a:rPr>
              <a:t>Comentário da questão 1. A Resolução CNS nº 441/2011 assegura que independente da guarda do material armazenado, a pessoa que cedeu é a proprietária da mesma, podendo requerer a sua posse (conforme a possibilidade, considerando, aqui, questões de biossegurança) ou destruição a qualquer tempo.</a:t>
            </a:r>
          </a:p>
        </p:txBody>
      </p:sp>
      <p:sp>
        <p:nvSpPr>
          <p:cNvPr id="22" name="Google Shape;398;p61"/>
          <p:cNvSpPr/>
          <p:nvPr/>
        </p:nvSpPr>
        <p:spPr>
          <a:xfrm>
            <a:off x="7848239" y="5159690"/>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18</a:t>
            </a:r>
            <a:endParaRPr sz="12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166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a:stretch>
            <a:fillRect/>
          </a:stretch>
        </p:blipFill>
        <p:spPr>
          <a:xfrm>
            <a:off x="0" y="-70798"/>
            <a:ext cx="9206320" cy="5849298"/>
          </a:xfrm>
          <a:prstGeom prst="rect">
            <a:avLst/>
          </a:prstGeom>
        </p:spPr>
      </p:pic>
      <p:sp>
        <p:nvSpPr>
          <p:cNvPr id="6" name="Google Shape;399;p61"/>
          <p:cNvSpPr txBox="1"/>
          <p:nvPr/>
        </p:nvSpPr>
        <p:spPr>
          <a:xfrm>
            <a:off x="1057108" y="898517"/>
            <a:ext cx="3957136" cy="319241"/>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pt-BR" sz="2000" b="1" dirty="0" smtClean="0">
                <a:solidFill>
                  <a:srgbClr val="00A9B2"/>
                </a:solidFill>
              </a:rPr>
              <a:t>Fixando</a:t>
            </a:r>
            <a:endParaRPr sz="2000" b="1" i="0" u="none" strike="noStrike" cap="none" dirty="0">
              <a:solidFill>
                <a:srgbClr val="00A9B2"/>
              </a:solidFill>
              <a:latin typeface="Arial"/>
              <a:ea typeface="Arial"/>
              <a:cs typeface="Arial"/>
              <a:sym typeface="Arial"/>
            </a:endParaRPr>
          </a:p>
        </p:txBody>
      </p:sp>
      <p:sp>
        <p:nvSpPr>
          <p:cNvPr id="16"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19</a:t>
            </a:r>
            <a:endParaRPr sz="1200" b="0" i="0" u="none" strike="noStrike" cap="none" dirty="0">
              <a:solidFill>
                <a:schemeClr val="lt1"/>
              </a:solidFill>
              <a:latin typeface="Arial"/>
              <a:ea typeface="Arial"/>
              <a:cs typeface="Arial"/>
              <a:sym typeface="Arial"/>
            </a:endParaRPr>
          </a:p>
        </p:txBody>
      </p:sp>
      <p:sp>
        <p:nvSpPr>
          <p:cNvPr id="18"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15" name="Retângulo 14"/>
          <p:cNvSpPr/>
          <p:nvPr/>
        </p:nvSpPr>
        <p:spPr>
          <a:xfrm>
            <a:off x="4524153" y="852927"/>
            <a:ext cx="3429000" cy="3853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9" name="Imagem 18"/>
          <p:cNvPicPr>
            <a:picLocks noChangeAspect="1"/>
          </p:cNvPicPr>
          <p:nvPr/>
        </p:nvPicPr>
        <p:blipFill>
          <a:blip r:embed="rId3"/>
          <a:stretch>
            <a:fillRect/>
          </a:stretch>
        </p:blipFill>
        <p:spPr>
          <a:xfrm>
            <a:off x="5337781" y="1433989"/>
            <a:ext cx="2639295" cy="2631369"/>
          </a:xfrm>
          <a:prstGeom prst="rect">
            <a:avLst/>
          </a:prstGeom>
        </p:spPr>
      </p:pic>
      <p:sp>
        <p:nvSpPr>
          <p:cNvPr id="20" name="Retângulo 19"/>
          <p:cNvSpPr/>
          <p:nvPr/>
        </p:nvSpPr>
        <p:spPr>
          <a:xfrm>
            <a:off x="7624936" y="1391002"/>
            <a:ext cx="4138863" cy="230282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000" b="1" dirty="0" smtClean="0">
              <a:solidFill>
                <a:schemeClr val="tx1"/>
              </a:solidFill>
            </a:endParaRPr>
          </a:p>
          <a:p>
            <a:r>
              <a:rPr lang="pt-BR" sz="1000" dirty="0">
                <a:solidFill>
                  <a:schemeClr val="tx1"/>
                </a:solidFill>
              </a:rPr>
              <a:t>GABARITO:  (  B   </a:t>
            </a:r>
            <a:r>
              <a:rPr lang="pt-BR" sz="1000" dirty="0" smtClean="0">
                <a:solidFill>
                  <a:schemeClr val="tx1"/>
                </a:solidFill>
              </a:rPr>
              <a:t>)</a:t>
            </a:r>
          </a:p>
          <a:p>
            <a:endParaRPr lang="pt-BR" sz="1000" dirty="0">
              <a:solidFill>
                <a:schemeClr val="tx1"/>
              </a:solidFill>
            </a:endParaRPr>
          </a:p>
          <a:p>
            <a:r>
              <a:rPr lang="pt-BR" sz="1000" dirty="0">
                <a:solidFill>
                  <a:schemeClr val="tx1"/>
                </a:solidFill>
              </a:rPr>
              <a:t>Observação:</a:t>
            </a:r>
          </a:p>
          <a:p>
            <a:r>
              <a:rPr lang="pt-BR" sz="1000" dirty="0">
                <a:solidFill>
                  <a:schemeClr val="tx1"/>
                </a:solidFill>
              </a:rPr>
              <a:t>Caso o aluno responda a letra B, deve aparecer em VERDE: “Parabéns!”, seguido do comentário da pergunta.</a:t>
            </a:r>
          </a:p>
          <a:p>
            <a:r>
              <a:rPr lang="pt-BR" sz="1000" dirty="0">
                <a:solidFill>
                  <a:schemeClr val="tx1"/>
                </a:solidFill>
              </a:rPr>
              <a:t> No caso de marcação de qualquer outra resposta, deve aparecer uma mensagem em VERMELHO: “Verifique a resposta correta”, seguido do comentário da pergunta.</a:t>
            </a:r>
          </a:p>
          <a:p>
            <a:r>
              <a:rPr lang="pt-BR" sz="1000" dirty="0">
                <a:solidFill>
                  <a:schemeClr val="tx1"/>
                </a:solidFill>
              </a:rPr>
              <a:t>Comentário da questão 2. Segundo a resolução CNS nº 240/1997, a participação dos usuários é fundamental dentro do CEP, pois este segmento representa o controle social.</a:t>
            </a:r>
          </a:p>
          <a:p>
            <a:endParaRPr lang="pt-BR" sz="1000" dirty="0">
              <a:solidFill>
                <a:schemeClr val="tx1"/>
              </a:solidFill>
            </a:endParaRPr>
          </a:p>
        </p:txBody>
      </p:sp>
      <p:sp>
        <p:nvSpPr>
          <p:cNvPr id="26" name="Google Shape;413;p62"/>
          <p:cNvSpPr txBox="1"/>
          <p:nvPr/>
        </p:nvSpPr>
        <p:spPr>
          <a:xfrm>
            <a:off x="1038087" y="1324789"/>
            <a:ext cx="4256748" cy="2641952"/>
          </a:xfrm>
          <a:prstGeom prst="rect">
            <a:avLst/>
          </a:prstGeom>
          <a:solidFill>
            <a:schemeClr val="bg1"/>
          </a:solidFill>
          <a:ln>
            <a:noFill/>
          </a:ln>
        </p:spPr>
        <p:txBody>
          <a:bodyPr spcFirstLastPara="1" wrap="square" lIns="91425" tIns="45700" rIns="91425" bIns="45700" anchor="t" anchorCtr="0">
            <a:noAutofit/>
          </a:bodyPr>
          <a:lstStyle/>
          <a:p>
            <a:r>
              <a:rPr lang="pt-BR" sz="1200" dirty="0">
                <a:solidFill>
                  <a:srgbClr val="808284"/>
                </a:solidFill>
              </a:rPr>
              <a:t>2) O Conselho Nacional de Saúde (CNS) </a:t>
            </a:r>
            <a:r>
              <a:rPr lang="pt-BR" sz="1200" dirty="0" smtClean="0">
                <a:solidFill>
                  <a:srgbClr val="808284"/>
                </a:solidFill>
              </a:rPr>
              <a:t>é fundamental </a:t>
            </a:r>
            <a:r>
              <a:rPr lang="pt-BR" sz="1200" dirty="0">
                <a:solidFill>
                  <a:srgbClr val="808284"/>
                </a:solidFill>
              </a:rPr>
              <a:t>no sistema ético-regulatório brasileiro. </a:t>
            </a:r>
            <a:endParaRPr lang="pt-BR" sz="1200" dirty="0" smtClean="0">
              <a:solidFill>
                <a:srgbClr val="808284"/>
              </a:solidFill>
            </a:endParaRPr>
          </a:p>
          <a:p>
            <a:endParaRPr lang="pt-BR" sz="1200" dirty="0">
              <a:solidFill>
                <a:srgbClr val="808284"/>
              </a:solidFill>
            </a:endParaRPr>
          </a:p>
          <a:p>
            <a:r>
              <a:rPr lang="pt-BR" sz="1200" dirty="0" smtClean="0">
                <a:solidFill>
                  <a:srgbClr val="808284"/>
                </a:solidFill>
              </a:rPr>
              <a:t>Um diferencial importante </a:t>
            </a:r>
            <a:r>
              <a:rPr lang="pt-BR" sz="1200" dirty="0">
                <a:solidFill>
                  <a:srgbClr val="808284"/>
                </a:solidFill>
              </a:rPr>
              <a:t>deste sistema é a obrigatoriedade da participação de qual destes atores no comitê de ética em </a:t>
            </a:r>
            <a:r>
              <a:rPr lang="pt-BR" sz="1200" dirty="0" smtClean="0">
                <a:solidFill>
                  <a:srgbClr val="808284"/>
                </a:solidFill>
              </a:rPr>
              <a:t>pesquisa?</a:t>
            </a:r>
            <a:endParaRPr lang="pt-BR" sz="1200" dirty="0">
              <a:solidFill>
                <a:srgbClr val="808284"/>
              </a:solidFill>
            </a:endParaRPr>
          </a:p>
          <a:p>
            <a:pPr lvl="0"/>
            <a:endParaRPr lang="pt-BR" sz="1200" dirty="0" smtClean="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228600" indent="-228600">
              <a:buFont typeface="+mj-lt"/>
              <a:buAutoNum type="alphaLcParenR"/>
            </a:pPr>
            <a:r>
              <a:rPr lang="pt-BR" sz="1200" dirty="0">
                <a:solidFill>
                  <a:srgbClr val="808284"/>
                </a:solidFill>
              </a:rPr>
              <a:t>Pesquisadores qualificados nas áreas temáticas da CONEP.</a:t>
            </a:r>
          </a:p>
          <a:p>
            <a:pPr marL="228600" indent="-228600">
              <a:buFont typeface="+mj-lt"/>
              <a:buAutoNum type="alphaLcParenR"/>
            </a:pPr>
            <a:r>
              <a:rPr lang="pt-BR" sz="1200" dirty="0">
                <a:solidFill>
                  <a:srgbClr val="00B050"/>
                </a:solidFill>
              </a:rPr>
              <a:t>Pessoas que representem o controle social.</a:t>
            </a:r>
          </a:p>
          <a:p>
            <a:pPr marL="228600" indent="-228600">
              <a:buFont typeface="+mj-lt"/>
              <a:buAutoNum type="alphaLcParenR"/>
            </a:pPr>
            <a:r>
              <a:rPr lang="pt-BR" sz="1200" dirty="0">
                <a:solidFill>
                  <a:srgbClr val="808284"/>
                </a:solidFill>
              </a:rPr>
              <a:t>Pessoas de instituições públicas e privadas.</a:t>
            </a:r>
          </a:p>
          <a:p>
            <a:pPr marL="228600" indent="-228600">
              <a:buFont typeface="+mj-lt"/>
              <a:buAutoNum type="alphaLcParenR"/>
            </a:pPr>
            <a:r>
              <a:rPr lang="pt-BR" sz="1200" dirty="0">
                <a:solidFill>
                  <a:srgbClr val="808284"/>
                </a:solidFill>
              </a:rPr>
              <a:t>Pesquisadores com discentes ativos na pós-graduação.</a:t>
            </a:r>
          </a:p>
          <a:p>
            <a:pPr marL="0" marR="0" lvl="0" indent="0" algn="l" rtl="0">
              <a:lnSpc>
                <a:spcPct val="100000"/>
              </a:lnSpc>
              <a:spcBef>
                <a:spcPts val="0"/>
              </a:spcBef>
              <a:spcAft>
                <a:spcPts val="0"/>
              </a:spcAft>
              <a:buClr>
                <a:srgbClr val="000000"/>
              </a:buClr>
              <a:buSzPts val="1600"/>
              <a:buFont typeface="Arial"/>
              <a:buNone/>
            </a:pP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13" name="Google Shape;398;p61"/>
          <p:cNvSpPr/>
          <p:nvPr/>
        </p:nvSpPr>
        <p:spPr>
          <a:xfrm>
            <a:off x="7867808" y="5221554"/>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19</a:t>
            </a:r>
            <a:endParaRPr sz="1200" b="0" i="0" u="none" strike="noStrike" cap="none" dirty="0">
              <a:solidFill>
                <a:schemeClr val="lt1"/>
              </a:solidFill>
              <a:latin typeface="Arial"/>
              <a:ea typeface="Arial"/>
              <a:cs typeface="Arial"/>
              <a:sym typeface="Arial"/>
            </a:endParaRPr>
          </a:p>
        </p:txBody>
      </p:sp>
      <p:sp>
        <p:nvSpPr>
          <p:cNvPr id="14" name="Google Shape;396;p61"/>
          <p:cNvSpPr/>
          <p:nvPr/>
        </p:nvSpPr>
        <p:spPr>
          <a:xfrm>
            <a:off x="0" y="-318977"/>
            <a:ext cx="3320716"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b="0" i="0" u="none" strike="noStrike" cap="none" dirty="0" smtClean="0">
                <a:solidFill>
                  <a:schemeClr val="lt1"/>
                </a:solidFill>
                <a:latin typeface="Arial"/>
                <a:ea typeface="Arial"/>
                <a:cs typeface="Arial"/>
                <a:sym typeface="Arial"/>
              </a:rPr>
              <a:t>Múltipla escolha</a:t>
            </a:r>
            <a:endParaRPr sz="12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76486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935614" y="1070810"/>
              <a:ext cx="7678995"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300250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dirty="0" smtClean="0">
                <a:solidFill>
                  <a:schemeClr val="lt1"/>
                </a:solidFill>
              </a:rPr>
              <a:t>Imagem</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Colunas: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3</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35608" y="1157151"/>
            <a:ext cx="7259268"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smtClean="0">
                <a:solidFill>
                  <a:srgbClr val="00A9B2"/>
                </a:solidFill>
              </a:rPr>
              <a:t>Sistema CEP/CONEP</a:t>
            </a:r>
            <a:endParaRPr lang="pt-BR" sz="2000" b="1" dirty="0">
              <a:solidFill>
                <a:srgbClr val="00A9B2"/>
              </a:solidFill>
            </a:endParaRPr>
          </a:p>
        </p:txBody>
      </p:sp>
      <p:sp>
        <p:nvSpPr>
          <p:cNvPr id="400" name="Google Shape;400;p61"/>
          <p:cNvSpPr txBox="1"/>
          <p:nvPr/>
        </p:nvSpPr>
        <p:spPr>
          <a:xfrm>
            <a:off x="935608" y="2064375"/>
            <a:ext cx="3214635" cy="1549640"/>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dirty="0" smtClean="0">
                <a:solidFill>
                  <a:srgbClr val="808284"/>
                </a:solidFill>
              </a:rPr>
              <a:t>A partir da Res CNS 196/96 </a:t>
            </a:r>
            <a:r>
              <a:rPr lang="pt-BR" sz="1200" dirty="0">
                <a:solidFill>
                  <a:srgbClr val="808284"/>
                </a:solidFill>
              </a:rPr>
              <a:t>foi criado </a:t>
            </a:r>
            <a:r>
              <a:rPr lang="pt-BR" sz="1200" dirty="0" smtClean="0">
                <a:solidFill>
                  <a:srgbClr val="808284"/>
                </a:solidFill>
              </a:rPr>
              <a:t>o </a:t>
            </a:r>
            <a:r>
              <a:rPr lang="pt-BR" sz="1200" dirty="0">
                <a:solidFill>
                  <a:srgbClr val="808284"/>
                </a:solidFill>
              </a:rPr>
              <a:t>Comitê de Ética em </a:t>
            </a:r>
            <a:r>
              <a:rPr lang="pt-BR" sz="1200" dirty="0" smtClean="0">
                <a:solidFill>
                  <a:srgbClr val="808284"/>
                </a:solidFill>
              </a:rPr>
              <a:t>Pesquisa e a Comissão </a:t>
            </a:r>
            <a:r>
              <a:rPr lang="pt-BR" sz="1200" dirty="0">
                <a:solidFill>
                  <a:srgbClr val="808284"/>
                </a:solidFill>
              </a:rPr>
              <a:t>Nacional de Ética em </a:t>
            </a:r>
            <a:r>
              <a:rPr lang="pt-BR" sz="1200" dirty="0" smtClean="0">
                <a:solidFill>
                  <a:srgbClr val="808284"/>
                </a:solidFill>
              </a:rPr>
              <a:t>Pesquisa, conhecido como Sistema CEP/CONEP. </a:t>
            </a:r>
          </a:p>
          <a:p>
            <a:pPr>
              <a:buSzPts val="1600"/>
            </a:pPr>
            <a:endParaRPr lang="pt-BR" sz="1200" dirty="0">
              <a:solidFill>
                <a:srgbClr val="808284"/>
              </a:solidFill>
            </a:endParaRPr>
          </a:p>
          <a:p>
            <a:pPr>
              <a:buSzPts val="1600"/>
            </a:pPr>
            <a:r>
              <a:rPr lang="pt-BR" sz="1200" dirty="0" smtClean="0">
                <a:solidFill>
                  <a:srgbClr val="808284"/>
                </a:solidFill>
              </a:rPr>
              <a:t>Esse sistema </a:t>
            </a:r>
            <a:r>
              <a:rPr lang="pt-BR" sz="1200" dirty="0">
                <a:solidFill>
                  <a:srgbClr val="808284"/>
                </a:solidFill>
              </a:rPr>
              <a:t>é responsável pela proteção dos participantes de pesquisa, </a:t>
            </a:r>
            <a:r>
              <a:rPr lang="pt-BR" sz="1200" dirty="0" smtClean="0">
                <a:solidFill>
                  <a:srgbClr val="808284"/>
                </a:solidFill>
              </a:rPr>
              <a:t>garantindo sua </a:t>
            </a:r>
            <a:r>
              <a:rPr lang="pt-BR" sz="1200" dirty="0">
                <a:solidFill>
                  <a:srgbClr val="808284"/>
                </a:solidFill>
              </a:rPr>
              <a:t>integridade e dignidade.</a:t>
            </a:r>
          </a:p>
          <a:p>
            <a:pPr>
              <a:buSzPts val="1600"/>
            </a:pPr>
            <a:endParaRPr lang="pt-BR" sz="1200" dirty="0">
              <a:solidFill>
                <a:srgbClr val="808284"/>
              </a:solidFill>
            </a:endParaRPr>
          </a:p>
          <a:p>
            <a:pPr>
              <a:buSzPts val="1600"/>
            </a:pPr>
            <a:endParaRPr lang="pt-BR" sz="1200" dirty="0">
              <a:solidFill>
                <a:srgbClr val="808284"/>
              </a:solidFill>
            </a:endParaRPr>
          </a:p>
          <a:p>
            <a:pPr marL="0" lvl="0" indent="0">
              <a:buSzPts val="1600"/>
              <a:buFont typeface="Arial"/>
              <a:buNone/>
            </a:pP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7" name="Retângulo 6"/>
          <p:cNvSpPr/>
          <p:nvPr/>
        </p:nvSpPr>
        <p:spPr>
          <a:xfrm>
            <a:off x="1495505" y="4566534"/>
            <a:ext cx="2515740" cy="9975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517239" y="4836604"/>
            <a:ext cx="1265025" cy="534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Google Shape;389;p60"/>
          <p:cNvSpPr txBox="1"/>
          <p:nvPr/>
        </p:nvSpPr>
        <p:spPr>
          <a:xfrm>
            <a:off x="927911" y="3861601"/>
            <a:ext cx="3847200" cy="335006"/>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pt-BR" sz="1200" b="1" i="0" u="none" strike="noStrike" cap="none" dirty="0">
                <a:solidFill>
                  <a:srgbClr val="FBBD4D"/>
                </a:solidFill>
                <a:latin typeface="Arial"/>
                <a:ea typeface="Arial"/>
                <a:cs typeface="Arial"/>
                <a:sym typeface="Arial"/>
              </a:rPr>
              <a:t>Siga para a próxima tela.</a:t>
            </a:r>
            <a:endParaRPr sz="1200" b="1" i="0" u="none" strike="noStrike" cap="none" dirty="0">
              <a:solidFill>
                <a:srgbClr val="FBBD4D"/>
              </a:solidFill>
              <a:latin typeface="Arial"/>
              <a:ea typeface="Arial"/>
              <a:cs typeface="Arial"/>
              <a:sym typeface="Arial"/>
            </a:endParaRPr>
          </a:p>
        </p:txBody>
      </p:sp>
      <p:sp>
        <p:nvSpPr>
          <p:cNvPr id="22" name="Retângulo 21"/>
          <p:cNvSpPr/>
          <p:nvPr/>
        </p:nvSpPr>
        <p:spPr>
          <a:xfrm>
            <a:off x="4743626" y="2039732"/>
            <a:ext cx="3209527" cy="2395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b="1" dirty="0"/>
              <a:t>[inserir </a:t>
            </a:r>
            <a:r>
              <a:rPr lang="pt-BR" b="1" dirty="0" smtClean="0"/>
              <a:t>uma ícone que </a:t>
            </a:r>
            <a:r>
              <a:rPr lang="pt-BR" b="1" dirty="0"/>
              <a:t>remeta a </a:t>
            </a:r>
            <a:r>
              <a:rPr lang="pt-BR" b="1" dirty="0" smtClean="0"/>
              <a:t>algo importante]</a:t>
            </a:r>
            <a:endParaRPr lang="pt-BR" dirty="0"/>
          </a:p>
        </p:txBody>
      </p:sp>
      <p:sp>
        <p:nvSpPr>
          <p:cNvPr id="18" name="Google Shape;398;p61"/>
          <p:cNvSpPr/>
          <p:nvPr/>
        </p:nvSpPr>
        <p:spPr>
          <a:xfrm>
            <a:off x="7953152" y="5270132"/>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3</a:t>
            </a:r>
            <a:endParaRPr sz="12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524572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a:stretch>
            <a:fillRect/>
          </a:stretch>
        </p:blipFill>
        <p:spPr>
          <a:xfrm>
            <a:off x="0" y="-70798"/>
            <a:ext cx="9206320" cy="5849298"/>
          </a:xfrm>
          <a:prstGeom prst="rect">
            <a:avLst/>
          </a:prstGeom>
        </p:spPr>
      </p:pic>
      <p:sp>
        <p:nvSpPr>
          <p:cNvPr id="6" name="Google Shape;399;p61"/>
          <p:cNvSpPr txBox="1"/>
          <p:nvPr/>
        </p:nvSpPr>
        <p:spPr>
          <a:xfrm>
            <a:off x="1057108" y="898517"/>
            <a:ext cx="3957136" cy="319241"/>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pt-BR" sz="2000" b="1" dirty="0" smtClean="0">
                <a:solidFill>
                  <a:srgbClr val="00A9B2"/>
                </a:solidFill>
              </a:rPr>
              <a:t>Fixando</a:t>
            </a:r>
            <a:endParaRPr sz="2000" b="1" i="0" u="none" strike="noStrike" cap="none" dirty="0">
              <a:solidFill>
                <a:srgbClr val="00A9B2"/>
              </a:solidFill>
              <a:latin typeface="Arial"/>
              <a:ea typeface="Arial"/>
              <a:cs typeface="Arial"/>
              <a:sym typeface="Arial"/>
            </a:endParaRPr>
          </a:p>
        </p:txBody>
      </p:sp>
      <p:sp>
        <p:nvSpPr>
          <p:cNvPr id="16"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20</a:t>
            </a:r>
            <a:endParaRPr sz="1200" b="0" i="0" u="none" strike="noStrike" cap="none" dirty="0">
              <a:solidFill>
                <a:schemeClr val="lt1"/>
              </a:solidFill>
              <a:latin typeface="Arial"/>
              <a:ea typeface="Arial"/>
              <a:cs typeface="Arial"/>
              <a:sym typeface="Arial"/>
            </a:endParaRPr>
          </a:p>
        </p:txBody>
      </p:sp>
      <p:sp>
        <p:nvSpPr>
          <p:cNvPr id="17" name="Google Shape;396;p61"/>
          <p:cNvSpPr/>
          <p:nvPr/>
        </p:nvSpPr>
        <p:spPr>
          <a:xfrm>
            <a:off x="0" y="-318977"/>
            <a:ext cx="3320716"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dirty="0" smtClean="0">
                <a:solidFill>
                  <a:schemeClr val="lt1"/>
                </a:solidFill>
              </a:rPr>
              <a:t>E</a:t>
            </a:r>
            <a:r>
              <a:rPr lang="pt-BR" sz="1200" b="0" i="0" u="none" strike="noStrike" cap="none" dirty="0" smtClean="0">
                <a:solidFill>
                  <a:schemeClr val="lt1"/>
                </a:solidFill>
                <a:latin typeface="Arial"/>
                <a:ea typeface="Arial"/>
                <a:cs typeface="Arial"/>
                <a:sym typeface="Arial"/>
              </a:rPr>
              <a:t>xercício clique e arraste ou Relacione</a:t>
            </a:r>
            <a:endParaRPr sz="1200" b="0" i="0" u="none" strike="noStrike" cap="none" dirty="0">
              <a:solidFill>
                <a:schemeClr val="lt1"/>
              </a:solidFill>
              <a:latin typeface="Arial"/>
              <a:ea typeface="Arial"/>
              <a:cs typeface="Arial"/>
              <a:sym typeface="Arial"/>
            </a:endParaRPr>
          </a:p>
        </p:txBody>
      </p:sp>
      <p:sp>
        <p:nvSpPr>
          <p:cNvPr id="18"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15" name="Retângulo 14"/>
          <p:cNvSpPr/>
          <p:nvPr/>
        </p:nvSpPr>
        <p:spPr>
          <a:xfrm>
            <a:off x="4524153" y="852927"/>
            <a:ext cx="3429000" cy="3853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9" name="Imagem 18"/>
          <p:cNvPicPr>
            <a:picLocks noChangeAspect="1"/>
          </p:cNvPicPr>
          <p:nvPr/>
        </p:nvPicPr>
        <p:blipFill>
          <a:blip r:embed="rId3"/>
          <a:stretch>
            <a:fillRect/>
          </a:stretch>
        </p:blipFill>
        <p:spPr>
          <a:xfrm>
            <a:off x="5601871" y="1595276"/>
            <a:ext cx="2639295" cy="2631369"/>
          </a:xfrm>
          <a:prstGeom prst="rect">
            <a:avLst/>
          </a:prstGeom>
        </p:spPr>
      </p:pic>
      <p:sp>
        <p:nvSpPr>
          <p:cNvPr id="20" name="Retângulo 19"/>
          <p:cNvSpPr/>
          <p:nvPr/>
        </p:nvSpPr>
        <p:spPr>
          <a:xfrm>
            <a:off x="7624936" y="1391002"/>
            <a:ext cx="4138863" cy="438749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000" b="1" dirty="0" smtClean="0">
              <a:solidFill>
                <a:schemeClr val="tx1"/>
              </a:solidFill>
            </a:endParaRPr>
          </a:p>
          <a:p>
            <a:endParaRPr lang="pt-BR" sz="1000" b="1" dirty="0">
              <a:solidFill>
                <a:schemeClr val="tx1"/>
              </a:solidFill>
            </a:endParaRPr>
          </a:p>
          <a:p>
            <a:r>
              <a:rPr lang="pt-BR" sz="1000" b="1" dirty="0">
                <a:solidFill>
                  <a:schemeClr val="tx1"/>
                </a:solidFill>
              </a:rPr>
              <a:t>Resposta correta: </a:t>
            </a:r>
            <a:r>
              <a:rPr lang="pt-BR" sz="1000" dirty="0">
                <a:solidFill>
                  <a:schemeClr val="tx1"/>
                </a:solidFill>
              </a:rPr>
              <a:t>I, III, </a:t>
            </a:r>
            <a:r>
              <a:rPr lang="pt-BR" sz="1000" dirty="0" smtClean="0">
                <a:solidFill>
                  <a:schemeClr val="tx1"/>
                </a:solidFill>
              </a:rPr>
              <a:t>II</a:t>
            </a:r>
          </a:p>
          <a:p>
            <a:endParaRPr lang="pt-BR" sz="1000" b="1" dirty="0">
              <a:solidFill>
                <a:schemeClr val="tx1"/>
              </a:solidFill>
            </a:endParaRPr>
          </a:p>
          <a:p>
            <a:r>
              <a:rPr lang="pt-BR" sz="1000" dirty="0">
                <a:solidFill>
                  <a:schemeClr val="tx1"/>
                </a:solidFill>
              </a:rPr>
              <a:t>Caso o aluno </a:t>
            </a:r>
            <a:r>
              <a:rPr lang="pt-BR" sz="1000" dirty="0" smtClean="0">
                <a:solidFill>
                  <a:schemeClr val="tx1"/>
                </a:solidFill>
              </a:rPr>
              <a:t>faça a correlação correta, </a:t>
            </a:r>
            <a:r>
              <a:rPr lang="pt-BR" sz="1000" dirty="0">
                <a:solidFill>
                  <a:schemeClr val="tx1"/>
                </a:solidFill>
              </a:rPr>
              <a:t>deve aparecer em VERDE: “Parabéns!”, seguido do comentário da pergunta.</a:t>
            </a:r>
          </a:p>
          <a:p>
            <a:r>
              <a:rPr lang="pt-BR" sz="1000" dirty="0">
                <a:solidFill>
                  <a:schemeClr val="tx1"/>
                </a:solidFill>
              </a:rPr>
              <a:t> No caso de marcação de qualquer outra resposta, deve aparecer uma mensagem em VERMELHO: “Verifique a resposta correta”, seguido do comentário da pergunta.</a:t>
            </a:r>
          </a:p>
          <a:p>
            <a:r>
              <a:rPr lang="pt-BR" sz="1000" dirty="0">
                <a:solidFill>
                  <a:schemeClr val="tx1"/>
                </a:solidFill>
              </a:rPr>
              <a:t>Comentário da questão 3. </a:t>
            </a:r>
          </a:p>
          <a:p>
            <a:r>
              <a:rPr lang="pt-BR" sz="1000" dirty="0">
                <a:solidFill>
                  <a:schemeClr val="tx1"/>
                </a:solidFill>
              </a:rPr>
              <a:t>Lei de Biossegurança - Lei nº 11.105/2005 - permite para fins de pesquisa e terapia, a utilização de células-tronco embrionárias obtidas de embriões humanos produzidos por fertilização in vitro e não utilizados no respectivo procedimento, sob condições específicas.</a:t>
            </a:r>
          </a:p>
          <a:p>
            <a:r>
              <a:rPr lang="pt-BR" sz="1000" dirty="0">
                <a:solidFill>
                  <a:schemeClr val="tx1"/>
                </a:solidFill>
              </a:rPr>
              <a:t>RDC nº 09/2015 Anvisa - Regulamento para a realização de ensaios clínicos com medicamentos no Brasil. Com a publicação desta resolução o modus operante do fluxo de pesquisa muda consideravelmente.</a:t>
            </a:r>
          </a:p>
          <a:p>
            <a:r>
              <a:rPr lang="pt-BR" sz="1000" dirty="0">
                <a:solidFill>
                  <a:schemeClr val="tx1"/>
                </a:solidFill>
              </a:rPr>
              <a:t>RDC nº 260/2018 Anvisa – Dispõe sobre as regras para a realização de ensaios clínicos com produto de terapia avançada </a:t>
            </a:r>
            <a:r>
              <a:rPr lang="pt-BR" sz="1000" dirty="0" err="1">
                <a:solidFill>
                  <a:schemeClr val="tx1"/>
                </a:solidFill>
              </a:rPr>
              <a:t>investigacional</a:t>
            </a:r>
            <a:r>
              <a:rPr lang="pt-BR" sz="1000" dirty="0">
                <a:solidFill>
                  <a:schemeClr val="tx1"/>
                </a:solidFill>
              </a:rPr>
              <a:t> no Brasil, e dá outras providências.  Aplica-se aos ensaios clínicos com produto de terapia avançada </a:t>
            </a:r>
            <a:r>
              <a:rPr lang="pt-BR" sz="1000" dirty="0" err="1">
                <a:solidFill>
                  <a:schemeClr val="tx1"/>
                </a:solidFill>
              </a:rPr>
              <a:t>investigacional</a:t>
            </a:r>
            <a:r>
              <a:rPr lang="pt-BR" sz="1000" dirty="0">
                <a:solidFill>
                  <a:schemeClr val="tx1"/>
                </a:solidFill>
              </a:rPr>
              <a:t>, que serão desenvolvidos no Brasil, para fins de comprovação de segurança, eficácia ou de eficácia e segurança, e especifica um trâmite diferenciado. (independe da finalidade de registro).</a:t>
            </a:r>
          </a:p>
          <a:p>
            <a:r>
              <a:rPr lang="pt-BR" sz="1000" dirty="0">
                <a:solidFill>
                  <a:schemeClr val="tx1"/>
                </a:solidFill>
              </a:rPr>
              <a:t> </a:t>
            </a:r>
          </a:p>
          <a:p>
            <a:r>
              <a:rPr lang="pt-BR" sz="1000" dirty="0">
                <a:solidFill>
                  <a:schemeClr val="tx1"/>
                </a:solidFill>
              </a:rPr>
              <a:t> </a:t>
            </a:r>
          </a:p>
          <a:p>
            <a:endParaRPr lang="pt-BR" sz="1000" dirty="0">
              <a:solidFill>
                <a:schemeClr val="tx1"/>
              </a:solidFill>
            </a:endParaRPr>
          </a:p>
        </p:txBody>
      </p:sp>
      <p:sp>
        <p:nvSpPr>
          <p:cNvPr id="26" name="Google Shape;413;p62"/>
          <p:cNvSpPr txBox="1"/>
          <p:nvPr/>
        </p:nvSpPr>
        <p:spPr>
          <a:xfrm>
            <a:off x="971817" y="1322655"/>
            <a:ext cx="4256748" cy="2641952"/>
          </a:xfrm>
          <a:prstGeom prst="rect">
            <a:avLst/>
          </a:prstGeom>
          <a:solidFill>
            <a:schemeClr val="bg1"/>
          </a:solidFill>
          <a:ln>
            <a:noFill/>
          </a:ln>
        </p:spPr>
        <p:txBody>
          <a:bodyPr spcFirstLastPara="1" wrap="square" lIns="91425" tIns="45700" rIns="91425" bIns="45700" anchor="t" anchorCtr="0">
            <a:noAutofit/>
          </a:bodyPr>
          <a:lstStyle/>
          <a:p>
            <a:r>
              <a:rPr lang="pt-BR" sz="1200" dirty="0">
                <a:solidFill>
                  <a:srgbClr val="808284"/>
                </a:solidFill>
              </a:rPr>
              <a:t>3) Correlacione </a:t>
            </a:r>
            <a:r>
              <a:rPr lang="pt-BR" sz="1200" dirty="0" smtClean="0">
                <a:solidFill>
                  <a:srgbClr val="808284"/>
                </a:solidFill>
              </a:rPr>
              <a:t>corretamente.</a:t>
            </a:r>
            <a:endParaRPr lang="pt-BR" sz="1200" dirty="0">
              <a:solidFill>
                <a:srgbClr val="808284"/>
              </a:solidFill>
            </a:endParaRPr>
          </a:p>
          <a:p>
            <a:endParaRPr lang="pt-BR" sz="1200" dirty="0" smtClean="0">
              <a:solidFill>
                <a:srgbClr val="808284"/>
              </a:solidFill>
            </a:endParaRPr>
          </a:p>
          <a:p>
            <a:r>
              <a:rPr lang="pt-BR" sz="1200" dirty="0">
                <a:solidFill>
                  <a:srgbClr val="808284"/>
                </a:solidFill>
              </a:rPr>
              <a:t> </a:t>
            </a: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5" name="Retângulo 4"/>
          <p:cNvSpPr/>
          <p:nvPr/>
        </p:nvSpPr>
        <p:spPr>
          <a:xfrm>
            <a:off x="994084" y="3035050"/>
            <a:ext cx="4572000" cy="1384995"/>
          </a:xfrm>
          <a:prstGeom prst="rect">
            <a:avLst/>
          </a:prstGeom>
        </p:spPr>
        <p:txBody>
          <a:bodyPr>
            <a:spAutoFit/>
          </a:bodyPr>
          <a:lstStyle/>
          <a:p>
            <a:r>
              <a:rPr lang="pt-BR" dirty="0">
                <a:solidFill>
                  <a:srgbClr val="808284"/>
                </a:solidFill>
              </a:rPr>
              <a:t>(   ) regulamenta a realização de ensaios clínicos com medicamentos no </a:t>
            </a:r>
            <a:r>
              <a:rPr lang="pt-BR" dirty="0" smtClean="0">
                <a:solidFill>
                  <a:srgbClr val="808284"/>
                </a:solidFill>
              </a:rPr>
              <a:t>Brasil.</a:t>
            </a:r>
            <a:endParaRPr lang="pt-BR" dirty="0">
              <a:solidFill>
                <a:srgbClr val="808284"/>
              </a:solidFill>
            </a:endParaRPr>
          </a:p>
          <a:p>
            <a:r>
              <a:rPr lang="pt-BR" dirty="0">
                <a:solidFill>
                  <a:srgbClr val="808284"/>
                </a:solidFill>
              </a:rPr>
              <a:t>(     ) permite para fins de pesquisa e terapia, a utilização de células-tronco embrionárias.</a:t>
            </a:r>
          </a:p>
          <a:p>
            <a:r>
              <a:rPr lang="pt-BR" dirty="0">
                <a:solidFill>
                  <a:srgbClr val="808284"/>
                </a:solidFill>
              </a:rPr>
              <a:t>(    ) regras para a realização de ensaios clínicos com produto de terapia avançada </a:t>
            </a:r>
            <a:r>
              <a:rPr lang="pt-BR" dirty="0" err="1">
                <a:solidFill>
                  <a:srgbClr val="808284"/>
                </a:solidFill>
              </a:rPr>
              <a:t>investigacional</a:t>
            </a:r>
            <a:r>
              <a:rPr lang="pt-BR" dirty="0">
                <a:solidFill>
                  <a:srgbClr val="808284"/>
                </a:solidFill>
              </a:rPr>
              <a:t> no país.</a:t>
            </a:r>
          </a:p>
        </p:txBody>
      </p:sp>
      <p:sp>
        <p:nvSpPr>
          <p:cNvPr id="7" name="Retângulo 6"/>
          <p:cNvSpPr/>
          <p:nvPr/>
        </p:nvSpPr>
        <p:spPr>
          <a:xfrm>
            <a:off x="1032675" y="1875526"/>
            <a:ext cx="4572000" cy="954107"/>
          </a:xfrm>
          <a:prstGeom prst="rect">
            <a:avLst/>
          </a:prstGeom>
        </p:spPr>
        <p:txBody>
          <a:bodyPr>
            <a:spAutoFit/>
          </a:bodyPr>
          <a:lstStyle/>
          <a:p>
            <a:r>
              <a:rPr lang="pt-BR" dirty="0">
                <a:solidFill>
                  <a:srgbClr val="808284"/>
                </a:solidFill>
              </a:rPr>
              <a:t>I. RDC nº 09/2015</a:t>
            </a:r>
          </a:p>
          <a:p>
            <a:r>
              <a:rPr lang="pt-BR" dirty="0">
                <a:solidFill>
                  <a:srgbClr val="808284"/>
                </a:solidFill>
              </a:rPr>
              <a:t>II. RDC nº 260/2018</a:t>
            </a:r>
          </a:p>
          <a:p>
            <a:r>
              <a:rPr lang="pt-BR" dirty="0">
                <a:solidFill>
                  <a:srgbClr val="808284"/>
                </a:solidFill>
              </a:rPr>
              <a:t>III. Lei nº 11.105/2005</a:t>
            </a:r>
          </a:p>
          <a:p>
            <a:r>
              <a:rPr lang="pt-BR" dirty="0">
                <a:solidFill>
                  <a:srgbClr val="808284"/>
                </a:solidFill>
              </a:rPr>
              <a:t>Esquerda</a:t>
            </a:r>
          </a:p>
        </p:txBody>
      </p:sp>
    </p:spTree>
    <p:extLst>
      <p:ext uri="{BB962C8B-B14F-4D97-AF65-F5344CB8AC3E}">
        <p14:creationId xmlns:p14="http://schemas.microsoft.com/office/powerpoint/2010/main" val="41053561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a:stretch>
            <a:fillRect/>
          </a:stretch>
        </p:blipFill>
        <p:spPr>
          <a:xfrm>
            <a:off x="0" y="0"/>
            <a:ext cx="9144000" cy="5778500"/>
          </a:xfrm>
          <a:prstGeom prst="rect">
            <a:avLst/>
          </a:prstGeom>
        </p:spPr>
      </p:pic>
      <p:sp>
        <p:nvSpPr>
          <p:cNvPr id="6" name="Retângulo 5"/>
          <p:cNvSpPr/>
          <p:nvPr/>
        </p:nvSpPr>
        <p:spPr>
          <a:xfrm>
            <a:off x="3236495" y="3176337"/>
            <a:ext cx="3043989" cy="50532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21</a:t>
            </a:r>
            <a:endParaRPr sz="1200" b="0" i="0" u="none" strike="noStrike" cap="none" dirty="0">
              <a:solidFill>
                <a:schemeClr val="lt1"/>
              </a:solidFill>
              <a:latin typeface="Arial"/>
              <a:ea typeface="Arial"/>
              <a:cs typeface="Arial"/>
              <a:sym typeface="Arial"/>
            </a:endParaRPr>
          </a:p>
        </p:txBody>
      </p:sp>
      <p:sp>
        <p:nvSpPr>
          <p:cNvPr id="8" name="Google Shape;398;p61"/>
          <p:cNvSpPr/>
          <p:nvPr/>
        </p:nvSpPr>
        <p:spPr>
          <a:xfrm>
            <a:off x="7772680" y="5234479"/>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21</a:t>
            </a:r>
            <a:endParaRPr sz="1200" b="0" i="0" u="none" strike="noStrike" cap="none" dirty="0">
              <a:solidFill>
                <a:schemeClr val="lt1"/>
              </a:solidFill>
              <a:latin typeface="Arial"/>
              <a:ea typeface="Arial"/>
              <a:cs typeface="Arial"/>
              <a:sym typeface="Arial"/>
            </a:endParaRPr>
          </a:p>
        </p:txBody>
      </p:sp>
      <p:sp>
        <p:nvSpPr>
          <p:cNvPr id="9" name="Retângulo 8"/>
          <p:cNvSpPr/>
          <p:nvPr/>
        </p:nvSpPr>
        <p:spPr>
          <a:xfrm>
            <a:off x="5803392" y="363262"/>
            <a:ext cx="3270504" cy="221954"/>
          </a:xfrm>
          <a:prstGeom prst="rect">
            <a:avLst/>
          </a:prstGeom>
          <a:solidFill>
            <a:srgbClr val="EFEF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529544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lvl="0">
              <a:buSzPts val="1200"/>
            </a:pPr>
            <a:r>
              <a:rPr lang="pt-BR" sz="1200" dirty="0">
                <a:solidFill>
                  <a:schemeClr val="lt1"/>
                </a:solidFill>
              </a:rPr>
              <a:t>Interação: Texto + </a:t>
            </a:r>
            <a:r>
              <a:rPr lang="pt-BR" sz="1200" dirty="0" err="1">
                <a:solidFill>
                  <a:schemeClr val="lt1"/>
                </a:solidFill>
              </a:rPr>
              <a:t>Hotspot</a:t>
            </a:r>
            <a:r>
              <a:rPr lang="pt-BR" sz="1200" dirty="0">
                <a:solidFill>
                  <a:schemeClr val="lt1"/>
                </a:solidFill>
              </a:rPr>
              <a:t> </a:t>
            </a:r>
            <a:r>
              <a:rPr lang="pt-BR" sz="1200" dirty="0" err="1">
                <a:solidFill>
                  <a:schemeClr val="lt1"/>
                </a:solidFill>
              </a:rPr>
              <a:t>Image</a:t>
            </a:r>
            <a:endParaRPr lang="pt-BR" sz="1200" dirty="0">
              <a:solidFill>
                <a:schemeClr val="lt1"/>
              </a:solidFil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4</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35615" y="1352288"/>
            <a:ext cx="3957136"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smtClean="0">
                <a:solidFill>
                  <a:srgbClr val="00A9B2"/>
                </a:solidFill>
              </a:rPr>
              <a:t>A importância do CNS</a:t>
            </a:r>
            <a:endParaRPr lang="pt-BR" sz="2000" b="1" dirty="0">
              <a:solidFill>
                <a:srgbClr val="00A9B2"/>
              </a:solidFill>
            </a:endParaRPr>
          </a:p>
        </p:txBody>
      </p:sp>
      <p:sp>
        <p:nvSpPr>
          <p:cNvPr id="400" name="Google Shape;400;p61"/>
          <p:cNvSpPr txBox="1"/>
          <p:nvPr/>
        </p:nvSpPr>
        <p:spPr>
          <a:xfrm>
            <a:off x="991956" y="1979330"/>
            <a:ext cx="3272974" cy="2471879"/>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Agora, vamos falar sobre a relevância </a:t>
            </a:r>
            <a:r>
              <a:rPr lang="pt-BR" sz="1200" dirty="0">
                <a:solidFill>
                  <a:srgbClr val="808284"/>
                </a:solidFill>
              </a:rPr>
              <a:t>do </a:t>
            </a:r>
            <a:r>
              <a:rPr lang="pt-BR" sz="1200" dirty="0" smtClean="0">
                <a:solidFill>
                  <a:srgbClr val="808284"/>
                </a:solidFill>
              </a:rPr>
              <a:t>CNS </a:t>
            </a:r>
            <a:r>
              <a:rPr lang="pt-BR" sz="1200" dirty="0">
                <a:solidFill>
                  <a:srgbClr val="808284"/>
                </a:solidFill>
              </a:rPr>
              <a:t>para a conquista dos direitos dos participantes de pesquisa</a:t>
            </a:r>
            <a:r>
              <a:rPr lang="pt-BR" sz="1200" dirty="0" smtClean="0">
                <a:solidFill>
                  <a:srgbClr val="808284"/>
                </a:solidFill>
              </a:rPr>
              <a:t>.</a:t>
            </a:r>
          </a:p>
          <a:p>
            <a:endParaRPr lang="pt-BR" sz="1200" dirty="0">
              <a:solidFill>
                <a:srgbClr val="808284"/>
              </a:solidFill>
            </a:endParaRPr>
          </a:p>
          <a:p>
            <a:r>
              <a:rPr lang="pt-BR" sz="1200" dirty="0" smtClean="0">
                <a:solidFill>
                  <a:srgbClr val="808284"/>
                </a:solidFill>
              </a:rPr>
              <a:t>Você </a:t>
            </a:r>
            <a:r>
              <a:rPr lang="pt-BR" sz="1200" dirty="0">
                <a:solidFill>
                  <a:srgbClr val="808284"/>
                </a:solidFill>
              </a:rPr>
              <a:t>já se perguntou o motivo das regulamentações mais voltadas a questões éticas de pesquisa serem feitas pelo CNS?</a:t>
            </a:r>
          </a:p>
        </p:txBody>
      </p:sp>
      <p:sp>
        <p:nvSpPr>
          <p:cNvPr id="13" name="Google Shape;401;p61">
            <a:extLst>
              <a:ext uri="{FF2B5EF4-FFF2-40B4-BE49-F238E27FC236}">
                <a16:creationId xmlns="" xmlns:a16="http://schemas.microsoft.com/office/drawing/2014/main" id="{9D01709D-51A5-764D-B320-23B8814D1755}"/>
              </a:ext>
            </a:extLst>
          </p:cNvPr>
          <p:cNvSpPr txBox="1"/>
          <p:nvPr/>
        </p:nvSpPr>
        <p:spPr>
          <a:xfrm>
            <a:off x="960858" y="3594204"/>
            <a:ext cx="3606738" cy="121031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nas áreas destacadas e entenda.</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p:cNvSpPr/>
          <p:nvPr/>
        </p:nvSpPr>
        <p:spPr>
          <a:xfrm>
            <a:off x="6364716" y="3207814"/>
            <a:ext cx="202069" cy="19418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 name="Conector reto 6"/>
          <p:cNvCxnSpPr/>
          <p:nvPr/>
        </p:nvCxnSpPr>
        <p:spPr>
          <a:xfrm>
            <a:off x="5635258" y="3304906"/>
            <a:ext cx="550286"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Pentágono 20"/>
          <p:cNvSpPr/>
          <p:nvPr/>
        </p:nvSpPr>
        <p:spPr>
          <a:xfrm rot="5400000">
            <a:off x="6099104" y="2192138"/>
            <a:ext cx="788298" cy="368053"/>
          </a:xfrm>
          <a:prstGeom prst="homePlat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p:cNvSpPr txBox="1"/>
          <p:nvPr/>
        </p:nvSpPr>
        <p:spPr>
          <a:xfrm>
            <a:off x="5769389" y="1829179"/>
            <a:ext cx="550288" cy="954107"/>
          </a:xfrm>
          <a:prstGeom prst="rect">
            <a:avLst/>
          </a:prstGeom>
          <a:noFill/>
        </p:spPr>
        <p:txBody>
          <a:bodyPr wrap="square" rtlCol="0">
            <a:spAutoFit/>
          </a:bodyPr>
          <a:lstStyle/>
          <a:p>
            <a:r>
              <a:rPr lang="pt-BR" b="1" dirty="0" smtClean="0"/>
              <a:t>1</a:t>
            </a:r>
          </a:p>
          <a:p>
            <a:r>
              <a:rPr lang="pt-BR" b="1" dirty="0" smtClean="0"/>
              <a:t>9</a:t>
            </a:r>
          </a:p>
          <a:p>
            <a:r>
              <a:rPr lang="pt-BR" b="1" dirty="0" smtClean="0"/>
              <a:t>8</a:t>
            </a:r>
          </a:p>
          <a:p>
            <a:r>
              <a:rPr lang="pt-BR" b="1" dirty="0"/>
              <a:t>8</a:t>
            </a:r>
          </a:p>
        </p:txBody>
      </p:sp>
      <p:pic>
        <p:nvPicPr>
          <p:cNvPr id="9" name="Picture 2" descr="People Icon set in trendy flat style isolated on background. Crowd signs. Persons symbol for your infographics web site design, logo, app, UI. Vector illustration, EPS10."/>
          <p:cNvPicPr>
            <a:picLocks noChangeAspect="1" noChangeArrowheads="1"/>
          </p:cNvPicPr>
          <p:nvPr/>
        </p:nvPicPr>
        <p:blipFill rotWithShape="1">
          <a:blip r:embed="rId5">
            <a:clrChange>
              <a:clrFrom>
                <a:srgbClr val="F5F4F2"/>
              </a:clrFrom>
              <a:clrTo>
                <a:srgbClr val="F5F4F2">
                  <a:alpha val="0"/>
                </a:srgbClr>
              </a:clrTo>
            </a:clrChange>
            <a:extLst>
              <a:ext uri="{28A0092B-C50C-407E-A947-70E740481C1C}">
                <a14:useLocalDpi xmlns:a14="http://schemas.microsoft.com/office/drawing/2010/main" val="0"/>
              </a:ext>
            </a:extLst>
          </a:blip>
          <a:srcRect l="65328" t="548" r="4697" b="67649"/>
          <a:stretch/>
        </p:blipFill>
        <p:spPr bwMode="auto">
          <a:xfrm>
            <a:off x="4764188" y="2814863"/>
            <a:ext cx="1072495" cy="842055"/>
          </a:xfrm>
          <a:prstGeom prst="rect">
            <a:avLst/>
          </a:prstGeom>
          <a:noFill/>
          <a:extLst>
            <a:ext uri="{909E8E84-426E-40DD-AFC4-6F175D3DCCD1}">
              <a14:hiddenFill xmlns:a14="http://schemas.microsoft.com/office/drawing/2010/main">
                <a:solidFill>
                  <a:srgbClr val="FFFFFF"/>
                </a:solidFill>
              </a14:hiddenFill>
            </a:ext>
          </a:extLst>
        </p:spPr>
      </p:pic>
      <p:sp>
        <p:nvSpPr>
          <p:cNvPr id="25" name="Elipse 24"/>
          <p:cNvSpPr/>
          <p:nvPr/>
        </p:nvSpPr>
        <p:spPr>
          <a:xfrm>
            <a:off x="6362632" y="4039463"/>
            <a:ext cx="202069" cy="19418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6" name="Conector reto 25"/>
          <p:cNvCxnSpPr/>
          <p:nvPr/>
        </p:nvCxnSpPr>
        <p:spPr>
          <a:xfrm>
            <a:off x="6732769" y="4148130"/>
            <a:ext cx="550286"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CaixaDeTexto 16"/>
          <p:cNvSpPr txBox="1"/>
          <p:nvPr/>
        </p:nvSpPr>
        <p:spPr>
          <a:xfrm>
            <a:off x="7519737" y="4039463"/>
            <a:ext cx="1094872" cy="307777"/>
          </a:xfrm>
          <a:prstGeom prst="rect">
            <a:avLst/>
          </a:prstGeom>
          <a:noFill/>
        </p:spPr>
        <p:txBody>
          <a:bodyPr wrap="square" rtlCol="0">
            <a:spAutoFit/>
          </a:bodyPr>
          <a:lstStyle/>
          <a:p>
            <a:r>
              <a:rPr lang="pt-BR" b="1" dirty="0" smtClean="0"/>
              <a:t>CNS</a:t>
            </a:r>
            <a:endParaRPr lang="pt-BR" b="1" dirty="0"/>
          </a:p>
        </p:txBody>
      </p:sp>
      <p:sp>
        <p:nvSpPr>
          <p:cNvPr id="18" name="Retângulo 17"/>
          <p:cNvSpPr/>
          <p:nvPr/>
        </p:nvSpPr>
        <p:spPr>
          <a:xfrm>
            <a:off x="7389629" y="214514"/>
            <a:ext cx="1546804" cy="16146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criar uma espécie de </a:t>
            </a:r>
            <a:r>
              <a:rPr lang="pt-BR" dirty="0" err="1" smtClean="0">
                <a:solidFill>
                  <a:schemeClr val="tx1"/>
                </a:solidFill>
              </a:rPr>
              <a:t>timeline</a:t>
            </a:r>
            <a:r>
              <a:rPr lang="pt-BR" dirty="0" smtClean="0">
                <a:solidFill>
                  <a:schemeClr val="tx1"/>
                </a:solidFill>
              </a:rPr>
              <a:t> com duas áreas destacadas para clique</a:t>
            </a:r>
            <a:endParaRPr lang="pt-BR" dirty="0">
              <a:solidFill>
                <a:schemeClr val="tx1"/>
              </a:solidFill>
            </a:endParaRPr>
          </a:p>
        </p:txBody>
      </p:sp>
      <p:pic>
        <p:nvPicPr>
          <p:cNvPr id="3076" name="Picture 4" descr="Timeline infographics design with arrows, workflow or process diagram, flowchart, vector eps10 illustra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9347" y="279758"/>
            <a:ext cx="1530093" cy="1198573"/>
          </a:xfrm>
          <a:prstGeom prst="rect">
            <a:avLst/>
          </a:prstGeom>
          <a:noFill/>
          <a:extLst>
            <a:ext uri="{909E8E84-426E-40DD-AFC4-6F175D3DCCD1}">
              <a14:hiddenFill xmlns:a14="http://schemas.microsoft.com/office/drawing/2010/main">
                <a:solidFill>
                  <a:srgbClr val="FFFFFF"/>
                </a:solidFill>
              </a14:hiddenFill>
            </a:ext>
          </a:extLst>
        </p:spPr>
      </p:pic>
      <p:sp>
        <p:nvSpPr>
          <p:cNvPr id="27" name="Google Shape;398;p61"/>
          <p:cNvSpPr/>
          <p:nvPr/>
        </p:nvSpPr>
        <p:spPr>
          <a:xfrm>
            <a:off x="7772680" y="5264835"/>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4</a:t>
            </a:r>
            <a:endParaRPr sz="12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450161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lvl="0">
              <a:buSzPts val="1200"/>
            </a:pPr>
            <a:r>
              <a:rPr lang="pt-BR" sz="1200" dirty="0">
                <a:solidFill>
                  <a:schemeClr val="lt1"/>
                </a:solidFill>
              </a:rPr>
              <a:t>Interação: Texto + </a:t>
            </a:r>
            <a:r>
              <a:rPr lang="pt-BR" sz="1200" dirty="0" err="1">
                <a:solidFill>
                  <a:schemeClr val="lt1"/>
                </a:solidFill>
              </a:rPr>
              <a:t>Hotspot</a:t>
            </a:r>
            <a:r>
              <a:rPr lang="pt-BR" sz="1200" dirty="0">
                <a:solidFill>
                  <a:schemeClr val="lt1"/>
                </a:solidFill>
              </a:rPr>
              <a:t> </a:t>
            </a:r>
            <a:r>
              <a:rPr lang="pt-BR" sz="1200" dirty="0" err="1">
                <a:solidFill>
                  <a:schemeClr val="lt1"/>
                </a:solidFill>
              </a:rPr>
              <a:t>Image</a:t>
            </a:r>
            <a:endParaRPr lang="pt-BR" sz="1200" dirty="0">
              <a:solidFill>
                <a:schemeClr val="lt1"/>
              </a:solidFil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4.1</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35615" y="1352288"/>
            <a:ext cx="3957136"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smtClean="0">
                <a:solidFill>
                  <a:srgbClr val="00A9B2"/>
                </a:solidFill>
              </a:rPr>
              <a:t>A importância do CNS</a:t>
            </a:r>
            <a:endParaRPr lang="pt-BR" sz="2000" b="1" dirty="0">
              <a:solidFill>
                <a:srgbClr val="00A9B2"/>
              </a:solidFill>
            </a:endParaRPr>
          </a:p>
        </p:txBody>
      </p:sp>
      <p:sp>
        <p:nvSpPr>
          <p:cNvPr id="400" name="Google Shape;400;p61"/>
          <p:cNvSpPr txBox="1"/>
          <p:nvPr/>
        </p:nvSpPr>
        <p:spPr>
          <a:xfrm>
            <a:off x="991956" y="1979330"/>
            <a:ext cx="3272974" cy="2471879"/>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Agora, vamos falar sobre a relevância </a:t>
            </a:r>
            <a:r>
              <a:rPr lang="pt-BR" sz="1200" dirty="0">
                <a:solidFill>
                  <a:srgbClr val="808284"/>
                </a:solidFill>
              </a:rPr>
              <a:t>do </a:t>
            </a:r>
            <a:r>
              <a:rPr lang="pt-BR" sz="1200" dirty="0" smtClean="0">
                <a:solidFill>
                  <a:srgbClr val="808284"/>
                </a:solidFill>
              </a:rPr>
              <a:t>CNS </a:t>
            </a:r>
            <a:r>
              <a:rPr lang="pt-BR" sz="1200" dirty="0">
                <a:solidFill>
                  <a:srgbClr val="808284"/>
                </a:solidFill>
              </a:rPr>
              <a:t>para a conquista dos direitos dos participantes de pesquisa</a:t>
            </a:r>
            <a:r>
              <a:rPr lang="pt-BR" sz="1200" dirty="0" smtClean="0">
                <a:solidFill>
                  <a:srgbClr val="808284"/>
                </a:solidFill>
              </a:rPr>
              <a:t>.</a:t>
            </a:r>
          </a:p>
          <a:p>
            <a:endParaRPr lang="pt-BR" sz="1200" dirty="0">
              <a:solidFill>
                <a:srgbClr val="808284"/>
              </a:solidFill>
            </a:endParaRPr>
          </a:p>
          <a:p>
            <a:r>
              <a:rPr lang="pt-BR" sz="1200" dirty="0">
                <a:solidFill>
                  <a:srgbClr val="808284"/>
                </a:solidFill>
              </a:rPr>
              <a:t>Você já </a:t>
            </a:r>
            <a:r>
              <a:rPr lang="pt-BR" sz="1200" dirty="0" smtClean="0">
                <a:solidFill>
                  <a:srgbClr val="808284"/>
                </a:solidFill>
              </a:rPr>
              <a:t>se perguntou </a:t>
            </a:r>
            <a:r>
              <a:rPr lang="pt-BR" sz="1200" dirty="0">
                <a:solidFill>
                  <a:srgbClr val="808284"/>
                </a:solidFill>
              </a:rPr>
              <a:t>o motivo das regulamentações de pesquisa serem </a:t>
            </a:r>
            <a:r>
              <a:rPr lang="pt-BR" sz="1200" dirty="0" smtClean="0">
                <a:solidFill>
                  <a:srgbClr val="808284"/>
                </a:solidFill>
              </a:rPr>
              <a:t>feitas pelo CNS?</a:t>
            </a:r>
          </a:p>
          <a:p>
            <a:endParaRPr lang="pt-BR" sz="1200" dirty="0">
              <a:solidFill>
                <a:srgbClr val="808284"/>
              </a:solidFill>
            </a:endParaRPr>
          </a:p>
        </p:txBody>
      </p:sp>
      <p:sp>
        <p:nvSpPr>
          <p:cNvPr id="13" name="Google Shape;401;p61">
            <a:extLst>
              <a:ext uri="{FF2B5EF4-FFF2-40B4-BE49-F238E27FC236}">
                <a16:creationId xmlns="" xmlns:a16="http://schemas.microsoft.com/office/drawing/2014/main" id="{9D01709D-51A5-764D-B320-23B8814D1755}"/>
              </a:ext>
            </a:extLst>
          </p:cNvPr>
          <p:cNvSpPr txBox="1"/>
          <p:nvPr/>
        </p:nvSpPr>
        <p:spPr>
          <a:xfrm>
            <a:off x="960858" y="3594204"/>
            <a:ext cx="3606738" cy="121031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nas áreas destacadas e entenda.</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p:cNvSpPr/>
          <p:nvPr/>
        </p:nvSpPr>
        <p:spPr>
          <a:xfrm>
            <a:off x="6364716" y="3207814"/>
            <a:ext cx="202069" cy="19418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 name="Conector reto 6"/>
          <p:cNvCxnSpPr/>
          <p:nvPr/>
        </p:nvCxnSpPr>
        <p:spPr>
          <a:xfrm>
            <a:off x="5635258" y="3304906"/>
            <a:ext cx="550286"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Pentágono 20"/>
          <p:cNvSpPr/>
          <p:nvPr/>
        </p:nvSpPr>
        <p:spPr>
          <a:xfrm rot="5400000">
            <a:off x="6099104" y="2192138"/>
            <a:ext cx="788298" cy="368053"/>
          </a:xfrm>
          <a:prstGeom prst="homePlat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p:cNvSpPr txBox="1"/>
          <p:nvPr/>
        </p:nvSpPr>
        <p:spPr>
          <a:xfrm>
            <a:off x="5769389" y="1829179"/>
            <a:ext cx="550288" cy="954107"/>
          </a:xfrm>
          <a:prstGeom prst="rect">
            <a:avLst/>
          </a:prstGeom>
          <a:noFill/>
        </p:spPr>
        <p:txBody>
          <a:bodyPr wrap="square" rtlCol="0">
            <a:spAutoFit/>
          </a:bodyPr>
          <a:lstStyle/>
          <a:p>
            <a:r>
              <a:rPr lang="pt-BR" b="1" dirty="0" smtClean="0"/>
              <a:t>1</a:t>
            </a:r>
          </a:p>
          <a:p>
            <a:r>
              <a:rPr lang="pt-BR" b="1" dirty="0" smtClean="0"/>
              <a:t>9</a:t>
            </a:r>
          </a:p>
          <a:p>
            <a:r>
              <a:rPr lang="pt-BR" b="1" dirty="0" smtClean="0"/>
              <a:t>8</a:t>
            </a:r>
          </a:p>
          <a:p>
            <a:r>
              <a:rPr lang="pt-BR" b="1" dirty="0"/>
              <a:t>8</a:t>
            </a:r>
          </a:p>
        </p:txBody>
      </p:sp>
      <p:pic>
        <p:nvPicPr>
          <p:cNvPr id="9" name="Picture 2" descr="People Icon set in trendy flat style isolated on background. Crowd signs. Persons symbol for your infographics web site design, logo, app, UI. Vector illustration, EPS10."/>
          <p:cNvPicPr>
            <a:picLocks noChangeAspect="1" noChangeArrowheads="1"/>
          </p:cNvPicPr>
          <p:nvPr/>
        </p:nvPicPr>
        <p:blipFill rotWithShape="1">
          <a:blip r:embed="rId5">
            <a:clrChange>
              <a:clrFrom>
                <a:srgbClr val="F5F4F2"/>
              </a:clrFrom>
              <a:clrTo>
                <a:srgbClr val="F5F4F2">
                  <a:alpha val="0"/>
                </a:srgbClr>
              </a:clrTo>
            </a:clrChange>
            <a:extLst>
              <a:ext uri="{28A0092B-C50C-407E-A947-70E740481C1C}">
                <a14:useLocalDpi xmlns:a14="http://schemas.microsoft.com/office/drawing/2010/main" val="0"/>
              </a:ext>
            </a:extLst>
          </a:blip>
          <a:srcRect l="65328" t="548" r="4697" b="67649"/>
          <a:stretch/>
        </p:blipFill>
        <p:spPr bwMode="auto">
          <a:xfrm>
            <a:off x="4764188" y="2814863"/>
            <a:ext cx="1072495" cy="842055"/>
          </a:xfrm>
          <a:prstGeom prst="rect">
            <a:avLst/>
          </a:prstGeom>
          <a:noFill/>
          <a:extLst>
            <a:ext uri="{909E8E84-426E-40DD-AFC4-6F175D3DCCD1}">
              <a14:hiddenFill xmlns:a14="http://schemas.microsoft.com/office/drawing/2010/main">
                <a:solidFill>
                  <a:srgbClr val="FFFFFF"/>
                </a:solidFill>
              </a14:hiddenFill>
            </a:ext>
          </a:extLst>
        </p:spPr>
      </p:pic>
      <p:sp>
        <p:nvSpPr>
          <p:cNvPr id="25" name="Elipse 24"/>
          <p:cNvSpPr/>
          <p:nvPr/>
        </p:nvSpPr>
        <p:spPr>
          <a:xfrm>
            <a:off x="6362632" y="4039463"/>
            <a:ext cx="202069" cy="19418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6" name="Conector reto 25"/>
          <p:cNvCxnSpPr/>
          <p:nvPr/>
        </p:nvCxnSpPr>
        <p:spPr>
          <a:xfrm>
            <a:off x="6732769" y="4148130"/>
            <a:ext cx="550286"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CaixaDeTexto 16"/>
          <p:cNvSpPr txBox="1"/>
          <p:nvPr/>
        </p:nvSpPr>
        <p:spPr>
          <a:xfrm>
            <a:off x="7519737" y="4039463"/>
            <a:ext cx="1094872" cy="307777"/>
          </a:xfrm>
          <a:prstGeom prst="rect">
            <a:avLst/>
          </a:prstGeom>
          <a:noFill/>
        </p:spPr>
        <p:txBody>
          <a:bodyPr wrap="square" rtlCol="0">
            <a:spAutoFit/>
          </a:bodyPr>
          <a:lstStyle/>
          <a:p>
            <a:r>
              <a:rPr lang="pt-BR" b="1" dirty="0" smtClean="0"/>
              <a:t>CNS</a:t>
            </a:r>
            <a:endParaRPr lang="pt-BR" b="1" dirty="0"/>
          </a:p>
        </p:txBody>
      </p:sp>
      <p:sp>
        <p:nvSpPr>
          <p:cNvPr id="18" name="Retângulo 17"/>
          <p:cNvSpPr/>
          <p:nvPr/>
        </p:nvSpPr>
        <p:spPr>
          <a:xfrm>
            <a:off x="7389629" y="214514"/>
            <a:ext cx="1546804" cy="16146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criar uma espécie de </a:t>
            </a:r>
            <a:r>
              <a:rPr lang="pt-BR" dirty="0" err="1" smtClean="0">
                <a:solidFill>
                  <a:schemeClr val="tx1"/>
                </a:solidFill>
              </a:rPr>
              <a:t>timeline</a:t>
            </a:r>
            <a:r>
              <a:rPr lang="pt-BR" dirty="0" smtClean="0">
                <a:solidFill>
                  <a:schemeClr val="tx1"/>
                </a:solidFill>
              </a:rPr>
              <a:t> com duas áreas destacadas para clique</a:t>
            </a:r>
            <a:endParaRPr lang="pt-BR" dirty="0">
              <a:solidFill>
                <a:schemeClr val="tx1"/>
              </a:solidFill>
            </a:endParaRPr>
          </a:p>
        </p:txBody>
      </p:sp>
      <p:pic>
        <p:nvPicPr>
          <p:cNvPr id="3076" name="Picture 4" descr="Timeline infographics design with arrows, workflow or process diagram, flowchart, vector eps10 illustra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9347" y="279758"/>
            <a:ext cx="1530093" cy="1198573"/>
          </a:xfrm>
          <a:prstGeom prst="rect">
            <a:avLst/>
          </a:prstGeom>
          <a:noFill/>
          <a:extLst>
            <a:ext uri="{909E8E84-426E-40DD-AFC4-6F175D3DCCD1}">
              <a14:hiddenFill xmlns:a14="http://schemas.microsoft.com/office/drawing/2010/main">
                <a:solidFill>
                  <a:srgbClr val="FFFFFF"/>
                </a:solidFill>
              </a14:hiddenFill>
            </a:ext>
          </a:extLst>
        </p:spPr>
      </p:pic>
      <p:sp>
        <p:nvSpPr>
          <p:cNvPr id="27" name="Retângulo 26"/>
          <p:cNvSpPr/>
          <p:nvPr/>
        </p:nvSpPr>
        <p:spPr>
          <a:xfrm>
            <a:off x="6636221" y="1118884"/>
            <a:ext cx="2518225" cy="3228356"/>
          </a:xfrm>
          <a:prstGeom prst="rect">
            <a:avLst/>
          </a:prstGeom>
          <a:solidFill>
            <a:srgbClr val="00BD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dirty="0"/>
          </a:p>
          <a:p>
            <a:endParaRPr lang="pt-BR" b="1" dirty="0" smtClean="0"/>
          </a:p>
          <a:p>
            <a:r>
              <a:rPr lang="pt-BR" dirty="0"/>
              <a:t>Com a promulgação da Constituição Federal de 1988, a participação popular passou a ser de extremo valor para auxiliar </a:t>
            </a:r>
            <a:r>
              <a:rPr lang="pt-BR" dirty="0" smtClean="0"/>
              <a:t>na </a:t>
            </a:r>
            <a:r>
              <a:rPr lang="pt-BR" dirty="0"/>
              <a:t>elaboração do modelo público de saúde, </a:t>
            </a:r>
            <a:r>
              <a:rPr lang="pt-BR" dirty="0" smtClean="0"/>
              <a:t>o </a:t>
            </a:r>
            <a:r>
              <a:rPr lang="pt-BR" dirty="0"/>
              <a:t>qual tem origem no movimento sanitarista, representado, principalmente, por Sérgio Arouca</a:t>
            </a:r>
            <a:r>
              <a:rPr lang="pt-BR" dirty="0" smtClean="0"/>
              <a:t>.</a:t>
            </a:r>
          </a:p>
          <a:p>
            <a:endParaRPr lang="pt-BR" dirty="0"/>
          </a:p>
        </p:txBody>
      </p:sp>
      <p:sp>
        <p:nvSpPr>
          <p:cNvPr id="28" name="CaixaDeTexto 27"/>
          <p:cNvSpPr txBox="1"/>
          <p:nvPr/>
        </p:nvSpPr>
        <p:spPr>
          <a:xfrm>
            <a:off x="8840194" y="1251075"/>
            <a:ext cx="257607" cy="307777"/>
          </a:xfrm>
          <a:prstGeom prst="rect">
            <a:avLst/>
          </a:prstGeom>
          <a:noFill/>
        </p:spPr>
        <p:txBody>
          <a:bodyPr wrap="square" rtlCol="0">
            <a:spAutoFit/>
          </a:bodyPr>
          <a:lstStyle/>
          <a:p>
            <a:r>
              <a:rPr lang="pt-BR" dirty="0" smtClean="0">
                <a:solidFill>
                  <a:schemeClr val="bg1"/>
                </a:solidFill>
              </a:rPr>
              <a:t>X</a:t>
            </a:r>
            <a:endParaRPr lang="pt-BR" dirty="0">
              <a:solidFill>
                <a:schemeClr val="bg1"/>
              </a:solidFill>
            </a:endParaRPr>
          </a:p>
        </p:txBody>
      </p:sp>
      <p:sp>
        <p:nvSpPr>
          <p:cNvPr id="29" name="Google Shape;398;p61"/>
          <p:cNvSpPr/>
          <p:nvPr/>
        </p:nvSpPr>
        <p:spPr>
          <a:xfrm>
            <a:off x="7895333" y="5262968"/>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4.1</a:t>
            </a:r>
            <a:endParaRPr sz="12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726490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lvl="0">
              <a:buSzPts val="1200"/>
            </a:pPr>
            <a:r>
              <a:rPr lang="pt-BR" sz="1200" dirty="0">
                <a:solidFill>
                  <a:schemeClr val="lt1"/>
                </a:solidFill>
              </a:rPr>
              <a:t>Interação: Texto + </a:t>
            </a:r>
            <a:r>
              <a:rPr lang="pt-BR" sz="1200" dirty="0" err="1">
                <a:solidFill>
                  <a:schemeClr val="lt1"/>
                </a:solidFill>
              </a:rPr>
              <a:t>Hotspot</a:t>
            </a:r>
            <a:r>
              <a:rPr lang="pt-BR" sz="1200" dirty="0">
                <a:solidFill>
                  <a:schemeClr val="lt1"/>
                </a:solidFill>
              </a:rPr>
              <a:t> </a:t>
            </a:r>
            <a:r>
              <a:rPr lang="pt-BR" sz="1200" dirty="0" err="1">
                <a:solidFill>
                  <a:schemeClr val="lt1"/>
                </a:solidFill>
              </a:rPr>
              <a:t>Image</a:t>
            </a:r>
            <a:endParaRPr lang="pt-BR" sz="1200" dirty="0">
              <a:solidFill>
                <a:schemeClr val="lt1"/>
              </a:solidFil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4.2</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35615" y="1352288"/>
            <a:ext cx="3957136"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smtClean="0">
                <a:solidFill>
                  <a:srgbClr val="00A9B2"/>
                </a:solidFill>
              </a:rPr>
              <a:t>A importância do CNS</a:t>
            </a:r>
            <a:endParaRPr lang="pt-BR" sz="2000" b="1" dirty="0">
              <a:solidFill>
                <a:srgbClr val="00A9B2"/>
              </a:solidFill>
            </a:endParaRPr>
          </a:p>
        </p:txBody>
      </p:sp>
      <p:sp>
        <p:nvSpPr>
          <p:cNvPr id="400" name="Google Shape;400;p61"/>
          <p:cNvSpPr txBox="1"/>
          <p:nvPr/>
        </p:nvSpPr>
        <p:spPr>
          <a:xfrm>
            <a:off x="991956" y="1979330"/>
            <a:ext cx="3272974" cy="2471879"/>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Agora, vamos falar sobre a relevância </a:t>
            </a:r>
            <a:r>
              <a:rPr lang="pt-BR" sz="1200" dirty="0">
                <a:solidFill>
                  <a:srgbClr val="808284"/>
                </a:solidFill>
              </a:rPr>
              <a:t>do </a:t>
            </a:r>
            <a:r>
              <a:rPr lang="pt-BR" sz="1200" dirty="0" smtClean="0">
                <a:solidFill>
                  <a:srgbClr val="808284"/>
                </a:solidFill>
              </a:rPr>
              <a:t>CNS </a:t>
            </a:r>
            <a:r>
              <a:rPr lang="pt-BR" sz="1200" dirty="0">
                <a:solidFill>
                  <a:srgbClr val="808284"/>
                </a:solidFill>
              </a:rPr>
              <a:t>para a conquista dos direitos dos participantes de pesquisa</a:t>
            </a:r>
            <a:r>
              <a:rPr lang="pt-BR" sz="1200" dirty="0" smtClean="0">
                <a:solidFill>
                  <a:srgbClr val="808284"/>
                </a:solidFill>
              </a:rPr>
              <a:t>.</a:t>
            </a:r>
          </a:p>
          <a:p>
            <a:endParaRPr lang="pt-BR" sz="1200" dirty="0">
              <a:solidFill>
                <a:srgbClr val="808284"/>
              </a:solidFill>
            </a:endParaRPr>
          </a:p>
          <a:p>
            <a:r>
              <a:rPr lang="pt-BR" sz="1200" dirty="0">
                <a:solidFill>
                  <a:srgbClr val="808284"/>
                </a:solidFill>
              </a:rPr>
              <a:t>Você já </a:t>
            </a:r>
            <a:r>
              <a:rPr lang="pt-BR" sz="1200" dirty="0" smtClean="0">
                <a:solidFill>
                  <a:srgbClr val="808284"/>
                </a:solidFill>
              </a:rPr>
              <a:t>se perguntou </a:t>
            </a:r>
            <a:r>
              <a:rPr lang="pt-BR" sz="1200" dirty="0">
                <a:solidFill>
                  <a:srgbClr val="808284"/>
                </a:solidFill>
              </a:rPr>
              <a:t>o motivo das regulamentações de pesquisa serem </a:t>
            </a:r>
            <a:r>
              <a:rPr lang="pt-BR" sz="1200" dirty="0" smtClean="0">
                <a:solidFill>
                  <a:srgbClr val="808284"/>
                </a:solidFill>
              </a:rPr>
              <a:t>feitas pelo CNS?</a:t>
            </a:r>
          </a:p>
          <a:p>
            <a:endParaRPr lang="pt-BR" sz="1200" dirty="0">
              <a:solidFill>
                <a:srgbClr val="808284"/>
              </a:solidFill>
            </a:endParaRPr>
          </a:p>
        </p:txBody>
      </p:sp>
      <p:sp>
        <p:nvSpPr>
          <p:cNvPr id="13" name="Google Shape;401;p61">
            <a:extLst>
              <a:ext uri="{FF2B5EF4-FFF2-40B4-BE49-F238E27FC236}">
                <a16:creationId xmlns="" xmlns:a16="http://schemas.microsoft.com/office/drawing/2014/main" id="{9D01709D-51A5-764D-B320-23B8814D1755}"/>
              </a:ext>
            </a:extLst>
          </p:cNvPr>
          <p:cNvSpPr txBox="1"/>
          <p:nvPr/>
        </p:nvSpPr>
        <p:spPr>
          <a:xfrm>
            <a:off x="960858" y="3594204"/>
            <a:ext cx="3606738" cy="121031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nas áreas destacadas e entenda.</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p:cNvSpPr/>
          <p:nvPr/>
        </p:nvSpPr>
        <p:spPr>
          <a:xfrm>
            <a:off x="6364716" y="3207814"/>
            <a:ext cx="202069" cy="19418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 name="Conector reto 6"/>
          <p:cNvCxnSpPr/>
          <p:nvPr/>
        </p:nvCxnSpPr>
        <p:spPr>
          <a:xfrm>
            <a:off x="5635258" y="3304906"/>
            <a:ext cx="550286"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Pentágono 20"/>
          <p:cNvSpPr/>
          <p:nvPr/>
        </p:nvSpPr>
        <p:spPr>
          <a:xfrm rot="5400000">
            <a:off x="6099104" y="2192138"/>
            <a:ext cx="788298" cy="368053"/>
          </a:xfrm>
          <a:prstGeom prst="homePlat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p:cNvSpPr txBox="1"/>
          <p:nvPr/>
        </p:nvSpPr>
        <p:spPr>
          <a:xfrm>
            <a:off x="5769389" y="1829179"/>
            <a:ext cx="550288" cy="954107"/>
          </a:xfrm>
          <a:prstGeom prst="rect">
            <a:avLst/>
          </a:prstGeom>
          <a:noFill/>
        </p:spPr>
        <p:txBody>
          <a:bodyPr wrap="square" rtlCol="0">
            <a:spAutoFit/>
          </a:bodyPr>
          <a:lstStyle/>
          <a:p>
            <a:r>
              <a:rPr lang="pt-BR" b="1" dirty="0" smtClean="0"/>
              <a:t>1</a:t>
            </a:r>
          </a:p>
          <a:p>
            <a:r>
              <a:rPr lang="pt-BR" b="1" dirty="0" smtClean="0"/>
              <a:t>9</a:t>
            </a:r>
          </a:p>
          <a:p>
            <a:r>
              <a:rPr lang="pt-BR" b="1" dirty="0" smtClean="0"/>
              <a:t>8</a:t>
            </a:r>
          </a:p>
          <a:p>
            <a:r>
              <a:rPr lang="pt-BR" b="1" dirty="0"/>
              <a:t>8</a:t>
            </a:r>
          </a:p>
        </p:txBody>
      </p:sp>
      <p:pic>
        <p:nvPicPr>
          <p:cNvPr id="9" name="Picture 2" descr="People Icon set in trendy flat style isolated on background. Crowd signs. Persons symbol for your infographics web site design, logo, app, UI. Vector illustration, EPS10."/>
          <p:cNvPicPr>
            <a:picLocks noChangeAspect="1" noChangeArrowheads="1"/>
          </p:cNvPicPr>
          <p:nvPr/>
        </p:nvPicPr>
        <p:blipFill rotWithShape="1">
          <a:blip r:embed="rId5">
            <a:clrChange>
              <a:clrFrom>
                <a:srgbClr val="F5F4F2"/>
              </a:clrFrom>
              <a:clrTo>
                <a:srgbClr val="F5F4F2">
                  <a:alpha val="0"/>
                </a:srgbClr>
              </a:clrTo>
            </a:clrChange>
            <a:extLst>
              <a:ext uri="{28A0092B-C50C-407E-A947-70E740481C1C}">
                <a14:useLocalDpi xmlns:a14="http://schemas.microsoft.com/office/drawing/2010/main" val="0"/>
              </a:ext>
            </a:extLst>
          </a:blip>
          <a:srcRect l="65328" t="548" r="4697" b="67649"/>
          <a:stretch/>
        </p:blipFill>
        <p:spPr bwMode="auto">
          <a:xfrm>
            <a:off x="4764188" y="2814863"/>
            <a:ext cx="1072495" cy="842055"/>
          </a:xfrm>
          <a:prstGeom prst="rect">
            <a:avLst/>
          </a:prstGeom>
          <a:noFill/>
          <a:extLst>
            <a:ext uri="{909E8E84-426E-40DD-AFC4-6F175D3DCCD1}">
              <a14:hiddenFill xmlns:a14="http://schemas.microsoft.com/office/drawing/2010/main">
                <a:solidFill>
                  <a:srgbClr val="FFFFFF"/>
                </a:solidFill>
              </a14:hiddenFill>
            </a:ext>
          </a:extLst>
        </p:spPr>
      </p:pic>
      <p:sp>
        <p:nvSpPr>
          <p:cNvPr id="25" name="Elipse 24"/>
          <p:cNvSpPr/>
          <p:nvPr/>
        </p:nvSpPr>
        <p:spPr>
          <a:xfrm>
            <a:off x="6362632" y="4039463"/>
            <a:ext cx="202069" cy="19418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6" name="Conector reto 25"/>
          <p:cNvCxnSpPr/>
          <p:nvPr/>
        </p:nvCxnSpPr>
        <p:spPr>
          <a:xfrm>
            <a:off x="6732769" y="4148130"/>
            <a:ext cx="550286"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CaixaDeTexto 16"/>
          <p:cNvSpPr txBox="1"/>
          <p:nvPr/>
        </p:nvSpPr>
        <p:spPr>
          <a:xfrm>
            <a:off x="7519737" y="4039463"/>
            <a:ext cx="1094872" cy="307777"/>
          </a:xfrm>
          <a:prstGeom prst="rect">
            <a:avLst/>
          </a:prstGeom>
          <a:noFill/>
        </p:spPr>
        <p:txBody>
          <a:bodyPr wrap="square" rtlCol="0">
            <a:spAutoFit/>
          </a:bodyPr>
          <a:lstStyle/>
          <a:p>
            <a:r>
              <a:rPr lang="pt-BR" b="1" dirty="0" smtClean="0"/>
              <a:t>CNS</a:t>
            </a:r>
            <a:endParaRPr lang="pt-BR" b="1" dirty="0"/>
          </a:p>
        </p:txBody>
      </p:sp>
      <p:sp>
        <p:nvSpPr>
          <p:cNvPr id="18" name="Retângulo 17"/>
          <p:cNvSpPr/>
          <p:nvPr/>
        </p:nvSpPr>
        <p:spPr>
          <a:xfrm>
            <a:off x="7389629" y="214514"/>
            <a:ext cx="1546804" cy="16146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criar uma espécie de </a:t>
            </a:r>
            <a:r>
              <a:rPr lang="pt-BR" dirty="0" err="1" smtClean="0">
                <a:solidFill>
                  <a:schemeClr val="tx1"/>
                </a:solidFill>
              </a:rPr>
              <a:t>timeline</a:t>
            </a:r>
            <a:r>
              <a:rPr lang="pt-BR" dirty="0" smtClean="0">
                <a:solidFill>
                  <a:schemeClr val="tx1"/>
                </a:solidFill>
              </a:rPr>
              <a:t> com duas áreas destacadas para clique</a:t>
            </a:r>
            <a:endParaRPr lang="pt-BR" dirty="0">
              <a:solidFill>
                <a:schemeClr val="tx1"/>
              </a:solidFill>
            </a:endParaRPr>
          </a:p>
        </p:txBody>
      </p:sp>
      <p:pic>
        <p:nvPicPr>
          <p:cNvPr id="3076" name="Picture 4" descr="Timeline infographics design with arrows, workflow or process diagram, flowchart, vector eps10 illustra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9347" y="279758"/>
            <a:ext cx="1530093" cy="1198573"/>
          </a:xfrm>
          <a:prstGeom prst="rect">
            <a:avLst/>
          </a:prstGeom>
          <a:noFill/>
          <a:extLst>
            <a:ext uri="{909E8E84-426E-40DD-AFC4-6F175D3DCCD1}">
              <a14:hiddenFill xmlns:a14="http://schemas.microsoft.com/office/drawing/2010/main">
                <a:solidFill>
                  <a:srgbClr val="FFFFFF"/>
                </a:solidFill>
              </a14:hiddenFill>
            </a:ext>
          </a:extLst>
        </p:spPr>
      </p:pic>
      <p:sp>
        <p:nvSpPr>
          <p:cNvPr id="27" name="Retângulo 26"/>
          <p:cNvSpPr/>
          <p:nvPr/>
        </p:nvSpPr>
        <p:spPr>
          <a:xfrm>
            <a:off x="1944548" y="2013596"/>
            <a:ext cx="4128918" cy="3228356"/>
          </a:xfrm>
          <a:prstGeom prst="rect">
            <a:avLst/>
          </a:prstGeom>
          <a:solidFill>
            <a:srgbClr val="00BD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dirty="0"/>
          </a:p>
          <a:p>
            <a:endParaRPr lang="pt-BR" b="1" dirty="0" smtClean="0"/>
          </a:p>
          <a:p>
            <a:r>
              <a:rPr lang="pt-BR" dirty="0"/>
              <a:t>Neste </a:t>
            </a:r>
            <a:r>
              <a:rPr lang="pt-BR" dirty="0" smtClean="0"/>
              <a:t>momento o </a:t>
            </a:r>
            <a:r>
              <a:rPr lang="pt-BR" dirty="0"/>
              <a:t>CNS atinge um protagonismo em algumas frentes, uma delas, a partir do acolhimento das preocupações de pesquisadores brasileiros sobre a falta de respaldo ético nacional para a condução de pesquisas em um cenário de crescimento de parcerias com instituições internacionais somado </a:t>
            </a:r>
            <a:r>
              <a:rPr lang="pt-BR" dirty="0" smtClean="0"/>
              <a:t>ao </a:t>
            </a:r>
            <a:r>
              <a:rPr lang="pt-BR" dirty="0"/>
              <a:t>relato de casos de protocolos desenvolvidos sem respeitar os </a:t>
            </a:r>
            <a:r>
              <a:rPr lang="pt-BR" dirty="0" smtClean="0"/>
              <a:t>participantes</a:t>
            </a:r>
            <a:r>
              <a:rPr lang="pt-BR" dirty="0"/>
              <a:t>, como por exemplo o caso do medicamento </a:t>
            </a:r>
            <a:r>
              <a:rPr lang="pt-BR" b="1" u="sng" dirty="0" err="1">
                <a:solidFill>
                  <a:srgbClr val="FF0000"/>
                </a:solidFill>
              </a:rPr>
              <a:t>Norplant</a:t>
            </a:r>
            <a:r>
              <a:rPr lang="pt-BR" dirty="0"/>
              <a:t>.</a:t>
            </a:r>
          </a:p>
          <a:p>
            <a:endParaRPr lang="pt-BR" dirty="0"/>
          </a:p>
        </p:txBody>
      </p:sp>
      <p:sp>
        <p:nvSpPr>
          <p:cNvPr id="28" name="CaixaDeTexto 27"/>
          <p:cNvSpPr txBox="1"/>
          <p:nvPr/>
        </p:nvSpPr>
        <p:spPr>
          <a:xfrm>
            <a:off x="5759213" y="2145787"/>
            <a:ext cx="257607" cy="307777"/>
          </a:xfrm>
          <a:prstGeom prst="rect">
            <a:avLst/>
          </a:prstGeom>
          <a:noFill/>
        </p:spPr>
        <p:txBody>
          <a:bodyPr wrap="square" rtlCol="0">
            <a:spAutoFit/>
          </a:bodyPr>
          <a:lstStyle/>
          <a:p>
            <a:r>
              <a:rPr lang="pt-BR" dirty="0" smtClean="0">
                <a:solidFill>
                  <a:schemeClr val="bg1"/>
                </a:solidFill>
              </a:rPr>
              <a:t>X</a:t>
            </a:r>
            <a:endParaRPr lang="pt-BR" dirty="0">
              <a:solidFill>
                <a:schemeClr val="bg1"/>
              </a:solidFill>
            </a:endParaRPr>
          </a:p>
        </p:txBody>
      </p:sp>
      <p:sp>
        <p:nvSpPr>
          <p:cNvPr id="29" name="Retângulo 28"/>
          <p:cNvSpPr/>
          <p:nvPr/>
        </p:nvSpPr>
        <p:spPr>
          <a:xfrm>
            <a:off x="6351164" y="2013597"/>
            <a:ext cx="4501630" cy="384275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Este contraceptivo era o mote de um projeto de pesquisa de uma universidade brasileira, que foi interrompido em 1986 pelo Ministério da Saúde, o qual recrutou de 1984 até o cancelamento, 3.562 mulheres, na sua maioria em situação de pobreza, e sem obtenção do consentimento. </a:t>
            </a:r>
            <a:endParaRPr lang="pt-BR" dirty="0" smtClean="0"/>
          </a:p>
          <a:p>
            <a:endParaRPr lang="pt-BR" dirty="0"/>
          </a:p>
          <a:p>
            <a:r>
              <a:rPr lang="pt-BR" dirty="0" smtClean="0"/>
              <a:t>Segundo </a:t>
            </a:r>
            <a:r>
              <a:rPr lang="pt-BR" dirty="0"/>
              <a:t>Freitas et al </a:t>
            </a:r>
            <a:r>
              <a:rPr lang="pt-BR" dirty="0" smtClean="0"/>
              <a:t>(2012), </a:t>
            </a:r>
            <a:r>
              <a:rPr lang="pt-BR" dirty="0"/>
              <a:t>o protocolo não tinha critérios estabelecidos para seleção, não houve um acompanhamento das mulheres de modo adequado e surgiram relatos de eventos adversos graves, que não foram devidamente reportados. </a:t>
            </a:r>
            <a:endParaRPr lang="pt-BR" dirty="0" smtClean="0"/>
          </a:p>
          <a:p>
            <a:endParaRPr lang="pt-BR" dirty="0"/>
          </a:p>
          <a:p>
            <a:r>
              <a:rPr lang="pt-BR" sz="1000" dirty="0" smtClean="0"/>
              <a:t>Freitas </a:t>
            </a:r>
            <a:r>
              <a:rPr lang="pt-BR" sz="1000" dirty="0"/>
              <a:t>CBD et al. Brasil: sistema de </a:t>
            </a:r>
            <a:r>
              <a:rPr lang="pt-BR" sz="1000" dirty="0" err="1"/>
              <a:t>protección</a:t>
            </a:r>
            <a:r>
              <a:rPr lang="pt-BR" sz="1000" dirty="0"/>
              <a:t> de </a:t>
            </a:r>
            <a:r>
              <a:rPr lang="pt-BR" sz="1000" dirty="0" err="1"/>
              <a:t>los</a:t>
            </a:r>
            <a:r>
              <a:rPr lang="pt-BR" sz="1000" dirty="0"/>
              <a:t> voluntários que </a:t>
            </a:r>
            <a:r>
              <a:rPr lang="pt-BR" sz="1000" dirty="0" err="1"/>
              <a:t>participan</a:t>
            </a:r>
            <a:r>
              <a:rPr lang="pt-BR" sz="1000" dirty="0"/>
              <a:t> em </a:t>
            </a:r>
            <a:r>
              <a:rPr lang="pt-BR" sz="1000" dirty="0" err="1"/>
              <a:t>investigación</a:t>
            </a:r>
            <a:r>
              <a:rPr lang="pt-BR" sz="1000" dirty="0"/>
              <a:t>. In: </a:t>
            </a:r>
            <a:r>
              <a:rPr lang="pt-BR" sz="1000" dirty="0" err="1"/>
              <a:t>Homedes</a:t>
            </a:r>
            <a:r>
              <a:rPr lang="pt-BR" sz="1000" dirty="0"/>
              <a:t> N. </a:t>
            </a:r>
            <a:r>
              <a:rPr lang="pt-BR" sz="1000" dirty="0" err="1"/>
              <a:t>Ugalde</a:t>
            </a:r>
            <a:r>
              <a:rPr lang="pt-BR" sz="1000" dirty="0"/>
              <a:t> A, organizadores. Ética y </a:t>
            </a:r>
            <a:r>
              <a:rPr lang="pt-BR" sz="1000" dirty="0" err="1"/>
              <a:t>ensayos</a:t>
            </a:r>
            <a:r>
              <a:rPr lang="pt-BR" sz="1000" dirty="0"/>
              <a:t> clínicos em América Latina. Buenos Aires: Lugar Editorial; 2012. p. 215-237.</a:t>
            </a:r>
            <a:r>
              <a:rPr lang="pt-BR" sz="1000" b="1" dirty="0"/>
              <a:t> </a:t>
            </a:r>
            <a:endParaRPr lang="pt-BR" sz="1000" dirty="0">
              <a:solidFill>
                <a:schemeClr val="tx1"/>
              </a:solidFill>
            </a:endParaRPr>
          </a:p>
        </p:txBody>
      </p:sp>
      <p:cxnSp>
        <p:nvCxnSpPr>
          <p:cNvPr id="30" name="Conector reto 29"/>
          <p:cNvCxnSpPr/>
          <p:nvPr/>
        </p:nvCxnSpPr>
        <p:spPr>
          <a:xfrm>
            <a:off x="4065744" y="4725476"/>
            <a:ext cx="2173342" cy="54805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055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grpSp>
        <p:nvGrpSpPr>
          <p:cNvPr id="3" name="Grupo 2"/>
          <p:cNvGrpSpPr/>
          <p:nvPr/>
        </p:nvGrpSpPr>
        <p:grpSpPr>
          <a:xfrm>
            <a:off x="105507" y="-5573"/>
            <a:ext cx="9228221" cy="5895474"/>
            <a:chOff x="-1" y="0"/>
            <a:chExt cx="9228221" cy="5895474"/>
          </a:xfrm>
        </p:grpSpPr>
        <p:grpSp>
          <p:nvGrpSpPr>
            <p:cNvPr id="13" name="Grupo 12"/>
            <p:cNvGrpSpPr/>
            <p:nvPr/>
          </p:nvGrpSpPr>
          <p:grpSpPr>
            <a:xfrm>
              <a:off x="-1" y="0"/>
              <a:ext cx="9228221" cy="5895474"/>
              <a:chOff x="-1" y="0"/>
              <a:chExt cx="9228221" cy="5895474"/>
            </a:xfrm>
          </p:grpSpPr>
          <p:grpSp>
            <p:nvGrpSpPr>
              <p:cNvPr id="15" name="Grupo 14"/>
              <p:cNvGrpSpPr/>
              <p:nvPr/>
            </p:nvGrpSpPr>
            <p:grpSpPr>
              <a:xfrm>
                <a:off x="-1" y="0"/>
                <a:ext cx="9228221" cy="5895474"/>
                <a:chOff x="-1" y="0"/>
                <a:chExt cx="9228221" cy="5895474"/>
              </a:xfrm>
            </p:grpSpPr>
            <p:pic>
              <p:nvPicPr>
                <p:cNvPr id="17" name="Imagem 16"/>
                <p:cNvPicPr>
                  <a:picLocks noChangeAspect="1"/>
                </p:cNvPicPr>
                <p:nvPr/>
              </p:nvPicPr>
              <p:blipFill>
                <a:blip r:embed="rId3"/>
                <a:stretch>
                  <a:fillRect/>
                </a:stretch>
              </p:blipFill>
              <p:spPr>
                <a:xfrm>
                  <a:off x="-1" y="0"/>
                  <a:ext cx="9228221" cy="5895474"/>
                </a:xfrm>
                <a:prstGeom prst="rect">
                  <a:avLst/>
                </a:prstGeom>
              </p:spPr>
            </p:pic>
            <p:sp>
              <p:nvSpPr>
                <p:cNvPr id="18" name="Retângulo 17"/>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16" name="Retângulo 15"/>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 name="Retângulo 1"/>
            <p:cNvSpPr/>
            <p:nvPr/>
          </p:nvSpPr>
          <p:spPr>
            <a:xfrm>
              <a:off x="803626" y="1770856"/>
              <a:ext cx="3346619" cy="2635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409" name="Google Shape;409;p62"/>
          <p:cNvSpPr/>
          <p:nvPr/>
        </p:nvSpPr>
        <p:spPr>
          <a:xfrm>
            <a:off x="0" y="-318978"/>
            <a:ext cx="2538484" cy="348459"/>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b="0" i="0" u="none" strike="noStrike" cap="none" dirty="0" err="1">
                <a:solidFill>
                  <a:schemeClr val="lt1"/>
                </a:solidFill>
                <a:latin typeface="Arial"/>
                <a:ea typeface="Arial"/>
                <a:cs typeface="Arial"/>
                <a:sym typeface="Arial"/>
              </a:rPr>
              <a:t>Hotspot</a:t>
            </a:r>
            <a:r>
              <a:rPr lang="pt-BR" sz="1200" b="0" i="0" u="none" strike="noStrike" cap="none" dirty="0">
                <a:solidFill>
                  <a:schemeClr val="lt1"/>
                </a:solidFill>
                <a:latin typeface="Arial"/>
                <a:ea typeface="Arial"/>
                <a:cs typeface="Arial"/>
                <a:sym typeface="Arial"/>
              </a:rPr>
              <a:t> </a:t>
            </a:r>
            <a:r>
              <a:rPr lang="pt-BR" sz="1200" b="0" i="0" u="none" strike="noStrike" cap="none" dirty="0" err="1">
                <a:solidFill>
                  <a:schemeClr val="lt1"/>
                </a:solidFill>
                <a:latin typeface="Arial"/>
                <a:ea typeface="Arial"/>
                <a:cs typeface="Arial"/>
                <a:sym typeface="Arial"/>
              </a:rPr>
              <a:t>Image</a:t>
            </a:r>
            <a:endParaRPr sz="1200" b="0" i="0" u="none" strike="noStrike" cap="none" dirty="0">
              <a:solidFill>
                <a:schemeClr val="lt1"/>
              </a:solidFill>
              <a:latin typeface="Arial"/>
              <a:ea typeface="Arial"/>
              <a:cs typeface="Arial"/>
              <a:sym typeface="Arial"/>
            </a:endParaRPr>
          </a:p>
        </p:txBody>
      </p:sp>
      <p:sp>
        <p:nvSpPr>
          <p:cNvPr id="410" name="Google Shape;410;p62"/>
          <p:cNvSpPr/>
          <p:nvPr/>
        </p:nvSpPr>
        <p:spPr>
          <a:xfrm>
            <a:off x="4150245" y="-318977"/>
            <a:ext cx="1485000" cy="318900"/>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411" name="Google Shape;411;p62"/>
          <p:cNvSpPr/>
          <p:nvPr/>
        </p:nvSpPr>
        <p:spPr>
          <a:xfrm>
            <a:off x="7953153" y="-318977"/>
            <a:ext cx="1190700" cy="318900"/>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5</a:t>
            </a:r>
            <a:endParaRPr sz="1200" b="0" i="0" u="none" strike="noStrike" cap="none" dirty="0">
              <a:solidFill>
                <a:schemeClr val="lt1"/>
              </a:solidFill>
              <a:latin typeface="Arial"/>
              <a:ea typeface="Arial"/>
              <a:cs typeface="Arial"/>
              <a:sym typeface="Arial"/>
            </a:endParaRPr>
          </a:p>
        </p:txBody>
      </p:sp>
      <p:sp>
        <p:nvSpPr>
          <p:cNvPr id="412" name="Google Shape;412;p62"/>
          <p:cNvSpPr txBox="1"/>
          <p:nvPr/>
        </p:nvSpPr>
        <p:spPr>
          <a:xfrm>
            <a:off x="1042771" y="940004"/>
            <a:ext cx="6600676" cy="400200"/>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A importância do CNS</a:t>
            </a:r>
          </a:p>
        </p:txBody>
      </p:sp>
      <p:sp>
        <p:nvSpPr>
          <p:cNvPr id="19" name="Google Shape;413;p62"/>
          <p:cNvSpPr txBox="1"/>
          <p:nvPr/>
        </p:nvSpPr>
        <p:spPr>
          <a:xfrm>
            <a:off x="1095525" y="1735725"/>
            <a:ext cx="3312661" cy="1804482"/>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dirty="0" smtClean="0">
                <a:solidFill>
                  <a:srgbClr val="808284"/>
                </a:solidFill>
              </a:rPr>
              <a:t>Diante deste</a:t>
            </a:r>
            <a:r>
              <a:rPr lang="pt-BR" sz="1200" dirty="0">
                <a:solidFill>
                  <a:srgbClr val="808284"/>
                </a:solidFill>
              </a:rPr>
              <a:t> cenário preocupante, em 1988 o CNS tentou normatizar a pesquisa em saúde por meio da </a:t>
            </a:r>
            <a:r>
              <a:rPr lang="pt-BR" sz="1200" u="sng" dirty="0">
                <a:solidFill>
                  <a:srgbClr val="FF0000"/>
                </a:solidFill>
              </a:rPr>
              <a:t>Resolução nº 01 de </a:t>
            </a:r>
            <a:r>
              <a:rPr lang="pt-BR" sz="1200" u="sng" dirty="0" smtClean="0">
                <a:solidFill>
                  <a:srgbClr val="FF0000"/>
                </a:solidFill>
              </a:rPr>
              <a:t>1988</a:t>
            </a:r>
            <a:r>
              <a:rPr lang="pt-BR" sz="1200" dirty="0" smtClean="0">
                <a:solidFill>
                  <a:srgbClr val="808284"/>
                </a:solidFill>
              </a:rPr>
              <a:t>, </a:t>
            </a:r>
            <a:r>
              <a:rPr lang="pt-BR" sz="1200" dirty="0">
                <a:solidFill>
                  <a:srgbClr val="808284"/>
                </a:solidFill>
              </a:rPr>
              <a:t>porém </a:t>
            </a:r>
            <a:r>
              <a:rPr lang="pt-BR" sz="1200" dirty="0" smtClean="0">
                <a:solidFill>
                  <a:srgbClr val="808284"/>
                </a:solidFill>
              </a:rPr>
              <a:t>ela não </a:t>
            </a:r>
            <a:r>
              <a:rPr lang="pt-BR" sz="1200" dirty="0">
                <a:solidFill>
                  <a:srgbClr val="808284"/>
                </a:solidFill>
              </a:rPr>
              <a:t>foi efetiva.</a:t>
            </a:r>
          </a:p>
          <a:p>
            <a:pPr>
              <a:buSzPts val="1600"/>
            </a:pPr>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20" name="Retângulo 19"/>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4"/>
          <p:cNvSpPr/>
          <p:nvPr/>
        </p:nvSpPr>
        <p:spPr>
          <a:xfrm>
            <a:off x="5556176" y="2291860"/>
            <a:ext cx="821475" cy="1788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p:cNvSpPr/>
          <p:nvPr/>
        </p:nvSpPr>
        <p:spPr>
          <a:xfrm>
            <a:off x="4260405" y="472258"/>
            <a:ext cx="4501630" cy="6264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fazer um link </a:t>
            </a:r>
            <a:r>
              <a:rPr lang="pt-BR" dirty="0" err="1" smtClean="0">
                <a:solidFill>
                  <a:schemeClr val="tx1"/>
                </a:solidFill>
              </a:rPr>
              <a:t>clicável</a:t>
            </a:r>
            <a:r>
              <a:rPr lang="pt-BR" dirty="0" smtClean="0">
                <a:solidFill>
                  <a:schemeClr val="tx1"/>
                </a:solidFill>
              </a:rPr>
              <a:t> que remeta para </a:t>
            </a:r>
            <a:r>
              <a:rPr lang="pt-BR" u="sng" dirty="0">
                <a:hlinkClick r:id="rId4"/>
              </a:rPr>
              <a:t>https://conselho.saude.gov.br/resolucoes/reso_88.htm</a:t>
            </a:r>
            <a:endParaRPr lang="pt-BR" dirty="0">
              <a:solidFill>
                <a:schemeClr val="tx1"/>
              </a:solidFill>
            </a:endParaRPr>
          </a:p>
        </p:txBody>
      </p:sp>
      <p:cxnSp>
        <p:nvCxnSpPr>
          <p:cNvPr id="25" name="Conector reto 24"/>
          <p:cNvCxnSpPr/>
          <p:nvPr/>
        </p:nvCxnSpPr>
        <p:spPr>
          <a:xfrm flipV="1">
            <a:off x="3739297" y="1284628"/>
            <a:ext cx="1277706" cy="843975"/>
          </a:xfrm>
          <a:prstGeom prst="line">
            <a:avLst/>
          </a:prstGeom>
        </p:spPr>
        <p:style>
          <a:lnRef idx="1">
            <a:schemeClr val="accent1"/>
          </a:lnRef>
          <a:fillRef idx="0">
            <a:schemeClr val="accent1"/>
          </a:fillRef>
          <a:effectRef idx="0">
            <a:schemeClr val="accent1"/>
          </a:effectRef>
          <a:fontRef idx="minor">
            <a:schemeClr val="tx1"/>
          </a:fontRef>
        </p:style>
      </p:cxnSp>
      <p:sp>
        <p:nvSpPr>
          <p:cNvPr id="26" name="Google Shape;401;p61">
            <a:extLst>
              <a:ext uri="{FF2B5EF4-FFF2-40B4-BE49-F238E27FC236}">
                <a16:creationId xmlns="" xmlns:a16="http://schemas.microsoft.com/office/drawing/2014/main" id="{9D01709D-51A5-764D-B320-23B8814D1755}"/>
              </a:ext>
            </a:extLst>
          </p:cNvPr>
          <p:cNvSpPr txBox="1"/>
          <p:nvPr/>
        </p:nvSpPr>
        <p:spPr>
          <a:xfrm>
            <a:off x="1057554" y="2920054"/>
            <a:ext cx="3606738" cy="121031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nas áreas destacadas e saiba mais sobre esse assunto.</a:t>
            </a:r>
            <a:endParaRPr lang="pt-BR" sz="1200" b="1" dirty="0">
              <a:solidFill>
                <a:srgbClr val="FECE22"/>
              </a:solidFill>
            </a:endParaRPr>
          </a:p>
        </p:txBody>
      </p:sp>
      <p:sp>
        <p:nvSpPr>
          <p:cNvPr id="27" name="Elipse 26"/>
          <p:cNvSpPr/>
          <p:nvPr/>
        </p:nvSpPr>
        <p:spPr>
          <a:xfrm>
            <a:off x="6377651" y="2807232"/>
            <a:ext cx="202069" cy="19418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8" name="Conector reto 27"/>
          <p:cNvCxnSpPr/>
          <p:nvPr/>
        </p:nvCxnSpPr>
        <p:spPr>
          <a:xfrm>
            <a:off x="5775160" y="2926866"/>
            <a:ext cx="550286"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Pentágono 28"/>
          <p:cNvSpPr/>
          <p:nvPr/>
        </p:nvSpPr>
        <p:spPr>
          <a:xfrm rot="5400000">
            <a:off x="6089008" y="1866947"/>
            <a:ext cx="788298" cy="368053"/>
          </a:xfrm>
          <a:prstGeom prst="homePlat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CaixaDeTexto 29"/>
          <p:cNvSpPr txBox="1"/>
          <p:nvPr/>
        </p:nvSpPr>
        <p:spPr>
          <a:xfrm>
            <a:off x="5807126" y="1542117"/>
            <a:ext cx="550288" cy="954107"/>
          </a:xfrm>
          <a:prstGeom prst="rect">
            <a:avLst/>
          </a:prstGeom>
          <a:noFill/>
        </p:spPr>
        <p:txBody>
          <a:bodyPr wrap="square" rtlCol="0">
            <a:spAutoFit/>
          </a:bodyPr>
          <a:lstStyle/>
          <a:p>
            <a:r>
              <a:rPr lang="pt-BR" b="1" dirty="0" smtClean="0"/>
              <a:t>1</a:t>
            </a:r>
          </a:p>
          <a:p>
            <a:r>
              <a:rPr lang="pt-BR" b="1" dirty="0" smtClean="0"/>
              <a:t>9</a:t>
            </a:r>
          </a:p>
          <a:p>
            <a:r>
              <a:rPr lang="pt-BR" b="1" dirty="0" smtClean="0"/>
              <a:t>9</a:t>
            </a:r>
          </a:p>
          <a:p>
            <a:r>
              <a:rPr lang="pt-BR" b="1" dirty="0" smtClean="0"/>
              <a:t>5</a:t>
            </a:r>
          </a:p>
        </p:txBody>
      </p:sp>
      <p:sp>
        <p:nvSpPr>
          <p:cNvPr id="32" name="Elipse 31"/>
          <p:cNvSpPr/>
          <p:nvPr/>
        </p:nvSpPr>
        <p:spPr>
          <a:xfrm>
            <a:off x="6378996" y="4452199"/>
            <a:ext cx="202069" cy="19418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3" name="Conector reto 32"/>
          <p:cNvCxnSpPr/>
          <p:nvPr/>
        </p:nvCxnSpPr>
        <p:spPr>
          <a:xfrm>
            <a:off x="6749133" y="4560866"/>
            <a:ext cx="550286"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CaixaDeTexto 33"/>
          <p:cNvSpPr txBox="1"/>
          <p:nvPr/>
        </p:nvSpPr>
        <p:spPr>
          <a:xfrm>
            <a:off x="7369843" y="4299256"/>
            <a:ext cx="1094872" cy="523220"/>
          </a:xfrm>
          <a:prstGeom prst="rect">
            <a:avLst/>
          </a:prstGeom>
          <a:noFill/>
        </p:spPr>
        <p:txBody>
          <a:bodyPr wrap="square" rtlCol="0">
            <a:spAutoFit/>
          </a:bodyPr>
          <a:lstStyle/>
          <a:p>
            <a:pPr algn="ctr"/>
            <a:r>
              <a:rPr lang="pt-BR" b="1" dirty="0" smtClean="0"/>
              <a:t>CNS 196/96</a:t>
            </a:r>
            <a:endParaRPr lang="pt-BR" b="1" dirty="0"/>
          </a:p>
        </p:txBody>
      </p:sp>
      <p:sp>
        <p:nvSpPr>
          <p:cNvPr id="35" name="Retângulo 34"/>
          <p:cNvSpPr/>
          <p:nvPr/>
        </p:nvSpPr>
        <p:spPr>
          <a:xfrm>
            <a:off x="7369843" y="1343819"/>
            <a:ext cx="1183326" cy="16146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criar uma espécie de </a:t>
            </a:r>
            <a:r>
              <a:rPr lang="pt-BR" dirty="0" err="1" smtClean="0">
                <a:solidFill>
                  <a:schemeClr val="tx1"/>
                </a:solidFill>
              </a:rPr>
              <a:t>timeline</a:t>
            </a:r>
            <a:r>
              <a:rPr lang="pt-BR" dirty="0" smtClean="0">
                <a:solidFill>
                  <a:schemeClr val="tx1"/>
                </a:solidFill>
              </a:rPr>
              <a:t> com duas áreas destacadas para clique</a:t>
            </a:r>
            <a:endParaRPr lang="pt-BR" dirty="0">
              <a:solidFill>
                <a:schemeClr val="tx1"/>
              </a:solidFill>
            </a:endParaRPr>
          </a:p>
        </p:txBody>
      </p:sp>
      <p:sp>
        <p:nvSpPr>
          <p:cNvPr id="36" name="CaixaDeTexto 35"/>
          <p:cNvSpPr txBox="1"/>
          <p:nvPr/>
        </p:nvSpPr>
        <p:spPr>
          <a:xfrm>
            <a:off x="4605798" y="2534991"/>
            <a:ext cx="1094872" cy="738664"/>
          </a:xfrm>
          <a:prstGeom prst="rect">
            <a:avLst/>
          </a:prstGeom>
          <a:noFill/>
        </p:spPr>
        <p:txBody>
          <a:bodyPr wrap="square" rtlCol="0">
            <a:spAutoFit/>
          </a:bodyPr>
          <a:lstStyle/>
          <a:p>
            <a:pPr algn="ctr"/>
            <a:r>
              <a:rPr lang="pt-BR" b="1" dirty="0" smtClean="0"/>
              <a:t>Política </a:t>
            </a:r>
          </a:p>
          <a:p>
            <a:pPr algn="ctr"/>
            <a:r>
              <a:rPr lang="pt-BR" b="1" dirty="0" smtClean="0"/>
              <a:t>de </a:t>
            </a:r>
          </a:p>
          <a:p>
            <a:pPr algn="ctr"/>
            <a:r>
              <a:rPr lang="pt-BR" b="1" dirty="0" smtClean="0"/>
              <a:t>defesa</a:t>
            </a:r>
            <a:endParaRPr lang="pt-BR" b="1" dirty="0"/>
          </a:p>
        </p:txBody>
      </p:sp>
      <p:sp>
        <p:nvSpPr>
          <p:cNvPr id="37" name="Pentágono 36"/>
          <p:cNvSpPr/>
          <p:nvPr/>
        </p:nvSpPr>
        <p:spPr>
          <a:xfrm rot="5400000">
            <a:off x="6089008" y="3499099"/>
            <a:ext cx="788298" cy="368053"/>
          </a:xfrm>
          <a:prstGeom prst="homePlat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aixaDeTexto 37"/>
          <p:cNvSpPr txBox="1"/>
          <p:nvPr/>
        </p:nvSpPr>
        <p:spPr>
          <a:xfrm>
            <a:off x="5818424" y="3357509"/>
            <a:ext cx="550288" cy="954107"/>
          </a:xfrm>
          <a:prstGeom prst="rect">
            <a:avLst/>
          </a:prstGeom>
          <a:noFill/>
        </p:spPr>
        <p:txBody>
          <a:bodyPr wrap="square" rtlCol="0">
            <a:spAutoFit/>
          </a:bodyPr>
          <a:lstStyle/>
          <a:p>
            <a:r>
              <a:rPr lang="pt-BR" b="1" dirty="0" smtClean="0"/>
              <a:t>1</a:t>
            </a:r>
          </a:p>
          <a:p>
            <a:r>
              <a:rPr lang="pt-BR" b="1" dirty="0" smtClean="0"/>
              <a:t>9</a:t>
            </a:r>
          </a:p>
          <a:p>
            <a:r>
              <a:rPr lang="pt-BR" b="1" dirty="0" smtClean="0"/>
              <a:t>9</a:t>
            </a:r>
          </a:p>
          <a:p>
            <a:r>
              <a:rPr lang="pt-BR" b="1" dirty="0"/>
              <a:t>6</a:t>
            </a:r>
            <a:endParaRPr lang="pt-BR" b="1" dirty="0" smtClean="0"/>
          </a:p>
        </p:txBody>
      </p:sp>
      <p:sp>
        <p:nvSpPr>
          <p:cNvPr id="31" name="Google Shape;411;p62"/>
          <p:cNvSpPr/>
          <p:nvPr/>
        </p:nvSpPr>
        <p:spPr>
          <a:xfrm>
            <a:off x="7917279" y="5304817"/>
            <a:ext cx="1190700" cy="318900"/>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5</a:t>
            </a:r>
            <a:endParaRPr sz="1200" b="0" i="0" u="none" strike="noStrike" cap="none" dirty="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ema do Office">
  <a:themeElements>
    <a:clrScheme name="Tema do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6669</TotalTime>
  <Words>8152</Words>
  <Application>Microsoft Macintosh PowerPoint</Application>
  <PresentationFormat>Personalizar</PresentationFormat>
  <Paragraphs>816</Paragraphs>
  <Slides>51</Slides>
  <Notes>26</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51</vt:i4>
      </vt:variant>
    </vt:vector>
  </HeadingPairs>
  <TitlesOfParts>
    <vt:vector size="54" baseType="lpstr">
      <vt:lpstr>Calibri</vt:lpstr>
      <vt:lpstr>Arial</vt:lpstr>
      <vt:lpstr>Tema do Office</vt:lpstr>
      <vt:lpstr>Orientações gerais: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Conteúdo Timeline</vt:lpstr>
      <vt:lpstr>Apresentação do PowerPoint</vt:lpstr>
      <vt:lpstr>Conteúdo Timeline</vt:lpstr>
      <vt:lpstr>Apresentação do PowerPoint</vt:lpstr>
      <vt:lpstr>Conteúdo Timeline</vt:lpstr>
      <vt:lpstr>Apresentação do PowerPoint</vt:lpstr>
      <vt:lpstr>Conteúdo Timeline</vt:lpstr>
      <vt:lpstr>Continuação de conteúdo</vt:lpstr>
      <vt:lpstr>Apresentação do PowerPoint</vt:lpstr>
      <vt:lpstr>Conteúdo Timeline</vt:lpstr>
      <vt:lpstr>Conteúdo Timeline</vt:lpstr>
      <vt:lpstr>Apresentação do PowerPoint</vt:lpstr>
      <vt:lpstr>Conteúdo Timeline</vt:lpstr>
      <vt:lpstr>Conteúdo Timeline</vt:lpstr>
      <vt:lpstr>Apresentação do PowerPoint</vt:lpstr>
      <vt:lpstr>Apresentação do PowerPoint</vt:lpstr>
      <vt:lpstr>Apresentação do PowerPoint</vt:lpstr>
      <vt:lpstr>Apresentação do PowerPoint</vt:lpstr>
      <vt:lpstr>Conteúdo Timeline</vt:lpstr>
      <vt:lpstr>Conteúdo Timeline</vt:lpstr>
      <vt:lpstr>Conteúdo Timeline</vt:lpstr>
      <vt:lpstr>Conteúdo Timeline</vt:lpstr>
      <vt:lpstr>Conteúdo Timeline</vt:lpstr>
      <vt:lpstr>Conteúdo Timeline</vt:lpstr>
      <vt:lpstr>Conteúdo Timeline</vt:lpstr>
      <vt:lpstr>Apresentação do PowerPoint</vt:lpstr>
      <vt:lpstr>Apresentação do PowerPoint</vt:lpstr>
      <vt:lpstr>Conteúdo Timeline</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Jennifer Braathen Salgueiro</dc:creator>
  <cp:lastModifiedBy>Pedro Catramby</cp:lastModifiedBy>
  <cp:revision>198</cp:revision>
  <dcterms:modified xsi:type="dcterms:W3CDTF">2020-07-10T17:58:09Z</dcterms:modified>
</cp:coreProperties>
</file>