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2">
  <p:sldMasterIdLst>
    <p:sldMasterId id="2147483659" r:id="rId1"/>
  </p:sldMasterIdLst>
  <p:notesMasterIdLst>
    <p:notesMasterId r:id="rId53"/>
  </p:notesMasterIdLst>
  <p:sldIdLst>
    <p:sldId id="334" r:id="rId2"/>
    <p:sldId id="283" r:id="rId3"/>
    <p:sldId id="290" r:id="rId4"/>
    <p:sldId id="285" r:id="rId5"/>
    <p:sldId id="337" r:id="rId6"/>
    <p:sldId id="437" r:id="rId7"/>
    <p:sldId id="438" r:id="rId8"/>
    <p:sldId id="439" r:id="rId9"/>
    <p:sldId id="440" r:id="rId10"/>
    <p:sldId id="441" r:id="rId11"/>
    <p:sldId id="442" r:id="rId12"/>
    <p:sldId id="443" r:id="rId13"/>
    <p:sldId id="444" r:id="rId14"/>
    <p:sldId id="445" r:id="rId15"/>
    <p:sldId id="446" r:id="rId16"/>
    <p:sldId id="447" r:id="rId17"/>
    <p:sldId id="448" r:id="rId18"/>
    <p:sldId id="449" r:id="rId19"/>
    <p:sldId id="349" r:id="rId20"/>
    <p:sldId id="304" r:id="rId21"/>
    <p:sldId id="373" r:id="rId22"/>
    <p:sldId id="452" r:id="rId23"/>
    <p:sldId id="342" r:id="rId24"/>
    <p:sldId id="450" r:id="rId25"/>
    <p:sldId id="453" r:id="rId26"/>
    <p:sldId id="454" r:id="rId27"/>
    <p:sldId id="455" r:id="rId28"/>
    <p:sldId id="458" r:id="rId29"/>
    <p:sldId id="459" r:id="rId30"/>
    <p:sldId id="460" r:id="rId31"/>
    <p:sldId id="461" r:id="rId32"/>
    <p:sldId id="462" r:id="rId33"/>
    <p:sldId id="463" r:id="rId34"/>
    <p:sldId id="464" r:id="rId35"/>
    <p:sldId id="465" r:id="rId36"/>
    <p:sldId id="466" r:id="rId37"/>
    <p:sldId id="344" r:id="rId38"/>
    <p:sldId id="343" r:id="rId39"/>
    <p:sldId id="467" r:id="rId40"/>
    <p:sldId id="468" r:id="rId41"/>
    <p:sldId id="469" r:id="rId42"/>
    <p:sldId id="470" r:id="rId43"/>
    <p:sldId id="471" r:id="rId44"/>
    <p:sldId id="421" r:id="rId45"/>
    <p:sldId id="473" r:id="rId46"/>
    <p:sldId id="331" r:id="rId47"/>
    <p:sldId id="310" r:id="rId48"/>
    <p:sldId id="474" r:id="rId49"/>
    <p:sldId id="475" r:id="rId50"/>
    <p:sldId id="476" r:id="rId51"/>
    <p:sldId id="291" r:id="rId52"/>
  </p:sldIdLst>
  <p:sldSz cx="9144000" cy="5778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FEE"/>
    <a:srgbClr val="DCDCDC"/>
    <a:srgbClr val="FFC700"/>
    <a:srgbClr val="F4F4F4"/>
    <a:srgbClr val="F8F8F6"/>
    <a:srgbClr val="FFD400"/>
    <a:srgbClr val="FFFF66"/>
    <a:srgbClr val="B0F6AC"/>
    <a:srgbClr val="E75042"/>
    <a:srgbClr val="FE96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43AF3E34-BE79-4862-BBCF-F25407404A4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7"/>
    <p:restoredTop sz="89375" autoAdjust="0"/>
  </p:normalViewPr>
  <p:slideViewPr>
    <p:cSldViewPr snapToGrid="0">
      <p:cViewPr>
        <p:scale>
          <a:sx n="120" d="100"/>
          <a:sy n="120" d="100"/>
        </p:scale>
        <p:origin x="408" y="-584"/>
      </p:cViewPr>
      <p:guideLst>
        <p:guide orient="horz" pos="18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pt-B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111071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9018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9717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86027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1256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45856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9830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3153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3860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82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3597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525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3405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94567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33984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5453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notes"/>
          <p:cNvSpPr>
            <a:spLocks noGrp="1" noRot="1" noChangeAspect="1"/>
          </p:cNvSpPr>
          <p:nvPr>
            <p:ph type="sldImg" idx="2"/>
          </p:nvPr>
        </p:nvSpPr>
        <p:spPr>
          <a:xfrm>
            <a:off x="987425" y="1143000"/>
            <a:ext cx="4883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995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143000" y="945695"/>
            <a:ext cx="6858000" cy="2011774"/>
          </a:xfrm>
          <a:prstGeom prst="rect">
            <a:avLst/>
          </a:prstGeom>
          <a:noFill/>
          <a:ln>
            <a:noFill/>
          </a:ln>
        </p:spPr>
        <p:txBody>
          <a:bodyPr spcFirstLastPara="1" wrap="square" lIns="91425" tIns="91425" rIns="91425" bIns="91425" anchor="b" anchorCtr="0"/>
          <a:lstStyle>
            <a:lvl1pPr marR="0" lvl="0" algn="ctr">
              <a:lnSpc>
                <a:spcPct val="90000"/>
              </a:lnSpc>
              <a:spcBef>
                <a:spcPts val="0"/>
              </a:spcBef>
              <a:spcAft>
                <a:spcPts val="0"/>
              </a:spcAft>
              <a:buClr>
                <a:schemeClr val="dk1"/>
              </a:buClr>
              <a:buSzPts val="14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3" name="Google Shape;23;p3"/>
          <p:cNvSpPr txBox="1">
            <a:spLocks noGrp="1"/>
          </p:cNvSpPr>
          <p:nvPr>
            <p:ph type="subTitle" idx="1"/>
          </p:nvPr>
        </p:nvSpPr>
        <p:spPr>
          <a:xfrm>
            <a:off x="1143000" y="3035050"/>
            <a:ext cx="6858000" cy="1395133"/>
          </a:xfrm>
          <a:prstGeom prst="rect">
            <a:avLst/>
          </a:prstGeom>
          <a:noFill/>
          <a:ln>
            <a:noFill/>
          </a:ln>
        </p:spPr>
        <p:txBody>
          <a:bodyPr spcFirstLastPara="1" wrap="square" lIns="91425" tIns="91425" rIns="91425" bIns="91425" anchor="t" anchorCtr="0"/>
          <a:lstStyle>
            <a:lvl1pPr marR="0" lvl="0" algn="ctr">
              <a:lnSpc>
                <a:spcPct val="90000"/>
              </a:lnSpc>
              <a:spcBef>
                <a:spcPts val="750"/>
              </a:spcBef>
              <a:spcAft>
                <a:spcPts val="0"/>
              </a:spcAft>
              <a:buClr>
                <a:schemeClr val="dk1"/>
              </a:buClr>
              <a:buSzPts val="2100"/>
              <a:buFont typeface="Arial"/>
              <a:buNone/>
              <a:defRPr sz="1800" b="0" i="0" u="none" strike="noStrike" cap="none">
                <a:solidFill>
                  <a:schemeClr val="dk1"/>
                </a:solidFill>
                <a:latin typeface="Calibri"/>
                <a:ea typeface="Calibri"/>
                <a:cs typeface="Calibri"/>
                <a:sym typeface="Calibri"/>
              </a:defRPr>
            </a:lvl1pPr>
            <a:lvl2pPr marR="0" lvl="1" algn="ctr">
              <a:lnSpc>
                <a:spcPct val="90000"/>
              </a:lnSpc>
              <a:spcBef>
                <a:spcPts val="375"/>
              </a:spcBef>
              <a:spcAft>
                <a:spcPts val="0"/>
              </a:spcAft>
              <a:buClr>
                <a:schemeClr val="dk1"/>
              </a:buClr>
              <a:buSzPts val="1800"/>
              <a:buFont typeface="Arial"/>
              <a:buNone/>
              <a:defRPr sz="1500" b="0" i="0" u="none" strike="noStrike" cap="none">
                <a:solidFill>
                  <a:schemeClr val="dk1"/>
                </a:solidFill>
                <a:latin typeface="Calibri"/>
                <a:ea typeface="Calibri"/>
                <a:cs typeface="Calibri"/>
                <a:sym typeface="Calibri"/>
              </a:defRPr>
            </a:lvl2pPr>
            <a:lvl3pPr marR="0" lvl="2" algn="ctr">
              <a:lnSpc>
                <a:spcPct val="90000"/>
              </a:lnSpc>
              <a:spcBef>
                <a:spcPts val="375"/>
              </a:spcBef>
              <a:spcAft>
                <a:spcPts val="0"/>
              </a:spcAft>
              <a:buClr>
                <a:schemeClr val="dk1"/>
              </a:buClr>
              <a:buSzPts val="1500"/>
              <a:buFont typeface="Arial"/>
              <a:buNone/>
              <a:defRPr sz="1350" b="0" i="0" u="none" strike="noStrike" cap="none">
                <a:solidFill>
                  <a:schemeClr val="dk1"/>
                </a:solidFill>
                <a:latin typeface="Calibri"/>
                <a:ea typeface="Calibri"/>
                <a:cs typeface="Calibri"/>
                <a:sym typeface="Calibri"/>
              </a:defRPr>
            </a:lvl3pPr>
            <a:lvl4pPr marR="0" lvl="3"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4pPr>
            <a:lvl5pPr marR="0" lvl="4"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5pPr>
            <a:lvl6pPr marR="0" lvl="5"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6pPr>
            <a:lvl7pPr marR="0" lvl="6"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7pPr>
            <a:lvl8pPr marR="0" lvl="7"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8pPr>
            <a:lvl9pPr marR="0" lvl="8" algn="ctr">
              <a:lnSpc>
                <a:spcPct val="90000"/>
              </a:lnSpc>
              <a:spcBef>
                <a:spcPts val="375"/>
              </a:spcBef>
              <a:spcAft>
                <a:spcPts val="0"/>
              </a:spcAft>
              <a:buClr>
                <a:schemeClr val="dk1"/>
              </a:buClr>
              <a:buSzPts val="135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is"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081006" y="1770319"/>
            <a:ext cx="4897012" cy="1971675"/>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80" name="Google Shape;80;p12"/>
          <p:cNvSpPr txBox="1">
            <a:spLocks noGrp="1"/>
          </p:cNvSpPr>
          <p:nvPr>
            <p:ph type="body" idx="1"/>
          </p:nvPr>
        </p:nvSpPr>
        <p:spPr>
          <a:xfrm rot="5400000">
            <a:off x="1080506" y="-144206"/>
            <a:ext cx="4897012" cy="5800725"/>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440613"/>
            <a:ext cx="7886700" cy="2403695"/>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14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9" name="Google Shape;29;p4"/>
          <p:cNvSpPr txBox="1">
            <a:spLocks noGrp="1"/>
          </p:cNvSpPr>
          <p:nvPr>
            <p:ph type="body" idx="1"/>
          </p:nvPr>
        </p:nvSpPr>
        <p:spPr>
          <a:xfrm>
            <a:off x="623888" y="3867048"/>
            <a:ext cx="7886700" cy="1264046"/>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750"/>
              </a:spcBef>
              <a:spcAft>
                <a:spcPts val="0"/>
              </a:spcAft>
              <a:buClr>
                <a:srgbClr val="888888"/>
              </a:buClr>
              <a:buSzPts val="21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375"/>
              </a:spcBef>
              <a:spcAft>
                <a:spcPts val="0"/>
              </a:spcAft>
              <a:buClr>
                <a:srgbClr val="888888"/>
              </a:buClr>
              <a:buSzPts val="18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375"/>
              </a:spcBef>
              <a:spcAft>
                <a:spcPts val="0"/>
              </a:spcAft>
              <a:buClr>
                <a:srgbClr val="888888"/>
              </a:buClr>
              <a:buSzPts val="1500"/>
              <a:buFont typeface="Arial"/>
              <a:buNone/>
              <a:defRPr sz="135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375"/>
              </a:spcBef>
              <a:spcAft>
                <a:spcPts val="0"/>
              </a:spcAft>
              <a:buClr>
                <a:srgbClr val="888888"/>
              </a:buClr>
              <a:buSzPts val="135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Google Shape;30;p4"/>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4"/>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307652"/>
            <a:ext cx="7886700" cy="111691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5" name="Google Shape;35;p5"/>
          <p:cNvSpPr txBox="1">
            <a:spLocks noGrp="1"/>
          </p:cNvSpPr>
          <p:nvPr>
            <p:ph type="body" idx="1"/>
          </p:nvPr>
        </p:nvSpPr>
        <p:spPr>
          <a:xfrm>
            <a:off x="628650" y="1538258"/>
            <a:ext cx="3886200" cy="3666405"/>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 name="Google Shape;36;p5"/>
          <p:cNvSpPr txBox="1">
            <a:spLocks noGrp="1"/>
          </p:cNvSpPr>
          <p:nvPr>
            <p:ph type="body" idx="2"/>
          </p:nvPr>
        </p:nvSpPr>
        <p:spPr>
          <a:xfrm>
            <a:off x="4629150" y="1538258"/>
            <a:ext cx="3886200" cy="3666405"/>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307652"/>
            <a:ext cx="7886700" cy="111691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2" name="Google Shape;42;p6"/>
          <p:cNvSpPr txBox="1">
            <a:spLocks noGrp="1"/>
          </p:cNvSpPr>
          <p:nvPr>
            <p:ph type="body" idx="1"/>
          </p:nvPr>
        </p:nvSpPr>
        <p:spPr>
          <a:xfrm>
            <a:off x="629842" y="1416536"/>
            <a:ext cx="3868340" cy="694222"/>
          </a:xfrm>
          <a:prstGeom prst="rect">
            <a:avLst/>
          </a:prstGeom>
          <a:noFill/>
          <a:ln>
            <a:noFill/>
          </a:ln>
        </p:spPr>
        <p:txBody>
          <a:bodyPr spcFirstLastPara="1" wrap="square" lIns="91425" tIns="91425" rIns="91425" bIns="91425" anchor="b" anchorCtr="0"/>
          <a:lstStyle>
            <a:lvl1pPr marL="457200" marR="0" lvl="0" indent="-228600" algn="l">
              <a:lnSpc>
                <a:spcPct val="90000"/>
              </a:lnSpc>
              <a:spcBef>
                <a:spcPts val="75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a:lnSpc>
                <a:spcPct val="90000"/>
              </a:lnSpc>
              <a:spcBef>
                <a:spcPts val="375"/>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375"/>
              </a:spcBef>
              <a:spcAft>
                <a:spcPts val="0"/>
              </a:spcAft>
              <a:buClr>
                <a:schemeClr val="dk1"/>
              </a:buClr>
              <a:buSzPts val="1500"/>
              <a:buFont typeface="Arial"/>
              <a:buNone/>
              <a:defRPr sz="1350" b="1" i="0" u="none" strike="noStrike" cap="none">
                <a:solidFill>
                  <a:schemeClr val="dk1"/>
                </a:solidFill>
                <a:latin typeface="Calibri"/>
                <a:ea typeface="Calibri"/>
                <a:cs typeface="Calibri"/>
                <a:sym typeface="Calibri"/>
              </a:defRPr>
            </a:lvl3pPr>
            <a:lvl4pPr marL="1828800" marR="0" lvl="3"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Google Shape;43;p6"/>
          <p:cNvSpPr txBox="1">
            <a:spLocks noGrp="1"/>
          </p:cNvSpPr>
          <p:nvPr>
            <p:ph type="body" idx="2"/>
          </p:nvPr>
        </p:nvSpPr>
        <p:spPr>
          <a:xfrm>
            <a:off x="629842" y="2110757"/>
            <a:ext cx="3868340" cy="3104607"/>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3"/>
          </p:nvPr>
        </p:nvSpPr>
        <p:spPr>
          <a:xfrm>
            <a:off x="4629150" y="1416536"/>
            <a:ext cx="3887391" cy="694222"/>
          </a:xfrm>
          <a:prstGeom prst="rect">
            <a:avLst/>
          </a:prstGeom>
          <a:noFill/>
          <a:ln>
            <a:noFill/>
          </a:ln>
        </p:spPr>
        <p:txBody>
          <a:bodyPr spcFirstLastPara="1" wrap="square" lIns="91425" tIns="91425" rIns="91425" bIns="91425" anchor="b" anchorCtr="0"/>
          <a:lstStyle>
            <a:lvl1pPr marL="457200" marR="0" lvl="0" indent="-228600" algn="l">
              <a:lnSpc>
                <a:spcPct val="90000"/>
              </a:lnSpc>
              <a:spcBef>
                <a:spcPts val="750"/>
              </a:spcBef>
              <a:spcAft>
                <a:spcPts val="0"/>
              </a:spcAft>
              <a:buClr>
                <a:schemeClr val="dk1"/>
              </a:buClr>
              <a:buSzPts val="2100"/>
              <a:buFont typeface="Arial"/>
              <a:buNone/>
              <a:defRPr sz="1800" b="1" i="0" u="none" strike="noStrike" cap="none">
                <a:solidFill>
                  <a:schemeClr val="dk1"/>
                </a:solidFill>
                <a:latin typeface="Calibri"/>
                <a:ea typeface="Calibri"/>
                <a:cs typeface="Calibri"/>
                <a:sym typeface="Calibri"/>
              </a:defRPr>
            </a:lvl1pPr>
            <a:lvl2pPr marL="914400" marR="0" lvl="1" indent="-228600" algn="l">
              <a:lnSpc>
                <a:spcPct val="90000"/>
              </a:lnSpc>
              <a:spcBef>
                <a:spcPts val="375"/>
              </a:spcBef>
              <a:spcAft>
                <a:spcPts val="0"/>
              </a:spcAft>
              <a:buClr>
                <a:schemeClr val="dk1"/>
              </a:buClr>
              <a:buSzPts val="1800"/>
              <a:buFont typeface="Arial"/>
              <a:buNone/>
              <a:defRPr sz="15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375"/>
              </a:spcBef>
              <a:spcAft>
                <a:spcPts val="0"/>
              </a:spcAft>
              <a:buClr>
                <a:schemeClr val="dk1"/>
              </a:buClr>
              <a:buSzPts val="1500"/>
              <a:buFont typeface="Arial"/>
              <a:buNone/>
              <a:defRPr sz="1350" b="1" i="0" u="none" strike="noStrike" cap="none">
                <a:solidFill>
                  <a:schemeClr val="dk1"/>
                </a:solidFill>
                <a:latin typeface="Calibri"/>
                <a:ea typeface="Calibri"/>
                <a:cs typeface="Calibri"/>
                <a:sym typeface="Calibri"/>
              </a:defRPr>
            </a:lvl3pPr>
            <a:lvl4pPr marL="1828800" marR="0" lvl="3"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375"/>
              </a:spcBef>
              <a:spcAft>
                <a:spcPts val="0"/>
              </a:spcAft>
              <a:buClr>
                <a:schemeClr val="dk1"/>
              </a:buClr>
              <a:buSzPts val="135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4"/>
          </p:nvPr>
        </p:nvSpPr>
        <p:spPr>
          <a:xfrm>
            <a:off x="4629150" y="2110757"/>
            <a:ext cx="3887391" cy="3104607"/>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307652"/>
            <a:ext cx="7886700" cy="111691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51" name="Google Shape;51;p7"/>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8"/>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85233"/>
            <a:ext cx="2949178" cy="1348317"/>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1400"/>
              <a:buFont typeface="Calibri"/>
              <a:buNone/>
              <a:defRPr sz="2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0" name="Google Shape;60;p9"/>
          <p:cNvSpPr txBox="1">
            <a:spLocks noGrp="1"/>
          </p:cNvSpPr>
          <p:nvPr>
            <p:ph type="body" idx="1"/>
          </p:nvPr>
        </p:nvSpPr>
        <p:spPr>
          <a:xfrm>
            <a:off x="3887391" y="831998"/>
            <a:ext cx="4629150" cy="4106480"/>
          </a:xfrm>
          <a:prstGeom prst="rect">
            <a:avLst/>
          </a:prstGeom>
          <a:noFill/>
          <a:ln>
            <a:noFill/>
          </a:ln>
        </p:spPr>
        <p:txBody>
          <a:bodyPr spcFirstLastPara="1" wrap="square" lIns="91425" tIns="91425" rIns="91425" bIns="91425" anchor="t" anchorCtr="0"/>
          <a:lstStyle>
            <a:lvl1pPr marL="457200" marR="0" lvl="0" indent="-381000" algn="l">
              <a:lnSpc>
                <a:spcPct val="90000"/>
              </a:lnSpc>
              <a:spcBef>
                <a:spcPts val="75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a:lnSpc>
                <a:spcPct val="90000"/>
              </a:lnSpc>
              <a:spcBef>
                <a:spcPts val="375"/>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1" name="Google Shape;61;p9"/>
          <p:cNvSpPr txBox="1">
            <a:spLocks noGrp="1"/>
          </p:cNvSpPr>
          <p:nvPr>
            <p:ph type="body" idx="2"/>
          </p:nvPr>
        </p:nvSpPr>
        <p:spPr>
          <a:xfrm>
            <a:off x="629841" y="1733550"/>
            <a:ext cx="2949178" cy="3211616"/>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75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a:lnSpc>
                <a:spcPct val="90000"/>
              </a:lnSpc>
              <a:spcBef>
                <a:spcPts val="375"/>
              </a:spcBef>
              <a:spcAft>
                <a:spcPts val="0"/>
              </a:spcAft>
              <a:buClr>
                <a:schemeClr val="dk1"/>
              </a:buClr>
              <a:buSzPts val="1800"/>
              <a:buFont typeface="Arial"/>
              <a:buNone/>
              <a:defRPr sz="1050" b="0" i="0" u="none" strike="noStrike" cap="none">
                <a:solidFill>
                  <a:schemeClr val="dk1"/>
                </a:solidFill>
                <a:latin typeface="Calibri"/>
                <a:ea typeface="Calibri"/>
                <a:cs typeface="Calibri"/>
                <a:sym typeface="Calibri"/>
              </a:defRPr>
            </a:lvl2pPr>
            <a:lvl3pPr marL="1371600" marR="0" lvl="2" indent="-228600" algn="l">
              <a:lnSpc>
                <a:spcPct val="90000"/>
              </a:lnSpc>
              <a:spcBef>
                <a:spcPts val="375"/>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4pPr>
            <a:lvl5pPr marL="2286000" marR="0" lvl="4"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5pPr>
            <a:lvl6pPr marL="2743200" marR="0" lvl="5"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6pPr>
            <a:lvl7pPr marL="3200400" marR="0" lvl="6"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7pPr>
            <a:lvl8pPr marL="3657600" marR="0" lvl="7"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8pPr>
            <a:lvl9pPr marL="4114800" marR="0" lvl="8"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85233"/>
            <a:ext cx="2949178" cy="1348317"/>
          </a:xfrm>
          <a:prstGeom prst="rect">
            <a:avLst/>
          </a:prstGeom>
          <a:noFill/>
          <a:ln>
            <a:noFill/>
          </a:ln>
        </p:spPr>
        <p:txBody>
          <a:bodyPr spcFirstLastPara="1" wrap="square" lIns="91425" tIns="91425" rIns="91425" bIns="91425" anchor="b" anchorCtr="0"/>
          <a:lstStyle>
            <a:lvl1pPr marR="0" lvl="0" algn="l">
              <a:lnSpc>
                <a:spcPct val="90000"/>
              </a:lnSpc>
              <a:spcBef>
                <a:spcPts val="0"/>
              </a:spcBef>
              <a:spcAft>
                <a:spcPts val="0"/>
              </a:spcAft>
              <a:buClr>
                <a:schemeClr val="dk1"/>
              </a:buClr>
              <a:buSzPts val="1400"/>
              <a:buFont typeface="Calibri"/>
              <a:buNone/>
              <a:defRPr sz="2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7" name="Google Shape;67;p10"/>
          <p:cNvSpPr>
            <a:spLocks noGrp="1"/>
          </p:cNvSpPr>
          <p:nvPr>
            <p:ph type="pic" idx="2"/>
          </p:nvPr>
        </p:nvSpPr>
        <p:spPr>
          <a:xfrm>
            <a:off x="3887391" y="831998"/>
            <a:ext cx="4629150" cy="4106480"/>
          </a:xfrm>
          <a:prstGeom prst="rect">
            <a:avLst/>
          </a:prstGeom>
          <a:noFill/>
          <a:ln>
            <a:noFill/>
          </a:ln>
        </p:spPr>
        <p:txBody>
          <a:bodyPr spcFirstLastPara="1" wrap="square" lIns="91425" tIns="91425" rIns="91425" bIns="91425" anchor="t" anchorCtr="0"/>
          <a:lstStyle>
            <a:lvl1pPr marR="0" lvl="0" algn="l" rtl="0">
              <a:lnSpc>
                <a:spcPct val="90000"/>
              </a:lnSpc>
              <a:spcBef>
                <a:spcPts val="75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4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4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1733550"/>
            <a:ext cx="2949178" cy="3211616"/>
          </a:xfrm>
          <a:prstGeom prst="rect">
            <a:avLst/>
          </a:prstGeom>
          <a:noFill/>
          <a:ln>
            <a:noFill/>
          </a:ln>
        </p:spPr>
        <p:txBody>
          <a:bodyPr spcFirstLastPara="1" wrap="square" lIns="91425" tIns="91425" rIns="91425" bIns="91425" anchor="t" anchorCtr="0"/>
          <a:lstStyle>
            <a:lvl1pPr marL="457200" marR="0" lvl="0" indent="-228600" algn="l">
              <a:lnSpc>
                <a:spcPct val="90000"/>
              </a:lnSpc>
              <a:spcBef>
                <a:spcPts val="750"/>
              </a:spcBef>
              <a:spcAft>
                <a:spcPts val="0"/>
              </a:spcAft>
              <a:buClr>
                <a:schemeClr val="dk1"/>
              </a:buClr>
              <a:buSzPts val="2100"/>
              <a:buFont typeface="Arial"/>
              <a:buNone/>
              <a:defRPr sz="1200" b="0" i="0" u="none" strike="noStrike" cap="none">
                <a:solidFill>
                  <a:schemeClr val="dk1"/>
                </a:solidFill>
                <a:latin typeface="Calibri"/>
                <a:ea typeface="Calibri"/>
                <a:cs typeface="Calibri"/>
                <a:sym typeface="Calibri"/>
              </a:defRPr>
            </a:lvl1pPr>
            <a:lvl2pPr marL="914400" marR="0" lvl="1" indent="-228600" algn="l">
              <a:lnSpc>
                <a:spcPct val="90000"/>
              </a:lnSpc>
              <a:spcBef>
                <a:spcPts val="375"/>
              </a:spcBef>
              <a:spcAft>
                <a:spcPts val="0"/>
              </a:spcAft>
              <a:buClr>
                <a:schemeClr val="dk1"/>
              </a:buClr>
              <a:buSzPts val="1800"/>
              <a:buFont typeface="Arial"/>
              <a:buNone/>
              <a:defRPr sz="1050" b="0" i="0" u="none" strike="noStrike" cap="none">
                <a:solidFill>
                  <a:schemeClr val="dk1"/>
                </a:solidFill>
                <a:latin typeface="Calibri"/>
                <a:ea typeface="Calibri"/>
                <a:cs typeface="Calibri"/>
                <a:sym typeface="Calibri"/>
              </a:defRPr>
            </a:lvl2pPr>
            <a:lvl3pPr marL="1371600" marR="0" lvl="2" indent="-228600" algn="l">
              <a:lnSpc>
                <a:spcPct val="90000"/>
              </a:lnSpc>
              <a:spcBef>
                <a:spcPts val="375"/>
              </a:spcBef>
              <a:spcAft>
                <a:spcPts val="0"/>
              </a:spcAft>
              <a:buClr>
                <a:schemeClr val="dk1"/>
              </a:buClr>
              <a:buSzPts val="1500"/>
              <a:buFont typeface="Arial"/>
              <a:buNone/>
              <a:defRPr sz="9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4pPr>
            <a:lvl5pPr marL="2286000" marR="0" lvl="4"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5pPr>
            <a:lvl6pPr marL="2743200" marR="0" lvl="5"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6pPr>
            <a:lvl7pPr marL="3200400" marR="0" lvl="6"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7pPr>
            <a:lvl8pPr marL="3657600" marR="0" lvl="7"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8pPr>
            <a:lvl9pPr marL="4114800" marR="0" lvl="8" indent="-228600" algn="l">
              <a:lnSpc>
                <a:spcPct val="90000"/>
              </a:lnSpc>
              <a:spcBef>
                <a:spcPts val="375"/>
              </a:spcBef>
              <a:spcAft>
                <a:spcPts val="0"/>
              </a:spcAft>
              <a:buClr>
                <a:schemeClr val="dk1"/>
              </a:buClr>
              <a:buSzPts val="1350"/>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07652"/>
            <a:ext cx="7886700" cy="1116910"/>
          </a:xfrm>
          <a:prstGeom prst="rect">
            <a:avLst/>
          </a:prstGeom>
          <a:noFill/>
          <a:ln>
            <a:noFill/>
          </a:ln>
        </p:spPr>
        <p:txBody>
          <a:bodyPr spcFirstLastPara="1" wrap="square" lIns="91425" tIns="91425" rIns="91425" bIns="91425" anchor="ctr" anchorCtr="0"/>
          <a:lstStyle>
            <a:lvl1pPr marR="0" lvl="0" algn="l">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74" name="Google Shape;74;p11"/>
          <p:cNvSpPr txBox="1">
            <a:spLocks noGrp="1"/>
          </p:cNvSpPr>
          <p:nvPr>
            <p:ph type="body" idx="1"/>
          </p:nvPr>
        </p:nvSpPr>
        <p:spPr>
          <a:xfrm rot="5400000">
            <a:off x="2738798" y="-571890"/>
            <a:ext cx="3666405" cy="7886700"/>
          </a:xfrm>
          <a:prstGeom prst="rect">
            <a:avLst/>
          </a:prstGeom>
          <a:noFill/>
          <a:ln>
            <a:noFill/>
          </a:ln>
        </p:spPr>
        <p:txBody>
          <a:bodyPr spcFirstLastPara="1" wrap="square" lIns="91425" tIns="91425" rIns="91425" bIns="91425" anchor="t" anchorCtr="0"/>
          <a:lstStyle>
            <a:lvl1pPr marL="457200" marR="0" lvl="0" indent="-361950" algn="l">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a:lnSpc>
                <a:spcPct val="100000"/>
              </a:lnSpc>
              <a:spcBef>
                <a:spcPts val="0"/>
              </a:spcBef>
              <a:spcAft>
                <a:spcPts val="0"/>
              </a:spcAft>
              <a:buSzPts val="14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07652"/>
            <a:ext cx="7886700" cy="111691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28650" y="1538258"/>
            <a:ext cx="7886700" cy="3666405"/>
          </a:xfrm>
          <a:prstGeom prst="rect">
            <a:avLst/>
          </a:prstGeom>
          <a:noFill/>
          <a:ln>
            <a:noFill/>
          </a:ln>
        </p:spPr>
        <p:txBody>
          <a:bodyPr spcFirstLastPara="1" wrap="square" lIns="91425" tIns="91425" rIns="91425" bIns="91425" anchor="t" anchorCtr="0"/>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5355814"/>
            <a:ext cx="2057400" cy="307652"/>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5355814"/>
            <a:ext cx="3086100" cy="307652"/>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5355814"/>
            <a:ext cx="2057400" cy="307652"/>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jpe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jpe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9.jpe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1.tif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0"/>
            <a:ext cx="6858000" cy="1118937"/>
          </a:xfrm>
        </p:spPr>
        <p:txBody>
          <a:bodyPr/>
          <a:lstStyle/>
          <a:p>
            <a:r>
              <a:rPr lang="pt-BR" dirty="0" smtClean="0"/>
              <a:t>Orientações gerais:</a:t>
            </a:r>
            <a:endParaRPr lang="pt-BR" dirty="0"/>
          </a:p>
        </p:txBody>
      </p:sp>
      <p:sp>
        <p:nvSpPr>
          <p:cNvPr id="3" name="Subtítulo 2"/>
          <p:cNvSpPr>
            <a:spLocks noGrp="1"/>
          </p:cNvSpPr>
          <p:nvPr>
            <p:ph type="subTitle" idx="1"/>
          </p:nvPr>
        </p:nvSpPr>
        <p:spPr>
          <a:xfrm>
            <a:off x="1143000" y="1771735"/>
            <a:ext cx="6858000" cy="1395133"/>
          </a:xfrm>
        </p:spPr>
        <p:txBody>
          <a:bodyPr/>
          <a:lstStyle/>
          <a:p>
            <a:pPr marL="95250" indent="0" algn="l"/>
            <a:r>
              <a:rPr lang="pt-BR" dirty="0" smtClean="0"/>
              <a:t>As imagens que constam nesse </a:t>
            </a:r>
            <a:r>
              <a:rPr lang="pt-BR" dirty="0" err="1" smtClean="0"/>
              <a:t>storyboard</a:t>
            </a:r>
            <a:r>
              <a:rPr lang="pt-BR" dirty="0" smtClean="0"/>
              <a:t> são uma indicação para o designer gráfico. </a:t>
            </a:r>
          </a:p>
          <a:p>
            <a:pPr marL="95250" indent="0" algn="l"/>
            <a:r>
              <a:rPr lang="pt-BR" dirty="0" smtClean="0"/>
              <a:t>Ele será responsável por produzi-las de forma adequada para o curso, ou seja, baixar o arquivo e realizar as edições necessárias para que ela fique com a resolução ideal.</a:t>
            </a:r>
          </a:p>
        </p:txBody>
      </p:sp>
    </p:spTree>
    <p:extLst>
      <p:ext uri="{BB962C8B-B14F-4D97-AF65-F5344CB8AC3E}">
        <p14:creationId xmlns:p14="http://schemas.microsoft.com/office/powerpoint/2010/main" val="26609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6753" y="303791"/>
            <a:ext cx="7886700" cy="684749"/>
          </a:xfrm>
        </p:spPr>
        <p:txBody>
          <a:bodyPr/>
          <a:lstStyle/>
          <a:p>
            <a:r>
              <a:rPr lang="pt-BR" dirty="0" smtClean="0"/>
              <a:t>Conteúdo dos marcadores</a:t>
            </a:r>
            <a:endParaRPr lang="pt-BR" dirty="0"/>
          </a:p>
        </p:txBody>
      </p:sp>
      <p:sp>
        <p:nvSpPr>
          <p:cNvPr id="3" name="Espaço Reservado para Texto 2"/>
          <p:cNvSpPr>
            <a:spLocks noGrp="1"/>
          </p:cNvSpPr>
          <p:nvPr>
            <p:ph type="body" idx="1"/>
          </p:nvPr>
        </p:nvSpPr>
        <p:spPr>
          <a:xfrm>
            <a:off x="0" y="815545"/>
            <a:ext cx="8818283" cy="1264046"/>
          </a:xfrm>
        </p:spPr>
        <p:txBody>
          <a:bodyPr/>
          <a:lstStyle/>
          <a:p>
            <a:r>
              <a:rPr lang="pt-BR" sz="1400" u="sng" dirty="0"/>
              <a:t>Encerramento Prematuro ou Suspensão de um Ensaio</a:t>
            </a:r>
            <a:r>
              <a:rPr lang="pt-BR" sz="1400" dirty="0"/>
              <a:t> </a:t>
            </a:r>
          </a:p>
          <a:p>
            <a:r>
              <a:rPr lang="pt-BR" sz="1400" dirty="0" smtClean="0"/>
              <a:t>	Em </a:t>
            </a:r>
            <a:r>
              <a:rPr lang="pt-BR" sz="1400" dirty="0"/>
              <a:t>caso de encerramento prematuro ou suspensão do estudo por qualquer motivo, o </a:t>
            </a:r>
            <a:r>
              <a:rPr lang="pt-BR" sz="1400" dirty="0" smtClean="0"/>
              <a:t>pesquisador responsável </a:t>
            </a:r>
            <a:r>
              <a:rPr lang="pt-BR" sz="1400" dirty="0"/>
              <a:t>deve informar os participantes, assegurando acompanhamento adequado; às autoridades regulatórias, quando solicitado; à instituição, quando aplicável; ao patrocinador e ao CEP, esclarecendo detalhadamente os motivos do encerramento ou suspensão. </a:t>
            </a:r>
            <a:endParaRPr lang="pt-BR" sz="1400" dirty="0" smtClean="0"/>
          </a:p>
          <a:p>
            <a:r>
              <a:rPr lang="pt-BR" sz="1400" dirty="0"/>
              <a:t>	</a:t>
            </a:r>
            <a:r>
              <a:rPr lang="pt-BR" sz="1400" dirty="0" smtClean="0"/>
              <a:t>Caso </a:t>
            </a:r>
            <a:r>
              <a:rPr lang="pt-BR" sz="1400" dirty="0"/>
              <a:t>esta condição parta do patrocinador, o </a:t>
            </a:r>
            <a:r>
              <a:rPr lang="pt-BR" sz="1400" dirty="0" smtClean="0"/>
              <a:t>pesquisador responsável </a:t>
            </a:r>
            <a:r>
              <a:rPr lang="pt-BR" sz="1400" dirty="0"/>
              <a:t>deve informar à instituição, quando aplicável, e encaminhar ao CEP justificativa detalhada do ocorrido. </a:t>
            </a:r>
          </a:p>
          <a:p>
            <a:endParaRPr lang="pt-BR" sz="1400" dirty="0"/>
          </a:p>
        </p:txBody>
      </p:sp>
    </p:spTree>
    <p:extLst>
      <p:ext uri="{BB962C8B-B14F-4D97-AF65-F5344CB8AC3E}">
        <p14:creationId xmlns:p14="http://schemas.microsoft.com/office/powerpoint/2010/main" val="315986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935614" y="1070810"/>
              <a:ext cx="7678995"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300250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dirty="0" err="1" smtClean="0">
                <a:solidFill>
                  <a:schemeClr val="lt1"/>
                </a:solidFill>
              </a:rPr>
              <a:t>Hotspotimage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4</a:t>
            </a:r>
            <a:endParaRPr sz="1200" b="0" i="0" u="none" strike="noStrike" cap="none" dirty="0">
              <a:solidFill>
                <a:schemeClr val="lt1"/>
              </a:solidFill>
              <a:latin typeface="Arial"/>
              <a:ea typeface="Arial"/>
              <a:cs typeface="Arial"/>
              <a:sym typeface="Arial"/>
            </a:endParaRPr>
          </a:p>
        </p:txBody>
      </p:sp>
      <p:sp>
        <p:nvSpPr>
          <p:cNvPr id="400" name="Google Shape;400;p61"/>
          <p:cNvSpPr txBox="1"/>
          <p:nvPr/>
        </p:nvSpPr>
        <p:spPr>
          <a:xfrm>
            <a:off x="935608" y="2064375"/>
            <a:ext cx="3413970" cy="1549640"/>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Patrocinador pode ser pessoa física ou jurídica, pública ou privada que assume, não só o financiamento da pesquisa, mas podendo também colaborar para a implementação, o gerenciamento, a adequação da infraestrutura, obtenção de recursos humanos e/ou apoio institucional.</a:t>
            </a:r>
          </a:p>
          <a:p>
            <a:r>
              <a:rPr lang="pt-BR" sz="1200" dirty="0" smtClean="0">
                <a:solidFill>
                  <a:srgbClr val="808284"/>
                </a:solidFill>
              </a:rPr>
              <a:t> </a:t>
            </a:r>
          </a:p>
          <a:p>
            <a:r>
              <a:rPr lang="pt-BR" sz="1200" dirty="0" smtClean="0">
                <a:solidFill>
                  <a:srgbClr val="808284"/>
                </a:solidFill>
              </a:rPr>
              <a:t> </a:t>
            </a:r>
          </a:p>
          <a:p>
            <a:endParaRPr lang="pt-BR" sz="1200" dirty="0" smtClean="0">
              <a:solidFill>
                <a:srgbClr val="808284"/>
              </a:solidFill>
            </a:endParaRPr>
          </a:p>
          <a:p>
            <a:pPr marL="0" lvl="0" indent="0">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7" name="Retângulo 6"/>
          <p:cNvSpPr/>
          <p:nvPr/>
        </p:nvSpPr>
        <p:spPr>
          <a:xfrm>
            <a:off x="1495505" y="4566534"/>
            <a:ext cx="2515740" cy="997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517239" y="4836604"/>
            <a:ext cx="1265025" cy="534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Google Shape;389;p60"/>
          <p:cNvSpPr txBox="1"/>
          <p:nvPr/>
        </p:nvSpPr>
        <p:spPr>
          <a:xfrm>
            <a:off x="965360" y="3694098"/>
            <a:ext cx="3532499" cy="33500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i="0" u="none" strike="noStrike" cap="none" dirty="0" smtClean="0">
                <a:solidFill>
                  <a:srgbClr val="FBBD4D"/>
                </a:solidFill>
                <a:latin typeface="Arial"/>
                <a:ea typeface="Arial"/>
                <a:cs typeface="Arial"/>
                <a:sym typeface="Arial"/>
              </a:rPr>
              <a:t>Clique na imagem </a:t>
            </a:r>
            <a:r>
              <a:rPr lang="pt-BR" sz="1200" b="1" dirty="0" smtClean="0">
                <a:solidFill>
                  <a:srgbClr val="FBBD4D"/>
                </a:solidFill>
              </a:rPr>
              <a:t>e saiba mais sobre este assunto.</a:t>
            </a:r>
            <a:endParaRPr sz="1200" b="1" dirty="0">
              <a:solidFill>
                <a:srgbClr val="FBBD4D"/>
              </a:solidFill>
            </a:endParaRPr>
          </a:p>
        </p:txBody>
      </p:sp>
      <p:sp>
        <p:nvSpPr>
          <p:cNvPr id="18" name="Google Shape;398;p61"/>
          <p:cNvSpPr/>
          <p:nvPr/>
        </p:nvSpPr>
        <p:spPr>
          <a:xfrm>
            <a:off x="7953152" y="527013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4</a:t>
            </a:r>
            <a:endParaRPr sz="1200" b="0" i="0" u="none" strike="noStrike" cap="none" dirty="0">
              <a:solidFill>
                <a:schemeClr val="lt1"/>
              </a:solidFill>
              <a:latin typeface="Arial"/>
              <a:ea typeface="Arial"/>
              <a:cs typeface="Arial"/>
              <a:sym typeface="Arial"/>
            </a:endParaRPr>
          </a:p>
        </p:txBody>
      </p:sp>
      <p:sp>
        <p:nvSpPr>
          <p:cNvPr id="30" name="Google Shape;399;p61"/>
          <p:cNvSpPr txBox="1"/>
          <p:nvPr/>
        </p:nvSpPr>
        <p:spPr>
          <a:xfrm>
            <a:off x="896426" y="900598"/>
            <a:ext cx="5083136" cy="1238620"/>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Pesquisador e Patrocinador: </a:t>
            </a:r>
            <a:endParaRPr lang="pt-BR" sz="2000" b="1" dirty="0" smtClean="0">
              <a:solidFill>
                <a:srgbClr val="00A9B2"/>
              </a:solidFill>
            </a:endParaRPr>
          </a:p>
          <a:p>
            <a:pPr lvl="0">
              <a:buSzPts val="2000"/>
            </a:pPr>
            <a:r>
              <a:rPr lang="pt-BR" sz="2000" b="1" dirty="0" smtClean="0">
                <a:solidFill>
                  <a:srgbClr val="00A9B2"/>
                </a:solidFill>
              </a:rPr>
              <a:t>papéis e responsabilidades </a:t>
            </a:r>
            <a:endParaRPr lang="pt-BR" sz="2000" b="1" dirty="0">
              <a:solidFill>
                <a:srgbClr val="00A9B2"/>
              </a:solidFill>
            </a:endParaRPr>
          </a:p>
        </p:txBody>
      </p:sp>
      <p:sp>
        <p:nvSpPr>
          <p:cNvPr id="48" name="Retângulo 47"/>
          <p:cNvSpPr/>
          <p:nvPr/>
        </p:nvSpPr>
        <p:spPr>
          <a:xfrm>
            <a:off x="5552412" y="2048034"/>
            <a:ext cx="2835546" cy="24868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rPr>
              <a:t>Imagem representando um </a:t>
            </a:r>
            <a:r>
              <a:rPr lang="pt-BR" b="1" dirty="0">
                <a:solidFill>
                  <a:schemeClr val="tx1"/>
                </a:solidFill>
              </a:rPr>
              <a:t>Patrocinador (“executivo</a:t>
            </a:r>
            <a:r>
              <a:rPr lang="pt-BR" b="1" dirty="0" smtClean="0">
                <a:solidFill>
                  <a:schemeClr val="tx1"/>
                </a:solidFill>
              </a:rPr>
              <a:t>”).</a:t>
            </a:r>
          </a:p>
          <a:p>
            <a:pPr algn="ctr"/>
            <a:endParaRPr lang="pt-BR" b="1" dirty="0">
              <a:solidFill>
                <a:schemeClr val="tx1"/>
              </a:solidFill>
            </a:endParaRPr>
          </a:p>
          <a:p>
            <a:pPr algn="ctr"/>
            <a:r>
              <a:rPr lang="pt-BR" b="1" dirty="0" smtClean="0">
                <a:solidFill>
                  <a:schemeClr val="tx1"/>
                </a:solidFill>
              </a:rPr>
              <a:t> </a:t>
            </a:r>
            <a:r>
              <a:rPr lang="pt-BR" dirty="0">
                <a:solidFill>
                  <a:schemeClr val="tx1"/>
                </a:solidFill>
              </a:rPr>
              <a:t>Ao clicar na imagem abrirá um pop-up com setas internas de navegação.</a:t>
            </a:r>
          </a:p>
          <a:p>
            <a:pPr algn="ctr"/>
            <a:r>
              <a:rPr lang="pt-BR" b="1" dirty="0" smtClean="0">
                <a:solidFill>
                  <a:schemeClr val="tx1"/>
                </a:solidFill>
              </a:rPr>
              <a:t> </a:t>
            </a:r>
            <a:endParaRPr lang="pt-BR" dirty="0">
              <a:solidFill>
                <a:schemeClr val="tx1"/>
              </a:solidFill>
            </a:endParaRPr>
          </a:p>
        </p:txBody>
      </p:sp>
    </p:spTree>
    <p:extLst>
      <p:ext uri="{BB962C8B-B14F-4D97-AF65-F5344CB8AC3E}">
        <p14:creationId xmlns:p14="http://schemas.microsoft.com/office/powerpoint/2010/main" val="3502435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935614" y="1070810"/>
              <a:ext cx="7678995"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300250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dirty="0" err="1" smtClean="0">
                <a:solidFill>
                  <a:schemeClr val="lt1"/>
                </a:solidFill>
              </a:rPr>
              <a:t>Hotspotimage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4.1</a:t>
            </a:r>
            <a:endParaRPr sz="1200" b="0" i="0" u="none" strike="noStrike" cap="none" dirty="0">
              <a:solidFill>
                <a:schemeClr val="lt1"/>
              </a:solidFill>
              <a:latin typeface="Arial"/>
              <a:ea typeface="Arial"/>
              <a:cs typeface="Arial"/>
              <a:sym typeface="Arial"/>
            </a:endParaRPr>
          </a:p>
        </p:txBody>
      </p:sp>
      <p:sp>
        <p:nvSpPr>
          <p:cNvPr id="400" name="Google Shape;400;p61"/>
          <p:cNvSpPr txBox="1"/>
          <p:nvPr/>
        </p:nvSpPr>
        <p:spPr>
          <a:xfrm>
            <a:off x="935608" y="2064375"/>
            <a:ext cx="4390154" cy="1549640"/>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Patrocinador pode ser pessoa física ou jurídica, pública ou privada que assume, não só o financiamento da pesquisa, mas podendo também colaborar para a implementação, o gerenciamento, a adequação da infraestrutura, obtenção de recursos humanos e/ou apoio institucional.</a:t>
            </a:r>
          </a:p>
          <a:p>
            <a:r>
              <a:rPr lang="pt-BR" sz="1200" dirty="0" smtClean="0">
                <a:solidFill>
                  <a:srgbClr val="808284"/>
                </a:solidFill>
              </a:rPr>
              <a:t> </a:t>
            </a:r>
          </a:p>
          <a:p>
            <a:r>
              <a:rPr lang="pt-BR" sz="1200" dirty="0" smtClean="0">
                <a:solidFill>
                  <a:srgbClr val="808284"/>
                </a:solidFill>
              </a:rPr>
              <a:t>A denominação Investigador-Patrocinador se refere ao indivíduo responsável pela condução e coordenação da pesquisa, devendo cumprir com todas as exigências atribuídas a ambos os papéis, de pesquisador responsável e de patrocinador. </a:t>
            </a:r>
          </a:p>
          <a:p>
            <a:r>
              <a:rPr lang="pt-BR" sz="1200" dirty="0" smtClean="0">
                <a:solidFill>
                  <a:srgbClr val="808284"/>
                </a:solidFill>
              </a:rPr>
              <a:t> </a:t>
            </a:r>
          </a:p>
          <a:p>
            <a:endParaRPr lang="pt-BR" sz="1200" dirty="0" smtClean="0">
              <a:solidFill>
                <a:srgbClr val="808284"/>
              </a:solidFill>
            </a:endParaRPr>
          </a:p>
          <a:p>
            <a:pPr marL="0" lvl="0" indent="0">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7" name="Retângulo 6"/>
          <p:cNvSpPr/>
          <p:nvPr/>
        </p:nvSpPr>
        <p:spPr>
          <a:xfrm>
            <a:off x="1495505" y="4566534"/>
            <a:ext cx="2515740" cy="997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517239" y="4836604"/>
            <a:ext cx="1265025" cy="534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Google Shape;389;p60"/>
          <p:cNvSpPr txBox="1"/>
          <p:nvPr/>
        </p:nvSpPr>
        <p:spPr>
          <a:xfrm>
            <a:off x="1010744" y="4272574"/>
            <a:ext cx="4239882" cy="33500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i="0" u="none" strike="noStrike" cap="none" dirty="0" smtClean="0">
                <a:solidFill>
                  <a:srgbClr val="FBBD4D"/>
                </a:solidFill>
                <a:latin typeface="Arial"/>
                <a:ea typeface="Arial"/>
                <a:cs typeface="Arial"/>
                <a:sym typeface="Arial"/>
              </a:rPr>
              <a:t>Clique na imagem </a:t>
            </a:r>
            <a:r>
              <a:rPr lang="pt-BR" sz="1200" b="1" dirty="0" smtClean="0">
                <a:solidFill>
                  <a:srgbClr val="FBBD4D"/>
                </a:solidFill>
              </a:rPr>
              <a:t>e conheça </a:t>
            </a:r>
          </a:p>
          <a:p>
            <a:pPr lvl="0">
              <a:buSzPts val="1600"/>
            </a:pPr>
            <a:r>
              <a:rPr lang="pt-BR" sz="1200" b="1" dirty="0" smtClean="0">
                <a:solidFill>
                  <a:srgbClr val="FBBD4D"/>
                </a:solidFill>
              </a:rPr>
              <a:t>as </a:t>
            </a:r>
            <a:r>
              <a:rPr lang="pt-BR" sz="1200" b="1" dirty="0">
                <a:solidFill>
                  <a:srgbClr val="FBBD4D"/>
                </a:solidFill>
              </a:rPr>
              <a:t>principais responsabilidades do </a:t>
            </a:r>
            <a:r>
              <a:rPr lang="pt-BR" sz="1200" b="1" dirty="0" smtClean="0">
                <a:solidFill>
                  <a:srgbClr val="FBBD4D"/>
                </a:solidFill>
              </a:rPr>
              <a:t>Patrocinador.</a:t>
            </a:r>
            <a:endParaRPr sz="1200" b="1" dirty="0">
              <a:solidFill>
                <a:srgbClr val="FBBD4D"/>
              </a:solidFill>
            </a:endParaRPr>
          </a:p>
        </p:txBody>
      </p:sp>
      <p:sp>
        <p:nvSpPr>
          <p:cNvPr id="18" name="Google Shape;398;p61"/>
          <p:cNvSpPr/>
          <p:nvPr/>
        </p:nvSpPr>
        <p:spPr>
          <a:xfrm>
            <a:off x="7953152" y="527013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4.1</a:t>
            </a:r>
            <a:endParaRPr sz="1200" b="0" i="0" u="none" strike="noStrike" cap="none" dirty="0">
              <a:solidFill>
                <a:schemeClr val="lt1"/>
              </a:solidFill>
              <a:latin typeface="Arial"/>
              <a:ea typeface="Arial"/>
              <a:cs typeface="Arial"/>
              <a:sym typeface="Arial"/>
            </a:endParaRPr>
          </a:p>
        </p:txBody>
      </p:sp>
      <p:sp>
        <p:nvSpPr>
          <p:cNvPr id="30" name="Google Shape;399;p61"/>
          <p:cNvSpPr txBox="1"/>
          <p:nvPr/>
        </p:nvSpPr>
        <p:spPr>
          <a:xfrm>
            <a:off x="896426" y="900598"/>
            <a:ext cx="5083136" cy="1238620"/>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Pesquisador e Patrocinador: </a:t>
            </a:r>
            <a:endParaRPr lang="pt-BR" sz="2000" b="1" dirty="0" smtClean="0">
              <a:solidFill>
                <a:srgbClr val="00A9B2"/>
              </a:solidFill>
            </a:endParaRPr>
          </a:p>
          <a:p>
            <a:pPr lvl="0">
              <a:buSzPts val="2000"/>
            </a:pPr>
            <a:r>
              <a:rPr lang="pt-BR" sz="2000" b="1" dirty="0" smtClean="0">
                <a:solidFill>
                  <a:srgbClr val="00A9B2"/>
                </a:solidFill>
              </a:rPr>
              <a:t>papéis e responsabilidades </a:t>
            </a:r>
            <a:endParaRPr lang="pt-BR" sz="2000" b="1" dirty="0">
              <a:solidFill>
                <a:srgbClr val="00A9B2"/>
              </a:solidFill>
            </a:endParaRPr>
          </a:p>
        </p:txBody>
      </p:sp>
      <p:sp>
        <p:nvSpPr>
          <p:cNvPr id="48" name="Retângulo 47"/>
          <p:cNvSpPr/>
          <p:nvPr/>
        </p:nvSpPr>
        <p:spPr>
          <a:xfrm>
            <a:off x="5552412" y="2048034"/>
            <a:ext cx="2835546" cy="24868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smtClean="0">
                <a:solidFill>
                  <a:schemeClr val="tx1"/>
                </a:solidFill>
              </a:rPr>
              <a:t>Imagem representando um </a:t>
            </a:r>
            <a:r>
              <a:rPr lang="pt-BR" b="1" dirty="0">
                <a:solidFill>
                  <a:schemeClr val="tx1"/>
                </a:solidFill>
              </a:rPr>
              <a:t>Patrocinador (“executivo”) </a:t>
            </a:r>
            <a:endParaRPr lang="pt-BR" dirty="0">
              <a:solidFill>
                <a:schemeClr val="tx1"/>
              </a:solidFill>
            </a:endParaRPr>
          </a:p>
        </p:txBody>
      </p:sp>
      <p:sp>
        <p:nvSpPr>
          <p:cNvPr id="4" name="Retângulo 3"/>
          <p:cNvSpPr/>
          <p:nvPr/>
        </p:nvSpPr>
        <p:spPr>
          <a:xfrm>
            <a:off x="679622" y="908524"/>
            <a:ext cx="8093675" cy="4655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Navegue pelo conteúdo e conheça as responsabilidade do Patrocinador.</a:t>
            </a:r>
          </a:p>
          <a:p>
            <a:pPr algn="ctr"/>
            <a:endParaRPr lang="pt-BR" dirty="0"/>
          </a:p>
          <a:p>
            <a:pPr algn="ctr"/>
            <a:endParaRPr lang="pt-BR" dirty="0" smtClean="0"/>
          </a:p>
          <a:p>
            <a:pPr algn="ctr"/>
            <a:endParaRPr lang="pt-BR" dirty="0"/>
          </a:p>
          <a:p>
            <a:pPr algn="ctr"/>
            <a:endParaRPr lang="pt-BR" dirty="0" smtClean="0"/>
          </a:p>
          <a:p>
            <a:pPr algn="ctr"/>
            <a:r>
              <a:rPr lang="pt-BR" dirty="0" smtClean="0"/>
              <a:t>CONTEÚDO</a:t>
            </a:r>
          </a:p>
          <a:p>
            <a:pPr algn="ctr"/>
            <a:endParaRPr lang="pt-BR" dirty="0"/>
          </a:p>
          <a:p>
            <a:pPr algn="ctr"/>
            <a:endParaRPr lang="pt-BR" dirty="0" smtClean="0"/>
          </a:p>
          <a:p>
            <a:pPr algn="ctr"/>
            <a:endParaRPr lang="pt-BR" dirty="0"/>
          </a:p>
          <a:p>
            <a:pPr algn="ctr"/>
            <a:endParaRPr lang="pt-BR" dirty="0" smtClean="0"/>
          </a:p>
          <a:p>
            <a:pPr algn="ctr"/>
            <a:endParaRPr lang="pt-BR" dirty="0"/>
          </a:p>
          <a:p>
            <a:pPr algn="ctr"/>
            <a:r>
              <a:rPr lang="pt-BR" dirty="0" smtClean="0">
                <a:solidFill>
                  <a:srgbClr val="FF0000"/>
                </a:solidFill>
              </a:rPr>
              <a:t>(DEVERÁ SER APRESENTADA UMA RESPONSABILIDADE POR VEZ, NO TOTAL SÃO 13. O CONTEÚDO SEGUE NOS PRÓXIMOS SLIDE)</a:t>
            </a:r>
            <a:endParaRPr lang="pt-BR" dirty="0">
              <a:solidFill>
                <a:srgbClr val="FF0000"/>
              </a:solidFill>
            </a:endParaRPr>
          </a:p>
        </p:txBody>
      </p:sp>
      <p:sp>
        <p:nvSpPr>
          <p:cNvPr id="5" name="Seta para a direita 4"/>
          <p:cNvSpPr/>
          <p:nvPr/>
        </p:nvSpPr>
        <p:spPr>
          <a:xfrm>
            <a:off x="5003565" y="4961539"/>
            <a:ext cx="593124" cy="40874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Seta para a direita 21"/>
          <p:cNvSpPr/>
          <p:nvPr/>
        </p:nvSpPr>
        <p:spPr>
          <a:xfrm flipH="1">
            <a:off x="3741249" y="4949305"/>
            <a:ext cx="593124" cy="408747"/>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65116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6753" y="303791"/>
            <a:ext cx="7886700" cy="684749"/>
          </a:xfrm>
        </p:spPr>
        <p:txBody>
          <a:bodyPr/>
          <a:lstStyle/>
          <a:p>
            <a:r>
              <a:rPr lang="pt-BR" dirty="0" smtClean="0"/>
              <a:t>Conteúdo dos marcadores</a:t>
            </a:r>
            <a:endParaRPr lang="pt-BR" dirty="0"/>
          </a:p>
        </p:txBody>
      </p:sp>
      <p:sp>
        <p:nvSpPr>
          <p:cNvPr id="3" name="Espaço Reservado para Texto 2"/>
          <p:cNvSpPr>
            <a:spLocks noGrp="1"/>
          </p:cNvSpPr>
          <p:nvPr>
            <p:ph type="body" idx="1"/>
          </p:nvPr>
        </p:nvSpPr>
        <p:spPr>
          <a:xfrm>
            <a:off x="0" y="988540"/>
            <a:ext cx="8818283" cy="1264046"/>
          </a:xfrm>
        </p:spPr>
        <p:txBody>
          <a:bodyPr/>
          <a:lstStyle/>
          <a:p>
            <a:r>
              <a:rPr lang="pt-BR" sz="1400" u="sng" dirty="0"/>
              <a:t>Despesas relacionadas ao estudo</a:t>
            </a:r>
            <a:r>
              <a:rPr lang="pt-BR" sz="1400" dirty="0"/>
              <a:t> </a:t>
            </a:r>
          </a:p>
          <a:p>
            <a:r>
              <a:rPr lang="pt-BR" sz="1400" dirty="0" smtClean="0"/>
              <a:t>	O </a:t>
            </a:r>
            <a:r>
              <a:rPr lang="pt-BR" sz="1400" dirty="0"/>
              <a:t>patrocinador é responsável por todas as despesas relacionadas com procedimentos e exames, especialmente aquelas de diagnóstico, tratamento e internação do participante do ensaio clínico, e outras ações necessárias para a resolução de eventos adversos relativos ao ensaio clínico. </a:t>
            </a:r>
            <a:endParaRPr lang="pt-BR" sz="1400" dirty="0" smtClean="0"/>
          </a:p>
          <a:p>
            <a:r>
              <a:rPr lang="pt-BR" sz="1400" dirty="0"/>
              <a:t>	</a:t>
            </a:r>
            <a:r>
              <a:rPr lang="pt-BR" sz="1400" dirty="0" smtClean="0"/>
              <a:t>Os </a:t>
            </a:r>
            <a:r>
              <a:rPr lang="pt-BR" sz="1400" dirty="0"/>
              <a:t>aspectos financeiros do estudo devem ser documentados em um acordo entre o patrocinador e o </a:t>
            </a:r>
            <a:r>
              <a:rPr lang="pt-BR" sz="1400" u="sng" dirty="0"/>
              <a:t>pesquisador</a:t>
            </a:r>
            <a:r>
              <a:rPr lang="pt-BR" sz="1400" dirty="0"/>
              <a:t> / instituição. Pela regulamentação brasileira (Res. 466/2012 – CNS/MS), o patrocinador (e o </a:t>
            </a:r>
            <a:r>
              <a:rPr lang="pt-BR" sz="1400" u="sng" dirty="0"/>
              <a:t>pesquisador</a:t>
            </a:r>
            <a:r>
              <a:rPr lang="pt-BR" sz="1400" dirty="0"/>
              <a:t>) deve(m) assegurar a todos os participantes, ao final do estudo, acesso gratuito e por tempo indeterminado, aos melhores métodos profiláticos, diagnósticos e terapêuticos que se demonstraram eficazes. </a:t>
            </a:r>
            <a:endParaRPr lang="pt-BR" sz="1400" dirty="0" smtClean="0"/>
          </a:p>
          <a:p>
            <a:r>
              <a:rPr lang="pt-BR" sz="1400" dirty="0"/>
              <a:t>	</a:t>
            </a:r>
            <a:r>
              <a:rPr lang="pt-BR" sz="1400" dirty="0" smtClean="0"/>
              <a:t>O </a:t>
            </a:r>
            <a:r>
              <a:rPr lang="pt-BR" sz="1400" dirty="0"/>
              <a:t>acesso também será garantido no intervalo entre o término da participação individual e o final do estudo, podendo, nesse caso, esta garantia ser dada por meio de estudo de extensão, de acordo com análise devidamente justificada do médico assistente do participante. Deve também proporcionar assistência imediata, bem como responsabilizar-se pela assistência integral aos participantes da pesquisa no que se refere às complicações e danos decorrentes da pesquisa. Caso o participante sofra algum dano resultante de sua participação na pesquisa, previsto ou não no Termo de Consentimento Livre e Esclarecido, têm direito a solicitar indenização, por parte do pesquisador, do patrocinador e das instituições envolvidas nas diferentes fases da pesquisa.</a:t>
            </a:r>
          </a:p>
          <a:p>
            <a:endParaRPr lang="pt-BR" sz="1400" u="sng" dirty="0" smtClean="0"/>
          </a:p>
          <a:p>
            <a:r>
              <a:rPr lang="pt-BR" sz="1400" u="sng" dirty="0" smtClean="0"/>
              <a:t>Implementar </a:t>
            </a:r>
            <a:r>
              <a:rPr lang="pt-BR" sz="1400" u="sng" dirty="0"/>
              <a:t>um Sistema de Gestão da Qualidade baseada em risco</a:t>
            </a:r>
            <a:r>
              <a:rPr lang="pt-BR" sz="1400" dirty="0"/>
              <a:t> </a:t>
            </a:r>
            <a:endParaRPr lang="pt-BR" sz="1400" dirty="0" smtClean="0"/>
          </a:p>
          <a:p>
            <a:r>
              <a:rPr lang="pt-BR" sz="1400" dirty="0" smtClean="0"/>
              <a:t>	Todos </a:t>
            </a:r>
            <a:r>
              <a:rPr lang="pt-BR" sz="1400" dirty="0"/>
              <a:t>os estágios de um ensaio clínico devem ser geridos pela qualidade, porém, com foco nas atividades essenciais para assegurar a proteção dos participantes e a confiabilidade dos resultados.</a:t>
            </a:r>
          </a:p>
          <a:p>
            <a:endParaRPr lang="pt-BR" sz="1400" dirty="0"/>
          </a:p>
        </p:txBody>
      </p:sp>
    </p:spTree>
    <p:extLst>
      <p:ext uri="{BB962C8B-B14F-4D97-AF65-F5344CB8AC3E}">
        <p14:creationId xmlns:p14="http://schemas.microsoft.com/office/powerpoint/2010/main" val="261982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6753" y="303791"/>
            <a:ext cx="7886700" cy="684749"/>
          </a:xfrm>
        </p:spPr>
        <p:txBody>
          <a:bodyPr/>
          <a:lstStyle/>
          <a:p>
            <a:r>
              <a:rPr lang="pt-BR" dirty="0" smtClean="0"/>
              <a:t>Conteúdo dos marcadores</a:t>
            </a:r>
            <a:endParaRPr lang="pt-BR" dirty="0"/>
          </a:p>
        </p:txBody>
      </p:sp>
      <p:sp>
        <p:nvSpPr>
          <p:cNvPr id="3" name="Espaço Reservado para Texto 2"/>
          <p:cNvSpPr>
            <a:spLocks noGrp="1"/>
          </p:cNvSpPr>
          <p:nvPr>
            <p:ph type="body" idx="1"/>
          </p:nvPr>
        </p:nvSpPr>
        <p:spPr>
          <a:xfrm>
            <a:off x="0" y="988540"/>
            <a:ext cx="8818283" cy="1264046"/>
          </a:xfrm>
        </p:spPr>
        <p:txBody>
          <a:bodyPr/>
          <a:lstStyle/>
          <a:p>
            <a:r>
              <a:rPr lang="pt-BR" sz="1400" u="sng" dirty="0"/>
              <a:t>Garantia da Qualidade e Controle de Qualidade</a:t>
            </a:r>
            <a:r>
              <a:rPr lang="pt-BR" sz="1400" dirty="0"/>
              <a:t> </a:t>
            </a:r>
          </a:p>
          <a:p>
            <a:r>
              <a:rPr lang="pt-BR" sz="1400" dirty="0" smtClean="0"/>
              <a:t>	Implementar </a:t>
            </a:r>
            <a:r>
              <a:rPr lang="pt-BR" sz="1400" dirty="0"/>
              <a:t>e manter sistemas de garantia da qualidade e controle de qualidade de acordo com os Procedimentos Operacionais Padrão (POP) por escrito para garantir que os ensaios sejam conduzidos e os dados sejam gerados, documentados (registrados) e relatados em conformidade com o protocolo, as BPC e a(s) exigência(s) regulatória(s) aplicável(eis).</a:t>
            </a:r>
          </a:p>
          <a:p>
            <a:endParaRPr lang="pt-BR" sz="1400" u="sng" dirty="0" smtClean="0"/>
          </a:p>
          <a:p>
            <a:r>
              <a:rPr lang="pt-BR" sz="1400" u="sng" dirty="0" smtClean="0"/>
              <a:t>Desenho </a:t>
            </a:r>
            <a:r>
              <a:rPr lang="pt-BR" sz="1400" u="sng" dirty="0"/>
              <a:t>do Estudo</a:t>
            </a:r>
            <a:r>
              <a:rPr lang="pt-BR" sz="1400" dirty="0"/>
              <a:t> </a:t>
            </a:r>
          </a:p>
          <a:p>
            <a:r>
              <a:rPr lang="pt-BR" sz="1400" dirty="0" smtClean="0"/>
              <a:t>	É responsabilidade </a:t>
            </a:r>
            <a:r>
              <a:rPr lang="pt-BR" sz="1400" dirty="0"/>
              <a:t>do patrocinador reunir equipe multidisciplinar especializada para atuar em todos as etapas do estudo, desde a elaboração do protocolo até a análise final e preparação do relatório final do estudo. Bem como, definir, estabelecer e designar todas as obrigações e funções relacionadas ao estudo.</a:t>
            </a:r>
          </a:p>
          <a:p>
            <a:endParaRPr lang="pt-BR" sz="1400" dirty="0"/>
          </a:p>
        </p:txBody>
      </p:sp>
    </p:spTree>
    <p:extLst>
      <p:ext uri="{BB962C8B-B14F-4D97-AF65-F5344CB8AC3E}">
        <p14:creationId xmlns:p14="http://schemas.microsoft.com/office/powerpoint/2010/main" val="3247515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6753" y="303791"/>
            <a:ext cx="7886700" cy="684749"/>
          </a:xfrm>
        </p:spPr>
        <p:txBody>
          <a:bodyPr/>
          <a:lstStyle/>
          <a:p>
            <a:r>
              <a:rPr lang="pt-BR" dirty="0" smtClean="0"/>
              <a:t>Conteúdo dos marcadores</a:t>
            </a:r>
            <a:endParaRPr lang="pt-BR" dirty="0"/>
          </a:p>
        </p:txBody>
      </p:sp>
      <p:sp>
        <p:nvSpPr>
          <p:cNvPr id="3" name="Espaço Reservado para Texto 2"/>
          <p:cNvSpPr>
            <a:spLocks noGrp="1"/>
          </p:cNvSpPr>
          <p:nvPr>
            <p:ph type="body" idx="1"/>
          </p:nvPr>
        </p:nvSpPr>
        <p:spPr>
          <a:xfrm>
            <a:off x="0" y="988540"/>
            <a:ext cx="8818283" cy="1264046"/>
          </a:xfrm>
        </p:spPr>
        <p:txBody>
          <a:bodyPr/>
          <a:lstStyle/>
          <a:p>
            <a:r>
              <a:rPr lang="pt-BR" sz="1400" u="sng" dirty="0"/>
              <a:t>Gerenciamento do Estudo, Manuseio de Dados e Arquivamento de Registros</a:t>
            </a:r>
            <a:r>
              <a:rPr lang="pt-BR" sz="1400" dirty="0"/>
              <a:t> </a:t>
            </a:r>
          </a:p>
          <a:p>
            <a:r>
              <a:rPr lang="pt-BR" sz="1400" dirty="0" smtClean="0"/>
              <a:t>	Profissionais </a:t>
            </a:r>
            <a:r>
              <a:rPr lang="pt-BR" sz="1400" dirty="0"/>
              <a:t>devidamente qualificados devem ser disponibilizados pelo patrocinador para supervisionar a condução geral do estudo em todas as suas etapas, além do manuseio, verificação e análise dos dados. </a:t>
            </a:r>
            <a:r>
              <a:rPr lang="pt-BR" sz="1400" dirty="0" smtClean="0"/>
              <a:t>Também é </a:t>
            </a:r>
            <a:r>
              <a:rPr lang="pt-BR" sz="1400" dirty="0"/>
              <a:t>atribuição </a:t>
            </a:r>
            <a:r>
              <a:rPr lang="pt-BR" sz="1400" dirty="0" smtClean="0"/>
              <a:t>do </a:t>
            </a:r>
            <a:r>
              <a:rPr lang="pt-BR" sz="1400" dirty="0"/>
              <a:t>patrocinador fornecer todas as informações necessárias para a correta execução do Dossiê de Desenvolvimento Clínico de Medicamento (DDCM), garantindo, assim, que os ensaios clínicos no Brasil sejam conduzidos de acordo com os protocolos e as BPC.</a:t>
            </a:r>
          </a:p>
          <a:p>
            <a:r>
              <a:rPr lang="pt-BR" sz="1400" dirty="0" smtClean="0"/>
              <a:t>	Caso </a:t>
            </a:r>
            <a:r>
              <a:rPr lang="pt-BR" sz="1400" dirty="0"/>
              <a:t>necessário, o patrocinador pode estabelecer um Comitê Independente de Monitorização de Dados (IDMC), o qual avalia dados de segurança, desfechos críticos de eficácia e recomenda ao patrocinador a continuação, modificação ou interrupção do estudo. </a:t>
            </a:r>
            <a:endParaRPr lang="pt-BR" sz="1400" dirty="0" smtClean="0"/>
          </a:p>
          <a:p>
            <a:r>
              <a:rPr lang="pt-BR" sz="1400" dirty="0"/>
              <a:t>	</a:t>
            </a:r>
            <a:r>
              <a:rPr lang="pt-BR" sz="1400" dirty="0" smtClean="0"/>
              <a:t>Outra </a:t>
            </a:r>
            <a:r>
              <a:rPr lang="pt-BR" sz="1400" dirty="0"/>
              <a:t>atribuição do patrocinador é manter sistemas seguros de processamento de dados eletrônicos, que obedeçam aos requisitos de integridade, precisão, confiabilidade e desempenho consistentes, além de manter os POP referentes aos sistemas de acesso e backup dos dados. </a:t>
            </a:r>
            <a:endParaRPr lang="pt-BR" sz="1400" dirty="0" smtClean="0"/>
          </a:p>
          <a:p>
            <a:r>
              <a:rPr lang="pt-BR" sz="1400" dirty="0"/>
              <a:t>	</a:t>
            </a:r>
            <a:r>
              <a:rPr lang="pt-BR" sz="1400" dirty="0" smtClean="0"/>
              <a:t>Apesar </a:t>
            </a:r>
            <a:r>
              <a:rPr lang="pt-BR" sz="1400" dirty="0"/>
              <a:t>do Guia de BPC do ICH recomendar ao patrocinador que mantenha por, no mínimo, 2 anos os arquivos dos estudo, a partir da solicitação de registro ou interrupção de um estudo, a RDC 09/2015 da ANVISA diz que o patrocinador deve manter os dados do ensaio clínico em arquivo, físico ou digital, por um período de 5 (cinco) anos após a última aprovação de uma solicitação de registro no Brasil. Ou ainda, por pelo menos 2 (dois) anos após a descontinuação do desenvolvimento clínico ou conclusão formal deste desenvolvimento, não seguida de pedido de registro.</a:t>
            </a:r>
          </a:p>
          <a:p>
            <a:endParaRPr lang="pt-BR" sz="1400" dirty="0"/>
          </a:p>
        </p:txBody>
      </p:sp>
    </p:spTree>
    <p:extLst>
      <p:ext uri="{BB962C8B-B14F-4D97-AF65-F5344CB8AC3E}">
        <p14:creationId xmlns:p14="http://schemas.microsoft.com/office/powerpoint/2010/main" val="3507963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6753" y="303791"/>
            <a:ext cx="7886700" cy="684749"/>
          </a:xfrm>
        </p:spPr>
        <p:txBody>
          <a:bodyPr/>
          <a:lstStyle/>
          <a:p>
            <a:r>
              <a:rPr lang="pt-BR" dirty="0" smtClean="0"/>
              <a:t>Conteúdo dos marcadores</a:t>
            </a:r>
            <a:endParaRPr lang="pt-BR" dirty="0"/>
          </a:p>
        </p:txBody>
      </p:sp>
      <p:sp>
        <p:nvSpPr>
          <p:cNvPr id="3" name="Espaço Reservado para Texto 2"/>
          <p:cNvSpPr>
            <a:spLocks noGrp="1"/>
          </p:cNvSpPr>
          <p:nvPr>
            <p:ph type="body" idx="1"/>
          </p:nvPr>
        </p:nvSpPr>
        <p:spPr>
          <a:xfrm>
            <a:off x="0" y="773347"/>
            <a:ext cx="8818283" cy="1264046"/>
          </a:xfrm>
        </p:spPr>
        <p:txBody>
          <a:bodyPr/>
          <a:lstStyle/>
          <a:p>
            <a:r>
              <a:rPr lang="pt-BR" sz="1400" u="sng" dirty="0"/>
              <a:t>Seleção do pesquisador responsável </a:t>
            </a:r>
            <a:endParaRPr lang="pt-BR" sz="1400" b="1" dirty="0"/>
          </a:p>
          <a:p>
            <a:r>
              <a:rPr lang="pt-BR" sz="1400" b="1" dirty="0" smtClean="0"/>
              <a:t>	</a:t>
            </a:r>
            <a:r>
              <a:rPr lang="pt-BR" sz="1400" dirty="0" smtClean="0"/>
              <a:t>O </a:t>
            </a:r>
            <a:r>
              <a:rPr lang="pt-BR" sz="1400" dirty="0"/>
              <a:t>patrocinador é responsável pela seleção de </a:t>
            </a:r>
            <a:r>
              <a:rPr lang="pt-BR" sz="1400" u="sng" dirty="0"/>
              <a:t>pesquisador</a:t>
            </a:r>
            <a:r>
              <a:rPr lang="pt-BR" sz="1400" dirty="0"/>
              <a:t> /instituição qualificado por treinamento e experiência e possuindo recursos adequados para a condução correta do estudo para o qual foi selecionado. O patrocinador deve garantir que o estudo seja conduzido de acordo com as BPC, as exigências regulatórias aplicáveis e com a aprovação/parecer favorável do CEP. </a:t>
            </a:r>
            <a:endParaRPr lang="pt-BR" sz="1400" dirty="0" smtClean="0"/>
          </a:p>
          <a:p>
            <a:r>
              <a:rPr lang="pt-BR" sz="1400" dirty="0"/>
              <a:t>	</a:t>
            </a:r>
            <a:r>
              <a:rPr lang="pt-BR" sz="1400" dirty="0" smtClean="0"/>
              <a:t>Além </a:t>
            </a:r>
            <a:r>
              <a:rPr lang="pt-BR" sz="1400" dirty="0"/>
              <a:t>disso, que siga os procedimentos de registro/relato de dados e permita monitoria, auditoria e inspeção.</a:t>
            </a:r>
          </a:p>
          <a:p>
            <a:endParaRPr lang="pt-BR" sz="1400" u="sng" dirty="0" smtClean="0"/>
          </a:p>
          <a:p>
            <a:r>
              <a:rPr lang="pt-BR" sz="1400" u="sng" dirty="0" smtClean="0"/>
              <a:t>Notificação/Submissão </a:t>
            </a:r>
            <a:r>
              <a:rPr lang="pt-BR" sz="1400" u="sng" dirty="0"/>
              <a:t>às Autoridades Ético-Regulatórias</a:t>
            </a:r>
            <a:r>
              <a:rPr lang="pt-BR" sz="1400" b="1" dirty="0"/>
              <a:t> </a:t>
            </a:r>
          </a:p>
          <a:p>
            <a:r>
              <a:rPr lang="pt-BR" sz="1400" b="1" dirty="0" smtClean="0"/>
              <a:t>	</a:t>
            </a:r>
            <a:r>
              <a:rPr lang="pt-BR" sz="1400" dirty="0"/>
              <a:t>Antes do início de um estudo clínico, o patrocinador (ou o pesquisador responsável, conforme o caso) deve submeter o estudo às autoridades ético-regulatórias pertinentes</a:t>
            </a:r>
            <a:r>
              <a:rPr lang="pt-BR" sz="1400" dirty="0" smtClean="0"/>
              <a:t>, </a:t>
            </a:r>
            <a:r>
              <a:rPr lang="pt-BR" sz="1400" dirty="0"/>
              <a:t>e o início do estudo fica condicionado, necessariamente, ao parecer favorável destas instâncias. Qualquer submissão/notificação deve ser datada e conter informação suficiente para identificar o protocolo.</a:t>
            </a:r>
          </a:p>
          <a:p>
            <a:r>
              <a:rPr lang="pt-BR" sz="1400" u="sng" dirty="0"/>
              <a:t>Informações sobre </a:t>
            </a:r>
            <a:r>
              <a:rPr lang="pt-BR" sz="1400" u="sng" dirty="0" smtClean="0"/>
              <a:t>Produto(s</a:t>
            </a:r>
            <a:r>
              <a:rPr lang="pt-BR" sz="1400" u="sng" dirty="0"/>
              <a:t>) sob Investigação</a:t>
            </a:r>
            <a:r>
              <a:rPr lang="pt-BR" sz="1400" dirty="0"/>
              <a:t> </a:t>
            </a:r>
            <a:endParaRPr lang="pt-BR" sz="1400" dirty="0" smtClean="0"/>
          </a:p>
          <a:p>
            <a:r>
              <a:rPr lang="pt-BR" sz="1400" dirty="0"/>
              <a:t>	</a:t>
            </a:r>
            <a:r>
              <a:rPr lang="pt-BR" sz="1400" dirty="0" smtClean="0"/>
              <a:t>O </a:t>
            </a:r>
            <a:r>
              <a:rPr lang="pt-BR" sz="1400" dirty="0"/>
              <a:t>patrocinador deve assegurar que os dados obtidos sobre segurança e eficácia do medicamento experimental sejam suficientes para apoiar a exposição humana. Além disso, deve garantir que o medicamento experimental, comparador modificado e placebo, quando utilizados, sejam fabricados de acordo com BPF e sejam codificados e rotulados de forma a proteger o mascaramento. </a:t>
            </a:r>
          </a:p>
          <a:p>
            <a:r>
              <a:rPr lang="pt-BR" sz="1400" dirty="0" smtClean="0"/>
              <a:t>	A </a:t>
            </a:r>
            <a:r>
              <a:rPr lang="pt-BR" sz="1400" dirty="0"/>
              <a:t>importação e distribuição do quantitativo necessário para execução do ensaio clínico é também atribuição do patrocinador, assim como, a destinação final dos medicamentos e produtos que não foram utilizados no ensaio clínico. </a:t>
            </a:r>
          </a:p>
          <a:p>
            <a:endParaRPr lang="pt-BR" sz="1400" dirty="0"/>
          </a:p>
        </p:txBody>
      </p:sp>
    </p:spTree>
    <p:extLst>
      <p:ext uri="{BB962C8B-B14F-4D97-AF65-F5344CB8AC3E}">
        <p14:creationId xmlns:p14="http://schemas.microsoft.com/office/powerpoint/2010/main" val="1902720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6753" y="303791"/>
            <a:ext cx="7886700" cy="684749"/>
          </a:xfrm>
        </p:spPr>
        <p:txBody>
          <a:bodyPr/>
          <a:lstStyle/>
          <a:p>
            <a:r>
              <a:rPr lang="pt-BR" dirty="0" smtClean="0"/>
              <a:t>Conteúdo dos marcadores</a:t>
            </a:r>
            <a:endParaRPr lang="pt-BR" dirty="0"/>
          </a:p>
        </p:txBody>
      </p:sp>
      <p:sp>
        <p:nvSpPr>
          <p:cNvPr id="3" name="Espaço Reservado para Texto 2"/>
          <p:cNvSpPr>
            <a:spLocks noGrp="1"/>
          </p:cNvSpPr>
          <p:nvPr>
            <p:ph type="body" idx="1"/>
          </p:nvPr>
        </p:nvSpPr>
        <p:spPr>
          <a:xfrm>
            <a:off x="0" y="773347"/>
            <a:ext cx="8818283" cy="1264046"/>
          </a:xfrm>
        </p:spPr>
        <p:txBody>
          <a:bodyPr/>
          <a:lstStyle/>
          <a:p>
            <a:r>
              <a:rPr lang="pt-BR" sz="1400" u="sng" dirty="0"/>
              <a:t>Monitoria e Auditoria</a:t>
            </a:r>
            <a:r>
              <a:rPr lang="pt-BR" sz="1400" dirty="0"/>
              <a:t> </a:t>
            </a:r>
          </a:p>
          <a:p>
            <a:r>
              <a:rPr lang="pt-BR" sz="1400" dirty="0" smtClean="0"/>
              <a:t>	O </a:t>
            </a:r>
            <a:r>
              <a:rPr lang="pt-BR" sz="1400" dirty="0"/>
              <a:t>patrocinador deve garantir a monitoria e a auditoria adequadas dos ensaios clínicos. Caso a monitoria e/ou auditoria identifique a não adesão ao protocolo, aos POP, BPC e/ou às exigências regulatórias de forma séria ou persistente por parte do </a:t>
            </a:r>
            <a:r>
              <a:rPr lang="pt-BR" sz="1400" u="sng" dirty="0"/>
              <a:t>pesquisador</a:t>
            </a:r>
            <a:r>
              <a:rPr lang="pt-BR" sz="1400" dirty="0"/>
              <a:t> /instituição, o patrocinador deve interromper a participação deste no estudo. Neste caso, o patrocinador deve notificar imediatamente às autoridades regulatórias.</a:t>
            </a:r>
          </a:p>
          <a:p>
            <a:endParaRPr lang="pt-BR" sz="1400" u="sng" dirty="0" smtClean="0"/>
          </a:p>
          <a:p>
            <a:r>
              <a:rPr lang="pt-BR" sz="1400" u="sng" dirty="0" smtClean="0"/>
              <a:t>Relato </a:t>
            </a:r>
            <a:r>
              <a:rPr lang="pt-BR" sz="1400" u="sng" dirty="0"/>
              <a:t>de Reações Adversas à Droga</a:t>
            </a:r>
            <a:r>
              <a:rPr lang="pt-BR" sz="1400" dirty="0"/>
              <a:t> </a:t>
            </a:r>
            <a:r>
              <a:rPr lang="pt-BR" sz="1400" b="1" dirty="0" smtClean="0"/>
              <a:t> </a:t>
            </a:r>
          </a:p>
          <a:p>
            <a:r>
              <a:rPr lang="pt-BR" sz="1400" b="1" dirty="0"/>
              <a:t>	</a:t>
            </a:r>
            <a:r>
              <a:rPr lang="pt-BR" sz="1400" dirty="0" smtClean="0"/>
              <a:t>O </a:t>
            </a:r>
            <a:r>
              <a:rPr lang="pt-BR" sz="1400" dirty="0"/>
              <a:t>patrocinador deve expedir um relatório sobre todas as reações adversas à droga (ADRS) consideradas graves e inesperadas, aos </a:t>
            </a:r>
            <a:r>
              <a:rPr lang="pt-BR" sz="1400" u="sng" dirty="0"/>
              <a:t>pesquisadores </a:t>
            </a:r>
            <a:r>
              <a:rPr lang="pt-BR" sz="1400" dirty="0"/>
              <a:t>/ instituições em questão, e às instâncias regulatórias aplicáveis. </a:t>
            </a:r>
          </a:p>
          <a:p>
            <a:r>
              <a:rPr lang="pt-BR" sz="1400" dirty="0"/>
              <a:t> </a:t>
            </a:r>
          </a:p>
          <a:p>
            <a:r>
              <a:rPr lang="pt-BR" sz="1400" u="sng" dirty="0"/>
              <a:t>Término Prematuro ou Suspensão de um Estudo</a:t>
            </a:r>
            <a:r>
              <a:rPr lang="pt-BR" sz="1400" dirty="0"/>
              <a:t> </a:t>
            </a:r>
            <a:endParaRPr lang="pt-BR" sz="1400" dirty="0" smtClean="0"/>
          </a:p>
          <a:p>
            <a:r>
              <a:rPr lang="pt-BR" sz="1400" dirty="0"/>
              <a:t>	</a:t>
            </a:r>
            <a:r>
              <a:rPr lang="pt-BR" sz="1400" dirty="0" smtClean="0"/>
              <a:t>O </a:t>
            </a:r>
            <a:r>
              <a:rPr lang="pt-BR" sz="1400" dirty="0"/>
              <a:t>patrocinador deve informar imediatamente os envolvidos no ensaio, quando este for finalizado prematuramente ou suspenso por qualquer motivo</a:t>
            </a:r>
            <a:r>
              <a:rPr lang="pt-BR" sz="1400" dirty="0" smtClean="0"/>
              <a:t>.</a:t>
            </a:r>
          </a:p>
          <a:p>
            <a:endParaRPr lang="pt-BR" sz="1400" dirty="0"/>
          </a:p>
          <a:p>
            <a:r>
              <a:rPr lang="pt-BR" sz="1400" u="sng" dirty="0"/>
              <a:t>Relatórios do Estudo / Ensaio Clínico</a:t>
            </a:r>
            <a:r>
              <a:rPr lang="pt-BR" sz="1400" dirty="0"/>
              <a:t> </a:t>
            </a:r>
          </a:p>
          <a:p>
            <a:r>
              <a:rPr lang="pt-BR" sz="1400" dirty="0" smtClean="0"/>
              <a:t>	Independentemente </a:t>
            </a:r>
            <a:r>
              <a:rPr lang="pt-BR" sz="1400" dirty="0"/>
              <a:t>da conclusão ou término prematuro do estudo, o patrocinador deve certificar-se que os relatórios de estudos clínicos sejam preparados e fornecidos às agências regulatórias, de acordo com a regulamentação aplicável. </a:t>
            </a:r>
          </a:p>
          <a:p>
            <a:endParaRPr lang="pt-BR" sz="1400" dirty="0"/>
          </a:p>
        </p:txBody>
      </p:sp>
    </p:spTree>
    <p:extLst>
      <p:ext uri="{BB962C8B-B14F-4D97-AF65-F5344CB8AC3E}">
        <p14:creationId xmlns:p14="http://schemas.microsoft.com/office/powerpoint/2010/main" val="3109574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6753" y="303791"/>
            <a:ext cx="7886700" cy="684749"/>
          </a:xfrm>
        </p:spPr>
        <p:txBody>
          <a:bodyPr/>
          <a:lstStyle/>
          <a:p>
            <a:r>
              <a:rPr lang="pt-BR" dirty="0" smtClean="0"/>
              <a:t>Conteúdo dos marcadores</a:t>
            </a:r>
            <a:endParaRPr lang="pt-BR" dirty="0"/>
          </a:p>
        </p:txBody>
      </p:sp>
      <p:sp>
        <p:nvSpPr>
          <p:cNvPr id="3" name="Espaço Reservado para Texto 2"/>
          <p:cNvSpPr>
            <a:spLocks noGrp="1"/>
          </p:cNvSpPr>
          <p:nvPr>
            <p:ph type="body" idx="1"/>
          </p:nvPr>
        </p:nvSpPr>
        <p:spPr>
          <a:xfrm>
            <a:off x="148281" y="1465326"/>
            <a:ext cx="8818283" cy="1264046"/>
          </a:xfrm>
        </p:spPr>
        <p:txBody>
          <a:bodyPr/>
          <a:lstStyle/>
          <a:p>
            <a:r>
              <a:rPr lang="pt-BR" sz="1400" u="sng" dirty="0"/>
              <a:t>Organização Representativa de Pesquisa Clínica (ORPC)</a:t>
            </a:r>
            <a:r>
              <a:rPr lang="pt-BR" sz="1400" dirty="0"/>
              <a:t> </a:t>
            </a:r>
          </a:p>
          <a:p>
            <a:r>
              <a:rPr lang="pt-BR" sz="1400" dirty="0" smtClean="0"/>
              <a:t>	Também </a:t>
            </a:r>
            <a:r>
              <a:rPr lang="pt-BR" sz="1400" dirty="0"/>
              <a:t>conhecida por Organização de Pesquisa Contratada (CRO) é uma empresa regularmente instalada em território nacional para a qual o patrocinador ou investigador-patrocinador transfere algumas ou todas as suas atribuições relacionadas ao estudo. No entanto, a responsabilidade final pela qualidade e integridade dos dados continuará recaindo sobre o patrocinador.</a:t>
            </a:r>
          </a:p>
          <a:p>
            <a:endParaRPr lang="pt-BR" sz="1400" dirty="0"/>
          </a:p>
        </p:txBody>
      </p:sp>
    </p:spTree>
    <p:extLst>
      <p:ext uri="{BB962C8B-B14F-4D97-AF65-F5344CB8AC3E}">
        <p14:creationId xmlns:p14="http://schemas.microsoft.com/office/powerpoint/2010/main" val="710000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0"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Frase destaque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 5</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72932" y="900951"/>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Pesquisador e Patrocinador: </a:t>
            </a:r>
            <a:r>
              <a:rPr lang="pt-BR" sz="2000" b="1" dirty="0" smtClean="0">
                <a:solidFill>
                  <a:srgbClr val="00A9B2"/>
                </a:solidFill>
              </a:rPr>
              <a:t>papéis </a:t>
            </a:r>
            <a:r>
              <a:rPr lang="pt-BR" sz="2000" b="1" dirty="0">
                <a:solidFill>
                  <a:srgbClr val="00A9B2"/>
                </a:solidFill>
              </a:rPr>
              <a:t>e responsabilidades </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689093"/>
            <a:ext cx="3428139" cy="31735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t>“Vale lembrar que, embora a penicilina tenha se tornado disponível como opção terapêutica contra a sífilis, desde a década de 1940, o estudo seguiu sem tratar efetivamente os pacientes acometidos pela doença sob a justificativa da importância de se acompanhar a evolução natural da doença sem interferências.”</a:t>
            </a:r>
          </a:p>
        </p:txBody>
      </p:sp>
      <p:sp>
        <p:nvSpPr>
          <p:cNvPr id="18" name="Google Shape;401;p61">
            <a:extLst>
              <a:ext uri="{FF2B5EF4-FFF2-40B4-BE49-F238E27FC236}">
                <a16:creationId xmlns="" xmlns:a16="http://schemas.microsoft.com/office/drawing/2014/main" id="{9D01709D-51A5-764D-B320-23B8814D1755}"/>
              </a:ext>
            </a:extLst>
          </p:cNvPr>
          <p:cNvSpPr txBox="1"/>
          <p:nvPr/>
        </p:nvSpPr>
        <p:spPr>
          <a:xfrm>
            <a:off x="4267199" y="4691132"/>
            <a:ext cx="4696327" cy="342982"/>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Siga para a próxima tela e leia sobre Documentos Essenciais.</a:t>
            </a:r>
            <a:endParaRPr lang="pt-BR" sz="1200" b="1" dirty="0">
              <a:solidFill>
                <a:srgbClr val="FECE22"/>
              </a:solidFill>
            </a:endParaRPr>
          </a:p>
        </p:txBody>
      </p:sp>
      <p:sp>
        <p:nvSpPr>
          <p:cNvPr id="32" name="Google Shape;398;p61"/>
          <p:cNvSpPr/>
          <p:nvPr/>
        </p:nvSpPr>
        <p:spPr>
          <a:xfrm>
            <a:off x="7906157" y="523412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Tela:5</a:t>
            </a:r>
            <a:endParaRPr sz="1200" b="0" i="0" u="none" strike="noStrike" cap="none" dirty="0">
              <a:solidFill>
                <a:schemeClr val="lt1"/>
              </a:solidFill>
              <a:latin typeface="Arial"/>
              <a:ea typeface="Arial"/>
              <a:cs typeface="Arial"/>
              <a:sym typeface="Arial"/>
            </a:endParaRPr>
          </a:p>
        </p:txBody>
      </p:sp>
      <p:sp>
        <p:nvSpPr>
          <p:cNvPr id="7" name="Retângulo 6"/>
          <p:cNvSpPr/>
          <p:nvPr/>
        </p:nvSpPr>
        <p:spPr>
          <a:xfrm>
            <a:off x="1228299" y="1845896"/>
            <a:ext cx="6898815" cy="2585323"/>
          </a:xfrm>
          <a:prstGeom prst="rect">
            <a:avLst/>
          </a:prstGeom>
        </p:spPr>
        <p:txBody>
          <a:bodyPr wrap="square">
            <a:spAutoFit/>
          </a:bodyPr>
          <a:lstStyle/>
          <a:p>
            <a:r>
              <a:rPr lang="pt-BR" sz="1800" dirty="0">
                <a:solidFill>
                  <a:schemeClr val="accent1">
                    <a:lumMod val="50000"/>
                  </a:schemeClr>
                </a:solidFill>
              </a:rPr>
              <a:t>No caso de estudos independentes, para os quais o </a:t>
            </a:r>
            <a:r>
              <a:rPr lang="pt-BR" sz="1800" dirty="0" smtClean="0">
                <a:solidFill>
                  <a:schemeClr val="accent1">
                    <a:lumMod val="50000"/>
                  </a:schemeClr>
                </a:solidFill>
              </a:rPr>
              <a:t>principal não </a:t>
            </a:r>
            <a:r>
              <a:rPr lang="pt-BR" sz="1800" dirty="0">
                <a:solidFill>
                  <a:schemeClr val="accent1">
                    <a:lumMod val="50000"/>
                  </a:schemeClr>
                </a:solidFill>
              </a:rPr>
              <a:t>conta com auxílio financeiro de um patrocinador específico, incluindo os casos em que recebe os medicamentos da pesquisa na forma de doação, onde o doador não deseja ser caracterizado como patrocinador do estudo, ou ainda, quando o financiamento da pesquisa é proveniente de uma agência de fomento (nacional ou internacional), o </a:t>
            </a:r>
            <a:r>
              <a:rPr lang="pt-BR" sz="1800" dirty="0">
                <a:solidFill>
                  <a:schemeClr val="accent1">
                    <a:lumMod val="50000"/>
                  </a:schemeClr>
                </a:solidFill>
              </a:rPr>
              <a:t>principal </a:t>
            </a:r>
            <a:r>
              <a:rPr lang="pt-BR" sz="1800" dirty="0" smtClean="0">
                <a:solidFill>
                  <a:schemeClr val="accent1">
                    <a:lumMod val="50000"/>
                  </a:schemeClr>
                </a:solidFill>
              </a:rPr>
              <a:t>assume </a:t>
            </a:r>
            <a:r>
              <a:rPr lang="pt-BR" sz="1800" dirty="0">
                <a:solidFill>
                  <a:schemeClr val="accent1">
                    <a:lumMod val="50000"/>
                  </a:schemeClr>
                </a:solidFill>
              </a:rPr>
              <a:t>adicionalmente, as responsabilidades de ambos, </a:t>
            </a:r>
            <a:r>
              <a:rPr lang="pt-BR" sz="1800" dirty="0">
                <a:solidFill>
                  <a:schemeClr val="accent1">
                    <a:lumMod val="50000"/>
                  </a:schemeClr>
                </a:solidFill>
              </a:rPr>
              <a:t>principal e </a:t>
            </a:r>
            <a:r>
              <a:rPr lang="pt-BR" sz="1800" dirty="0" smtClean="0">
                <a:solidFill>
                  <a:schemeClr val="accent1">
                    <a:lumMod val="50000"/>
                  </a:schemeClr>
                </a:solidFill>
              </a:rPr>
              <a:t>patrocinador. Neste </a:t>
            </a:r>
            <a:r>
              <a:rPr lang="pt-BR" sz="1800" dirty="0">
                <a:solidFill>
                  <a:schemeClr val="accent1">
                    <a:lumMod val="50000"/>
                  </a:schemeClr>
                </a:solidFill>
              </a:rPr>
              <a:t>caso, </a:t>
            </a:r>
            <a:r>
              <a:rPr lang="pt-BR" sz="1800" dirty="0" smtClean="0">
                <a:solidFill>
                  <a:schemeClr val="accent1">
                    <a:lumMod val="50000"/>
                  </a:schemeClr>
                </a:solidFill>
              </a:rPr>
              <a:t>é </a:t>
            </a:r>
            <a:r>
              <a:rPr lang="pt-BR" sz="1800" dirty="0">
                <a:solidFill>
                  <a:schemeClr val="accent1">
                    <a:lumMod val="50000"/>
                  </a:schemeClr>
                </a:solidFill>
              </a:rPr>
              <a:t>denominado “</a:t>
            </a:r>
            <a:r>
              <a:rPr lang="pt-BR" sz="1800" b="1" dirty="0">
                <a:solidFill>
                  <a:schemeClr val="accent1">
                    <a:lumMod val="50000"/>
                  </a:schemeClr>
                </a:solidFill>
              </a:rPr>
              <a:t>investigador-patrocinador</a:t>
            </a:r>
            <a:r>
              <a:rPr lang="pt-BR" sz="1800" dirty="0">
                <a:solidFill>
                  <a:schemeClr val="accent1">
                    <a:lumMod val="50000"/>
                  </a:schemeClr>
                </a:solidFill>
              </a:rPr>
              <a:t>". </a:t>
            </a:r>
          </a:p>
        </p:txBody>
      </p:sp>
      <p:sp>
        <p:nvSpPr>
          <p:cNvPr id="19" name="Retângulo 18"/>
          <p:cNvSpPr/>
          <p:nvPr/>
        </p:nvSpPr>
        <p:spPr>
          <a:xfrm>
            <a:off x="8548576" y="3138558"/>
            <a:ext cx="2326265" cy="1384995"/>
          </a:xfrm>
          <a:prstGeom prst="rect">
            <a:avLst/>
          </a:prstGeom>
          <a:solidFill>
            <a:srgbClr val="FFFF00"/>
          </a:solidFill>
        </p:spPr>
        <p:txBody>
          <a:bodyPr wrap="square">
            <a:spAutoFit/>
          </a:bodyPr>
          <a:lstStyle/>
          <a:p>
            <a:pPr algn="ctr"/>
            <a:r>
              <a:rPr lang="pt-BR" b="1" dirty="0" smtClean="0">
                <a:solidFill>
                  <a:schemeClr val="tx1"/>
                </a:solidFill>
              </a:rPr>
              <a:t>Tela com frase destaque em uma fonte maior e forte, com alguma bossa que deixa a tela graficamente harmoniosa.</a:t>
            </a:r>
          </a:p>
        </p:txBody>
      </p:sp>
    </p:spTree>
    <p:extLst>
      <p:ext uri="{BB962C8B-B14F-4D97-AF65-F5344CB8AC3E}">
        <p14:creationId xmlns:p14="http://schemas.microsoft.com/office/powerpoint/2010/main" val="4158065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dirty="0"/>
          </a:p>
        </p:txBody>
      </p:sp>
      <p:sp>
        <p:nvSpPr>
          <p:cNvPr id="3" name="Subtítulo 2"/>
          <p:cNvSpPr>
            <a:spLocks noGrp="1"/>
          </p:cNvSpPr>
          <p:nvPr>
            <p:ph type="subTitle" idx="1"/>
          </p:nvPr>
        </p:nvSpPr>
        <p:spPr/>
        <p:txBody>
          <a:bodyPr/>
          <a:lstStyle/>
          <a:p>
            <a:endParaRPr lang="pt-BR"/>
          </a:p>
        </p:txBody>
      </p:sp>
      <p:sp>
        <p:nvSpPr>
          <p:cNvPr id="4" name="AutoShape 2" descr="https://preview.3.basecamp.com/3249166/buckets/9445739/uploads/2580144700/versions/4002759116/representations/eyJfcmFpbHMiOnsibWVzc2FnZSI6IkJBaDdCem9RWVhWMGIxOXZjbWxsYm5SVU9ndHlaWE5wZW1WSklnMDJPRFI0TmpBd1BnWTZCa1ZVIiwiZXhwIjpudWxsLCJwdXIiOiJ2YXJpYXRpb24ifX0=--c72c3e8208e4245dc5088b3bd49870b2d9f725e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Google Shape;330;p56"/>
          <p:cNvSpPr/>
          <p:nvPr/>
        </p:nvSpPr>
        <p:spPr>
          <a:xfrm>
            <a:off x="0" y="-318977"/>
            <a:ext cx="23712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Interação: Botão</a:t>
            </a:r>
            <a:endParaRPr sz="1200" b="0" i="0" u="none" strike="noStrike" cap="none">
              <a:solidFill>
                <a:schemeClr val="lt1"/>
              </a:solidFill>
              <a:latin typeface="Arial"/>
              <a:ea typeface="Arial"/>
              <a:cs typeface="Arial"/>
              <a:sym typeface="Arial"/>
            </a:endParaRPr>
          </a:p>
        </p:txBody>
      </p:sp>
      <p:sp>
        <p:nvSpPr>
          <p:cNvPr id="9" name="Google Shape;331;p56"/>
          <p:cNvSpPr/>
          <p:nvPr/>
        </p:nvSpPr>
        <p:spPr>
          <a:xfrm>
            <a:off x="4150245" y="-318977"/>
            <a:ext cx="14850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1</a:t>
            </a:r>
            <a:endParaRPr sz="1200" b="0" i="0" u="none" strike="noStrike" cap="none">
              <a:solidFill>
                <a:schemeClr val="lt1"/>
              </a:solidFill>
              <a:latin typeface="Arial"/>
              <a:ea typeface="Arial"/>
              <a:cs typeface="Arial"/>
              <a:sym typeface="Arial"/>
            </a:endParaRPr>
          </a:p>
        </p:txBody>
      </p:sp>
      <p:sp>
        <p:nvSpPr>
          <p:cNvPr id="10" name="Google Shape;332;p56"/>
          <p:cNvSpPr/>
          <p:nvPr/>
        </p:nvSpPr>
        <p:spPr>
          <a:xfrm>
            <a:off x="7953153" y="-318977"/>
            <a:ext cx="11907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Tela: Capa</a:t>
            </a:r>
            <a:endParaRPr sz="1200" b="0" i="0" u="none" strike="noStrike" cap="none">
              <a:solidFill>
                <a:schemeClr val="lt1"/>
              </a:solidFill>
              <a:latin typeface="Arial"/>
              <a:ea typeface="Arial"/>
              <a:cs typeface="Arial"/>
              <a:sym typeface="Arial"/>
            </a:endParaRPr>
          </a:p>
        </p:txBody>
      </p:sp>
      <p:pic>
        <p:nvPicPr>
          <p:cNvPr id="6" name="Imagem 5"/>
          <p:cNvPicPr>
            <a:picLocks noChangeAspect="1"/>
          </p:cNvPicPr>
          <p:nvPr/>
        </p:nvPicPr>
        <p:blipFill>
          <a:blip r:embed="rId2"/>
          <a:stretch>
            <a:fillRect/>
          </a:stretch>
        </p:blipFill>
        <p:spPr>
          <a:xfrm>
            <a:off x="-1" y="-1185"/>
            <a:ext cx="9143853" cy="5779685"/>
          </a:xfrm>
          <a:prstGeom prst="rect">
            <a:avLst/>
          </a:prstGeom>
        </p:spPr>
      </p:pic>
      <p:grpSp>
        <p:nvGrpSpPr>
          <p:cNvPr id="13" name="Grupo 12"/>
          <p:cNvGrpSpPr/>
          <p:nvPr/>
        </p:nvGrpSpPr>
        <p:grpSpPr>
          <a:xfrm>
            <a:off x="307975" y="1881515"/>
            <a:ext cx="1155032" cy="1837099"/>
            <a:chOff x="368132" y="1895517"/>
            <a:chExt cx="1019510" cy="1837099"/>
          </a:xfrm>
          <a:solidFill>
            <a:schemeClr val="bg1"/>
          </a:solidFill>
        </p:grpSpPr>
        <p:sp>
          <p:nvSpPr>
            <p:cNvPr id="12" name="Elipse 11"/>
            <p:cNvSpPr/>
            <p:nvPr/>
          </p:nvSpPr>
          <p:spPr>
            <a:xfrm>
              <a:off x="968540" y="1895517"/>
              <a:ext cx="348917" cy="6714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5000"/>
            </a:p>
          </p:txBody>
        </p:sp>
        <p:sp>
          <p:nvSpPr>
            <p:cNvPr id="11" name="Elipse 10"/>
            <p:cNvSpPr/>
            <p:nvPr/>
          </p:nvSpPr>
          <p:spPr>
            <a:xfrm>
              <a:off x="368132" y="1983939"/>
              <a:ext cx="1019510" cy="174867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3000" b="1" dirty="0">
                  <a:solidFill>
                    <a:srgbClr val="FECE22"/>
                  </a:solidFill>
                </a:rPr>
                <a:t>5</a:t>
              </a:r>
            </a:p>
          </p:txBody>
        </p:sp>
      </p:grpSp>
      <p:sp>
        <p:nvSpPr>
          <p:cNvPr id="14" name="Retângulo 13"/>
          <p:cNvSpPr/>
          <p:nvPr/>
        </p:nvSpPr>
        <p:spPr>
          <a:xfrm>
            <a:off x="1469023" y="3689386"/>
            <a:ext cx="2273969" cy="818377"/>
          </a:xfrm>
          <a:prstGeom prst="rect">
            <a:avLst/>
          </a:prstGeom>
          <a:solidFill>
            <a:srgbClr val="E750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100" dirty="0" smtClean="0"/>
              <a:t>PESQUISADOR E PATROCINADOR: PAPÉIS, RESPONSABILIDADES E DOCUMENTOS ESSENCIAIS</a:t>
            </a:r>
            <a:endParaRPr lang="pt-BR" sz="1100" dirty="0"/>
          </a:p>
        </p:txBody>
      </p:sp>
      <p:pic>
        <p:nvPicPr>
          <p:cNvPr id="5" name="Picture 2" descr="microscópio com vidro de laboratório, pesquisa de laboratório científico e conceito de desenvolvimen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015" y="1199702"/>
            <a:ext cx="3786455" cy="3802090"/>
          </a:xfrm>
          <a:prstGeom prst="rect">
            <a:avLst/>
          </a:prstGeom>
          <a:noFill/>
          <a:extLst>
            <a:ext uri="{909E8E84-426E-40DD-AFC4-6F175D3DCCD1}">
              <a14:hiddenFill xmlns:a14="http://schemas.microsoft.com/office/drawing/2010/main">
                <a:solidFill>
                  <a:srgbClr val="FFFFFF"/>
                </a:solidFill>
              </a14:hiddenFill>
            </a:ext>
          </a:extLst>
        </p:spPr>
      </p:pic>
      <p:sp>
        <p:nvSpPr>
          <p:cNvPr id="15" name="Google Shape;332;p56"/>
          <p:cNvSpPr/>
          <p:nvPr/>
        </p:nvSpPr>
        <p:spPr>
          <a:xfrm>
            <a:off x="7660710" y="5255799"/>
            <a:ext cx="1190700" cy="318900"/>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Tela: Capa</a:t>
            </a:r>
            <a:endParaRPr sz="12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724889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smtClean="0">
                <a:solidFill>
                  <a:schemeClr val="lt1"/>
                </a:solidFill>
              </a:rPr>
              <a:t>Imagem</a:t>
            </a:r>
            <a:endParaRPr lang="pt-BR" sz="1200" dirty="0">
              <a:solidFill>
                <a:schemeClr val="lt1"/>
              </a:solidFil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6</a:t>
            </a:r>
            <a:endParaRPr sz="1200" b="0" i="0" u="none" strike="noStrike" cap="none" dirty="0">
              <a:solidFill>
                <a:schemeClr val="lt1"/>
              </a:solidFill>
              <a:latin typeface="Arial"/>
              <a:ea typeface="Arial"/>
              <a:cs typeface="Arial"/>
              <a:sym typeface="Aria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Google Shape;398;p61"/>
          <p:cNvSpPr/>
          <p:nvPr/>
        </p:nvSpPr>
        <p:spPr>
          <a:xfrm>
            <a:off x="7772680" y="5264835"/>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6</a:t>
            </a:r>
            <a:endParaRPr sz="1200" b="0" i="0" u="none" strike="noStrike" cap="none" dirty="0">
              <a:solidFill>
                <a:schemeClr val="lt1"/>
              </a:solidFill>
              <a:latin typeface="Arial"/>
              <a:ea typeface="Arial"/>
              <a:cs typeface="Arial"/>
              <a:sym typeface="Arial"/>
            </a:endParaRPr>
          </a:p>
        </p:txBody>
      </p:sp>
      <p:sp>
        <p:nvSpPr>
          <p:cNvPr id="28" name="Google Shape;399;p61"/>
          <p:cNvSpPr txBox="1"/>
          <p:nvPr/>
        </p:nvSpPr>
        <p:spPr>
          <a:xfrm>
            <a:off x="896426" y="900598"/>
            <a:ext cx="5083136" cy="1238620"/>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smtClean="0">
                <a:solidFill>
                  <a:srgbClr val="00A9B2"/>
                </a:solidFill>
              </a:rPr>
              <a:t>Documentos Essenciais</a:t>
            </a:r>
            <a:endParaRPr sz="2000" b="1" dirty="0">
              <a:solidFill>
                <a:srgbClr val="00A9B2"/>
              </a:solidFill>
            </a:endParaRPr>
          </a:p>
        </p:txBody>
      </p:sp>
      <p:sp>
        <p:nvSpPr>
          <p:cNvPr id="29" name="Google Shape;400;p61"/>
          <p:cNvSpPr txBox="1"/>
          <p:nvPr/>
        </p:nvSpPr>
        <p:spPr>
          <a:xfrm>
            <a:off x="1007370" y="1677176"/>
            <a:ext cx="3448573" cy="2471879"/>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Os arquivos em pesquisa clínica são compostos de documentos específicos e informações (sejam estas mantidas de forma sistematizada ou não), que individual ou coletivamente permitem avaliar a condução e a garantia da qualidade dos dados produzidos durante um estudo clínico. </a:t>
            </a:r>
          </a:p>
        </p:txBody>
      </p:sp>
      <p:sp>
        <p:nvSpPr>
          <p:cNvPr id="30" name="Google Shape;401;p61">
            <a:extLst>
              <a:ext uri="{FF2B5EF4-FFF2-40B4-BE49-F238E27FC236}">
                <a16:creationId xmlns="" xmlns:a16="http://schemas.microsoft.com/office/drawing/2014/main" id="{9D01709D-51A5-764D-B320-23B8814D1755}"/>
              </a:ext>
            </a:extLst>
          </p:cNvPr>
          <p:cNvSpPr txBox="1"/>
          <p:nvPr/>
        </p:nvSpPr>
        <p:spPr>
          <a:xfrm>
            <a:off x="4681651" y="4490151"/>
            <a:ext cx="3606738" cy="442630"/>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Siga para próxima tela.</a:t>
            </a:r>
            <a:endParaRPr lang="pt-BR" sz="1200" b="1" dirty="0">
              <a:solidFill>
                <a:srgbClr val="FECE22"/>
              </a:solidFill>
            </a:endParaRPr>
          </a:p>
        </p:txBody>
      </p:sp>
      <p:sp>
        <p:nvSpPr>
          <p:cNvPr id="4" name="Retângulo 3"/>
          <p:cNvSpPr/>
          <p:nvPr/>
        </p:nvSpPr>
        <p:spPr>
          <a:xfrm>
            <a:off x="4687925" y="3192160"/>
            <a:ext cx="3661992" cy="1200329"/>
          </a:xfrm>
          <a:prstGeom prst="rect">
            <a:avLst/>
          </a:prstGeom>
        </p:spPr>
        <p:txBody>
          <a:bodyPr wrap="square">
            <a:spAutoFit/>
          </a:bodyPr>
          <a:lstStyle/>
          <a:p>
            <a:r>
              <a:rPr lang="pt-BR" sz="1200" dirty="0">
                <a:solidFill>
                  <a:srgbClr val="808284"/>
                </a:solidFill>
              </a:rPr>
              <a:t>Sua importância é demonstrar a adesão do pesquisador e do patrocinador aos padrões das Boas Práticas Clínicas e a todas as exigências regulatórias aplicáveis, além de, validar os processos de condução do estudo e a integridade dos dados gerados.</a:t>
            </a:r>
          </a:p>
        </p:txBody>
      </p:sp>
      <p:sp>
        <p:nvSpPr>
          <p:cNvPr id="17" name="Retângulo 16"/>
          <p:cNvSpPr/>
          <p:nvPr/>
        </p:nvSpPr>
        <p:spPr>
          <a:xfrm>
            <a:off x="4976878" y="1970479"/>
            <a:ext cx="3116797" cy="9426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trazer uma imagem com uma pasta de arquivos de documentos</a:t>
            </a:r>
            <a:endParaRPr lang="pt-BR" dirty="0">
              <a:solidFill>
                <a:schemeClr val="tx1"/>
              </a:solidFill>
            </a:endParaRPr>
          </a:p>
        </p:txBody>
      </p:sp>
      <p:sp>
        <p:nvSpPr>
          <p:cNvPr id="18" name="Retângulo 17"/>
          <p:cNvSpPr/>
          <p:nvPr/>
        </p:nvSpPr>
        <p:spPr>
          <a:xfrm>
            <a:off x="896427" y="3341751"/>
            <a:ext cx="3393628" cy="141367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mostrar um representação de documentos arquivados digitalmente</a:t>
            </a:r>
            <a:endParaRPr lang="pt-BR" dirty="0">
              <a:solidFill>
                <a:schemeClr val="tx1"/>
              </a:solidFill>
            </a:endParaRPr>
          </a:p>
        </p:txBody>
      </p:sp>
      <p:sp>
        <p:nvSpPr>
          <p:cNvPr id="21" name="Retângulo 20"/>
          <p:cNvSpPr/>
          <p:nvPr/>
        </p:nvSpPr>
        <p:spPr>
          <a:xfrm>
            <a:off x="7389629" y="214514"/>
            <a:ext cx="1546804" cy="9426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Trazer os textos e fotos com um efeito de animação “slide”.</a:t>
            </a:r>
            <a:endParaRPr lang="pt-BR" dirty="0">
              <a:solidFill>
                <a:schemeClr val="tx1"/>
              </a:solidFill>
            </a:endParaRPr>
          </a:p>
        </p:txBody>
      </p:sp>
    </p:spTree>
    <p:extLst>
      <p:ext uri="{BB962C8B-B14F-4D97-AF65-F5344CB8AC3E}">
        <p14:creationId xmlns:p14="http://schemas.microsoft.com/office/powerpoint/2010/main" val="2450161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smtClean="0">
                <a:solidFill>
                  <a:schemeClr val="lt1"/>
                </a:solidFill>
              </a:rPr>
              <a:t>animação</a:t>
            </a:r>
            <a:endParaRPr lang="pt-BR" sz="1200" dirty="0">
              <a:solidFill>
                <a:schemeClr val="lt1"/>
              </a:solidFil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7</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00386" y="1076202"/>
            <a:ext cx="7390997" cy="1061517"/>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Documentos Essenciais</a:t>
            </a:r>
          </a:p>
        </p:txBody>
      </p:sp>
      <p:sp>
        <p:nvSpPr>
          <p:cNvPr id="400" name="Google Shape;400;p61"/>
          <p:cNvSpPr txBox="1"/>
          <p:nvPr/>
        </p:nvSpPr>
        <p:spPr>
          <a:xfrm>
            <a:off x="943309" y="1832113"/>
            <a:ext cx="3206936" cy="2471879"/>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Com </a:t>
            </a:r>
            <a:r>
              <a:rPr lang="pt-BR" sz="1200" dirty="0">
                <a:solidFill>
                  <a:srgbClr val="808284"/>
                </a:solidFill>
              </a:rPr>
              <a:t>base no Guia das BPC do ICH, sugere-se uma lista mínima de documentos essenciais, os quais são agrupados em três seções, de acordo com o estágio do estudo em que os documentos são normalmente </a:t>
            </a:r>
            <a:r>
              <a:rPr lang="pt-BR" sz="1200" dirty="0" smtClean="0">
                <a:solidFill>
                  <a:srgbClr val="808284"/>
                </a:solidFill>
              </a:rPr>
              <a:t>criados</a:t>
            </a:r>
            <a:r>
              <a:rPr lang="pt-BR" sz="1200" dirty="0" smtClean="0"/>
              <a:t>.</a:t>
            </a:r>
            <a:endParaRPr lang="pt-BR" sz="1200" dirty="0"/>
          </a:p>
          <a:p>
            <a:endParaRPr lang="pt-BR" sz="1200" dirty="0">
              <a:solidFill>
                <a:srgbClr val="808284"/>
              </a:solidFill>
            </a:endParaRP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1022433" y="3213921"/>
            <a:ext cx="3048688"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nos números e conheça os estágios do estudo que geram documentos essenciais.</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Google Shape;398;p61"/>
          <p:cNvSpPr/>
          <p:nvPr/>
        </p:nvSpPr>
        <p:spPr>
          <a:xfrm>
            <a:off x="7895333" y="5262968"/>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7</a:t>
            </a:r>
            <a:endParaRPr sz="1200" b="0" i="0" u="none" strike="noStrike" cap="none" dirty="0">
              <a:solidFill>
                <a:schemeClr val="lt1"/>
              </a:solidFill>
              <a:latin typeface="Arial"/>
              <a:ea typeface="Arial"/>
              <a:cs typeface="Arial"/>
              <a:sym typeface="Arial"/>
            </a:endParaRPr>
          </a:p>
        </p:txBody>
      </p:sp>
      <p:pic>
        <p:nvPicPr>
          <p:cNvPr id="1028" name="Picture 4" descr="Infographic 3d Arrow Steps 1 to 3 Hanging Signs Template B"/>
          <p:cNvPicPr>
            <a:picLocks noChangeAspect="1" noChangeArrowheads="1"/>
          </p:cNvPicPr>
          <p:nvPr/>
        </p:nvPicPr>
        <p:blipFill rotWithShape="1">
          <a:blip r:embed="rId5">
            <a:clrChange>
              <a:clrFrom>
                <a:srgbClr val="F0F8FA"/>
              </a:clrFrom>
              <a:clrTo>
                <a:srgbClr val="F0F8FA">
                  <a:alpha val="0"/>
                </a:srgbClr>
              </a:clrTo>
            </a:clrChange>
            <a:extLst>
              <a:ext uri="{28A0092B-C50C-407E-A947-70E740481C1C}">
                <a14:useLocalDpi xmlns:a14="http://schemas.microsoft.com/office/drawing/2010/main" val="0"/>
              </a:ext>
            </a:extLst>
          </a:blip>
          <a:srcRect l="9264"/>
          <a:stretch/>
        </p:blipFill>
        <p:spPr bwMode="auto">
          <a:xfrm>
            <a:off x="5968314" y="1021127"/>
            <a:ext cx="2580262" cy="3853218"/>
          </a:xfrm>
          <a:prstGeom prst="rect">
            <a:avLst/>
          </a:prstGeom>
          <a:noFill/>
          <a:extLst>
            <a:ext uri="{909E8E84-426E-40DD-AFC4-6F175D3DCCD1}">
              <a14:hiddenFill xmlns:a14="http://schemas.microsoft.com/office/drawing/2010/main">
                <a:solidFill>
                  <a:srgbClr val="FFFFFF"/>
                </a:solidFill>
              </a14:hiddenFill>
            </a:ext>
          </a:extLst>
        </p:spPr>
      </p:pic>
      <p:sp>
        <p:nvSpPr>
          <p:cNvPr id="30" name="Retângulo 29"/>
          <p:cNvSpPr/>
          <p:nvPr/>
        </p:nvSpPr>
        <p:spPr>
          <a:xfrm>
            <a:off x="7389629" y="214514"/>
            <a:ext cx="1546804" cy="9426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Após o clique surge texto</a:t>
            </a:r>
            <a:endParaRPr lang="pt-BR" dirty="0">
              <a:solidFill>
                <a:schemeClr val="tx1"/>
              </a:solidFill>
            </a:endParaRPr>
          </a:p>
        </p:txBody>
      </p:sp>
    </p:spTree>
    <p:extLst>
      <p:ext uri="{BB962C8B-B14F-4D97-AF65-F5344CB8AC3E}">
        <p14:creationId xmlns:p14="http://schemas.microsoft.com/office/powerpoint/2010/main" val="3726490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animação</a:t>
            </a: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7.1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00386" y="1076202"/>
            <a:ext cx="7390997" cy="1061517"/>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Documentos Essenciais</a:t>
            </a:r>
          </a:p>
        </p:txBody>
      </p:sp>
      <p:sp>
        <p:nvSpPr>
          <p:cNvPr id="400" name="Google Shape;400;p61"/>
          <p:cNvSpPr txBox="1"/>
          <p:nvPr/>
        </p:nvSpPr>
        <p:spPr>
          <a:xfrm>
            <a:off x="943309" y="1832113"/>
            <a:ext cx="3206936" cy="2471879"/>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Com </a:t>
            </a:r>
            <a:r>
              <a:rPr lang="pt-BR" sz="1200" dirty="0">
                <a:solidFill>
                  <a:srgbClr val="808284"/>
                </a:solidFill>
              </a:rPr>
              <a:t>base no Guia das BPC do ICH, sugere-se uma lista mínima de documentos essenciais, os quais são agrupados em três seções, de acordo com o estágio do estudo em que os documentos são normalmente </a:t>
            </a:r>
            <a:r>
              <a:rPr lang="pt-BR" sz="1200" dirty="0" smtClean="0">
                <a:solidFill>
                  <a:srgbClr val="808284"/>
                </a:solidFill>
              </a:rPr>
              <a:t>criados</a:t>
            </a:r>
            <a:r>
              <a:rPr lang="pt-BR" sz="1200" dirty="0" smtClean="0"/>
              <a:t>.</a:t>
            </a:r>
            <a:endParaRPr lang="pt-BR" sz="1200" dirty="0"/>
          </a:p>
          <a:p>
            <a:endParaRPr lang="pt-BR" sz="1200" dirty="0">
              <a:solidFill>
                <a:srgbClr val="808284"/>
              </a:solidFill>
            </a:endParaRP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1022433" y="3213921"/>
            <a:ext cx="3048688"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Siga para a próxima tela.</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Google Shape;398;p61"/>
          <p:cNvSpPr/>
          <p:nvPr/>
        </p:nvSpPr>
        <p:spPr>
          <a:xfrm>
            <a:off x="7895333" y="5262968"/>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7.1</a:t>
            </a:r>
            <a:endParaRPr sz="1200" b="0" i="0" u="none" strike="noStrike" cap="none" dirty="0">
              <a:solidFill>
                <a:schemeClr val="lt1"/>
              </a:solidFill>
              <a:latin typeface="Arial"/>
              <a:ea typeface="Arial"/>
              <a:cs typeface="Arial"/>
              <a:sym typeface="Arial"/>
            </a:endParaRPr>
          </a:p>
        </p:txBody>
      </p:sp>
      <p:pic>
        <p:nvPicPr>
          <p:cNvPr id="1028" name="Picture 4" descr="Infographic 3d Arrow Steps 1 to 3 Hanging Signs Template B"/>
          <p:cNvPicPr>
            <a:picLocks noChangeAspect="1" noChangeArrowheads="1"/>
          </p:cNvPicPr>
          <p:nvPr/>
        </p:nvPicPr>
        <p:blipFill rotWithShape="1">
          <a:blip r:embed="rId5">
            <a:clrChange>
              <a:clrFrom>
                <a:srgbClr val="F0F8FA"/>
              </a:clrFrom>
              <a:clrTo>
                <a:srgbClr val="F0F8FA">
                  <a:alpha val="0"/>
                </a:srgbClr>
              </a:clrTo>
            </a:clrChange>
            <a:extLst>
              <a:ext uri="{28A0092B-C50C-407E-A947-70E740481C1C}">
                <a14:useLocalDpi xmlns:a14="http://schemas.microsoft.com/office/drawing/2010/main" val="0"/>
              </a:ext>
            </a:extLst>
          </a:blip>
          <a:srcRect l="9264"/>
          <a:stretch/>
        </p:blipFill>
        <p:spPr bwMode="auto">
          <a:xfrm>
            <a:off x="4547286" y="1021127"/>
            <a:ext cx="4001290" cy="3853218"/>
          </a:xfrm>
          <a:prstGeom prst="rect">
            <a:avLst/>
          </a:prstGeom>
          <a:noFill/>
          <a:extLst>
            <a:ext uri="{909E8E84-426E-40DD-AFC4-6F175D3DCCD1}">
              <a14:hiddenFill xmlns:a14="http://schemas.microsoft.com/office/drawing/2010/main">
                <a:solidFill>
                  <a:srgbClr val="FFFFFF"/>
                </a:solidFill>
              </a14:hiddenFill>
            </a:ext>
          </a:extLst>
        </p:spPr>
      </p:pic>
      <p:sp>
        <p:nvSpPr>
          <p:cNvPr id="17" name="Retângulo 16"/>
          <p:cNvSpPr/>
          <p:nvPr/>
        </p:nvSpPr>
        <p:spPr>
          <a:xfrm>
            <a:off x="5544491" y="1509654"/>
            <a:ext cx="3261972" cy="523220"/>
          </a:xfrm>
          <a:prstGeom prst="rect">
            <a:avLst/>
          </a:prstGeom>
        </p:spPr>
        <p:txBody>
          <a:bodyPr wrap="square">
            <a:spAutoFit/>
          </a:bodyPr>
          <a:lstStyle/>
          <a:p>
            <a:r>
              <a:rPr lang="pt-BR" dirty="0" smtClean="0">
                <a:solidFill>
                  <a:schemeClr val="tx1"/>
                </a:solidFill>
                <a:latin typeface="Calibri" panose="020F0502020204030204" pitchFamily="34" charset="0"/>
                <a:ea typeface="Times New Roman" panose="02020603050405020304" pitchFamily="18" charset="0"/>
              </a:rPr>
              <a:t>Antes da inclusão do primeiro participante.</a:t>
            </a:r>
            <a:endParaRPr lang="pt-BR" dirty="0">
              <a:solidFill>
                <a:schemeClr val="tx1"/>
              </a:solidFill>
            </a:endParaRPr>
          </a:p>
        </p:txBody>
      </p:sp>
      <p:sp>
        <p:nvSpPr>
          <p:cNvPr id="18" name="Retângulo 17"/>
          <p:cNvSpPr/>
          <p:nvPr/>
        </p:nvSpPr>
        <p:spPr>
          <a:xfrm>
            <a:off x="5509046" y="2646696"/>
            <a:ext cx="2840871" cy="523220"/>
          </a:xfrm>
          <a:prstGeom prst="rect">
            <a:avLst/>
          </a:prstGeom>
        </p:spPr>
        <p:txBody>
          <a:bodyPr wrap="square">
            <a:spAutoFit/>
          </a:bodyPr>
          <a:lstStyle/>
          <a:p>
            <a:r>
              <a:rPr lang="pt-BR" dirty="0">
                <a:latin typeface="Calibri" panose="020F0502020204030204" pitchFamily="34" charset="0"/>
                <a:ea typeface="Calibri" panose="020F0502020204030204" pitchFamily="34" charset="0"/>
              </a:rPr>
              <a:t>Durante o recrutamento e fase de acompanhamento dos </a:t>
            </a:r>
            <a:r>
              <a:rPr lang="pt-BR" dirty="0" smtClean="0">
                <a:latin typeface="Calibri" panose="020F0502020204030204" pitchFamily="34" charset="0"/>
                <a:ea typeface="Calibri" panose="020F0502020204030204" pitchFamily="34" charset="0"/>
              </a:rPr>
              <a:t>participantes.</a:t>
            </a:r>
            <a:endParaRPr lang="pt-BR" dirty="0"/>
          </a:p>
        </p:txBody>
      </p:sp>
      <p:sp>
        <p:nvSpPr>
          <p:cNvPr id="19" name="Retângulo 18"/>
          <p:cNvSpPr/>
          <p:nvPr/>
        </p:nvSpPr>
        <p:spPr>
          <a:xfrm>
            <a:off x="5592996" y="3713989"/>
            <a:ext cx="3147433" cy="738664"/>
          </a:xfrm>
          <a:prstGeom prst="rect">
            <a:avLst/>
          </a:prstGeom>
        </p:spPr>
        <p:txBody>
          <a:bodyPr wrap="square">
            <a:spAutoFit/>
          </a:bodyPr>
          <a:lstStyle/>
          <a:p>
            <a:r>
              <a:rPr lang="pt-BR" dirty="0">
                <a:latin typeface="Calibri" panose="020F0502020204030204" pitchFamily="34" charset="0"/>
                <a:ea typeface="Calibri" panose="020F0502020204030204" pitchFamily="34" charset="0"/>
              </a:rPr>
              <a:t>Após a última </a:t>
            </a:r>
            <a:r>
              <a:rPr lang="pt-BR" dirty="0" smtClean="0">
                <a:latin typeface="Calibri" panose="020F0502020204030204" pitchFamily="34" charset="0"/>
                <a:ea typeface="Calibri" panose="020F0502020204030204" pitchFamily="34" charset="0"/>
              </a:rPr>
              <a:t>visita </a:t>
            </a:r>
            <a:r>
              <a:rPr lang="pt-BR" dirty="0">
                <a:latin typeface="Calibri" panose="020F0502020204030204" pitchFamily="34" charset="0"/>
                <a:ea typeface="Calibri" panose="020F0502020204030204" pitchFamily="34" charset="0"/>
              </a:rPr>
              <a:t>do último participante (fase de término do estudo)</a:t>
            </a:r>
            <a:r>
              <a:rPr lang="pt-BR" dirty="0">
                <a:solidFill>
                  <a:srgbClr val="2E74B5"/>
                </a:solidFill>
                <a:latin typeface="Calibri" panose="020F0502020204030204" pitchFamily="34" charset="0"/>
                <a:ea typeface="Times New Roman" panose="02020603050405020304" pitchFamily="18" charset="0"/>
                <a:cs typeface="Calibri" panose="020F0502020204030204" pitchFamily="34" charset="0"/>
              </a:rPr>
              <a:t>.</a:t>
            </a:r>
            <a:endParaRPr lang="pt-BR"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246829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 Imagem</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smtClean="0">
                <a:solidFill>
                  <a:schemeClr val="lt1"/>
                </a:solidFill>
                <a:latin typeface="Arial"/>
                <a:ea typeface="Arial"/>
                <a:cs typeface="Arial"/>
                <a:sym typeface="Arial"/>
              </a:rPr>
              <a:t>Tela: 8</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4363134"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Documentos Essenciais</a:t>
            </a: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839060" y="1814449"/>
            <a:ext cx="7012588" cy="30481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Google Shape;398;p61"/>
          <p:cNvSpPr/>
          <p:nvPr/>
        </p:nvSpPr>
        <p:spPr>
          <a:xfrm>
            <a:off x="7811663" y="527685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8</a:t>
            </a:r>
            <a:endParaRPr sz="1200" b="0" i="0" u="none" strike="noStrike" cap="none" dirty="0">
              <a:solidFill>
                <a:schemeClr val="lt1"/>
              </a:solidFill>
              <a:latin typeface="Arial"/>
              <a:ea typeface="Arial"/>
              <a:cs typeface="Arial"/>
              <a:sym typeface="Arial"/>
            </a:endParaRPr>
          </a:p>
        </p:txBody>
      </p:sp>
      <p:sp>
        <p:nvSpPr>
          <p:cNvPr id="21" name="Google Shape;400;p61"/>
          <p:cNvSpPr txBox="1"/>
          <p:nvPr/>
        </p:nvSpPr>
        <p:spPr>
          <a:xfrm>
            <a:off x="837097" y="1502830"/>
            <a:ext cx="4069057" cy="2220262"/>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Estabelecer </a:t>
            </a:r>
            <a:r>
              <a:rPr lang="pt-BR" sz="1200" dirty="0">
                <a:solidFill>
                  <a:srgbClr val="808284"/>
                </a:solidFill>
              </a:rPr>
              <a:t>arquivos-mestres no início do estudo, tanto no centro do pesquisador quanto nas instalações do patrocinado, facilita o trabalho de atualização dos arquivos durante a condução do estudo</a:t>
            </a:r>
            <a:r>
              <a:rPr lang="pt-BR" sz="1200" dirty="0" smtClean="0">
                <a:solidFill>
                  <a:srgbClr val="808284"/>
                </a:solidFill>
              </a:rPr>
              <a:t>.</a:t>
            </a:r>
          </a:p>
          <a:p>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sp>
        <p:nvSpPr>
          <p:cNvPr id="24" name="Google Shape;401;p61">
            <a:extLst>
              <a:ext uri="{FF2B5EF4-FFF2-40B4-BE49-F238E27FC236}">
                <a16:creationId xmlns="" xmlns:a16="http://schemas.microsoft.com/office/drawing/2014/main" id="{9D01709D-51A5-764D-B320-23B8814D1755}"/>
              </a:ext>
            </a:extLst>
          </p:cNvPr>
          <p:cNvSpPr txBox="1"/>
          <p:nvPr/>
        </p:nvSpPr>
        <p:spPr>
          <a:xfrm>
            <a:off x="6647935" y="4749367"/>
            <a:ext cx="2158395" cy="315930"/>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b="1" dirty="0" smtClean="0">
                <a:solidFill>
                  <a:srgbClr val="FECE22"/>
                </a:solidFill>
              </a:rPr>
              <a:t>Siga para a próxima tela.</a:t>
            </a:r>
            <a:endParaRPr lang="pt-BR" sz="1200" b="1" dirty="0">
              <a:solidFill>
                <a:srgbClr val="FECE22"/>
              </a:solidFill>
            </a:endParaRPr>
          </a:p>
        </p:txBody>
      </p:sp>
      <p:sp>
        <p:nvSpPr>
          <p:cNvPr id="5" name="Retângulo 4"/>
          <p:cNvSpPr/>
          <p:nvPr/>
        </p:nvSpPr>
        <p:spPr>
          <a:xfrm>
            <a:off x="906730" y="3556067"/>
            <a:ext cx="3544167" cy="1200329"/>
          </a:xfrm>
          <a:prstGeom prst="rect">
            <a:avLst/>
          </a:prstGeom>
        </p:spPr>
        <p:txBody>
          <a:bodyPr wrap="square">
            <a:spAutoFit/>
          </a:bodyPr>
          <a:lstStyle/>
          <a:p>
            <a:r>
              <a:rPr lang="pt-BR" sz="1200" dirty="0" smtClean="0">
                <a:solidFill>
                  <a:srgbClr val="808284"/>
                </a:solidFill>
              </a:rPr>
              <a:t>Assim é confirmado que </a:t>
            </a:r>
            <a:r>
              <a:rPr lang="pt-BR" sz="1200" dirty="0">
                <a:solidFill>
                  <a:srgbClr val="808284"/>
                </a:solidFill>
              </a:rPr>
              <a:t>todos os documentos necessários estão nos arquivos apropriados e que toda a informação está correta, registrada de forma </a:t>
            </a:r>
            <a:r>
              <a:rPr lang="pt-BR" sz="1200" dirty="0" smtClean="0">
                <a:solidFill>
                  <a:srgbClr val="808284"/>
                </a:solidFill>
              </a:rPr>
              <a:t>precisa </a:t>
            </a:r>
            <a:r>
              <a:rPr lang="pt-BR" sz="1200" dirty="0">
                <a:solidFill>
                  <a:srgbClr val="808284"/>
                </a:solidFill>
              </a:rPr>
              <a:t>e que a rastreabilidade do processo de registro de informações está garantida.</a:t>
            </a:r>
          </a:p>
        </p:txBody>
      </p:sp>
      <p:sp>
        <p:nvSpPr>
          <p:cNvPr id="8" name="Retângulo 7"/>
          <p:cNvSpPr/>
          <p:nvPr/>
        </p:nvSpPr>
        <p:spPr>
          <a:xfrm>
            <a:off x="4508574" y="2335236"/>
            <a:ext cx="3400751" cy="830997"/>
          </a:xfrm>
          <a:prstGeom prst="rect">
            <a:avLst/>
          </a:prstGeom>
        </p:spPr>
        <p:txBody>
          <a:bodyPr wrap="square">
            <a:spAutoFit/>
          </a:bodyPr>
          <a:lstStyle/>
          <a:p>
            <a:r>
              <a:rPr lang="pt-BR" sz="1200" dirty="0">
                <a:solidFill>
                  <a:srgbClr val="808284"/>
                </a:solidFill>
              </a:rPr>
              <a:t>A conclusão </a:t>
            </a:r>
            <a:r>
              <a:rPr lang="pt-BR" sz="1200" dirty="0" smtClean="0">
                <a:solidFill>
                  <a:srgbClr val="808284"/>
                </a:solidFill>
              </a:rPr>
              <a:t>do </a:t>
            </a:r>
            <a:r>
              <a:rPr lang="pt-BR" sz="1200" dirty="0">
                <a:solidFill>
                  <a:srgbClr val="808284"/>
                </a:solidFill>
              </a:rPr>
              <a:t>estudo só pode ser estabelecida após o monitor ter realizado a revisão dos arquivos do patrocinador e do </a:t>
            </a:r>
            <a:r>
              <a:rPr lang="pt-BR" sz="1200" dirty="0" smtClean="0">
                <a:solidFill>
                  <a:srgbClr val="808284"/>
                </a:solidFill>
              </a:rPr>
              <a:t>pesquisador.</a:t>
            </a:r>
            <a:endParaRPr lang="pt-BR" sz="1200" dirty="0">
              <a:solidFill>
                <a:srgbClr val="808284"/>
              </a:solidFill>
            </a:endParaRPr>
          </a:p>
        </p:txBody>
      </p:sp>
      <p:pic>
        <p:nvPicPr>
          <p:cNvPr id="4100" name="Picture 4" descr="set of document icons, such as files, checkmark, find, search, paper"/>
          <p:cNvPicPr>
            <a:picLocks noChangeAspect="1" noChangeArrowheads="1"/>
          </p:cNvPicPr>
          <p:nvPr/>
        </p:nvPicPr>
        <p:blipFill rotWithShape="1">
          <a:blip r:embed="rId5">
            <a:extLst>
              <a:ext uri="{28A0092B-C50C-407E-A947-70E740481C1C}">
                <a14:useLocalDpi xmlns:a14="http://schemas.microsoft.com/office/drawing/2010/main" val="0"/>
              </a:ext>
            </a:extLst>
          </a:blip>
          <a:srcRect t="46988" r="78309" b="32515"/>
          <a:stretch/>
        </p:blipFill>
        <p:spPr bwMode="auto">
          <a:xfrm>
            <a:off x="1723227" y="2459644"/>
            <a:ext cx="1239611" cy="97618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set of document icons, such as files, checkmark, find, search, paper"/>
          <p:cNvPicPr>
            <a:picLocks noChangeAspect="1" noChangeArrowheads="1"/>
          </p:cNvPicPr>
          <p:nvPr/>
        </p:nvPicPr>
        <p:blipFill rotWithShape="1">
          <a:blip r:embed="rId5">
            <a:extLst>
              <a:ext uri="{28A0092B-C50C-407E-A947-70E740481C1C}">
                <a14:useLocalDpi xmlns:a14="http://schemas.microsoft.com/office/drawing/2010/main" val="0"/>
              </a:ext>
            </a:extLst>
          </a:blip>
          <a:srcRect l="22670" r="58951" b="71367"/>
          <a:stretch/>
        </p:blipFill>
        <p:spPr bwMode="auto">
          <a:xfrm>
            <a:off x="5669116" y="3216697"/>
            <a:ext cx="1331338" cy="153969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set of document icons, such as files, checkmark, find, search, paper"/>
          <p:cNvPicPr>
            <a:picLocks noChangeAspect="1" noChangeArrowheads="1"/>
          </p:cNvPicPr>
          <p:nvPr/>
        </p:nvPicPr>
        <p:blipFill rotWithShape="1">
          <a:blip r:embed="rId5">
            <a:extLst>
              <a:ext uri="{28A0092B-C50C-407E-A947-70E740481C1C}">
                <a14:useLocalDpi xmlns:a14="http://schemas.microsoft.com/office/drawing/2010/main" val="0"/>
              </a:ext>
            </a:extLst>
          </a:blip>
          <a:srcRect l="22483" t="70253" r="58057" b="8212"/>
          <a:stretch/>
        </p:blipFill>
        <p:spPr bwMode="auto">
          <a:xfrm>
            <a:off x="5769688" y="973073"/>
            <a:ext cx="1112108" cy="1025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313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err="1">
                <a:solidFill>
                  <a:schemeClr val="lt1"/>
                </a:solidFill>
              </a:rPr>
              <a:t>C</a:t>
            </a:r>
            <a:r>
              <a:rPr lang="pt-BR" sz="1200" dirty="0" err="1" smtClean="0">
                <a:solidFill>
                  <a:schemeClr val="lt1"/>
                </a:solidFill>
              </a:rPr>
              <a:t>omicstrip</a:t>
            </a:r>
            <a:endParaRPr lang="pt-BR" sz="1200" dirty="0">
              <a:solidFill>
                <a:schemeClr val="lt1"/>
              </a:solidFil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9</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00386" y="1076202"/>
            <a:ext cx="7390997" cy="1061517"/>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Documentos Essenciais</a:t>
            </a:r>
          </a:p>
        </p:txBody>
      </p:sp>
      <p:sp>
        <p:nvSpPr>
          <p:cNvPr id="400" name="Google Shape;400;p61"/>
          <p:cNvSpPr txBox="1"/>
          <p:nvPr/>
        </p:nvSpPr>
        <p:spPr>
          <a:xfrm>
            <a:off x="900386" y="1673414"/>
            <a:ext cx="7671301" cy="2681030"/>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Alguns </a:t>
            </a:r>
            <a:r>
              <a:rPr lang="pt-BR" sz="1200" dirty="0">
                <a:solidFill>
                  <a:srgbClr val="808284"/>
                </a:solidFill>
              </a:rPr>
              <a:t>ou todos os documentos referidos </a:t>
            </a:r>
            <a:r>
              <a:rPr lang="pt-BR" sz="1200" dirty="0" smtClean="0">
                <a:solidFill>
                  <a:srgbClr val="808284"/>
                </a:solidFill>
              </a:rPr>
              <a:t>nesta lista podem </a:t>
            </a:r>
            <a:r>
              <a:rPr lang="pt-BR" sz="1200" dirty="0">
                <a:solidFill>
                  <a:srgbClr val="808284"/>
                </a:solidFill>
              </a:rPr>
              <a:t>ser solicitados e devem estar disponíveis, tanto para uma auditoria contratada pelo patrocinador como para uma inspeção pelas autoridades regulatórias.</a:t>
            </a:r>
          </a:p>
          <a:p>
            <a:endParaRPr lang="pt-BR" sz="1200" dirty="0">
              <a:solidFill>
                <a:srgbClr val="808284"/>
              </a:solidFill>
            </a:endParaRP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935226" y="2358513"/>
            <a:ext cx="7529151"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nos estágio e veja as listas específicas de documentos.</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Google Shape;398;p61"/>
          <p:cNvSpPr/>
          <p:nvPr/>
        </p:nvSpPr>
        <p:spPr>
          <a:xfrm>
            <a:off x="7895333" y="5262968"/>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9</a:t>
            </a:r>
            <a:endParaRPr sz="1200" b="0" i="0" u="none" strike="noStrike" cap="none" dirty="0">
              <a:solidFill>
                <a:schemeClr val="lt1"/>
              </a:solidFill>
              <a:latin typeface="Arial"/>
              <a:ea typeface="Arial"/>
              <a:cs typeface="Arial"/>
              <a:sym typeface="Arial"/>
            </a:endParaRPr>
          </a:p>
        </p:txBody>
      </p:sp>
      <p:grpSp>
        <p:nvGrpSpPr>
          <p:cNvPr id="8" name="Grupo 7"/>
          <p:cNvGrpSpPr/>
          <p:nvPr/>
        </p:nvGrpSpPr>
        <p:grpSpPr>
          <a:xfrm>
            <a:off x="2089569" y="2963672"/>
            <a:ext cx="4926764" cy="1902646"/>
            <a:chOff x="3893717" y="2894594"/>
            <a:chExt cx="4303186" cy="1437103"/>
          </a:xfrm>
        </p:grpSpPr>
        <p:sp>
          <p:nvSpPr>
            <p:cNvPr id="25" name="Seta para a direita 24"/>
            <p:cNvSpPr/>
            <p:nvPr/>
          </p:nvSpPr>
          <p:spPr>
            <a:xfrm>
              <a:off x="6398962" y="3208529"/>
              <a:ext cx="1797941" cy="11220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Estágio </a:t>
              </a:r>
              <a:r>
                <a:rPr lang="pt-BR" dirty="0" smtClean="0"/>
                <a:t>3</a:t>
              </a:r>
              <a:endParaRPr lang="pt-BR" dirty="0"/>
            </a:p>
          </p:txBody>
        </p:sp>
        <p:sp>
          <p:nvSpPr>
            <p:cNvPr id="26" name="Seta para a direita 25"/>
            <p:cNvSpPr/>
            <p:nvPr/>
          </p:nvSpPr>
          <p:spPr>
            <a:xfrm>
              <a:off x="5158483" y="2894594"/>
              <a:ext cx="1797941" cy="11220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Estágio </a:t>
              </a:r>
              <a:r>
                <a:rPr lang="pt-BR" dirty="0" smtClean="0"/>
                <a:t>2</a:t>
              </a:r>
              <a:endParaRPr lang="pt-BR" dirty="0"/>
            </a:p>
          </p:txBody>
        </p:sp>
        <p:sp>
          <p:nvSpPr>
            <p:cNvPr id="27" name="Seta para a direita 26"/>
            <p:cNvSpPr/>
            <p:nvPr/>
          </p:nvSpPr>
          <p:spPr>
            <a:xfrm>
              <a:off x="3893717" y="3209695"/>
              <a:ext cx="1762213" cy="11220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Estágio 1</a:t>
              </a:r>
              <a:endParaRPr lang="pt-BR" dirty="0"/>
            </a:p>
          </p:txBody>
        </p:sp>
      </p:grpSp>
      <p:pic>
        <p:nvPicPr>
          <p:cNvPr id="23" name="Picture 2" descr="Modelo infográfico de linha do tempo com setas. 3 opções, etapas, peças, processos. Ilustração vetori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3899" y="2241357"/>
            <a:ext cx="2028458" cy="1206933"/>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8"/>
          <p:cNvSpPr/>
          <p:nvPr/>
        </p:nvSpPr>
        <p:spPr>
          <a:xfrm>
            <a:off x="1708597" y="4495441"/>
            <a:ext cx="1639125" cy="738664"/>
          </a:xfrm>
          <a:prstGeom prst="rect">
            <a:avLst/>
          </a:prstGeom>
        </p:spPr>
        <p:txBody>
          <a:bodyPr wrap="square">
            <a:spAutoFit/>
          </a:bodyPr>
          <a:lstStyle/>
          <a:p>
            <a:r>
              <a:rPr lang="pt-BR" dirty="0">
                <a:solidFill>
                  <a:schemeClr val="tx1"/>
                </a:solidFill>
                <a:latin typeface="Calibri" panose="020F0502020204030204" pitchFamily="34" charset="0"/>
                <a:ea typeface="Times New Roman" panose="02020603050405020304" pitchFamily="18" charset="0"/>
              </a:rPr>
              <a:t>Antes da inclusão do primeiro participante</a:t>
            </a:r>
            <a:endParaRPr lang="pt-BR" dirty="0">
              <a:solidFill>
                <a:schemeClr val="tx1"/>
              </a:solidFill>
            </a:endParaRPr>
          </a:p>
        </p:txBody>
      </p:sp>
      <p:sp>
        <p:nvSpPr>
          <p:cNvPr id="14" name="Retângulo 13"/>
          <p:cNvSpPr/>
          <p:nvPr/>
        </p:nvSpPr>
        <p:spPr>
          <a:xfrm>
            <a:off x="2275968" y="2698721"/>
            <a:ext cx="2557737" cy="738664"/>
          </a:xfrm>
          <a:prstGeom prst="rect">
            <a:avLst/>
          </a:prstGeom>
        </p:spPr>
        <p:txBody>
          <a:bodyPr wrap="square">
            <a:spAutoFit/>
          </a:bodyPr>
          <a:lstStyle/>
          <a:p>
            <a:r>
              <a:rPr lang="pt-BR" dirty="0">
                <a:latin typeface="Calibri" panose="020F0502020204030204" pitchFamily="34" charset="0"/>
                <a:ea typeface="Calibri" panose="020F0502020204030204" pitchFamily="34" charset="0"/>
              </a:rPr>
              <a:t>Durante o recrutamento e fase de acompanhamento dos participantes</a:t>
            </a:r>
            <a:endParaRPr lang="pt-BR" dirty="0"/>
          </a:p>
        </p:txBody>
      </p:sp>
      <p:sp>
        <p:nvSpPr>
          <p:cNvPr id="15" name="Retângulo 14"/>
          <p:cNvSpPr/>
          <p:nvPr/>
        </p:nvSpPr>
        <p:spPr>
          <a:xfrm>
            <a:off x="4785309" y="4580193"/>
            <a:ext cx="1303965" cy="738664"/>
          </a:xfrm>
          <a:prstGeom prst="rect">
            <a:avLst/>
          </a:prstGeom>
        </p:spPr>
        <p:txBody>
          <a:bodyPr wrap="square">
            <a:spAutoFit/>
          </a:bodyPr>
          <a:lstStyle/>
          <a:p>
            <a:r>
              <a:rPr lang="pt-BR" dirty="0">
                <a:solidFill>
                  <a:schemeClr val="tx1"/>
                </a:solidFill>
                <a:latin typeface="Calibri" panose="020F0502020204030204" pitchFamily="34" charset="0"/>
                <a:ea typeface="Times New Roman" panose="02020603050405020304" pitchFamily="18" charset="0"/>
              </a:rPr>
              <a:t>A</a:t>
            </a:r>
            <a:r>
              <a:rPr lang="pt-BR" dirty="0">
                <a:solidFill>
                  <a:schemeClr val="tx1"/>
                </a:solidFill>
                <a:latin typeface="Calibri" panose="020F0502020204030204" pitchFamily="34" charset="0"/>
                <a:ea typeface="Calibri" panose="020F0502020204030204" pitchFamily="34" charset="0"/>
              </a:rPr>
              <a:t>pós a última visita do último participante</a:t>
            </a:r>
            <a:endParaRPr lang="pt-BR" dirty="0">
              <a:solidFill>
                <a:schemeClr val="tx1"/>
              </a:solidFill>
            </a:endParaRPr>
          </a:p>
        </p:txBody>
      </p:sp>
      <p:sp>
        <p:nvSpPr>
          <p:cNvPr id="28" name="Retângulo 27"/>
          <p:cNvSpPr/>
          <p:nvPr/>
        </p:nvSpPr>
        <p:spPr>
          <a:xfrm>
            <a:off x="8606527" y="171064"/>
            <a:ext cx="2647028" cy="429787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b="1" dirty="0">
                <a:solidFill>
                  <a:schemeClr val="tx1"/>
                </a:solidFill>
              </a:rPr>
              <a:t>I</a:t>
            </a:r>
            <a:r>
              <a:rPr lang="pt-BR" b="1" dirty="0" smtClean="0">
                <a:solidFill>
                  <a:schemeClr val="tx1"/>
                </a:solidFill>
              </a:rPr>
              <a:t>nserir uma </a:t>
            </a:r>
            <a:r>
              <a:rPr lang="pt-BR" b="1" dirty="0">
                <a:solidFill>
                  <a:schemeClr val="tx1"/>
                </a:solidFill>
              </a:rPr>
              <a:t>seta, referente à cronologia de um estudo clínico com os </a:t>
            </a:r>
            <a:r>
              <a:rPr lang="pt-BR" b="1" dirty="0" smtClean="0">
                <a:solidFill>
                  <a:schemeClr val="tx1"/>
                </a:solidFill>
              </a:rPr>
              <a:t>3. Conforme </a:t>
            </a:r>
            <a:r>
              <a:rPr lang="pt-BR" b="1" dirty="0">
                <a:solidFill>
                  <a:schemeClr val="tx1"/>
                </a:solidFill>
              </a:rPr>
              <a:t>o aluno clica em cada parte da seta (estágio 1, 2 ou 3) vai abrindo a lista específica de documentos, conforme informações </a:t>
            </a:r>
            <a:r>
              <a:rPr lang="pt-BR" b="1" dirty="0" smtClean="0">
                <a:solidFill>
                  <a:schemeClr val="tx1"/>
                </a:solidFill>
              </a:rPr>
              <a:t>nos slides seguintes.</a:t>
            </a:r>
          </a:p>
          <a:p>
            <a:endParaRPr lang="pt-BR" b="1" dirty="0">
              <a:solidFill>
                <a:schemeClr val="tx1"/>
              </a:solidFill>
            </a:endParaRPr>
          </a:p>
          <a:p>
            <a:r>
              <a:rPr lang="pt-BR" b="1" dirty="0" smtClean="0">
                <a:solidFill>
                  <a:schemeClr val="tx1"/>
                </a:solidFill>
              </a:rPr>
              <a:t>Como o conteúdo são tabelas extensas, sugiro redesenhá-las e colocar como PDF.</a:t>
            </a:r>
            <a:endParaRPr lang="pt-BR" dirty="0">
              <a:solidFill>
                <a:schemeClr val="tx1"/>
              </a:solidFill>
            </a:endParaRPr>
          </a:p>
        </p:txBody>
      </p:sp>
    </p:spTree>
    <p:extLst>
      <p:ext uri="{BB962C8B-B14F-4D97-AF65-F5344CB8AC3E}">
        <p14:creationId xmlns:p14="http://schemas.microsoft.com/office/powerpoint/2010/main" val="2307561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extLst>
              <p:ext uri="{D42A27DB-BD31-4B8C-83A1-F6EECF244321}">
                <p14:modId xmlns:p14="http://schemas.microsoft.com/office/powerpoint/2010/main" val="4132610778"/>
              </p:ext>
            </p:extLst>
          </p:nvPr>
        </p:nvGraphicFramePr>
        <p:xfrm>
          <a:off x="716693" y="1078587"/>
          <a:ext cx="7611762" cy="4287794"/>
        </p:xfrm>
        <a:graphic>
          <a:graphicData uri="http://schemas.openxmlformats.org/drawingml/2006/table">
            <a:tbl>
              <a:tblPr firstRow="1" firstCol="1" bandRow="1"/>
              <a:tblGrid>
                <a:gridCol w="807213"/>
                <a:gridCol w="1699970"/>
                <a:gridCol w="2140128"/>
                <a:gridCol w="1105837"/>
                <a:gridCol w="1858614"/>
              </a:tblGrid>
              <a:tr h="169904">
                <a:tc gridSpan="2">
                  <a:txBody>
                    <a:bodyPr/>
                    <a:lstStyle/>
                    <a:p>
                      <a:pPr>
                        <a:lnSpc>
                          <a:spcPct val="107000"/>
                        </a:lnSpc>
                        <a:spcAft>
                          <a:spcPts val="0"/>
                        </a:spcAft>
                      </a:pPr>
                      <a:r>
                        <a:rPr lang="pt-BR" sz="6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a:txBody>
                    <a:bodyPr/>
                    <a:lstStyle/>
                    <a:p>
                      <a:pP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r>
                        <a:rPr lang="pt-BR" sz="6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Localizado nos arquivos do</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r>
              <a:tr h="282458">
                <a:tc gridSpan="2">
                  <a:txBody>
                    <a:bodyPr/>
                    <a:lstStyle/>
                    <a:p>
                      <a:pPr algn="ctr">
                        <a:lnSpc>
                          <a:spcPct val="107000"/>
                        </a:lnSpc>
                        <a:spcAft>
                          <a:spcPts val="0"/>
                        </a:spcAft>
                      </a:pPr>
                      <a:r>
                        <a:rPr lang="pt-BR" sz="6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Título do Documento</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a:txBody>
                    <a:bodyPr/>
                    <a:lstStyle/>
                    <a:p>
                      <a:pPr algn="ctr">
                        <a:lnSpc>
                          <a:spcPct val="107000"/>
                        </a:lnSpc>
                        <a:spcAft>
                          <a:spcPts val="0"/>
                        </a:spcAft>
                      </a:pPr>
                      <a:r>
                        <a:rPr lang="pt-BR" sz="6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Finalidade</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6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Investigador / Instituição</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6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Patrocinador</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013">
                <a:tc>
                  <a:txBody>
                    <a:bodyPr/>
                    <a:lstStyle/>
                    <a:p>
                      <a:pP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6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BROCHURA DO INVESTIGADOR</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6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o fornecimento de informações científicas atualizadas e relevantes ao investigador, sobre o produto investigado.</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600"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013">
                <a:tc>
                  <a:txBody>
                    <a:bodyPr/>
                    <a:lstStyle/>
                    <a:p>
                      <a:pP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6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PROTOCOLO E EMENDAS ASSINADAS, SE HOUVER, E FICHAS CLÍNICAS (CRF)</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6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o acordo entre o investigador e patrocinador sobre o protocolo /alterações e CRF</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2458">
                <a:tc>
                  <a:txBody>
                    <a:bodyPr/>
                    <a:lstStyle/>
                    <a:p>
                      <a:pP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6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TCLE (incluindo todas as traduções aplicáveis e versões)</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6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a informação de consentimento</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0123">
                <a:tc>
                  <a:txBody>
                    <a:bodyPr/>
                    <a:lstStyle/>
                    <a:p>
                      <a:pP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6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a:t>
                      </a:r>
                      <a:r>
                        <a:rPr lang="pt-BR" sz="6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QUAISQUER OUTRAS INFORMAÇÕES POR ESCRITO</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6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que os pacientes receberão toda a informação apropriada por escrito (conteúdo e redação) para confirmar sua capacidade de fornecer informação de consentimento.</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013">
                <a:tc>
                  <a:txBody>
                    <a:bodyPr/>
                    <a:lstStyle/>
                    <a:p>
                      <a:pP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6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a:t>
                      </a:r>
                      <a:r>
                        <a:rPr lang="pt-BR" sz="6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PUBLICIDADE PARA O RECRUTAMENTO DE PACIENTE (</a:t>
                      </a:r>
                      <a:r>
                        <a:rPr lang="pt-BR" sz="6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se utilizada)</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6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que os procedimentos ao recrutamento de pacientes são apropriados e não coercivos.</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013">
                <a:tc>
                  <a:txBody>
                    <a:bodyPr/>
                    <a:lstStyle/>
                    <a:p>
                      <a:pP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6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ASPECTOS FINANCEIROS DO ESTUDO</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6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o contrato financeiro do estudo entre o investigador/ instituição e o patrocinador</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5013">
                <a:tc>
                  <a:txBody>
                    <a:bodyPr/>
                    <a:lstStyle/>
                    <a:p>
                      <a:pP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6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DECLARAÇÃO DE SEGURO (onde necessário)</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6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que as indenizações aos pacientes, por danos relacionados ao estudo, estarão disponíveis.</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57786">
                <a:tc>
                  <a:txBody>
                    <a:bodyPr/>
                    <a:lstStyle/>
                    <a:p>
                      <a:pP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6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ACORDO ASSINADO ENTRE AS PARTES ENVOLVIDAS, </a:t>
                      </a:r>
                      <a:r>
                        <a:rPr lang="pt-BR" sz="600" b="1"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p.ex</a:t>
                      </a:r>
                      <a:r>
                        <a:rPr lang="pt-BR" sz="6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a:t>
                      </a:r>
                      <a:r>
                        <a:rPr lang="pt-BR" sz="6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6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Investigador/ Instituição e Patrocinador;</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6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Investigador/ Instituição e CRO;</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6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Patrocinador e CRO;</a:t>
                      </a:r>
                      <a:r>
                        <a:rPr lang="pt-BR" sz="6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6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Investigador / Instituição e autoridades (quando necessário)</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6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Para documentar acordos</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t-BR" sz="6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7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6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t-BR" sz="6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t-BR" sz="6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t-BR" sz="6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t-BR" sz="6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t-BR" sz="6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24929" marR="24929" marT="24929" marB="24929">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35624" y="170646"/>
            <a:ext cx="8439965"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100" b="0" i="0" u="none" strike="noStrike" cap="none" normalizeH="0" baseline="0" dirty="0" smtClean="0">
                <a:ln>
                  <a:noFill/>
                </a:ln>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Estágio 1 - Antes da inclusão do primeiro participante </a:t>
            </a:r>
            <a:endParaRPr kumimoji="0" lang="pt-BR" altLang="pt-B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100" b="0" i="0" u="none" strike="noStrike" cap="none" normalizeH="0" baseline="0" dirty="0" smtClean="0">
              <a:ln>
                <a:noFill/>
              </a:ln>
              <a:solidFill>
                <a:srgbClr val="2E74B5"/>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Durante esta fase, os documentos devem ser gerados e arquivados antes do início </a:t>
            </a:r>
            <a:r>
              <a:rPr kumimoji="0" lang="pt-BR" altLang="pt-BR" sz="1100" b="0" i="0" u="none" strike="noStrike" cap="none" normalizeH="0" baseline="0" dirty="0" smtClean="0">
                <a:ln>
                  <a:noFill/>
                </a:ln>
                <a:solidFill>
                  <a:schemeClr val="tx1"/>
                </a:solidFill>
                <a:effectLst/>
                <a:ea typeface="Calibri" panose="020F0502020204030204" pitchFamily="34" charset="0"/>
              </a:rPr>
              <a:t>da fase de recrutamento de potenciais participantes para a pesquisa</a:t>
            </a:r>
            <a:r>
              <a:rPr kumimoji="0" lang="pt-BR" altLang="pt-BR" sz="11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r>
              <a:rPr kumimoji="0" lang="pt-BR" altLang="pt-BR" sz="9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br>
              <a:rPr kumimoji="0" lang="pt-BR" altLang="pt-BR" sz="9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kumimoji="0" lang="pt-BR" altLang="pt-BR" sz="900" b="0" i="0" u="none" strike="noStrike" cap="none" normalizeH="0" baseline="0" dirty="0" smtClean="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endParaRPr kumimoji="0" lang="pt-BR" altLang="pt-BR" sz="1800" b="0" i="0" u="none" strike="noStrike" cap="none" normalizeH="0" baseline="0" dirty="0" smtClean="0">
              <a:ln>
                <a:noFill/>
              </a:ln>
              <a:solidFill>
                <a:schemeClr val="tx1"/>
              </a:solidFill>
              <a:effectLst/>
              <a:latin typeface="Arial" panose="020B0604020202020204" pitchFamily="34" charset="0"/>
            </a:endParaRPr>
          </a:p>
        </p:txBody>
      </p:sp>
      <p:sp>
        <p:nvSpPr>
          <p:cNvPr id="6" name="Retângulo 5"/>
          <p:cNvSpPr/>
          <p:nvPr/>
        </p:nvSpPr>
        <p:spPr>
          <a:xfrm>
            <a:off x="8575589" y="170646"/>
            <a:ext cx="1546804" cy="9426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Início tabela 1</a:t>
            </a:r>
            <a:endParaRPr lang="pt-BR" dirty="0">
              <a:solidFill>
                <a:schemeClr val="tx1"/>
              </a:solidFill>
            </a:endParaRPr>
          </a:p>
        </p:txBody>
      </p:sp>
    </p:spTree>
    <p:extLst>
      <p:ext uri="{BB962C8B-B14F-4D97-AF65-F5344CB8AC3E}">
        <p14:creationId xmlns:p14="http://schemas.microsoft.com/office/powerpoint/2010/main" val="2460542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p:cNvGraphicFramePr>
            <a:graphicFrameLocks noGrp="1"/>
          </p:cNvGraphicFramePr>
          <p:nvPr>
            <p:extLst>
              <p:ext uri="{D42A27DB-BD31-4B8C-83A1-F6EECF244321}">
                <p14:modId xmlns:p14="http://schemas.microsoft.com/office/powerpoint/2010/main" val="723595002"/>
              </p:ext>
            </p:extLst>
          </p:nvPr>
        </p:nvGraphicFramePr>
        <p:xfrm>
          <a:off x="628650" y="1592679"/>
          <a:ext cx="7886699" cy="3558342"/>
        </p:xfrm>
        <a:graphic>
          <a:graphicData uri="http://schemas.openxmlformats.org/drawingml/2006/table">
            <a:tbl>
              <a:tblPr firstRow="1" firstCol="1" bandRow="1"/>
              <a:tblGrid>
                <a:gridCol w="1045866"/>
                <a:gridCol w="1590554"/>
                <a:gridCol w="2248048"/>
                <a:gridCol w="1124829"/>
                <a:gridCol w="1877402"/>
              </a:tblGrid>
              <a:tr h="2274698">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APROVAÇÃO / PARECER FAVORÁVEL DATADO, DOCUMENTADO, DO CEP:</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Protocolo e Emendas</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CRF (se aplicável)</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TCLE</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Outras informações por escrito fornecidas aos participantes</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Publicidade para o recrutamento de participantes</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Compensação a participantes</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Outros documentos aprovados / julgados favoráveis.</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que o estudo foi revisto e aprovado julgado favorável pelo CEP. Identificar o número da versão e data dos documentos</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254">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COMPOSIÇÃO DO CEP</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que o CEP está constituído de acordo com as normas de BPP.</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(quando necessário)</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11401">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AUTORIDADES REGULADORAS: AUTORIZAÇÃO / APROVAÇÃO / NOTIFICAÇÃO DO PROTOCOLO (se necessário)</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a autorização / aprovação / notificação apropriada emitida pela autoridade reguladora, antes do início do estudo aderindo às exigências reguladoras aplicáveis.</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(quando necessário)</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(quando necessário)</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39132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extLst>
              <p:ext uri="{D42A27DB-BD31-4B8C-83A1-F6EECF244321}">
                <p14:modId xmlns:p14="http://schemas.microsoft.com/office/powerpoint/2010/main" val="1365413408"/>
              </p:ext>
            </p:extLst>
          </p:nvPr>
        </p:nvGraphicFramePr>
        <p:xfrm>
          <a:off x="560411" y="762253"/>
          <a:ext cx="7886700" cy="1179456"/>
        </p:xfrm>
        <a:graphic>
          <a:graphicData uri="http://schemas.openxmlformats.org/drawingml/2006/table">
            <a:tbl>
              <a:tblPr firstRow="1" firstCol="1" bandRow="1"/>
              <a:tblGrid>
                <a:gridCol w="460132"/>
                <a:gridCol w="2565640"/>
                <a:gridCol w="2850313"/>
                <a:gridCol w="1226421"/>
                <a:gridCol w="784194"/>
              </a:tblGrid>
              <a:tr h="515827">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CURRICULUM VITAE E/ OU OUTROS DOCUMENTOS RELEVANTES QUE EVIDENCIAM AS QUALIFICAÇÕES DOS INVESTIGADORES E SUB-INVESTIGADORES</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as qualificações e legitimidade de investigadores e </a:t>
                      </a:r>
                      <a:r>
                        <a:rPr lang="pt-BR" sz="900"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sub-investigadores</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para a condução de estudos e/ ou para fornecer supervisão médica a pacientes.</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2399">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VALORES NORMAIS / VARIAÇÕES PARA PROCEDIMENTOS E/OU ESTUDOS MÉDICOS / LABORATORIAIS / TÉCNICOS INCLUIDOS NO PROTOCOLO</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valores normais e/ ou variações dos estudos.</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Tabela 4"/>
          <p:cNvGraphicFramePr>
            <a:graphicFrameLocks noGrp="1"/>
          </p:cNvGraphicFramePr>
          <p:nvPr>
            <p:extLst>
              <p:ext uri="{D42A27DB-BD31-4B8C-83A1-F6EECF244321}">
                <p14:modId xmlns:p14="http://schemas.microsoft.com/office/powerpoint/2010/main" val="556323631"/>
              </p:ext>
            </p:extLst>
          </p:nvPr>
        </p:nvGraphicFramePr>
        <p:xfrm>
          <a:off x="560411" y="1941709"/>
          <a:ext cx="7886699" cy="2282804"/>
        </p:xfrm>
        <a:graphic>
          <a:graphicData uri="http://schemas.openxmlformats.org/drawingml/2006/table">
            <a:tbl>
              <a:tblPr firstRow="1" firstCol="1" bandRow="1"/>
              <a:tblGrid>
                <a:gridCol w="460132"/>
                <a:gridCol w="2565639"/>
                <a:gridCol w="2850313"/>
                <a:gridCol w="1226421"/>
                <a:gridCol w="784194"/>
              </a:tblGrid>
              <a:tr h="1102118">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PROCEDIMENTOS TÉCNICOS / TESTES MÉDICOS E LABORATORIAIS.</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Certificado ou</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Credenciamento ou</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Controle de qualidade estabelecido e/ou avaliação externa de qualidade. </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ou outras validações (se necessário)</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a competência na habilidade de conduzir os testes necessários, e confirmar a Confiabilidade dos resultados.</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(quando necessário)</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827">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AMOSTRA(</a:t>
                      </a:r>
                      <a:r>
                        <a:rPr lang="pt-BR" sz="900" b="1"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DO(</a:t>
                      </a:r>
                      <a:r>
                        <a:rPr lang="pt-BR" sz="900" b="1"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RÓTULO(</a:t>
                      </a:r>
                      <a:r>
                        <a:rPr lang="pt-BR" sz="900" b="1"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ANEXADA(</a:t>
                      </a:r>
                      <a:r>
                        <a:rPr lang="pt-BR" sz="900" b="1"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AO(</a:t>
                      </a:r>
                      <a:r>
                        <a:rPr lang="pt-BR" sz="900" b="1"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RECIPIENTE(</a:t>
                      </a:r>
                      <a:r>
                        <a:rPr lang="pt-BR" sz="900" b="1"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DO PRODUTO(</a:t>
                      </a:r>
                      <a:r>
                        <a:rPr lang="pt-BR" sz="900" b="1"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EM INVESTIGAÇÃO</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a aderência aos regulamentos para a rotulagem e fornecimento de instruções apropriadas aos pacientes.</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2399">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INSTRUÇÕES PARA O MANUSEIO DOS PRODUTO(</a:t>
                      </a:r>
                      <a:r>
                        <a:rPr lang="pt-BR" sz="900" b="1"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EM INVESTIGAÇÃO E MATERIAL RELACIONADO AO ESTUDO (se não incluído no protocolo ou catálogo do investigador)</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as instruções necessárias para garantira armazenagem, empacotamento, administração e disposição apropriadas de produtos sob investigação e materiais relacionados ao estudo.</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ela 5"/>
          <p:cNvGraphicFramePr>
            <a:graphicFrameLocks noGrp="1"/>
          </p:cNvGraphicFramePr>
          <p:nvPr>
            <p:extLst>
              <p:ext uri="{D42A27DB-BD31-4B8C-83A1-F6EECF244321}">
                <p14:modId xmlns:p14="http://schemas.microsoft.com/office/powerpoint/2010/main" val="609214019"/>
              </p:ext>
            </p:extLst>
          </p:nvPr>
        </p:nvGraphicFramePr>
        <p:xfrm>
          <a:off x="560410" y="4224513"/>
          <a:ext cx="7886700" cy="1032707"/>
        </p:xfrm>
        <a:graphic>
          <a:graphicData uri="http://schemas.openxmlformats.org/drawingml/2006/table">
            <a:tbl>
              <a:tblPr firstRow="1" firstCol="1" bandRow="1"/>
              <a:tblGrid>
                <a:gridCol w="460132"/>
                <a:gridCol w="2565640"/>
                <a:gridCol w="2850313"/>
                <a:gridCol w="1226421"/>
                <a:gridCol w="784194"/>
              </a:tblGrid>
              <a:tr h="662399">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REGISTRO DE REMESSAS PARA PRODUTOS SOB INVESTIGAÇÃO E MATERIAIS RELACIONADOS AO ESTUDO.</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datas de remessas, número dos lotes e método de envio de produtos sob investigação, permitindo a identificação do lote de produtos, revisão das condições de transporte e prestação de Contas.</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254">
                <a:tc>
                  <a:txBody>
                    <a:bodyPr/>
                    <a:lstStyle/>
                    <a:p>
                      <a:pPr>
                        <a:lnSpc>
                          <a:spcPct val="107000"/>
                        </a:lnSpc>
                      </a:pPr>
                      <a:endParaRPr lang="pt-BR" sz="1100">
                        <a:effectLst/>
                        <a:latin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CERTIFICADO DE ANÁLISE DO(S) PRODUTO(S) SOB INVESTIGAÇÃO REMETIDO(S)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a identidade, pureza e potencialidade dos produtos sob investigação a serem usados no estudo.</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353141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nvGraphicFramePr>
        <p:xfrm>
          <a:off x="628650" y="2670694"/>
          <a:ext cx="7886700" cy="1402313"/>
        </p:xfrm>
        <a:graphic>
          <a:graphicData uri="http://schemas.openxmlformats.org/drawingml/2006/table">
            <a:tbl>
              <a:tblPr firstRow="1" firstCol="1" bandRow="1"/>
              <a:tblGrid>
                <a:gridCol w="595357"/>
                <a:gridCol w="2338395"/>
                <a:gridCol w="2840503"/>
                <a:gridCol w="1163817"/>
                <a:gridCol w="948628"/>
              </a:tblGrid>
              <a:tr h="369254">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LISTA-MESTRE DE RANDOMIZAÇÃO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o método de randomização da população do estudo.</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(terceiros, se aplicável)</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827">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RELATÓRIO DE MONITORIZAÇÃO PRÉ-ESTUDO.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que as instalações são apropriadas para a condução do estudo ( possivelmente em Conjunção com 8.2.19)</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5827">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RELATÓRIO DE MONITORIZAÇÃO NO INÍCIO DO ESTUDO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que os procedimentos do estudo foram revistos juntamente com o investigador e Sua equipe ( possivelmente em conjunção com 8.2.19.)</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tângulo 4"/>
          <p:cNvSpPr/>
          <p:nvPr/>
        </p:nvSpPr>
        <p:spPr>
          <a:xfrm>
            <a:off x="7319995" y="4415100"/>
            <a:ext cx="1546804" cy="9426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Fim tabela 1</a:t>
            </a:r>
            <a:endParaRPr lang="pt-BR" dirty="0">
              <a:solidFill>
                <a:schemeClr val="tx1"/>
              </a:solidFill>
            </a:endParaRPr>
          </a:p>
        </p:txBody>
      </p:sp>
    </p:spTree>
    <p:extLst>
      <p:ext uri="{BB962C8B-B14F-4D97-AF65-F5344CB8AC3E}">
        <p14:creationId xmlns:p14="http://schemas.microsoft.com/office/powerpoint/2010/main" val="3062047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45660" y="313064"/>
            <a:ext cx="8502555" cy="1169551"/>
          </a:xfrm>
          <a:prstGeom prst="rect">
            <a:avLst/>
          </a:prstGeom>
        </p:spPr>
        <p:txBody>
          <a:bodyPr wrap="square">
            <a:spAutoFit/>
          </a:bodyPr>
          <a:lstStyle/>
          <a:p>
            <a:r>
              <a:rPr lang="pt-BR" altLang="pt-BR" dirty="0">
                <a:solidFill>
                  <a:srgbClr val="2E74B5"/>
                </a:solidFill>
                <a:latin typeface="Calibri" panose="020F0502020204030204" pitchFamily="34" charset="0"/>
                <a:ea typeface="Times New Roman" panose="02020603050405020304" pitchFamily="18" charset="0"/>
                <a:cs typeface="Calibri" panose="020F0502020204030204" pitchFamily="34" charset="0"/>
              </a:rPr>
              <a:t>Estágio </a:t>
            </a:r>
            <a:r>
              <a:rPr lang="pt-BR" dirty="0">
                <a:solidFill>
                  <a:srgbClr val="2E74B5"/>
                </a:solidFill>
                <a:latin typeface="Calibri" panose="020F0502020204030204" pitchFamily="34" charset="0"/>
                <a:ea typeface="Times New Roman" panose="02020603050405020304" pitchFamily="18" charset="0"/>
                <a:cs typeface="Calibri" panose="020F0502020204030204" pitchFamily="34" charset="0"/>
              </a:rPr>
              <a:t>2 </a:t>
            </a:r>
            <a:r>
              <a:rPr lang="pt-BR" dirty="0" smtClean="0">
                <a:solidFill>
                  <a:srgbClr val="2E74B5"/>
                </a:solidFill>
                <a:latin typeface="Calibri" panose="020F0502020204030204" pitchFamily="34" charset="0"/>
                <a:ea typeface="Times New Roman" panose="02020603050405020304" pitchFamily="18" charset="0"/>
                <a:cs typeface="Calibri" panose="020F0502020204030204" pitchFamily="34" charset="0"/>
              </a:rPr>
              <a:t>- Durante </a:t>
            </a:r>
            <a:r>
              <a:rPr lang="pt-BR" dirty="0">
                <a:solidFill>
                  <a:srgbClr val="2E74B5"/>
                </a:solidFill>
                <a:latin typeface="Calibri" panose="020F0502020204030204" pitchFamily="34" charset="0"/>
                <a:ea typeface="Times New Roman" panose="02020603050405020304" pitchFamily="18" charset="0"/>
                <a:cs typeface="Calibri" panose="020F0502020204030204" pitchFamily="34" charset="0"/>
              </a:rPr>
              <a:t>o recrutamento e fase de acompanhamento dos participantes </a:t>
            </a:r>
          </a:p>
          <a:p>
            <a:r>
              <a:rPr lang="pt-BR" b="1" dirty="0">
                <a:solidFill>
                  <a:srgbClr val="2E74B5"/>
                </a:solidFill>
                <a:latin typeface="Calibri" panose="020F0502020204030204" pitchFamily="34" charset="0"/>
                <a:ea typeface="Times New Roman" panose="02020603050405020304" pitchFamily="18" charset="0"/>
                <a:cs typeface="Calibri" panose="020F0502020204030204" pitchFamily="34" charset="0"/>
              </a:rPr>
              <a:t> </a:t>
            </a:r>
            <a:endParaRPr lang="pt-BR" sz="2000" dirty="0">
              <a:latin typeface="Calibri" panose="020F0502020204030204" pitchFamily="34" charset="0"/>
              <a:ea typeface="Calibri" panose="020F0502020204030204" pitchFamily="34" charset="0"/>
            </a:endParaRPr>
          </a:p>
          <a:p>
            <a:r>
              <a:rPr lang="pt-BR" b="1" dirty="0">
                <a:solidFill>
                  <a:srgbClr val="2E74B5"/>
                </a:solidFill>
                <a:latin typeface="Calibri" panose="020F0502020204030204" pitchFamily="34" charset="0"/>
                <a:ea typeface="Times New Roman" panose="02020603050405020304" pitchFamily="18" charset="0"/>
                <a:cs typeface="Calibri" panose="020F0502020204030204" pitchFamily="34" charset="0"/>
              </a:rPr>
              <a:t> </a:t>
            </a:r>
            <a:r>
              <a:rPr lang="pt-BR" dirty="0" smtClean="0">
                <a:solidFill>
                  <a:srgbClr val="2E74B5"/>
                </a:solidFill>
                <a:latin typeface="Calibri" panose="020F0502020204030204" pitchFamily="34" charset="0"/>
                <a:ea typeface="Times New Roman" panose="02020603050405020304" pitchFamily="18" charset="0"/>
                <a:cs typeface="Calibri" panose="020F0502020204030204" pitchFamily="34" charset="0"/>
              </a:rPr>
              <a:t>Além </a:t>
            </a:r>
            <a:r>
              <a:rPr lang="pt-BR" dirty="0">
                <a:solidFill>
                  <a:srgbClr val="2E74B5"/>
                </a:solidFill>
                <a:latin typeface="Calibri" panose="020F0502020204030204" pitchFamily="34" charset="0"/>
                <a:ea typeface="Times New Roman" panose="02020603050405020304" pitchFamily="18" charset="0"/>
                <a:cs typeface="Calibri" panose="020F0502020204030204" pitchFamily="34" charset="0"/>
              </a:rPr>
              <a:t>dos documentos arquivados no estágio anterior, os itens a seguir devem ser incluídos nos arquivos, durante a condução do estudo, a fim de fornecer evidências da documentação de novas informações relevantes, assim que se tornem disponíveis.</a:t>
            </a:r>
            <a:endParaRPr lang="pt-BR" sz="2000" dirty="0">
              <a:latin typeface="Calibri" panose="020F0502020204030204" pitchFamily="34" charset="0"/>
              <a:ea typeface="Calibri" panose="020F0502020204030204" pitchFamily="34" charset="0"/>
            </a:endParaRPr>
          </a:p>
        </p:txBody>
      </p:sp>
      <p:sp>
        <p:nvSpPr>
          <p:cNvPr id="5" name="Retângulo 4"/>
          <p:cNvSpPr/>
          <p:nvPr/>
        </p:nvSpPr>
        <p:spPr>
          <a:xfrm>
            <a:off x="8548293" y="-320673"/>
            <a:ext cx="1546804" cy="9426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Início tabela 2</a:t>
            </a:r>
            <a:endParaRPr lang="pt-BR" dirty="0">
              <a:solidFill>
                <a:schemeClr val="tx1"/>
              </a:solidFill>
            </a:endParaRPr>
          </a:p>
        </p:txBody>
      </p:sp>
      <p:graphicFrame>
        <p:nvGraphicFramePr>
          <p:cNvPr id="6" name="Tabela 5"/>
          <p:cNvGraphicFramePr>
            <a:graphicFrameLocks noGrp="1"/>
          </p:cNvGraphicFramePr>
          <p:nvPr/>
        </p:nvGraphicFramePr>
        <p:xfrm>
          <a:off x="628650" y="2561999"/>
          <a:ext cx="7886700" cy="1619702"/>
        </p:xfrm>
        <a:graphic>
          <a:graphicData uri="http://schemas.openxmlformats.org/drawingml/2006/table">
            <a:tbl>
              <a:tblPr firstRow="1" firstCol="1" bandRow="1"/>
              <a:tblGrid>
                <a:gridCol w="595357"/>
                <a:gridCol w="2338395"/>
                <a:gridCol w="2840503"/>
                <a:gridCol w="1163817"/>
                <a:gridCol w="948628"/>
              </a:tblGrid>
              <a:tr h="515827">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ATUALIZAÇÃO DA BROCHURA DO INVESTIGADOR</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que o investigador recebeu antecipadamente informações relevantes assim que estas se tornaram disponíveis.</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02117">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QUALQUER REVISÃO DE:</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protocolo/ alterações e CRF</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formulário de consentimento informado </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outras informações por escrito fornecidas ao paciente</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publicidade para o recrutamento de pacientes (se utilizada)</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as revisões destes documentos que são efetuadas durante o estudo.</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54" marR="38054" marT="38054" marB="380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67688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1" y="0"/>
            <a:ext cx="9228221" cy="5895474"/>
          </a:xfrm>
          <a:prstGeom prst="rect">
            <a:avLst/>
          </a:prstGeom>
        </p:spPr>
      </p:pic>
      <p:sp>
        <p:nvSpPr>
          <p:cNvPr id="12"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13" name="Google Shape;396;p61"/>
          <p:cNvSpPr/>
          <p:nvPr/>
        </p:nvSpPr>
        <p:spPr>
          <a:xfrm>
            <a:off x="0" y="-318977"/>
            <a:ext cx="2371059"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Imagem</a:t>
            </a:r>
            <a:endParaRPr sz="1200" b="0" i="0" u="none" strike="noStrike" cap="none" dirty="0">
              <a:solidFill>
                <a:schemeClr val="lt1"/>
              </a:solidFill>
              <a:latin typeface="Arial"/>
              <a:ea typeface="Arial"/>
              <a:cs typeface="Arial"/>
              <a:sym typeface="Arial"/>
            </a:endParaRPr>
          </a:p>
        </p:txBody>
      </p:sp>
      <p:sp>
        <p:nvSpPr>
          <p:cNvPr id="14"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8" name="Retângulo 7"/>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Google Shape;388;p60"/>
          <p:cNvSpPr txBox="1"/>
          <p:nvPr/>
        </p:nvSpPr>
        <p:spPr>
          <a:xfrm>
            <a:off x="965432" y="2211508"/>
            <a:ext cx="3611282" cy="234813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0" i="0" u="none" strike="noStrike" cap="none" dirty="0">
                <a:solidFill>
                  <a:srgbClr val="808284"/>
                </a:solidFill>
                <a:sym typeface="Arial"/>
              </a:rPr>
              <a:t>Seja </a:t>
            </a:r>
            <a:r>
              <a:rPr lang="pt-BR" sz="1200" dirty="0">
                <a:solidFill>
                  <a:srgbClr val="808284"/>
                </a:solidFill>
              </a:rPr>
              <a:t>bem-vindo(a) ao módulo </a:t>
            </a:r>
            <a:r>
              <a:rPr lang="pt-BR" sz="1200" b="1" dirty="0">
                <a:solidFill>
                  <a:srgbClr val="808284"/>
                </a:solidFill>
              </a:rPr>
              <a:t>Pesquisador e Patrocinador: papéis e responsabilidades e Documentos Essenciais</a:t>
            </a:r>
            <a:r>
              <a:rPr lang="pt-BR" sz="1200" dirty="0">
                <a:solidFill>
                  <a:srgbClr val="808284"/>
                </a:solidFill>
              </a:rPr>
              <a:t>.</a:t>
            </a: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1" dirty="0">
              <a:solidFill>
                <a:srgbClr val="808284"/>
              </a:solidFill>
            </a:endParaRPr>
          </a:p>
          <a:p>
            <a:pPr>
              <a:buSzPts val="1600"/>
            </a:pPr>
            <a:r>
              <a:rPr lang="pt-BR" sz="1200" dirty="0">
                <a:solidFill>
                  <a:srgbClr val="808284"/>
                </a:solidFill>
              </a:rPr>
              <a:t>Nele, você </a:t>
            </a:r>
            <a:r>
              <a:rPr lang="pt-BR" sz="1200" dirty="0" smtClean="0">
                <a:solidFill>
                  <a:srgbClr val="808284"/>
                </a:solidFill>
              </a:rPr>
              <a:t>conhece</a:t>
            </a:r>
            <a:r>
              <a:rPr lang="pt-BR" sz="1200" dirty="0">
                <a:solidFill>
                  <a:srgbClr val="808284"/>
                </a:solidFill>
              </a:rPr>
              <a:t>rá os papéis e responsabilidades de dois dos principais atores na pesquisa clínica: </a:t>
            </a:r>
            <a:r>
              <a:rPr lang="pt-BR" sz="1200" dirty="0" smtClean="0">
                <a:solidFill>
                  <a:srgbClr val="808284"/>
                </a:solidFill>
              </a:rPr>
              <a:t>Pesquisador Responsável </a:t>
            </a:r>
            <a:r>
              <a:rPr lang="pt-BR" sz="1200" dirty="0">
                <a:solidFill>
                  <a:srgbClr val="808284"/>
                </a:solidFill>
              </a:rPr>
              <a:t>e Patrocinador. </a:t>
            </a:r>
          </a:p>
          <a:p>
            <a:pPr>
              <a:buSzPts val="1600"/>
            </a:pPr>
            <a:r>
              <a:rPr lang="pt-BR" sz="1200" dirty="0">
                <a:solidFill>
                  <a:srgbClr val="808284"/>
                </a:solidFill>
              </a:rPr>
              <a:t> </a:t>
            </a:r>
          </a:p>
          <a:p>
            <a:pPr marL="0" marR="0" lvl="0" indent="0" algn="l" rtl="0">
              <a:lnSpc>
                <a:spcPct val="100000"/>
              </a:lnSpc>
              <a:spcBef>
                <a:spcPts val="0"/>
              </a:spcBef>
              <a:spcAft>
                <a:spcPts val="0"/>
              </a:spcAft>
              <a:buClr>
                <a:srgbClr val="000000"/>
              </a:buClr>
              <a:buSzPts val="1600"/>
              <a:buFont typeface="Arial"/>
              <a:buNone/>
            </a:pPr>
            <a:endParaRPr lang="pt-B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r>
              <a:rPr lang="pt-BR" sz="1200" dirty="0" smtClean="0">
                <a:solidFill>
                  <a:srgbClr val="808284"/>
                </a:solidFill>
              </a:rPr>
              <a:t>Vamos lá?</a:t>
            </a:r>
            <a:endParaRPr sz="1200" b="0" i="0" u="none" strike="noStrike" cap="none" dirty="0">
              <a:solidFill>
                <a:srgbClr val="808284"/>
              </a:solidFill>
              <a:sym typeface="Arial"/>
            </a:endParaRPr>
          </a:p>
        </p:txBody>
      </p:sp>
      <p:sp>
        <p:nvSpPr>
          <p:cNvPr id="16" name="Google Shape;398;p61"/>
          <p:cNvSpPr/>
          <p:nvPr/>
        </p:nvSpPr>
        <p:spPr>
          <a:xfrm>
            <a:off x="7953152" y="5249791"/>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17" name="Google Shape;389;p60"/>
          <p:cNvSpPr txBox="1"/>
          <p:nvPr/>
        </p:nvSpPr>
        <p:spPr>
          <a:xfrm>
            <a:off x="965432" y="4370595"/>
            <a:ext cx="3384146" cy="335006"/>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pt-BR" sz="1200" b="1" i="0" u="none" strike="noStrike" cap="none" dirty="0">
                <a:solidFill>
                  <a:srgbClr val="FBBD4D"/>
                </a:solidFill>
                <a:latin typeface="Arial"/>
                <a:ea typeface="Arial"/>
                <a:cs typeface="Arial"/>
                <a:sym typeface="Arial"/>
              </a:rPr>
              <a:t>Siga para a próxima tela.</a:t>
            </a:r>
            <a:endParaRPr sz="1200" b="1" i="0" u="none" strike="noStrike" cap="none" dirty="0">
              <a:solidFill>
                <a:srgbClr val="FBBD4D"/>
              </a:solidFill>
              <a:latin typeface="Arial"/>
              <a:ea typeface="Arial"/>
              <a:cs typeface="Arial"/>
              <a:sym typeface="Arial"/>
            </a:endParaRPr>
          </a:p>
        </p:txBody>
      </p:sp>
      <p:pic>
        <p:nvPicPr>
          <p:cNvPr id="1026" name="Picture 2" descr="Scientists work in laboratory. Professional genetic research lab, virus and blood researches. Water quality diagnostics vector illustration set. Virus medical research test, hospital professional lab"/>
          <p:cNvPicPr>
            <a:picLocks noChangeAspect="1" noChangeArrowheads="1"/>
          </p:cNvPicPr>
          <p:nvPr/>
        </p:nvPicPr>
        <p:blipFill rotWithShape="1">
          <a:blip r:embed="rId3">
            <a:extLst>
              <a:ext uri="{28A0092B-C50C-407E-A947-70E740481C1C}">
                <a14:useLocalDpi xmlns:a14="http://schemas.microsoft.com/office/drawing/2010/main" val="0"/>
              </a:ext>
            </a:extLst>
          </a:blip>
          <a:srcRect r="50886" b="54415"/>
          <a:stretch/>
        </p:blipFill>
        <p:spPr bwMode="auto">
          <a:xfrm>
            <a:off x="4572000" y="1149156"/>
            <a:ext cx="4001144" cy="381945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Scientists work in laboratory. Professional genetic research lab, virus and blood researches. Water quality diagnostics vector illustration set. Virus medical research test, hospital professional lab"/>
          <p:cNvPicPr>
            <a:picLocks noChangeAspect="1" noChangeArrowheads="1"/>
          </p:cNvPicPr>
          <p:nvPr/>
        </p:nvPicPr>
        <p:blipFill rotWithShape="1">
          <a:blip r:embed="rId3">
            <a:extLst>
              <a:ext uri="{28A0092B-C50C-407E-A947-70E740481C1C}">
                <a14:useLocalDpi xmlns:a14="http://schemas.microsoft.com/office/drawing/2010/main" val="0"/>
              </a:ext>
            </a:extLst>
          </a:blip>
          <a:srcRect r="50886" b="54415"/>
          <a:stretch/>
        </p:blipFill>
        <p:spPr bwMode="auto">
          <a:xfrm>
            <a:off x="4724400" y="1301556"/>
            <a:ext cx="4001144" cy="3819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418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extLst>
              <p:ext uri="{D42A27DB-BD31-4B8C-83A1-F6EECF244321}">
                <p14:modId xmlns:p14="http://schemas.microsoft.com/office/powerpoint/2010/main" val="829492802"/>
              </p:ext>
            </p:extLst>
          </p:nvPr>
        </p:nvGraphicFramePr>
        <p:xfrm>
          <a:off x="1295878" y="801309"/>
          <a:ext cx="6333880" cy="3667124"/>
        </p:xfrm>
        <a:graphic>
          <a:graphicData uri="http://schemas.openxmlformats.org/drawingml/2006/table">
            <a:tbl>
              <a:tblPr firstRow="1" firstCol="1" bandRow="1"/>
              <a:tblGrid>
                <a:gridCol w="232910"/>
                <a:gridCol w="1785650"/>
                <a:gridCol w="1777886"/>
                <a:gridCol w="1158084"/>
                <a:gridCol w="1379350"/>
              </a:tblGrid>
              <a:tr h="179052">
                <a:tc gridSpan="2">
                  <a:txBody>
                    <a:bodyPr/>
                    <a:lstStyle/>
                    <a:p>
                      <a:pPr>
                        <a:lnSpc>
                          <a:spcPct val="107000"/>
                        </a:lnSpc>
                        <a:spcAft>
                          <a:spcPts val="0"/>
                        </a:spcAft>
                      </a:pPr>
                      <a:r>
                        <a:rPr lang="pt-BR" sz="7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a:txBody>
                    <a:bodyPr/>
                    <a:lstStyle/>
                    <a:p>
                      <a:pPr>
                        <a:lnSpc>
                          <a:spcPct val="107000"/>
                        </a:lnSpc>
                        <a:spcAft>
                          <a:spcPts val="0"/>
                        </a:spcAft>
                      </a:pPr>
                      <a:r>
                        <a:rPr lang="pt-BR" sz="7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r>
                        <a:rPr lang="pt-BR" sz="700" b="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Localizado nos arquivos do</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r>
              <a:tr h="179052">
                <a:tc gridSpan="2">
                  <a:txBody>
                    <a:bodyPr/>
                    <a:lstStyle/>
                    <a:p>
                      <a:pPr algn="ctr">
                        <a:lnSpc>
                          <a:spcPct val="107000"/>
                        </a:lnSpc>
                        <a:spcAft>
                          <a:spcPts val="0"/>
                        </a:spcAft>
                      </a:pPr>
                      <a:r>
                        <a:rPr lang="pt-BR" sz="700" b="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Título do Documento</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a:txBody>
                    <a:bodyPr/>
                    <a:lstStyle/>
                    <a:p>
                      <a:pPr algn="ctr">
                        <a:lnSpc>
                          <a:spcPct val="107000"/>
                        </a:lnSpc>
                        <a:spcAft>
                          <a:spcPts val="0"/>
                        </a:spcAft>
                      </a:pPr>
                      <a:r>
                        <a:rPr lang="pt-BR" sz="700" b="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Finalidade</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7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Investigador / Instituição</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700" b="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Patrocinador</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93313">
                <a:tc>
                  <a:txBody>
                    <a:bodyPr/>
                    <a:lstStyle/>
                    <a:p>
                      <a:pPr>
                        <a:lnSpc>
                          <a:spcPct val="107000"/>
                        </a:lnSpc>
                        <a:spcAft>
                          <a:spcPts val="0"/>
                        </a:spcAft>
                      </a:pPr>
                      <a:r>
                        <a:rPr lang="pt-BR" sz="7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7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APROVAÇÃO/ PARECER FAVORÁVEL DATADO E DOCUMENTADO EMITIDO PELO CEP DOS SEGUINTES:</a:t>
                      </a:r>
                      <a:r>
                        <a:rPr lang="pt-BR" sz="7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7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emendas ao(</a:t>
                      </a:r>
                      <a:r>
                        <a:rPr lang="pt-BR" sz="700" b="1"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7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protocolo(</a:t>
                      </a:r>
                      <a:r>
                        <a:rPr lang="pt-BR" sz="700" b="1"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7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a:t>
                      </a:r>
                      <a:r>
                        <a:rPr lang="pt-BR" sz="7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7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TCLE</a:t>
                      </a:r>
                      <a:r>
                        <a:rPr lang="pt-BR" sz="7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7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outras informações por escrito fornecidas ao participante.</a:t>
                      </a:r>
                      <a:r>
                        <a:rPr lang="pt-BR" sz="7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7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publicidade para o recrutamento de pacientes (se usado)</a:t>
                      </a:r>
                      <a:r>
                        <a:rPr lang="pt-BR" sz="7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7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outros documentos aprovados / julgados favoráveis.</a:t>
                      </a:r>
                      <a:r>
                        <a:rPr lang="pt-BR" sz="7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7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revisão continuada do estudo (quando necessário)</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7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que as alterações e/ ou revisões foram aprovadas/ julgadas favoráveis. Identificar o número de versão e data do(</a:t>
                      </a:r>
                      <a:r>
                        <a:rPr lang="pt-BR" sz="700"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7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documento(</a:t>
                      </a:r>
                      <a:r>
                        <a:rPr lang="pt-BR" sz="700"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7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7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7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68327">
                <a:tc>
                  <a:txBody>
                    <a:bodyPr/>
                    <a:lstStyle/>
                    <a:p>
                      <a:pPr>
                        <a:lnSpc>
                          <a:spcPct val="107000"/>
                        </a:lnSpc>
                        <a:spcAft>
                          <a:spcPts val="0"/>
                        </a:spcAft>
                      </a:pPr>
                      <a:r>
                        <a:rPr lang="pt-BR" sz="7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7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AUTORIZAÇÕES PARA APROVAÇÒES / NOTIFICAÇÕES EMITIDAS PELAS AUTORIDADES REGULADORAS, QUANDO NECESSÁRIA PARA:</a:t>
                      </a:r>
                      <a:r>
                        <a:rPr lang="pt-BR" sz="7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7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alterações de protocolo(</a:t>
                      </a:r>
                      <a:r>
                        <a:rPr lang="pt-BR" sz="700" b="1"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7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e outros documentos</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7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a aderência às exigências reguladoras aplicáveis</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700"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r>
                        <a:rPr lang="pt-BR" sz="7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t-BR" sz="7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(quando necessário)</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7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 </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4763">
                <a:tc>
                  <a:txBody>
                    <a:bodyPr/>
                    <a:lstStyle/>
                    <a:p>
                      <a:pPr>
                        <a:lnSpc>
                          <a:spcPct val="107000"/>
                        </a:lnSpc>
                        <a:spcAft>
                          <a:spcPts val="0"/>
                        </a:spcAft>
                      </a:pPr>
                      <a:r>
                        <a:rPr lang="pt-BR" sz="7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7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CURRICULUM VITAE DE NOVOS INVESTIGADORES E/OU SUB-INVESTIGADORES</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7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a:t>
                      </a:r>
                      <a:r>
                        <a:rPr lang="pt-BR" sz="700" dirty="0" smtClean="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vide8.2.10)</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7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7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2617">
                <a:tc>
                  <a:txBody>
                    <a:bodyPr/>
                    <a:lstStyle/>
                    <a:p>
                      <a:pPr>
                        <a:lnSpc>
                          <a:spcPct val="107000"/>
                        </a:lnSpc>
                        <a:spcAft>
                          <a:spcPts val="0"/>
                        </a:spcAft>
                      </a:pPr>
                      <a:r>
                        <a:rPr lang="pt-BR" sz="7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7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ATUALIZAÇÃO DE VALORES NORMAIS / VARIAÇÕES PARA PROCEDIMENTOS TÉCNICOS / TESTES MÉDICOS E LABORATORIAIS INCLUÍDOS NO PROTOCOLO</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7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valores normais e variações revistas durante o estudo (Vide 8.2.11)</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7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7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0598" marR="30598" marT="30598" marB="305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71845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extLst>
              <p:ext uri="{D42A27DB-BD31-4B8C-83A1-F6EECF244321}">
                <p14:modId xmlns:p14="http://schemas.microsoft.com/office/powerpoint/2010/main" val="3552265273"/>
              </p:ext>
            </p:extLst>
          </p:nvPr>
        </p:nvGraphicFramePr>
        <p:xfrm>
          <a:off x="601354" y="757970"/>
          <a:ext cx="7886700" cy="3016823"/>
        </p:xfrm>
        <a:graphic>
          <a:graphicData uri="http://schemas.openxmlformats.org/drawingml/2006/table">
            <a:tbl>
              <a:tblPr firstRow="1" firstCol="1" bandRow="1"/>
              <a:tblGrid>
                <a:gridCol w="1069820"/>
                <a:gridCol w="1620842"/>
                <a:gridCol w="2036525"/>
                <a:gridCol w="1442001"/>
                <a:gridCol w="1717512"/>
              </a:tblGrid>
              <a:tr h="0">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ATUALIZAÇÃO DOS PROCEDIMENTOS TÉCNICOS / TESTES MÉDICOS / LABORATORIAIS</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Certificado ou</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Credenciamento ou</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Controle de qualidade estabelecido e/ou Avaliação externa de qualidade</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ou outras validações (onde necessárias)</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valores normais e variações revistas durante o estudo. (Vide 8.2.21)</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(quando necessário)</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DOCUMENTAÇÃO DO EMBARQUE DE PRODUTO(</a:t>
                      </a:r>
                      <a:r>
                        <a:rPr lang="pt-BR" sz="900" b="1"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SOB INVESTIGAÇÃO E MATERIAIS RELACIONADOS AO ESTUDO.</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(VIDE 8.2.15.)</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CERTIFICADO(</a:t>
                      </a:r>
                      <a:r>
                        <a:rPr lang="pt-BR" sz="900" b="1"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DE ANÁLISES PARA NOVOS LOTES DE PRODUTOS SOB INVESTIGAÇÃO.</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(Vide 8.2.16.)</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64368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nvGraphicFramePr>
        <p:xfrm>
          <a:off x="628650" y="1751965"/>
          <a:ext cx="7886700" cy="3239770"/>
        </p:xfrm>
        <a:graphic>
          <a:graphicData uri="http://schemas.openxmlformats.org/drawingml/2006/table">
            <a:tbl>
              <a:tblPr firstRow="1" firstCol="1" bandRow="1"/>
              <a:tblGrid>
                <a:gridCol w="1069820"/>
                <a:gridCol w="1620842"/>
                <a:gridCol w="2036525"/>
                <a:gridCol w="1442001"/>
                <a:gridCol w="1717512"/>
              </a:tblGrid>
              <a:tr h="0">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RELATÓRIOS DE VISITAS DE MONITORIZAÇÃO</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visitas do monitor ao local do estudo e seus laudos.</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OUTRAS COMUNICAÇÕES RELEVANTES QUE NÃO VISITAS AO LOCAL.</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cartas</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notas de reuniões</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notas de ligações telefônicas</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acordos ou discussões significativas sobre a administração do estudo, violação de protocolo, condução do estudo, violação de protocolo, condução do estudo, e relato de eventos adversos (AE)</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TCLEs</a:t>
                      </a: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ASSINADOS.</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que o consentimento é obtido respeitando as</a:t>
                      </a: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BPC</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e o protocolo e com data anterior a participação de cada paciente no estudo. Também para documentar</a:t>
                      </a: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a permissão para o acesso direto aos documentos (vide 8.2.3.)</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7225">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DOCUMENTOS DE FONTE</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a existência do paciente e substanciar a integridade dos dados de estudo coletados. Incluir documentos originais relacionados ao estudo, ao tratamento médico, e ao histórico do paciente.</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pt-BR" sz="1100" dirty="0">
                        <a:effectLst/>
                        <a:latin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51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nvGraphicFramePr>
        <p:xfrm>
          <a:off x="628650" y="1898713"/>
          <a:ext cx="7886700" cy="2946274"/>
        </p:xfrm>
        <a:graphic>
          <a:graphicData uri="http://schemas.openxmlformats.org/drawingml/2006/table">
            <a:tbl>
              <a:tblPr firstRow="1" firstCol="1" bandRow="1"/>
              <a:tblGrid>
                <a:gridCol w="824921"/>
                <a:gridCol w="1865741"/>
                <a:gridCol w="2205698"/>
                <a:gridCol w="1438779"/>
                <a:gridCol w="1551561"/>
              </a:tblGrid>
              <a:tr h="0">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CRFs</a:t>
                      </a: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ASSINADOS, DATADOS E PREENCHIDOS.</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que o investigador ou membro autorizado da equipe do investigador confirma as observações registradas.</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(cópia)</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(original)</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DOCUMENTAÇÃO DE CORREÇÕES DA CRF.</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alterações / inclusões ou correções feitas ao CRF após o registro inicial de dados.</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(cópia)</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(original)</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NOTIFICAÇÃO PELO INVESTIGADOR ORIGINÁRIO AO PATROCINADOR SOBRE EVENTOS ADVERSOS SÉRIOS E RELATÓRIOS RELACIONADOS.</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Notificação pelo investigador originador ao patrocinador, sobre a ocorrência de eventos adversos sérios e relatórios relacionados, de acordo com 4.11.</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NOTIFICAÇÃO PELO PATROCINADOR E/OU INVESTIGADOR, QUANDO APLICÁVEL, ÀS AUTORIDADES REGULADORAS E IRB(</a:t>
                      </a:r>
                      <a:r>
                        <a:rPr lang="pt-BR" sz="900" b="1"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IEC(</a:t>
                      </a:r>
                      <a:r>
                        <a:rPr lang="pt-BR" sz="900" b="1"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DE REAÇÕES ADVERSAS SÉRIAS E INESPERADAS À DROGA E DE OUTRAS INFORMAÇÕES DE SEGURANÇA.</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Notificação pelo patrocinador e/ou investigador, quando aplicável, às autoridades reguladoras e IRB (</a:t>
                      </a:r>
                      <a:r>
                        <a:rPr lang="pt-BR" sz="900"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IEC(</a:t>
                      </a:r>
                      <a:r>
                        <a:rPr lang="pt-BR" sz="900"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sobre reações adversas sérias e inesperadas às drogas, de acordo com 5.17 e 4.11.1, e outras informações de segurança, de acordo com 5.16.2.</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(quando necessário)</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97942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nvGraphicFramePr>
        <p:xfrm>
          <a:off x="628650" y="1640490"/>
          <a:ext cx="7886699" cy="3462720"/>
        </p:xfrm>
        <a:graphic>
          <a:graphicData uri="http://schemas.openxmlformats.org/drawingml/2006/table">
            <a:tbl>
              <a:tblPr firstRow="1" firstCol="1" bandRow="1"/>
              <a:tblGrid>
                <a:gridCol w="2083687"/>
                <a:gridCol w="2463356"/>
                <a:gridCol w="1606850"/>
                <a:gridCol w="1732806"/>
              </a:tblGrid>
              <a:tr h="0">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NOTIFICAÇÃO PELO PATROCINADOR E/OU INVESTIGADOR, QUANDO APLICÁVEL, ÀS AUTORIDADES REGULADORAS E IRB(</a:t>
                      </a:r>
                      <a:r>
                        <a:rPr lang="pt-BR" sz="900" b="1"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IEC(</a:t>
                      </a:r>
                      <a:r>
                        <a:rPr lang="pt-BR" sz="900" b="1"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DE REAÇÕES ADVERSAS SÉRIAS E INESPERADAS À DROGA E DE OUTRAS INFORMAÇÕES DE SEGURANÇA.</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Notificação pelo patrocinador e/ou investigador, quando aplicável, às autoridades reguladoras e IRB (</a:t>
                      </a:r>
                      <a:r>
                        <a:rPr lang="pt-BR" sz="900"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IEC(</a:t>
                      </a:r>
                      <a:r>
                        <a:rPr lang="pt-BR" sz="900"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sobre reações adversas sérias e inesperadas às drogas, de acordo com 5.17 e 4.11.1, e outras informações de segurança, de acordo com 5.16.2.</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(quando necessário)</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NOTIFICAÇÃO DO PATROCINADOR AOS INVESTIGADORES SOBRE INFORMAÇÕES DE SEGURANÇA.</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Notificação pelo patrocinador aos investigadores sobre informações de Segurança, de acordo com 5.6 12.</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RELATÓRIOS INTERINOS OU ANUAIS ÀS AUTORIDADES E AO IRB/ IEC.</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Relatórios intermediários ou anuais ao </a:t>
                      </a: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IRB/IEC</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de acordo com 4.10 e às autoridades, de acordo com 5.17.3.</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 (quando necessário)</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LISTA DE TRIAGEM DE PACIENTE</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a identificação de pacientes que participem da seleção </a:t>
                      </a:r>
                      <a:r>
                        <a:rPr lang="pt-BR" sz="900"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pré</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-estudo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 (quando necessário)</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LISTA COM O CÓDIGO DE IDENTIFICAÇÃO DO PACIENTE.</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que o investigador/ instituição mantém uma lista confidencial dos nomes de todos os pacientes alocados aos números do estudo na inclusão ao estudo. Permitem ao investigador / instituição revelar a identidade de qualquer paciente.</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187957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p:cNvGraphicFramePr>
            <a:graphicFrameLocks noGrp="1"/>
          </p:cNvGraphicFramePr>
          <p:nvPr/>
        </p:nvGraphicFramePr>
        <p:xfrm>
          <a:off x="628650" y="2485707"/>
          <a:ext cx="7886700" cy="1772286"/>
        </p:xfrm>
        <a:graphic>
          <a:graphicData uri="http://schemas.openxmlformats.org/drawingml/2006/table">
            <a:tbl>
              <a:tblPr firstRow="1" firstCol="1" bandRow="1"/>
              <a:tblGrid>
                <a:gridCol w="747738"/>
                <a:gridCol w="1941862"/>
                <a:gridCol w="2347961"/>
                <a:gridCol w="1285980"/>
                <a:gridCol w="1563159"/>
              </a:tblGrid>
              <a:tr h="0">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LISTA DE INCLUSÃO DE PACIENTES</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cronologicamente a inscrição de pacientes, mediante numeração específica. </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CONTROLE NO CENTRO DE ESTUDO DO(</a:t>
                      </a:r>
                      <a:r>
                        <a:rPr lang="pt-BR" sz="900" b="1"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PRODUTO(</a:t>
                      </a:r>
                      <a:r>
                        <a:rPr lang="pt-BR" sz="900" b="1"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EM INVESTIGAÇÃO</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que os produtos sob investigação foram usados de acordo com o protocolo.</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FOLHA DE ASSINATURA</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assinaturas e "rubricas" de todas as pessoas autorizadas a fazerem registros ou correções nos </a:t>
                      </a:r>
                      <a:r>
                        <a:rPr lang="pt-BR" sz="900"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CRFs</a:t>
                      </a: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REGISTRO DE RETENÇÃO DE AMOSTRAS DE LÍQUIDOS CORPORAIS / TECIDOS (SE HOUVER).</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a localização e identificação das amostras retidas, no caso de necessidade de repetição dos testes efetuados.</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9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100" marR="38100" marT="38100" marB="381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tângulo 4"/>
          <p:cNvSpPr/>
          <p:nvPr/>
        </p:nvSpPr>
        <p:spPr>
          <a:xfrm>
            <a:off x="6968546" y="4633464"/>
            <a:ext cx="1546804" cy="9426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Fim tabela 2</a:t>
            </a:r>
            <a:endParaRPr lang="pt-BR" dirty="0">
              <a:solidFill>
                <a:schemeClr val="tx1"/>
              </a:solidFill>
            </a:endParaRPr>
          </a:p>
        </p:txBody>
      </p:sp>
    </p:spTree>
    <p:extLst>
      <p:ext uri="{BB962C8B-B14F-4D97-AF65-F5344CB8AC3E}">
        <p14:creationId xmlns:p14="http://schemas.microsoft.com/office/powerpoint/2010/main" val="4076969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8548293" y="-320673"/>
            <a:ext cx="1546804" cy="9426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Início tabela 3</a:t>
            </a:r>
            <a:endParaRPr lang="pt-BR" dirty="0">
              <a:solidFill>
                <a:schemeClr val="tx1"/>
              </a:solidFill>
            </a:endParaRPr>
          </a:p>
        </p:txBody>
      </p:sp>
      <p:sp>
        <p:nvSpPr>
          <p:cNvPr id="5" name="Retângulo 4"/>
          <p:cNvSpPr/>
          <p:nvPr/>
        </p:nvSpPr>
        <p:spPr>
          <a:xfrm>
            <a:off x="162587" y="252632"/>
            <a:ext cx="8698215" cy="954107"/>
          </a:xfrm>
          <a:prstGeom prst="rect">
            <a:avLst/>
          </a:prstGeom>
        </p:spPr>
        <p:txBody>
          <a:bodyPr wrap="none">
            <a:spAutoFit/>
          </a:bodyPr>
          <a:lstStyle/>
          <a:p>
            <a:r>
              <a:rPr lang="pt-BR" altLang="pt-BR" dirty="0" smtClean="0">
                <a:solidFill>
                  <a:srgbClr val="2E74B5"/>
                </a:solidFill>
                <a:latin typeface="Calibri" panose="020F0502020204030204" pitchFamily="34" charset="0"/>
                <a:ea typeface="Times New Roman" panose="02020603050405020304" pitchFamily="18" charset="0"/>
                <a:cs typeface="Calibri" panose="020F0502020204030204" pitchFamily="34" charset="0"/>
              </a:rPr>
              <a:t>Estágio </a:t>
            </a:r>
            <a:r>
              <a:rPr lang="pt-BR" dirty="0">
                <a:solidFill>
                  <a:srgbClr val="2E74B5"/>
                </a:solidFill>
                <a:latin typeface="Calibri" panose="020F0502020204030204" pitchFamily="34" charset="0"/>
                <a:ea typeface="Times New Roman" panose="02020603050405020304" pitchFamily="18" charset="0"/>
                <a:cs typeface="Calibri" panose="020F0502020204030204" pitchFamily="34" charset="0"/>
              </a:rPr>
              <a:t>3 - Após a última visita do último participante (fase de fechamento do projeto)</a:t>
            </a:r>
          </a:p>
          <a:p>
            <a:endParaRPr lang="pt-BR" dirty="0" smtClean="0">
              <a:solidFill>
                <a:srgbClr val="2E74B5"/>
              </a:solidFill>
              <a:latin typeface="Calibri" panose="020F0502020204030204" pitchFamily="34" charset="0"/>
              <a:ea typeface="Times New Roman" panose="02020603050405020304" pitchFamily="18" charset="0"/>
              <a:cs typeface="Calibri" panose="020F0502020204030204" pitchFamily="34" charset="0"/>
            </a:endParaRPr>
          </a:p>
          <a:p>
            <a:r>
              <a:rPr lang="pt-BR" dirty="0" smtClean="0">
                <a:solidFill>
                  <a:srgbClr val="2E74B5"/>
                </a:solidFill>
                <a:latin typeface="Calibri" panose="020F0502020204030204" pitchFamily="34" charset="0"/>
                <a:ea typeface="Times New Roman" panose="02020603050405020304" pitchFamily="18" charset="0"/>
                <a:cs typeface="Calibri" panose="020F0502020204030204" pitchFamily="34" charset="0"/>
              </a:rPr>
              <a:t>Nesta </a:t>
            </a:r>
            <a:r>
              <a:rPr lang="pt-BR" dirty="0">
                <a:solidFill>
                  <a:srgbClr val="2E74B5"/>
                </a:solidFill>
                <a:latin typeface="Calibri" panose="020F0502020204030204" pitchFamily="34" charset="0"/>
                <a:ea typeface="Times New Roman" panose="02020603050405020304" pitchFamily="18" charset="0"/>
                <a:cs typeface="Calibri" panose="020F0502020204030204" pitchFamily="34" charset="0"/>
              </a:rPr>
              <a:t>etapa, os seguintes documentos devem ser arquivados, além de todos os documentos citados anteriormente. </a:t>
            </a:r>
          </a:p>
          <a:p>
            <a:endParaRPr lang="pt-BR" dirty="0">
              <a:solidFill>
                <a:srgbClr val="2E74B5"/>
              </a:solidFill>
              <a:latin typeface="Calibri" panose="020F0502020204030204" pitchFamily="34" charset="0"/>
              <a:ea typeface="Times New Roman" panose="02020603050405020304" pitchFamily="18" charset="0"/>
              <a:cs typeface="Calibri" panose="020F0502020204030204" pitchFamily="34" charset="0"/>
            </a:endParaRPr>
          </a:p>
        </p:txBody>
      </p:sp>
      <p:graphicFrame>
        <p:nvGraphicFramePr>
          <p:cNvPr id="6" name="Tabela 5"/>
          <p:cNvGraphicFramePr>
            <a:graphicFrameLocks noGrp="1"/>
          </p:cNvGraphicFramePr>
          <p:nvPr/>
        </p:nvGraphicFramePr>
        <p:xfrm>
          <a:off x="1191029" y="1415018"/>
          <a:ext cx="6761941" cy="3913666"/>
        </p:xfrm>
        <a:graphic>
          <a:graphicData uri="http://schemas.openxmlformats.org/drawingml/2006/table">
            <a:tbl>
              <a:tblPr firstRow="1" firstCol="1" bandRow="1"/>
              <a:tblGrid>
                <a:gridCol w="647099"/>
                <a:gridCol w="1680503"/>
                <a:gridCol w="2031944"/>
                <a:gridCol w="58057"/>
                <a:gridCol w="991567"/>
                <a:gridCol w="1352771"/>
              </a:tblGrid>
              <a:tr h="191099">
                <a:tc gridSpan="2">
                  <a:txBody>
                    <a:bodyPr/>
                    <a:lstStyle/>
                    <a:p>
                      <a:pPr>
                        <a:lnSpc>
                          <a:spcPct val="107000"/>
                        </a:lnSpc>
                        <a:spcAft>
                          <a:spcPts val="0"/>
                        </a:spcAft>
                      </a:pPr>
                      <a:r>
                        <a:rPr lang="pt-BR" sz="8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a:txBody>
                    <a:bodyPr/>
                    <a:lstStyle/>
                    <a:p>
                      <a:pPr>
                        <a:lnSpc>
                          <a:spcPct val="107000"/>
                        </a:lnSpc>
                        <a:spcAft>
                          <a:spcPts val="0"/>
                        </a:spcAft>
                      </a:pPr>
                      <a:r>
                        <a:rPr lang="pt-BR" sz="8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07000"/>
                        </a:lnSpc>
                        <a:spcAft>
                          <a:spcPts val="0"/>
                        </a:spcAft>
                      </a:pPr>
                      <a:r>
                        <a:rPr lang="pt-BR" sz="800" b="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Localizado nos arquivos do</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hMerge="1">
                  <a:txBody>
                    <a:bodyPr/>
                    <a:lstStyle/>
                    <a:p>
                      <a:endParaRPr lang="pt-BR"/>
                    </a:p>
                  </a:txBody>
                  <a:tcPr/>
                </a:tc>
              </a:tr>
              <a:tr h="316883">
                <a:tc gridSpan="2">
                  <a:txBody>
                    <a:bodyPr/>
                    <a:lstStyle/>
                    <a:p>
                      <a:pPr algn="ctr">
                        <a:lnSpc>
                          <a:spcPct val="107000"/>
                        </a:lnSpc>
                        <a:spcAft>
                          <a:spcPts val="0"/>
                        </a:spcAft>
                      </a:pPr>
                      <a:r>
                        <a:rPr lang="pt-BR" sz="800" b="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Título do Documento</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a:txBody>
                    <a:bodyPr/>
                    <a:lstStyle/>
                    <a:p>
                      <a:pPr algn="ctr">
                        <a:lnSpc>
                          <a:spcPct val="107000"/>
                        </a:lnSpc>
                        <a:spcAft>
                          <a:spcPts val="0"/>
                        </a:spcAft>
                      </a:pPr>
                      <a:r>
                        <a:rPr lang="pt-BR" sz="800" b="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Finalidade</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r>
                        <a:rPr lang="pt-BR" sz="8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Investigador / Instituição</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a:txBody>
                    <a:bodyPr/>
                    <a:lstStyle/>
                    <a:p>
                      <a:pPr algn="ctr">
                        <a:lnSpc>
                          <a:spcPct val="107000"/>
                        </a:lnSpc>
                        <a:spcAft>
                          <a:spcPts val="0"/>
                        </a:spcAft>
                      </a:pPr>
                      <a:r>
                        <a:rPr lang="pt-BR" sz="800" b="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Patrocinador</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20021">
                <a:tc>
                  <a:txBody>
                    <a:bodyPr/>
                    <a:lstStyle/>
                    <a:p>
                      <a:pPr algn="ctr">
                        <a:lnSpc>
                          <a:spcPct val="107000"/>
                        </a:lnSpc>
                        <a:spcAft>
                          <a:spcPts val="0"/>
                        </a:spcAft>
                      </a:pPr>
                      <a:r>
                        <a:rPr lang="pt-BR" sz="8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8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CONTROLE NO CENTRO DE ESTUDO DO(</a:t>
                      </a:r>
                      <a:r>
                        <a:rPr lang="pt-BR" sz="800" b="1"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8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PRODUTO(</a:t>
                      </a:r>
                      <a:r>
                        <a:rPr lang="pt-BR" sz="800" b="1"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S</a:t>
                      </a:r>
                      <a:r>
                        <a:rPr lang="pt-BR" sz="8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EM INVESTIGAÇÃO</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8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que os produtos sob investigação foram usados de acordo com o protocolo. Documentar a prestação de contas final de produtos sob investigações recebidos no local do teste, administrados a pacientes. devolvidos pelos pacientes e restituídos ao patrocinador.</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r>
                        <a:rPr lang="pt-BR" sz="8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a:txBody>
                    <a:bodyPr/>
                    <a:lstStyle/>
                    <a:p>
                      <a:pPr algn="ctr">
                        <a:lnSpc>
                          <a:spcPct val="107000"/>
                        </a:lnSpc>
                        <a:spcAft>
                          <a:spcPts val="0"/>
                        </a:spcAft>
                      </a:pPr>
                      <a:r>
                        <a:rPr lang="pt-BR" sz="8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2668">
                <a:tc>
                  <a:txBody>
                    <a:bodyPr/>
                    <a:lstStyle/>
                    <a:p>
                      <a:pPr algn="ctr">
                        <a:lnSpc>
                          <a:spcPct val="107000"/>
                        </a:lnSpc>
                        <a:spcAft>
                          <a:spcPts val="0"/>
                        </a:spcAft>
                      </a:pPr>
                      <a:r>
                        <a:rPr lang="pt-BR" sz="8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8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DOCUMENTAÇÃO DA DESTRUIÇÃO DE PRODUTOS SOB INVESTIGAÇÃO. </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8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a destruição de produtos sob investigação não utilizados, realizada pelo</a:t>
                      </a:r>
                      <a:r>
                        <a:rPr lang="pt-BR" sz="8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r>
                        <a:rPr lang="pt-BR" sz="8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patrocinador ou no centro de estudo.</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lnSpc>
                          <a:spcPct val="107000"/>
                        </a:lnSpc>
                        <a:spcAft>
                          <a:spcPts val="0"/>
                        </a:spcAft>
                      </a:pPr>
                      <a:r>
                        <a:rPr lang="pt-BR" sz="800" dirty="0" err="1">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r>
                        <a:rPr lang="pt-BR" sz="8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(se destruído In loco)</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a:txBody>
                    <a:bodyPr/>
                    <a:lstStyle/>
                    <a:p>
                      <a:pPr algn="ctr">
                        <a:lnSpc>
                          <a:spcPct val="107000"/>
                        </a:lnSpc>
                        <a:spcAft>
                          <a:spcPts val="0"/>
                        </a:spcAft>
                      </a:pPr>
                      <a:r>
                        <a:rPr lang="pt-BR" sz="8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4237">
                <a:tc>
                  <a:txBody>
                    <a:bodyPr/>
                    <a:lstStyle/>
                    <a:p>
                      <a:pPr algn="ctr">
                        <a:lnSpc>
                          <a:spcPct val="107000"/>
                        </a:lnSpc>
                        <a:spcAft>
                          <a:spcPts val="0"/>
                        </a:spcAft>
                      </a:pPr>
                      <a:r>
                        <a:rPr lang="pt-BR" sz="8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8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LISTA DE RANDOMIZAÇÃO DO ESTUDO CONTENDO O CÓDIGO DECIFRADO. </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07000"/>
                        </a:lnSpc>
                        <a:spcAft>
                          <a:spcPts val="0"/>
                        </a:spcAft>
                      </a:pPr>
                      <a:r>
                        <a:rPr lang="pt-BR" sz="8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Permitir a identificação de todos os pacientes no estudo, no caso de necessidade de acompanhamento. A confidencialidade da lista deve ser mantida por um período pré-estabelecido.</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a:txBody>
                    <a:bodyPr/>
                    <a:lstStyle/>
                    <a:p>
                      <a:pPr algn="ctr">
                        <a:lnSpc>
                          <a:spcPct val="107000"/>
                        </a:lnSpc>
                        <a:spcAft>
                          <a:spcPts val="0"/>
                        </a:spcAft>
                      </a:pPr>
                      <a:r>
                        <a:rPr lang="pt-BR" sz="8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8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6883">
                <a:tc>
                  <a:txBody>
                    <a:bodyPr/>
                    <a:lstStyle/>
                    <a:p>
                      <a:pPr algn="ctr">
                        <a:lnSpc>
                          <a:spcPct val="107000"/>
                        </a:lnSpc>
                        <a:spcAft>
                          <a:spcPts val="0"/>
                        </a:spcAft>
                      </a:pPr>
                      <a:r>
                        <a:rPr lang="pt-BR" sz="8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8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CERTIFICADO DE AUDITORIA (se disponível)</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07000"/>
                        </a:lnSpc>
                        <a:spcAft>
                          <a:spcPts val="0"/>
                        </a:spcAft>
                      </a:pPr>
                      <a:r>
                        <a:rPr lang="pt-BR" sz="8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que a auditoria foi realizada.</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a:txBody>
                    <a:bodyPr/>
                    <a:lstStyle/>
                    <a:p>
                      <a:pPr>
                        <a:lnSpc>
                          <a:spcPct val="107000"/>
                        </a:lnSpc>
                        <a:spcAft>
                          <a:spcPts val="0"/>
                        </a:spcAft>
                      </a:pPr>
                      <a:r>
                        <a:rPr lang="pt-BR" sz="8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8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68452">
                <a:tc>
                  <a:txBody>
                    <a:bodyPr/>
                    <a:lstStyle/>
                    <a:p>
                      <a:pPr algn="ctr">
                        <a:lnSpc>
                          <a:spcPct val="107000"/>
                        </a:lnSpc>
                        <a:spcAft>
                          <a:spcPts val="0"/>
                        </a:spcAft>
                      </a:pPr>
                      <a:r>
                        <a:rPr lang="pt-BR" sz="8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8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RELATÓRIO FINAL DE MONITORIZAÇÃO DE FECHAMENTO DO ESTUDO </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07000"/>
                        </a:lnSpc>
                        <a:spcAft>
                          <a:spcPts val="0"/>
                        </a:spcAft>
                      </a:pPr>
                      <a:r>
                        <a:rPr lang="pt-BR" sz="8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Documentar que todas as atividades necessárias para o fechamento do estudo foram concluídas e que as cópias dos documentos essenciais estão arquivadas nos arquivos apropriados.</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a:txBody>
                    <a:bodyPr/>
                    <a:lstStyle/>
                    <a:p>
                      <a:pPr>
                        <a:lnSpc>
                          <a:spcPct val="107000"/>
                        </a:lnSpc>
                        <a:spcAft>
                          <a:spcPts val="0"/>
                        </a:spcAft>
                      </a:pPr>
                      <a:r>
                        <a:rPr lang="pt-BR" sz="8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8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6883">
                <a:tc>
                  <a:txBody>
                    <a:bodyPr/>
                    <a:lstStyle/>
                    <a:p>
                      <a:pPr algn="ctr">
                        <a:lnSpc>
                          <a:spcPct val="107000"/>
                        </a:lnSpc>
                        <a:spcAft>
                          <a:spcPts val="0"/>
                        </a:spcAft>
                      </a:pPr>
                      <a:r>
                        <a:rPr lang="pt-BR" sz="8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pt-BR" sz="800" b="1"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ALOCAÇÃO DE TRATAMENTOS E DOCUMENTAÇÃO DE DECODIFICAÇÃO.</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nSpc>
                          <a:spcPct val="107000"/>
                        </a:lnSpc>
                        <a:spcAft>
                          <a:spcPts val="0"/>
                        </a:spcAft>
                      </a:pPr>
                      <a:r>
                        <a:rPr lang="pt-BR" sz="8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Devolvida ao patrocinador para documentar decodificações possivelmente realizadas.</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pt-BR"/>
                    </a:p>
                  </a:txBody>
                  <a:tcPr/>
                </a:tc>
                <a:tc>
                  <a:txBody>
                    <a:bodyPr/>
                    <a:lstStyle/>
                    <a:p>
                      <a:pPr>
                        <a:lnSpc>
                          <a:spcPct val="107000"/>
                        </a:lnSpc>
                        <a:spcAft>
                          <a:spcPts val="0"/>
                        </a:spcAft>
                      </a:pPr>
                      <a:r>
                        <a:rPr lang="pt-BR" sz="80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 </a:t>
                      </a:r>
                      <a:endParaRPr lang="pt-BR" sz="9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pt-BR" sz="800" dirty="0">
                          <a:solidFill>
                            <a:srgbClr val="2E74B5"/>
                          </a:solidFill>
                          <a:effectLst/>
                          <a:latin typeface="Calibri" panose="020F0502020204030204" pitchFamily="34" charset="0"/>
                          <a:ea typeface="Times New Roman" panose="02020603050405020304" pitchFamily="18" charset="0"/>
                          <a:cs typeface="Calibri" panose="020F0502020204030204" pitchFamily="34" charset="0"/>
                        </a:rPr>
                        <a:t>X</a:t>
                      </a:r>
                      <a:endParaRPr lang="pt-BR" sz="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2657" marR="32657" marT="32657" marB="3265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tângulo 6"/>
          <p:cNvSpPr/>
          <p:nvPr/>
        </p:nvSpPr>
        <p:spPr>
          <a:xfrm>
            <a:off x="8087400" y="5031524"/>
            <a:ext cx="1546804" cy="9426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Fim tabela 3</a:t>
            </a:r>
            <a:endParaRPr lang="pt-BR" dirty="0">
              <a:solidFill>
                <a:schemeClr val="tx1"/>
              </a:solidFill>
            </a:endParaRPr>
          </a:p>
        </p:txBody>
      </p:sp>
    </p:spTree>
    <p:extLst>
      <p:ext uri="{BB962C8B-B14F-4D97-AF65-F5344CB8AC3E}">
        <p14:creationId xmlns:p14="http://schemas.microsoft.com/office/powerpoint/2010/main" val="2002230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dirty="0">
                <a:solidFill>
                  <a:schemeClr val="lt1"/>
                </a:solidFill>
              </a:rPr>
              <a:t>Interação: Texto + </a:t>
            </a:r>
            <a:r>
              <a:rPr lang="pt-BR" sz="1200" dirty="0" err="1" smtClean="0">
                <a:solidFill>
                  <a:schemeClr val="lt1"/>
                </a:solidFill>
              </a:rPr>
              <a:t>Hotspot</a:t>
            </a:r>
            <a:r>
              <a:rPr lang="pt-BR" sz="1200" dirty="0" smtClean="0">
                <a:solidFill>
                  <a:schemeClr val="lt1"/>
                </a:solidFill>
              </a:rPr>
              <a:t> </a:t>
            </a:r>
            <a:r>
              <a:rPr lang="pt-BR" sz="1200" dirty="0" err="1" smtClean="0">
                <a:solidFill>
                  <a:schemeClr val="lt1"/>
                </a:solidFill>
              </a:rPr>
              <a:t>image</a:t>
            </a:r>
            <a:endParaRPr lang="pt-BR" sz="1200" dirty="0">
              <a:solidFill>
                <a:schemeClr val="lt1"/>
              </a:solidFil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10</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903941" y="1068837"/>
            <a:ext cx="7856999" cy="1112413"/>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Documentos Essenciais</a:t>
            </a:r>
          </a:p>
        </p:txBody>
      </p:sp>
      <p:sp>
        <p:nvSpPr>
          <p:cNvPr id="400" name="Google Shape;400;p61"/>
          <p:cNvSpPr txBox="1"/>
          <p:nvPr/>
        </p:nvSpPr>
        <p:spPr>
          <a:xfrm>
            <a:off x="962400" y="1977361"/>
            <a:ext cx="3393031" cy="2333500"/>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Agora </a:t>
            </a:r>
            <a:r>
              <a:rPr lang="pt-BR" sz="1200" dirty="0">
                <a:solidFill>
                  <a:srgbClr val="808284"/>
                </a:solidFill>
              </a:rPr>
              <a:t>que você aprendeu o que são e quais são os Documentos Essenciais, que tal </a:t>
            </a:r>
            <a:r>
              <a:rPr lang="pt-BR" sz="1200" dirty="0" smtClean="0">
                <a:solidFill>
                  <a:srgbClr val="808284"/>
                </a:solidFill>
              </a:rPr>
              <a:t>ver um </a:t>
            </a:r>
            <a:r>
              <a:rPr lang="pt-BR" sz="1200" dirty="0">
                <a:solidFill>
                  <a:srgbClr val="808284"/>
                </a:solidFill>
              </a:rPr>
              <a:t>exemplo prático de como os documentos podem ser organizados no seu centro de pesquisa?</a:t>
            </a:r>
          </a:p>
          <a:p>
            <a:r>
              <a:rPr lang="pt-BR" sz="1200" dirty="0">
                <a:solidFill>
                  <a:srgbClr val="808284"/>
                </a:solidFill>
              </a:rPr>
              <a:t> </a:t>
            </a:r>
          </a:p>
          <a:p>
            <a:r>
              <a:rPr lang="pt-BR" sz="1200" dirty="0">
                <a:solidFill>
                  <a:srgbClr val="808284"/>
                </a:solidFill>
              </a:rPr>
              <a:t>Vamos </a:t>
            </a:r>
            <a:r>
              <a:rPr lang="pt-BR" sz="1200" dirty="0" smtClean="0">
                <a:solidFill>
                  <a:srgbClr val="808284"/>
                </a:solidFill>
              </a:rPr>
              <a:t>lá</a:t>
            </a:r>
            <a:r>
              <a:rPr lang="pt-BR" sz="1200" dirty="0">
                <a:solidFill>
                  <a:srgbClr val="808284"/>
                </a:solidFill>
              </a:rPr>
              <a:t>?</a:t>
            </a: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962399" y="3477763"/>
            <a:ext cx="2779422" cy="121031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em #</a:t>
            </a:r>
            <a:r>
              <a:rPr lang="pt-BR" sz="1200" b="1" dirty="0" err="1" smtClean="0">
                <a:solidFill>
                  <a:srgbClr val="FECE22"/>
                </a:solidFill>
              </a:rPr>
              <a:t>Naprática</a:t>
            </a:r>
            <a:r>
              <a:rPr lang="pt-BR" sz="1200" b="1" dirty="0" smtClean="0">
                <a:solidFill>
                  <a:srgbClr val="FECE22"/>
                </a:solidFill>
              </a:rPr>
              <a:t>.</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Google Shape;398;p61"/>
          <p:cNvSpPr/>
          <p:nvPr/>
        </p:nvSpPr>
        <p:spPr>
          <a:xfrm>
            <a:off x="7772680" y="5232753"/>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10</a:t>
            </a:r>
            <a:endParaRPr sz="1200" b="0" i="0" u="none" strike="noStrike" cap="none" dirty="0">
              <a:solidFill>
                <a:schemeClr val="lt1"/>
              </a:solidFill>
              <a:latin typeface="Arial"/>
              <a:ea typeface="Arial"/>
              <a:cs typeface="Arial"/>
              <a:sym typeface="Arial"/>
            </a:endParaRPr>
          </a:p>
        </p:txBody>
      </p:sp>
      <p:pic>
        <p:nvPicPr>
          <p:cNvPr id="20482" name="Picture 2" descr="contract papers"/>
          <p:cNvPicPr>
            <a:picLocks noChangeAspect="1" noChangeArrowheads="1"/>
          </p:cNvPicPr>
          <p:nvPr/>
        </p:nvPicPr>
        <p:blipFill rotWithShape="1">
          <a:blip r:embed="rId5">
            <a:clrChange>
              <a:clrFrom>
                <a:srgbClr val="4BA2BD"/>
              </a:clrFrom>
              <a:clrTo>
                <a:srgbClr val="4BA2BD">
                  <a:alpha val="0"/>
                </a:srgbClr>
              </a:clrTo>
            </a:clrChange>
            <a:extLst>
              <a:ext uri="{28A0092B-C50C-407E-A947-70E740481C1C}">
                <a14:useLocalDpi xmlns:a14="http://schemas.microsoft.com/office/drawing/2010/main" val="0"/>
              </a:ext>
            </a:extLst>
          </a:blip>
          <a:srcRect r="4871" b="8745"/>
          <a:stretch/>
        </p:blipFill>
        <p:spPr bwMode="auto">
          <a:xfrm>
            <a:off x="5000106" y="1537603"/>
            <a:ext cx="3097148" cy="3070043"/>
          </a:xfrm>
          <a:prstGeom prst="rect">
            <a:avLst/>
          </a:prstGeom>
          <a:noFill/>
          <a:extLst>
            <a:ext uri="{909E8E84-426E-40DD-AFC4-6F175D3DCCD1}">
              <a14:hiddenFill xmlns:a14="http://schemas.microsoft.com/office/drawing/2010/main">
                <a:solidFill>
                  <a:srgbClr val="FFFFFF"/>
                </a:solidFill>
              </a14:hiddenFill>
            </a:ext>
          </a:extLst>
        </p:spPr>
      </p:pic>
      <p:sp>
        <p:nvSpPr>
          <p:cNvPr id="24" name="Retângulo 23"/>
          <p:cNvSpPr/>
          <p:nvPr/>
        </p:nvSpPr>
        <p:spPr>
          <a:xfrm>
            <a:off x="4708242" y="3488165"/>
            <a:ext cx="2808782" cy="707886"/>
          </a:xfrm>
          <a:prstGeom prst="rect">
            <a:avLst/>
          </a:prstGeom>
        </p:spPr>
        <p:txBody>
          <a:bodyPr wrap="none">
            <a:spAutoFit/>
          </a:bodyPr>
          <a:lstStyle/>
          <a:p>
            <a:pPr>
              <a:buSzPts val="2000"/>
            </a:pPr>
            <a:r>
              <a:rPr lang="pt-BR" sz="4000" b="1" dirty="0">
                <a:solidFill>
                  <a:srgbClr val="00A9B2"/>
                </a:solidFill>
                <a:latin typeface="Bahnschrift Light" panose="020B0502040204020203" pitchFamily="34" charset="0"/>
              </a:rPr>
              <a:t>#</a:t>
            </a:r>
            <a:r>
              <a:rPr lang="pt-BR" sz="4000" b="1" dirty="0" err="1">
                <a:solidFill>
                  <a:srgbClr val="00A9B2"/>
                </a:solidFill>
                <a:latin typeface="Bahnschrift Light" panose="020B0502040204020203" pitchFamily="34" charset="0"/>
              </a:rPr>
              <a:t>Naprática</a:t>
            </a:r>
            <a:endParaRPr lang="pt-BR" sz="4000" b="1" dirty="0">
              <a:solidFill>
                <a:srgbClr val="00A9B2"/>
              </a:solidFill>
              <a:latin typeface="Bahnschrift Light" panose="020B0502040204020203" pitchFamily="34" charset="0"/>
            </a:endParaRPr>
          </a:p>
        </p:txBody>
      </p:sp>
      <p:sp>
        <p:nvSpPr>
          <p:cNvPr id="18" name="Retângulo 17"/>
          <p:cNvSpPr/>
          <p:nvPr/>
        </p:nvSpPr>
        <p:spPr>
          <a:xfrm>
            <a:off x="4958503" y="509371"/>
            <a:ext cx="3729271" cy="84788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APÓS CLICAR NA IMAGEM A INTERAÇÃO É QUE AVANCE DE TELA PARA A 11</a:t>
            </a:r>
            <a:endParaRPr lang="pt-BR" dirty="0">
              <a:solidFill>
                <a:schemeClr val="tx1"/>
              </a:solidFill>
            </a:endParaRPr>
          </a:p>
        </p:txBody>
      </p:sp>
    </p:spTree>
    <p:extLst>
      <p:ext uri="{BB962C8B-B14F-4D97-AF65-F5344CB8AC3E}">
        <p14:creationId xmlns:p14="http://schemas.microsoft.com/office/powerpoint/2010/main" val="3949099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dirty="0" smtClean="0">
                <a:solidFill>
                  <a:schemeClr val="lt1"/>
                </a:solidFill>
              </a:rPr>
              <a:t>Texto + </a:t>
            </a:r>
            <a:r>
              <a:rPr lang="pt-BR" sz="1200" dirty="0" err="1" smtClean="0">
                <a:solidFill>
                  <a:schemeClr val="lt1"/>
                </a:solidFill>
              </a:rPr>
              <a:t>Hotspot</a:t>
            </a:r>
            <a:r>
              <a:rPr lang="pt-BR" sz="1200" dirty="0" smtClean="0">
                <a:solidFill>
                  <a:schemeClr val="lt1"/>
                </a:solidFill>
              </a:rPr>
              <a:t> </a:t>
            </a:r>
            <a:r>
              <a:rPr lang="pt-BR" sz="1200" dirty="0" err="1" smtClean="0">
                <a:solidFill>
                  <a:schemeClr val="lt1"/>
                </a:solidFill>
              </a:rPr>
              <a: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39061" y="859249"/>
            <a:ext cx="3790389" cy="1162574"/>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Documentos Essenciais</a:t>
            </a:r>
          </a:p>
        </p:txBody>
      </p:sp>
      <p:sp>
        <p:nvSpPr>
          <p:cNvPr id="400" name="Google Shape;400;p61"/>
          <p:cNvSpPr txBox="1"/>
          <p:nvPr/>
        </p:nvSpPr>
        <p:spPr>
          <a:xfrm>
            <a:off x="923835" y="1958778"/>
            <a:ext cx="3311184" cy="2914375"/>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A </a:t>
            </a:r>
            <a:r>
              <a:rPr lang="pt-BR" sz="1200" dirty="0">
                <a:solidFill>
                  <a:srgbClr val="808284"/>
                </a:solidFill>
              </a:rPr>
              <a:t>pessoa delegada para cuidar dos arquivos pode organizar os documentos em fichários, onde cada divisória contemplará um </a:t>
            </a:r>
            <a:r>
              <a:rPr lang="pt-BR" sz="1200" dirty="0" smtClean="0">
                <a:solidFill>
                  <a:srgbClr val="808284"/>
                </a:solidFill>
              </a:rPr>
              <a:t>tópico.</a:t>
            </a:r>
            <a:endParaRPr sz="1200" dirty="0">
              <a:solidFill>
                <a:srgbClr val="808284"/>
              </a:solidFill>
            </a:endParaRP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887453" y="2673199"/>
            <a:ext cx="3383947"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 “#”.</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4592493" y="1500826"/>
            <a:ext cx="3729271" cy="289381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Imagem descrita a seguir.</a:t>
            </a:r>
            <a:endParaRPr lang="pt-BR" dirty="0">
              <a:solidFill>
                <a:schemeClr val="tx1"/>
              </a:solidFill>
            </a:endParaRPr>
          </a:p>
        </p:txBody>
      </p:sp>
      <p:sp>
        <p:nvSpPr>
          <p:cNvPr id="26" name="Google Shape;398;p61"/>
          <p:cNvSpPr/>
          <p:nvPr/>
        </p:nvSpPr>
        <p:spPr>
          <a:xfrm>
            <a:off x="7772680" y="5195144"/>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11</a:t>
            </a:r>
            <a:endParaRPr sz="1200" b="0" i="0" u="none" strike="noStrike" cap="none" dirty="0">
              <a:solidFill>
                <a:schemeClr val="lt1"/>
              </a:solidFill>
              <a:latin typeface="Arial"/>
              <a:ea typeface="Arial"/>
              <a:cs typeface="Arial"/>
              <a:sym typeface="Arial"/>
            </a:endParaRPr>
          </a:p>
        </p:txBody>
      </p:sp>
      <p:sp>
        <p:nvSpPr>
          <p:cNvPr id="17" name="Retângulo 16"/>
          <p:cNvSpPr/>
          <p:nvPr/>
        </p:nvSpPr>
        <p:spPr>
          <a:xfrm>
            <a:off x="1473979" y="3185132"/>
            <a:ext cx="1667444" cy="461665"/>
          </a:xfrm>
          <a:prstGeom prst="rect">
            <a:avLst/>
          </a:prstGeom>
        </p:spPr>
        <p:txBody>
          <a:bodyPr wrap="none">
            <a:spAutoFit/>
          </a:bodyPr>
          <a:lstStyle/>
          <a:p>
            <a:pPr>
              <a:buSzPts val="2000"/>
            </a:pPr>
            <a:r>
              <a:rPr lang="pt-BR" sz="2400" b="1" dirty="0" smtClean="0">
                <a:solidFill>
                  <a:srgbClr val="00A9B2"/>
                </a:solidFill>
                <a:latin typeface="Bahnschrift Light" panose="020B0502040204020203" pitchFamily="34" charset="0"/>
              </a:rPr>
              <a:t>#</a:t>
            </a:r>
            <a:r>
              <a:rPr lang="pt-BR" sz="2400" b="1" dirty="0" err="1" smtClean="0">
                <a:solidFill>
                  <a:srgbClr val="00A9B2"/>
                </a:solidFill>
                <a:latin typeface="Bahnschrift Light" panose="020B0502040204020203" pitchFamily="34" charset="0"/>
              </a:rPr>
              <a:t>Ficaadica</a:t>
            </a:r>
            <a:endParaRPr lang="pt-BR" sz="2400" b="1" dirty="0">
              <a:solidFill>
                <a:srgbClr val="00A9B2"/>
              </a:solidFill>
              <a:latin typeface="Bahnschrift Light" panose="020B0502040204020203" pitchFamily="34" charset="0"/>
            </a:endParaRPr>
          </a:p>
        </p:txBody>
      </p:sp>
    </p:spTree>
    <p:extLst>
      <p:ext uri="{BB962C8B-B14F-4D97-AF65-F5344CB8AC3E}">
        <p14:creationId xmlns:p14="http://schemas.microsoft.com/office/powerpoint/2010/main" val="17051658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dirty="0" smtClean="0">
                <a:solidFill>
                  <a:schemeClr val="lt1"/>
                </a:solidFill>
              </a:rPr>
              <a:t>Texto + </a:t>
            </a:r>
            <a:r>
              <a:rPr lang="pt-BR" sz="1200" dirty="0" err="1" smtClean="0">
                <a:solidFill>
                  <a:schemeClr val="lt1"/>
                </a:solidFill>
              </a:rPr>
              <a:t>Hotspot</a:t>
            </a:r>
            <a:r>
              <a:rPr lang="pt-BR" sz="1200" dirty="0" smtClean="0">
                <a:solidFill>
                  <a:schemeClr val="lt1"/>
                </a:solidFill>
              </a:rPr>
              <a:t> </a:t>
            </a:r>
            <a:r>
              <a:rPr lang="pt-BR" sz="1200" dirty="0" err="1" smtClean="0">
                <a:solidFill>
                  <a:schemeClr val="lt1"/>
                </a:solidFill>
              </a:rPr>
              <a: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11.1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823720" y="1312262"/>
            <a:ext cx="3790389" cy="1162574"/>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Documentos Essenciais</a:t>
            </a:r>
          </a:p>
        </p:txBody>
      </p:sp>
      <p:sp>
        <p:nvSpPr>
          <p:cNvPr id="400" name="Google Shape;400;p61"/>
          <p:cNvSpPr txBox="1"/>
          <p:nvPr/>
        </p:nvSpPr>
        <p:spPr>
          <a:xfrm>
            <a:off x="923835" y="1958778"/>
            <a:ext cx="3311184" cy="2914375"/>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A </a:t>
            </a:r>
            <a:r>
              <a:rPr lang="pt-BR" sz="1200" dirty="0">
                <a:solidFill>
                  <a:srgbClr val="808284"/>
                </a:solidFill>
              </a:rPr>
              <a:t>pessoa delegada para cuidar dos arquivos pode organizar os documentos em fichários, onde cada divisória contemplará um </a:t>
            </a:r>
            <a:r>
              <a:rPr lang="pt-BR" sz="1200" dirty="0" smtClean="0">
                <a:solidFill>
                  <a:srgbClr val="808284"/>
                </a:solidFill>
              </a:rPr>
              <a:t>tópico.</a:t>
            </a:r>
            <a:endParaRPr sz="1200" dirty="0">
              <a:solidFill>
                <a:srgbClr val="808284"/>
              </a:solidFill>
            </a:endParaRP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887453" y="2673199"/>
            <a:ext cx="3383947"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na “#”.</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4592493" y="1500826"/>
            <a:ext cx="3729271" cy="289381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a:t>
            </a:r>
            <a:r>
              <a:rPr lang="pt-BR" dirty="0" smtClean="0">
                <a:solidFill>
                  <a:schemeClr val="tx1"/>
                </a:solidFill>
              </a:rPr>
              <a:t>Inserir </a:t>
            </a:r>
            <a:r>
              <a:rPr lang="pt-BR" dirty="0">
                <a:solidFill>
                  <a:schemeClr val="tx1"/>
                </a:solidFill>
              </a:rPr>
              <a:t>a imagem de um fichário de </a:t>
            </a:r>
            <a:r>
              <a:rPr lang="pt-BR" dirty="0" smtClean="0">
                <a:solidFill>
                  <a:schemeClr val="tx1"/>
                </a:solidFill>
              </a:rPr>
              <a:t>documentos escrito </a:t>
            </a:r>
            <a:r>
              <a:rPr lang="pt-BR" dirty="0">
                <a:solidFill>
                  <a:schemeClr val="tx1"/>
                </a:solidFill>
              </a:rPr>
              <a:t>na frente: ARQUIVO DO </a:t>
            </a:r>
            <a:r>
              <a:rPr lang="pt-BR" dirty="0" smtClean="0">
                <a:solidFill>
                  <a:schemeClr val="tx1"/>
                </a:solidFill>
              </a:rPr>
              <a:t>PESQUISADOR.</a:t>
            </a:r>
          </a:p>
          <a:p>
            <a:endParaRPr lang="pt-BR" dirty="0">
              <a:solidFill>
                <a:schemeClr val="tx1"/>
              </a:solidFill>
            </a:endParaRPr>
          </a:p>
          <a:p>
            <a:r>
              <a:rPr lang="pt-BR" dirty="0" smtClean="0">
                <a:solidFill>
                  <a:schemeClr val="tx1"/>
                </a:solidFill>
              </a:rPr>
              <a:t>O </a:t>
            </a:r>
            <a:r>
              <a:rPr lang="pt-BR" dirty="0">
                <a:solidFill>
                  <a:schemeClr val="tx1"/>
                </a:solidFill>
              </a:rPr>
              <a:t>aluno </a:t>
            </a:r>
            <a:r>
              <a:rPr lang="pt-BR" dirty="0" smtClean="0">
                <a:solidFill>
                  <a:schemeClr val="tx1"/>
                </a:solidFill>
              </a:rPr>
              <a:t>poderá </a:t>
            </a:r>
            <a:r>
              <a:rPr lang="pt-BR" dirty="0">
                <a:solidFill>
                  <a:schemeClr val="tx1"/>
                </a:solidFill>
              </a:rPr>
              <a:t>clicar em cada divisória com os </a:t>
            </a:r>
            <a:r>
              <a:rPr lang="pt-BR" dirty="0" smtClean="0">
                <a:solidFill>
                  <a:schemeClr val="tx1"/>
                </a:solidFill>
              </a:rPr>
              <a:t>tópicos</a:t>
            </a:r>
            <a:r>
              <a:rPr lang="pt-BR" dirty="0">
                <a:solidFill>
                  <a:schemeClr val="tx1"/>
                </a:solidFill>
              </a:rPr>
              <a:t> </a:t>
            </a:r>
            <a:r>
              <a:rPr lang="pt-BR" dirty="0" smtClean="0">
                <a:solidFill>
                  <a:schemeClr val="tx1"/>
                </a:solidFill>
              </a:rPr>
              <a:t>nos slides a seguir. </a:t>
            </a:r>
            <a:endParaRPr lang="pt-BR" dirty="0">
              <a:solidFill>
                <a:schemeClr val="tx1"/>
              </a:solidFill>
            </a:endParaRPr>
          </a:p>
          <a:p>
            <a:endParaRPr lang="pt-BR" dirty="0" smtClean="0">
              <a:solidFill>
                <a:schemeClr val="tx1"/>
              </a:solidFill>
            </a:endParaRPr>
          </a:p>
          <a:p>
            <a:r>
              <a:rPr lang="pt-BR" dirty="0" smtClean="0">
                <a:solidFill>
                  <a:schemeClr val="tx1"/>
                </a:solidFill>
              </a:rPr>
              <a:t>Se </a:t>
            </a:r>
            <a:r>
              <a:rPr lang="pt-BR" dirty="0">
                <a:solidFill>
                  <a:schemeClr val="tx1"/>
                </a:solidFill>
              </a:rPr>
              <a:t>puder colocar cada divisória com uma cor diferente</a:t>
            </a:r>
            <a:r>
              <a:rPr lang="pt-BR" dirty="0" smtClean="0">
                <a:solidFill>
                  <a:schemeClr val="tx1"/>
                </a:solidFill>
              </a:rPr>
              <a:t>, </a:t>
            </a:r>
            <a:r>
              <a:rPr lang="pt-BR" dirty="0">
                <a:solidFill>
                  <a:schemeClr val="tx1"/>
                </a:solidFill>
              </a:rPr>
              <a:t>seguindo a mesma cor nas subdivisões. Pode abrir um balão de comentário quando houver parênteses após o tópico</a:t>
            </a:r>
            <a:r>
              <a:rPr lang="pt-BR" dirty="0" smtClean="0">
                <a:solidFill>
                  <a:schemeClr val="tx1"/>
                </a:solidFill>
              </a:rPr>
              <a:t>.</a:t>
            </a:r>
            <a:endParaRPr lang="pt-BR" dirty="0">
              <a:solidFill>
                <a:schemeClr val="tx1"/>
              </a:solidFill>
            </a:endParaRPr>
          </a:p>
        </p:txBody>
      </p:sp>
      <p:sp>
        <p:nvSpPr>
          <p:cNvPr id="26" name="Google Shape;398;p61"/>
          <p:cNvSpPr/>
          <p:nvPr/>
        </p:nvSpPr>
        <p:spPr>
          <a:xfrm>
            <a:off x="7772680" y="5195144"/>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11.1</a:t>
            </a:r>
            <a:endParaRPr sz="1200" b="0" i="0" u="none" strike="noStrike" cap="none" dirty="0">
              <a:solidFill>
                <a:schemeClr val="lt1"/>
              </a:solidFill>
              <a:latin typeface="Arial"/>
              <a:ea typeface="Arial"/>
              <a:cs typeface="Arial"/>
              <a:sym typeface="Arial"/>
            </a:endParaRPr>
          </a:p>
        </p:txBody>
      </p:sp>
      <p:sp>
        <p:nvSpPr>
          <p:cNvPr id="17" name="Retângulo 16"/>
          <p:cNvSpPr/>
          <p:nvPr/>
        </p:nvSpPr>
        <p:spPr>
          <a:xfrm>
            <a:off x="1473979" y="3185132"/>
            <a:ext cx="1667444" cy="461665"/>
          </a:xfrm>
          <a:prstGeom prst="rect">
            <a:avLst/>
          </a:prstGeom>
        </p:spPr>
        <p:txBody>
          <a:bodyPr wrap="none">
            <a:spAutoFit/>
          </a:bodyPr>
          <a:lstStyle/>
          <a:p>
            <a:pPr>
              <a:buSzPts val="2000"/>
            </a:pPr>
            <a:r>
              <a:rPr lang="pt-BR" sz="2400" b="1" dirty="0" smtClean="0">
                <a:solidFill>
                  <a:srgbClr val="00A9B2"/>
                </a:solidFill>
                <a:latin typeface="Bahnschrift Light" panose="020B0502040204020203" pitchFamily="34" charset="0"/>
              </a:rPr>
              <a:t>#</a:t>
            </a:r>
            <a:r>
              <a:rPr lang="pt-BR" sz="2400" b="1" dirty="0" err="1" smtClean="0">
                <a:solidFill>
                  <a:srgbClr val="00A9B2"/>
                </a:solidFill>
                <a:latin typeface="Bahnschrift Light" panose="020B0502040204020203" pitchFamily="34" charset="0"/>
              </a:rPr>
              <a:t>Ficaadica</a:t>
            </a:r>
            <a:endParaRPr lang="pt-BR" sz="2400" b="1" dirty="0">
              <a:solidFill>
                <a:srgbClr val="00A9B2"/>
              </a:solidFill>
              <a:latin typeface="Bahnschrift Light" panose="020B0502040204020203" pitchFamily="34" charset="0"/>
            </a:endParaRPr>
          </a:p>
        </p:txBody>
      </p:sp>
      <p:sp>
        <p:nvSpPr>
          <p:cNvPr id="5" name="Retângulo 4"/>
          <p:cNvSpPr/>
          <p:nvPr/>
        </p:nvSpPr>
        <p:spPr>
          <a:xfrm>
            <a:off x="1243874" y="3870363"/>
            <a:ext cx="2574937" cy="646331"/>
          </a:xfrm>
          <a:prstGeom prst="rect">
            <a:avLst/>
          </a:prstGeom>
          <a:solidFill>
            <a:schemeClr val="bg2">
              <a:lumMod val="20000"/>
              <a:lumOff val="80000"/>
            </a:schemeClr>
          </a:solidFill>
        </p:spPr>
        <p:txBody>
          <a:bodyPr wrap="square">
            <a:spAutoFit/>
          </a:bodyPr>
          <a:lstStyle/>
          <a:p>
            <a:pPr algn="ctr"/>
            <a:r>
              <a:rPr lang="pt-BR" sz="1200" dirty="0">
                <a:solidFill>
                  <a:srgbClr val="808284"/>
                </a:solidFill>
              </a:rPr>
              <a:t>I</a:t>
            </a:r>
            <a:r>
              <a:rPr lang="pt-BR" sz="1200" dirty="0" smtClean="0">
                <a:solidFill>
                  <a:srgbClr val="808284"/>
                </a:solidFill>
              </a:rPr>
              <a:t>nserir </a:t>
            </a:r>
            <a:r>
              <a:rPr lang="pt-BR" sz="1200" dirty="0">
                <a:solidFill>
                  <a:srgbClr val="808284"/>
                </a:solidFill>
              </a:rPr>
              <a:t>um índice dos tópicos na primeira página do </a:t>
            </a:r>
            <a:r>
              <a:rPr lang="pt-BR" sz="1200" dirty="0" smtClean="0">
                <a:solidFill>
                  <a:srgbClr val="808284"/>
                </a:solidFill>
              </a:rPr>
              <a:t>arquivo facilita </a:t>
            </a:r>
            <a:r>
              <a:rPr lang="pt-BR" sz="1200" dirty="0">
                <a:solidFill>
                  <a:srgbClr val="808284"/>
                </a:solidFill>
              </a:rPr>
              <a:t>a </a:t>
            </a:r>
            <a:r>
              <a:rPr lang="pt-BR" sz="1200" dirty="0" smtClean="0">
                <a:solidFill>
                  <a:srgbClr val="808284"/>
                </a:solidFill>
              </a:rPr>
              <a:t>busca!</a:t>
            </a:r>
            <a:endParaRPr lang="pt-BR" sz="1200" dirty="0">
              <a:solidFill>
                <a:srgbClr val="808284"/>
              </a:solidFill>
            </a:endParaRPr>
          </a:p>
        </p:txBody>
      </p:sp>
    </p:spTree>
    <p:extLst>
      <p:ext uri="{BB962C8B-B14F-4D97-AF65-F5344CB8AC3E}">
        <p14:creationId xmlns:p14="http://schemas.microsoft.com/office/powerpoint/2010/main" val="4058525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lvl="0">
              <a:buSzPts val="1200"/>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dirty="0">
                <a:solidFill>
                  <a:schemeClr val="lt1"/>
                </a:solidFill>
              </a:rPr>
              <a:t>Imagem</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2</a:t>
            </a:r>
            <a:endParaRPr sz="1200" b="0" i="0" u="none" strike="noStrike" cap="none" dirty="0">
              <a:solidFill>
                <a:schemeClr val="lt1"/>
              </a:solidFill>
              <a:latin typeface="Arial"/>
              <a:ea typeface="Arial"/>
              <a:cs typeface="Arial"/>
              <a:sym typeface="Aria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5" name="Retângulo 14"/>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Google Shape;389;p60"/>
          <p:cNvSpPr txBox="1"/>
          <p:nvPr/>
        </p:nvSpPr>
        <p:spPr>
          <a:xfrm>
            <a:off x="896426" y="4531257"/>
            <a:ext cx="3078436" cy="335006"/>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pt-BR" sz="1200" b="1" i="0" u="none" strike="noStrike" cap="none" dirty="0" smtClean="0">
                <a:solidFill>
                  <a:srgbClr val="FBBD4D"/>
                </a:solidFill>
                <a:latin typeface="Arial"/>
                <a:ea typeface="Arial"/>
                <a:cs typeface="Arial"/>
                <a:sym typeface="Arial"/>
              </a:rPr>
              <a:t>Siga para próxima tela.</a:t>
            </a:r>
            <a:endParaRPr sz="1200" b="1" i="0" u="none" strike="noStrike" cap="none" dirty="0">
              <a:solidFill>
                <a:srgbClr val="FBBD4D"/>
              </a:solidFill>
              <a:latin typeface="Arial"/>
              <a:ea typeface="Arial"/>
              <a:cs typeface="Arial"/>
              <a:sym typeface="Arial"/>
            </a:endParaRPr>
          </a:p>
        </p:txBody>
      </p:sp>
      <p:sp>
        <p:nvSpPr>
          <p:cNvPr id="21" name="Google Shape;398;p61"/>
          <p:cNvSpPr/>
          <p:nvPr/>
        </p:nvSpPr>
        <p:spPr>
          <a:xfrm>
            <a:off x="7953152" y="5344871"/>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2</a:t>
            </a:r>
            <a:endParaRPr sz="1200" b="0" i="0" u="none" strike="noStrike" cap="none" dirty="0">
              <a:solidFill>
                <a:schemeClr val="lt1"/>
              </a:solidFill>
              <a:latin typeface="Arial"/>
              <a:ea typeface="Arial"/>
              <a:cs typeface="Arial"/>
              <a:sym typeface="Arial"/>
            </a:endParaRPr>
          </a:p>
        </p:txBody>
      </p:sp>
      <p:sp>
        <p:nvSpPr>
          <p:cNvPr id="22" name="Google Shape;399;p61"/>
          <p:cNvSpPr txBox="1"/>
          <p:nvPr/>
        </p:nvSpPr>
        <p:spPr>
          <a:xfrm>
            <a:off x="896426" y="900598"/>
            <a:ext cx="5083136" cy="1238620"/>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smtClean="0">
                <a:solidFill>
                  <a:srgbClr val="00A9B2"/>
                </a:solidFill>
              </a:rPr>
              <a:t>Pesquisador </a:t>
            </a:r>
            <a:r>
              <a:rPr lang="pt-BR" sz="2000" b="1" dirty="0">
                <a:solidFill>
                  <a:srgbClr val="00A9B2"/>
                </a:solidFill>
              </a:rPr>
              <a:t>e Patrocinador: </a:t>
            </a:r>
            <a:endParaRPr lang="pt-BR" sz="2000" b="1" dirty="0" smtClean="0">
              <a:solidFill>
                <a:srgbClr val="00A9B2"/>
              </a:solidFill>
            </a:endParaRPr>
          </a:p>
          <a:p>
            <a:pPr lvl="0">
              <a:buSzPts val="2000"/>
            </a:pPr>
            <a:r>
              <a:rPr lang="pt-BR" sz="2000" b="1" dirty="0" smtClean="0">
                <a:solidFill>
                  <a:srgbClr val="00A9B2"/>
                </a:solidFill>
              </a:rPr>
              <a:t>papéis </a:t>
            </a:r>
            <a:r>
              <a:rPr lang="pt-BR" sz="2000" b="1" dirty="0">
                <a:solidFill>
                  <a:srgbClr val="00A9B2"/>
                </a:solidFill>
              </a:rPr>
              <a:t>e responsabilidades </a:t>
            </a:r>
            <a:endParaRPr sz="2000" b="1" dirty="0">
              <a:solidFill>
                <a:srgbClr val="00A9B2"/>
              </a:solidFill>
            </a:endParaRPr>
          </a:p>
        </p:txBody>
      </p:sp>
      <p:sp>
        <p:nvSpPr>
          <p:cNvPr id="23" name="Google Shape;400;p61"/>
          <p:cNvSpPr txBox="1"/>
          <p:nvPr/>
        </p:nvSpPr>
        <p:spPr>
          <a:xfrm>
            <a:off x="891128" y="2031985"/>
            <a:ext cx="3259117" cy="2339784"/>
          </a:xfrm>
          <a:prstGeom prst="rect">
            <a:avLst/>
          </a:prstGeom>
          <a:solidFill>
            <a:schemeClr val="bg1"/>
          </a:solidFill>
          <a:ln>
            <a:noFill/>
          </a:ln>
        </p:spPr>
        <p:txBody>
          <a:bodyPr spcFirstLastPara="1" wrap="square" lIns="91425" tIns="45700" rIns="91425" bIns="45700" anchor="t" anchorCtr="0">
            <a:noAutofit/>
          </a:bodyPr>
          <a:lstStyle/>
          <a:p>
            <a:pPr>
              <a:buSzPts val="1600"/>
            </a:pPr>
            <a:r>
              <a:rPr lang="pt-BR" sz="1200" dirty="0" smtClean="0">
                <a:solidFill>
                  <a:srgbClr val="808284"/>
                </a:solidFill>
              </a:rPr>
              <a:t>Dentre </a:t>
            </a:r>
            <a:r>
              <a:rPr lang="pt-BR" sz="1200" dirty="0">
                <a:solidFill>
                  <a:srgbClr val="808284"/>
                </a:solidFill>
              </a:rPr>
              <a:t>os atores da pesquisa clínica, além dos participantes de pesquisa e das instâncias regulatórias, estão também o </a:t>
            </a:r>
            <a:r>
              <a:rPr lang="pt-BR" sz="1200" u="sng" dirty="0" smtClean="0">
                <a:solidFill>
                  <a:srgbClr val="FF0000"/>
                </a:solidFill>
              </a:rPr>
              <a:t>pesquisador responsável</a:t>
            </a:r>
            <a:r>
              <a:rPr lang="pt-BR" sz="1200" dirty="0" smtClean="0">
                <a:solidFill>
                  <a:srgbClr val="FF0000"/>
                </a:solidFill>
              </a:rPr>
              <a:t> </a:t>
            </a:r>
            <a:r>
              <a:rPr lang="pt-BR" sz="1200" dirty="0" smtClean="0">
                <a:solidFill>
                  <a:srgbClr val="808284"/>
                </a:solidFill>
              </a:rPr>
              <a:t>e </a:t>
            </a:r>
            <a:r>
              <a:rPr lang="pt-BR" sz="1200" dirty="0">
                <a:solidFill>
                  <a:srgbClr val="808284"/>
                </a:solidFill>
              </a:rPr>
              <a:t>o patrocinador. </a:t>
            </a:r>
            <a:endParaRPr lang="pt-BR" sz="1200" dirty="0" smtClean="0">
              <a:solidFill>
                <a:srgbClr val="808284"/>
              </a:solidFill>
            </a:endParaRPr>
          </a:p>
          <a:p>
            <a:pPr>
              <a:buSzPts val="1600"/>
            </a:pPr>
            <a:endParaRPr lang="pt-BR" sz="1200" dirty="0" smtClean="0">
              <a:solidFill>
                <a:srgbClr val="808284"/>
              </a:solidFill>
            </a:endParaRPr>
          </a:p>
          <a:p>
            <a:pPr>
              <a:buSzPts val="1600"/>
            </a:pPr>
            <a:r>
              <a:rPr lang="pt-BR" sz="1200" dirty="0">
                <a:solidFill>
                  <a:srgbClr val="808284"/>
                </a:solidFill>
              </a:rPr>
              <a:t>Outros membros da equipe, designados Pesquisadores ou </a:t>
            </a:r>
            <a:r>
              <a:rPr lang="pt-BR" sz="1200" dirty="0" err="1">
                <a:solidFill>
                  <a:srgbClr val="808284"/>
                </a:solidFill>
              </a:rPr>
              <a:t>Subinvestigadores</a:t>
            </a:r>
            <a:r>
              <a:rPr lang="pt-BR" sz="1200" dirty="0">
                <a:solidFill>
                  <a:srgbClr val="808284"/>
                </a:solidFill>
              </a:rPr>
              <a:t>, são corresponsáveis pela integridade e bem-estar dos participantes da </a:t>
            </a:r>
            <a:r>
              <a:rPr lang="pt-BR" sz="1200" dirty="0" smtClean="0">
                <a:solidFill>
                  <a:srgbClr val="808284"/>
                </a:solidFill>
              </a:rPr>
              <a:t>pesquisa, e </a:t>
            </a:r>
            <a:r>
              <a:rPr lang="pt-BR" sz="1200" dirty="0">
                <a:solidFill>
                  <a:srgbClr val="808284"/>
                </a:solidFill>
              </a:rPr>
              <a:t>realizam procedimentos críticos e/ou tomam decisões importantes relativas ao </a:t>
            </a:r>
            <a:r>
              <a:rPr lang="pt-BR" sz="1200" dirty="0" smtClean="0">
                <a:solidFill>
                  <a:srgbClr val="808284"/>
                </a:solidFill>
              </a:rPr>
              <a:t>ensaio, supervisionados </a:t>
            </a:r>
            <a:r>
              <a:rPr lang="pt-BR" sz="1200" dirty="0">
                <a:solidFill>
                  <a:srgbClr val="808284"/>
                </a:solidFill>
              </a:rPr>
              <a:t>pelo </a:t>
            </a:r>
            <a:r>
              <a:rPr lang="pt-BR" sz="1200" dirty="0" smtClean="0">
                <a:solidFill>
                  <a:srgbClr val="808284"/>
                </a:solidFill>
              </a:rPr>
              <a:t>pesquisador responsável. </a:t>
            </a:r>
            <a:endParaRPr lang="pt-BR" sz="1200" dirty="0">
              <a:solidFill>
                <a:srgbClr val="808284"/>
              </a:solidFill>
            </a:endParaRPr>
          </a:p>
          <a:p>
            <a:pPr>
              <a:buSzPts val="1600"/>
            </a:pPr>
            <a:endParaRPr lang="pt-BR" sz="1200" dirty="0">
              <a:solidFill>
                <a:srgbClr val="808284"/>
              </a:solidFill>
            </a:endParaRPr>
          </a:p>
        </p:txBody>
      </p:sp>
      <p:sp>
        <p:nvSpPr>
          <p:cNvPr id="17" name="Retângulo 16"/>
          <p:cNvSpPr/>
          <p:nvPr/>
        </p:nvSpPr>
        <p:spPr>
          <a:xfrm>
            <a:off x="5205409" y="1868620"/>
            <a:ext cx="3036223" cy="251962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U</a:t>
            </a:r>
            <a:r>
              <a:rPr lang="pt-BR" b="1" dirty="0" smtClean="0">
                <a:solidFill>
                  <a:schemeClr val="tx1"/>
                </a:solidFill>
              </a:rPr>
              <a:t>ma  imagem vetorizada representativa dos </a:t>
            </a:r>
            <a:r>
              <a:rPr lang="pt-BR" b="1" dirty="0">
                <a:solidFill>
                  <a:schemeClr val="tx1"/>
                </a:solidFill>
              </a:rPr>
              <a:t>participantes de pesquisa, das instâncias regulatórias, do Investigador e do patrocinador ligados por um círculo. </a:t>
            </a:r>
            <a:endParaRPr lang="pt-BR" b="1" dirty="0" smtClean="0">
              <a:solidFill>
                <a:schemeClr val="tx1"/>
              </a:solidFill>
            </a:endParaRPr>
          </a:p>
          <a:p>
            <a:pPr algn="ctr"/>
            <a:endParaRPr lang="pt-BR" b="1" dirty="0">
              <a:solidFill>
                <a:schemeClr val="tx1"/>
              </a:solidFill>
            </a:endParaRPr>
          </a:p>
          <a:p>
            <a:pPr algn="ctr"/>
            <a:r>
              <a:rPr lang="pt-BR" b="1" dirty="0" smtClean="0">
                <a:solidFill>
                  <a:schemeClr val="tx1"/>
                </a:solidFill>
              </a:rPr>
              <a:t>Somente </a:t>
            </a:r>
            <a:r>
              <a:rPr lang="pt-BR" b="1" dirty="0">
                <a:solidFill>
                  <a:schemeClr val="tx1"/>
                </a:solidFill>
              </a:rPr>
              <a:t>o investigador e o patrocinador ficam coloridos, os demais permanecem em marca d’água.</a:t>
            </a:r>
            <a:endParaRPr lang="pt-BR" dirty="0">
              <a:solidFill>
                <a:schemeClr val="tx1"/>
              </a:solidFill>
            </a:endParaRPr>
          </a:p>
        </p:txBody>
      </p:sp>
      <p:sp>
        <p:nvSpPr>
          <p:cNvPr id="18" name="Retângulo 17"/>
          <p:cNvSpPr/>
          <p:nvPr/>
        </p:nvSpPr>
        <p:spPr>
          <a:xfrm>
            <a:off x="-2201627" y="767290"/>
            <a:ext cx="2726504" cy="2115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t>Pesquisador responsável, pesquisador principal e investigador principal</a:t>
            </a:r>
            <a:r>
              <a:rPr lang="pt-BR" dirty="0" smtClean="0"/>
              <a:t>, </a:t>
            </a:r>
            <a:r>
              <a:rPr lang="pt-BR" dirty="0"/>
              <a:t>são algumas das denominações atribuídas àquele que lidera a equipe e se responsabiliza, inclusive legalmente, pela condução de </a:t>
            </a:r>
            <a:r>
              <a:rPr lang="pt-BR" dirty="0" smtClean="0"/>
              <a:t>estudos/ensaios </a:t>
            </a:r>
            <a:r>
              <a:rPr lang="pt-BR" dirty="0"/>
              <a:t>clínicos.</a:t>
            </a:r>
          </a:p>
        </p:txBody>
      </p:sp>
      <p:cxnSp>
        <p:nvCxnSpPr>
          <p:cNvPr id="5" name="Conector reto 4"/>
          <p:cNvCxnSpPr/>
          <p:nvPr/>
        </p:nvCxnSpPr>
        <p:spPr>
          <a:xfrm flipH="1" flipV="1">
            <a:off x="465649" y="2447169"/>
            <a:ext cx="470389" cy="30397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532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286000" y="257761"/>
            <a:ext cx="4572000" cy="5262979"/>
          </a:xfrm>
          <a:prstGeom prst="rect">
            <a:avLst/>
          </a:prstGeom>
        </p:spPr>
        <p:txBody>
          <a:bodyPr>
            <a:spAutoFit/>
          </a:bodyPr>
          <a:lstStyle/>
          <a:p>
            <a:r>
              <a:rPr lang="pt-BR" dirty="0">
                <a:latin typeface="Calibri" panose="020F0502020204030204" pitchFamily="34" charset="0"/>
                <a:ea typeface="Calibri" panose="020F0502020204030204" pitchFamily="34" charset="0"/>
              </a:rPr>
              <a:t>*Tópicos: </a:t>
            </a:r>
          </a:p>
          <a:p>
            <a:r>
              <a:rPr lang="pt-BR" dirty="0">
                <a:latin typeface="Calibri" panose="020F0502020204030204" pitchFamily="34" charset="0"/>
                <a:ea typeface="Calibri" panose="020F0502020204030204" pitchFamily="34" charset="0"/>
              </a:rPr>
              <a:t>1. Lista de contatos do Ensaio Clínico </a:t>
            </a:r>
          </a:p>
          <a:p>
            <a:r>
              <a:rPr lang="pt-BR" dirty="0">
                <a:latin typeface="Calibri" panose="020F0502020204030204" pitchFamily="34" charset="0"/>
                <a:ea typeface="Calibri" panose="020F0502020204030204" pitchFamily="34" charset="0"/>
              </a:rPr>
              <a:t>(Investigador, coordenadoras, enfermeiras, farmacêuticos, </a:t>
            </a:r>
            <a:r>
              <a:rPr lang="pt-BR" dirty="0" err="1">
                <a:latin typeface="Calibri" panose="020F0502020204030204" pitchFamily="34" charset="0"/>
                <a:ea typeface="Calibri" panose="020F0502020204030204" pitchFamily="34" charset="0"/>
              </a:rPr>
              <a:t>etc</a:t>
            </a:r>
            <a:r>
              <a:rPr lang="pt-BR" dirty="0">
                <a:latin typeface="Calibri" panose="020F0502020204030204" pitchFamily="34" charset="0"/>
                <a:ea typeface="Calibri" panose="020F0502020204030204" pitchFamily="34" charset="0"/>
              </a:rPr>
              <a:t>) </a:t>
            </a:r>
          </a:p>
          <a:p>
            <a:r>
              <a:rPr lang="pt-BR" dirty="0">
                <a:latin typeface="Calibri" panose="020F0502020204030204" pitchFamily="34" charset="0"/>
                <a:ea typeface="Calibri" panose="020F0502020204030204" pitchFamily="34" charset="0"/>
              </a:rPr>
              <a:t>2. Currículos, Licenças Profissionais e treinamentos </a:t>
            </a:r>
          </a:p>
          <a:p>
            <a:r>
              <a:rPr lang="pt-BR" dirty="0">
                <a:latin typeface="Calibri" panose="020F0502020204030204" pitchFamily="34" charset="0"/>
                <a:ea typeface="Calibri" panose="020F0502020204030204" pitchFamily="34" charset="0"/>
              </a:rPr>
              <a:t>3. Manual de procedimentos do ensaio clínico</a:t>
            </a:r>
          </a:p>
          <a:p>
            <a:r>
              <a:rPr lang="pt-BR" dirty="0">
                <a:latin typeface="Calibri" panose="020F0502020204030204" pitchFamily="34" charset="0"/>
                <a:ea typeface="Calibri" panose="020F0502020204030204" pitchFamily="34" charset="0"/>
              </a:rPr>
              <a:t>4. Planos de Gerenciamento do ensaio clínico </a:t>
            </a:r>
          </a:p>
          <a:p>
            <a:pPr indent="180340"/>
            <a:r>
              <a:rPr lang="pt-BR" dirty="0">
                <a:latin typeface="Calibri" panose="020F0502020204030204" pitchFamily="34" charset="0"/>
                <a:ea typeface="Calibri" panose="020F0502020204030204" pitchFamily="34" charset="0"/>
              </a:rPr>
              <a:t>4.1.Plano de gerenciamento de documentos essenciais </a:t>
            </a:r>
          </a:p>
          <a:p>
            <a:pPr indent="180340"/>
            <a:r>
              <a:rPr lang="pt-BR" dirty="0">
                <a:latin typeface="Calibri" panose="020F0502020204030204" pitchFamily="34" charset="0"/>
                <a:ea typeface="Calibri" panose="020F0502020204030204" pitchFamily="34" charset="0"/>
              </a:rPr>
              <a:t>4.2.Plano de monitoria </a:t>
            </a:r>
          </a:p>
          <a:p>
            <a:pPr indent="180340"/>
            <a:r>
              <a:rPr lang="pt-BR" dirty="0">
                <a:latin typeface="Calibri" panose="020F0502020204030204" pitchFamily="34" charset="0"/>
                <a:ea typeface="Calibri" panose="020F0502020204030204" pitchFamily="34" charset="0"/>
              </a:rPr>
              <a:t>4.3.Plano de gerenciamento de dados </a:t>
            </a:r>
          </a:p>
          <a:p>
            <a:pPr indent="180340"/>
            <a:r>
              <a:rPr lang="pt-BR" dirty="0">
                <a:latin typeface="Calibri" panose="020F0502020204030204" pitchFamily="34" charset="0"/>
                <a:ea typeface="Calibri" panose="020F0502020204030204" pitchFamily="34" charset="0"/>
              </a:rPr>
              <a:t>4.4.Plano de gerenciamento de eventos adversos </a:t>
            </a:r>
          </a:p>
          <a:p>
            <a:r>
              <a:rPr lang="pt-BR" dirty="0">
                <a:latin typeface="Calibri" panose="020F0502020204030204" pitchFamily="34" charset="0"/>
                <a:ea typeface="Calibri" panose="020F0502020204030204" pitchFamily="34" charset="0"/>
              </a:rPr>
              <a:t>5. Protocolo do Ensaio Clínico (incluindo emendas) </a:t>
            </a:r>
          </a:p>
          <a:p>
            <a:pPr indent="180340"/>
            <a:r>
              <a:rPr lang="pt-BR" dirty="0">
                <a:latin typeface="Calibri" panose="020F0502020204030204" pitchFamily="34" charset="0"/>
                <a:ea typeface="Calibri" panose="020F0502020204030204" pitchFamily="34" charset="0"/>
              </a:rPr>
              <a:t>5.1.Página de assinatura do Protocolo/Emendas </a:t>
            </a:r>
          </a:p>
          <a:p>
            <a:r>
              <a:rPr lang="pt-BR" dirty="0">
                <a:latin typeface="Calibri" panose="020F0502020204030204" pitchFamily="34" charset="0"/>
                <a:ea typeface="Calibri" panose="020F0502020204030204" pitchFamily="34" charset="0"/>
              </a:rPr>
              <a:t>6. Termo de Consentimento Livre e Esclarecido (aprovado pelo CEP/CONEP) </a:t>
            </a:r>
          </a:p>
          <a:p>
            <a:r>
              <a:rPr lang="pt-BR" dirty="0">
                <a:latin typeface="Calibri" panose="020F0502020204030204" pitchFamily="34" charset="0"/>
                <a:ea typeface="Calibri" panose="020F0502020204030204" pitchFamily="34" charset="0"/>
              </a:rPr>
              <a:t>7. Brochura do Investigador</a:t>
            </a:r>
          </a:p>
          <a:p>
            <a:pPr indent="180340"/>
            <a:r>
              <a:rPr lang="pt-BR" dirty="0">
                <a:latin typeface="Calibri" panose="020F0502020204030204" pitchFamily="34" charset="0"/>
                <a:ea typeface="Calibri" panose="020F0502020204030204" pitchFamily="34" charset="0"/>
              </a:rPr>
              <a:t>7.1.Recibo da Brochura do Investigador (se aplicável) </a:t>
            </a:r>
          </a:p>
          <a:p>
            <a:r>
              <a:rPr lang="pt-BR" dirty="0">
                <a:latin typeface="Calibri" panose="020F0502020204030204" pitchFamily="34" charset="0"/>
                <a:ea typeface="Calibri" panose="020F0502020204030204" pitchFamily="34" charset="0"/>
              </a:rPr>
              <a:t>8. Comunicação com o CEP/CONEP </a:t>
            </a:r>
          </a:p>
          <a:p>
            <a:pPr indent="180340"/>
            <a:r>
              <a:rPr lang="pt-BR" dirty="0">
                <a:latin typeface="Calibri" panose="020F0502020204030204" pitchFamily="34" charset="0"/>
                <a:ea typeface="Calibri" panose="020F0502020204030204" pitchFamily="34" charset="0"/>
              </a:rPr>
              <a:t>8.1.Submissão inicial do projeto ao CEP/CONEP </a:t>
            </a:r>
          </a:p>
          <a:p>
            <a:pPr indent="180340"/>
            <a:r>
              <a:rPr lang="pt-BR" dirty="0">
                <a:latin typeface="Calibri" panose="020F0502020204030204" pitchFamily="34" charset="0"/>
                <a:ea typeface="Calibri" panose="020F0502020204030204" pitchFamily="34" charset="0"/>
              </a:rPr>
              <a:t>8.2.Aprovação inicial do projeto no CEP/CONEP </a:t>
            </a:r>
          </a:p>
          <a:p>
            <a:pPr indent="180340"/>
            <a:r>
              <a:rPr lang="pt-BR" dirty="0">
                <a:latin typeface="Calibri" panose="020F0502020204030204" pitchFamily="34" charset="0"/>
                <a:ea typeface="Calibri" panose="020F0502020204030204" pitchFamily="34" charset="0"/>
              </a:rPr>
              <a:t>8.3.Submissões subsequentes do projeto ao CEP/CONEP </a:t>
            </a:r>
          </a:p>
          <a:p>
            <a:pPr indent="180340"/>
            <a:r>
              <a:rPr lang="pt-BR" dirty="0">
                <a:latin typeface="Calibri" panose="020F0502020204030204" pitchFamily="34" charset="0"/>
                <a:ea typeface="Calibri" panose="020F0502020204030204" pitchFamily="34" charset="0"/>
              </a:rPr>
              <a:t>8.4.Aprovações subsequentes do projeto no CEP/CONEP </a:t>
            </a:r>
          </a:p>
          <a:p>
            <a:pPr indent="180340"/>
            <a:r>
              <a:rPr lang="pt-BR" dirty="0">
                <a:latin typeface="Calibri" panose="020F0502020204030204" pitchFamily="34" charset="0"/>
                <a:ea typeface="Calibri" panose="020F0502020204030204" pitchFamily="34" charset="0"/>
              </a:rPr>
              <a:t>8.5.Lista de membros do CEP </a:t>
            </a:r>
          </a:p>
          <a:p>
            <a:pPr indent="180340"/>
            <a:r>
              <a:rPr lang="pt-BR" dirty="0">
                <a:latin typeface="Calibri" panose="020F0502020204030204" pitchFamily="34" charset="0"/>
                <a:ea typeface="Calibri" panose="020F0502020204030204" pitchFamily="34" charset="0"/>
              </a:rPr>
              <a:t>8.6.Aprovação do CEP na CONEP </a:t>
            </a:r>
          </a:p>
        </p:txBody>
      </p:sp>
    </p:spTree>
    <p:extLst>
      <p:ext uri="{BB962C8B-B14F-4D97-AF65-F5344CB8AC3E}">
        <p14:creationId xmlns:p14="http://schemas.microsoft.com/office/powerpoint/2010/main" val="2594339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286000" y="574580"/>
            <a:ext cx="4572000" cy="4832092"/>
          </a:xfrm>
          <a:prstGeom prst="rect">
            <a:avLst/>
          </a:prstGeom>
        </p:spPr>
        <p:txBody>
          <a:bodyPr>
            <a:spAutoFit/>
          </a:bodyPr>
          <a:lstStyle/>
          <a:p>
            <a:r>
              <a:rPr lang="pt-BR" dirty="0">
                <a:latin typeface="Calibri" panose="020F0502020204030204" pitchFamily="34" charset="0"/>
                <a:ea typeface="Calibri" panose="020F0502020204030204" pitchFamily="34" charset="0"/>
              </a:rPr>
              <a:t>9. Comunicação com a ANVISA </a:t>
            </a:r>
          </a:p>
          <a:p>
            <a:pPr indent="180340"/>
            <a:r>
              <a:rPr lang="pt-BR" dirty="0">
                <a:latin typeface="Calibri" panose="020F0502020204030204" pitchFamily="34" charset="0"/>
                <a:ea typeface="Calibri" panose="020F0502020204030204" pitchFamily="34" charset="0"/>
              </a:rPr>
              <a:t>9.1.Submissão inicial do projeto na ANVISA </a:t>
            </a:r>
          </a:p>
          <a:p>
            <a:pPr indent="180340"/>
            <a:r>
              <a:rPr lang="pt-BR" dirty="0">
                <a:latin typeface="Calibri" panose="020F0502020204030204" pitchFamily="34" charset="0"/>
                <a:ea typeface="Calibri" panose="020F0502020204030204" pitchFamily="34" charset="0"/>
              </a:rPr>
              <a:t>9.2.Aprovação inicial do projeto na ANVISA </a:t>
            </a:r>
          </a:p>
          <a:p>
            <a:pPr indent="180340"/>
            <a:r>
              <a:rPr lang="pt-BR" dirty="0">
                <a:latin typeface="Calibri" panose="020F0502020204030204" pitchFamily="34" charset="0"/>
                <a:ea typeface="Calibri" panose="020F0502020204030204" pitchFamily="34" charset="0"/>
              </a:rPr>
              <a:t>9.3.Submissões subsequentes do projeto na ANVISA </a:t>
            </a:r>
          </a:p>
          <a:p>
            <a:pPr indent="180340"/>
            <a:r>
              <a:rPr lang="pt-BR" dirty="0">
                <a:latin typeface="Calibri" panose="020F0502020204030204" pitchFamily="34" charset="0"/>
                <a:ea typeface="Calibri" panose="020F0502020204030204" pitchFamily="34" charset="0"/>
              </a:rPr>
              <a:t>9.4.Aprovações subsequentes do projeto na ANVISA </a:t>
            </a:r>
          </a:p>
          <a:p>
            <a:r>
              <a:rPr lang="pt-BR" dirty="0">
                <a:latin typeface="Calibri" panose="020F0502020204030204" pitchFamily="34" charset="0"/>
                <a:ea typeface="Calibri" panose="020F0502020204030204" pitchFamily="34" charset="0"/>
              </a:rPr>
              <a:t>10.Documentação de importação do PI (se aplicável) </a:t>
            </a:r>
          </a:p>
          <a:p>
            <a:pPr indent="180340"/>
            <a:r>
              <a:rPr lang="pt-BR" dirty="0">
                <a:latin typeface="Calibri" panose="020F0502020204030204" pitchFamily="34" charset="0"/>
                <a:ea typeface="Calibri" panose="020F0502020204030204" pitchFamily="34" charset="0"/>
              </a:rPr>
              <a:t>10.1. Certificados de análise </a:t>
            </a:r>
          </a:p>
          <a:p>
            <a:pPr indent="180340"/>
            <a:r>
              <a:rPr lang="pt-BR" dirty="0">
                <a:latin typeface="Calibri" panose="020F0502020204030204" pitchFamily="34" charset="0"/>
                <a:ea typeface="Calibri" panose="020F0502020204030204" pitchFamily="34" charset="0"/>
              </a:rPr>
              <a:t>10.2. Notas fiscais </a:t>
            </a:r>
          </a:p>
          <a:p>
            <a:pPr indent="180340"/>
            <a:r>
              <a:rPr lang="pt-BR" dirty="0">
                <a:latin typeface="Calibri" panose="020F0502020204030204" pitchFamily="34" charset="0"/>
                <a:ea typeface="Calibri" panose="020F0502020204030204" pitchFamily="34" charset="0"/>
              </a:rPr>
              <a:t>10.3. Formulários da ANVISA </a:t>
            </a:r>
          </a:p>
          <a:p>
            <a:r>
              <a:rPr lang="pt-BR" dirty="0">
                <a:latin typeface="Calibri" panose="020F0502020204030204" pitchFamily="34" charset="0"/>
                <a:ea typeface="Calibri" panose="020F0502020204030204" pitchFamily="34" charset="0"/>
              </a:rPr>
              <a:t>11.Documentação da Farmácia </a:t>
            </a:r>
          </a:p>
          <a:p>
            <a:pPr indent="180340"/>
            <a:r>
              <a:rPr lang="pt-BR" dirty="0">
                <a:latin typeface="Calibri" panose="020F0502020204030204" pitchFamily="34" charset="0"/>
                <a:ea typeface="Calibri" panose="020F0502020204030204" pitchFamily="34" charset="0"/>
              </a:rPr>
              <a:t>11.1. Inventário da medicação </a:t>
            </a:r>
          </a:p>
          <a:p>
            <a:pPr indent="180340"/>
            <a:r>
              <a:rPr lang="pt-BR" dirty="0">
                <a:latin typeface="Calibri" panose="020F0502020204030204" pitchFamily="34" charset="0"/>
                <a:ea typeface="Calibri" panose="020F0502020204030204" pitchFamily="34" charset="0"/>
              </a:rPr>
              <a:t>11.2. Formulários de dispensação do PI </a:t>
            </a:r>
          </a:p>
          <a:p>
            <a:pPr indent="180340"/>
            <a:r>
              <a:rPr lang="pt-BR" dirty="0">
                <a:latin typeface="Calibri" panose="020F0502020204030204" pitchFamily="34" charset="0"/>
                <a:ea typeface="Calibri" panose="020F0502020204030204" pitchFamily="34" charset="0"/>
              </a:rPr>
              <a:t>11.3. Formulários de adesão ao PI </a:t>
            </a:r>
          </a:p>
          <a:p>
            <a:pPr indent="180340"/>
            <a:r>
              <a:rPr lang="pt-BR" dirty="0">
                <a:latin typeface="Calibri" panose="020F0502020204030204" pitchFamily="34" charset="0"/>
                <a:ea typeface="Calibri" panose="020F0502020204030204" pitchFamily="34" charset="0"/>
              </a:rPr>
              <a:t>11.4. Documentação de devolução do PI </a:t>
            </a:r>
          </a:p>
          <a:p>
            <a:pPr indent="180340"/>
            <a:r>
              <a:rPr lang="pt-BR" dirty="0">
                <a:latin typeface="Calibri" panose="020F0502020204030204" pitchFamily="34" charset="0"/>
                <a:ea typeface="Calibri" panose="020F0502020204030204" pitchFamily="34" charset="0"/>
              </a:rPr>
              <a:t>11.5. Documentação de destruição do PI </a:t>
            </a:r>
          </a:p>
          <a:p>
            <a:r>
              <a:rPr lang="pt-BR" dirty="0">
                <a:latin typeface="Calibri" panose="020F0502020204030204" pitchFamily="34" charset="0"/>
                <a:ea typeface="Calibri" panose="020F0502020204030204" pitchFamily="34" charset="0"/>
              </a:rPr>
              <a:t>12.Laboratório </a:t>
            </a:r>
          </a:p>
          <a:p>
            <a:pPr indent="180340"/>
            <a:r>
              <a:rPr lang="pt-BR" dirty="0">
                <a:latin typeface="Calibri" panose="020F0502020204030204" pitchFamily="34" charset="0"/>
                <a:ea typeface="Calibri" panose="020F0502020204030204" pitchFamily="34" charset="0"/>
              </a:rPr>
              <a:t>12.1. Certificados de acreditação do laboratório</a:t>
            </a:r>
          </a:p>
          <a:p>
            <a:pPr indent="180340"/>
            <a:r>
              <a:rPr lang="pt-BR" dirty="0">
                <a:latin typeface="Calibri" panose="020F0502020204030204" pitchFamily="34" charset="0"/>
                <a:ea typeface="Calibri" panose="020F0502020204030204" pitchFamily="34" charset="0"/>
              </a:rPr>
              <a:t>12.2. Valores de referência dos exames laboratoriais </a:t>
            </a:r>
          </a:p>
          <a:p>
            <a:pPr indent="180340"/>
            <a:r>
              <a:rPr lang="pt-BR" dirty="0">
                <a:latin typeface="Calibri" panose="020F0502020204030204" pitchFamily="34" charset="0"/>
                <a:ea typeface="Calibri" panose="020F0502020204030204" pitchFamily="34" charset="0"/>
              </a:rPr>
              <a:t>12.3. Currículo do diretor do laboratório </a:t>
            </a:r>
          </a:p>
          <a:p>
            <a:r>
              <a:rPr lang="pt-BR" dirty="0">
                <a:latin typeface="Calibri" panose="020F0502020204030204" pitchFamily="34" charset="0"/>
                <a:ea typeface="Calibri" panose="020F0502020204030204" pitchFamily="34" charset="0"/>
              </a:rPr>
              <a:t>13.Farmacovigilância </a:t>
            </a:r>
          </a:p>
          <a:p>
            <a:pPr indent="180340"/>
            <a:r>
              <a:rPr lang="pt-BR" dirty="0">
                <a:latin typeface="Calibri" panose="020F0502020204030204" pitchFamily="34" charset="0"/>
                <a:ea typeface="Calibri" panose="020F0502020204030204" pitchFamily="34" charset="0"/>
              </a:rPr>
              <a:t>13.1. Formulários de eventos adversos graves </a:t>
            </a:r>
          </a:p>
          <a:p>
            <a:pPr indent="180340"/>
            <a:r>
              <a:rPr lang="pt-BR" dirty="0">
                <a:latin typeface="Calibri" panose="020F0502020204030204" pitchFamily="34" charset="0"/>
                <a:ea typeface="Calibri" panose="020F0502020204030204" pitchFamily="34" charset="0"/>
              </a:rPr>
              <a:t>13.2. Formulários de submissão ao NOTIVISA </a:t>
            </a:r>
          </a:p>
        </p:txBody>
      </p:sp>
    </p:spTree>
    <p:extLst>
      <p:ext uri="{BB962C8B-B14F-4D97-AF65-F5344CB8AC3E}">
        <p14:creationId xmlns:p14="http://schemas.microsoft.com/office/powerpoint/2010/main" val="12428529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736980" y="328920"/>
            <a:ext cx="7478972" cy="4185761"/>
          </a:xfrm>
          <a:prstGeom prst="rect">
            <a:avLst/>
          </a:prstGeom>
        </p:spPr>
        <p:txBody>
          <a:bodyPr wrap="square">
            <a:spAutoFit/>
          </a:bodyPr>
          <a:lstStyle/>
          <a:p>
            <a:r>
              <a:rPr lang="pt-BR" dirty="0">
                <a:latin typeface="Calibri" panose="020F0502020204030204" pitchFamily="34" charset="0"/>
                <a:ea typeface="Calibri" panose="020F0502020204030204" pitchFamily="34" charset="0"/>
              </a:rPr>
              <a:t>14.Formulários do Ensaio Clínico </a:t>
            </a:r>
          </a:p>
          <a:p>
            <a:pPr indent="180340"/>
            <a:r>
              <a:rPr lang="pt-BR" dirty="0">
                <a:latin typeface="Calibri" panose="020F0502020204030204" pitchFamily="34" charset="0"/>
                <a:ea typeface="Calibri" panose="020F0502020204030204" pitchFamily="34" charset="0"/>
              </a:rPr>
              <a:t>14.1. Formulário de delegação do Ensaio Clínico </a:t>
            </a:r>
          </a:p>
          <a:p>
            <a:pPr indent="180340"/>
            <a:r>
              <a:rPr lang="pt-BR" dirty="0">
                <a:latin typeface="Calibri" panose="020F0502020204030204" pitchFamily="34" charset="0"/>
                <a:ea typeface="Calibri" panose="020F0502020204030204" pitchFamily="34" charset="0"/>
              </a:rPr>
              <a:t>14.2. Formulário de lista de participantes triados e incluídos no Ensaio Clínico </a:t>
            </a:r>
          </a:p>
          <a:p>
            <a:pPr indent="180340"/>
            <a:r>
              <a:rPr lang="pt-BR" dirty="0">
                <a:latin typeface="Calibri" panose="020F0502020204030204" pitchFamily="34" charset="0"/>
                <a:ea typeface="Calibri" panose="020F0502020204030204" pitchFamily="34" charset="0"/>
              </a:rPr>
              <a:t>14.3. Lista de documentos-fonte do Ensaio Clínico </a:t>
            </a:r>
          </a:p>
          <a:p>
            <a:r>
              <a:rPr lang="pt-BR" dirty="0">
                <a:latin typeface="Calibri" panose="020F0502020204030204" pitchFamily="34" charset="0"/>
                <a:ea typeface="Calibri" panose="020F0502020204030204" pitchFamily="34" charset="0"/>
              </a:rPr>
              <a:t>15.Monitoria </a:t>
            </a:r>
          </a:p>
          <a:p>
            <a:pPr indent="180340"/>
            <a:r>
              <a:rPr lang="pt-BR" dirty="0">
                <a:latin typeface="Calibri" panose="020F0502020204030204" pitchFamily="34" charset="0"/>
                <a:ea typeface="Calibri" panose="020F0502020204030204" pitchFamily="34" charset="0"/>
              </a:rPr>
              <a:t>15.1. Formulário com as datas das visitas de monitoria realizadas (assinado pelo monitor e uma pessoa do centro de pesquisa) </a:t>
            </a:r>
          </a:p>
          <a:p>
            <a:pPr indent="180340"/>
            <a:r>
              <a:rPr lang="pt-BR" dirty="0">
                <a:latin typeface="Calibri" panose="020F0502020204030204" pitchFamily="34" charset="0"/>
                <a:ea typeface="Calibri" panose="020F0502020204030204" pitchFamily="34" charset="0"/>
              </a:rPr>
              <a:t>15.2. Relatório da visita de </a:t>
            </a:r>
            <a:r>
              <a:rPr lang="pt-BR" dirty="0" err="1">
                <a:latin typeface="Calibri" panose="020F0502020204030204" pitchFamily="34" charset="0"/>
                <a:ea typeface="Calibri" panose="020F0502020204030204" pitchFamily="34" charset="0"/>
              </a:rPr>
              <a:t>pré</a:t>
            </a:r>
            <a:r>
              <a:rPr lang="pt-BR" dirty="0">
                <a:latin typeface="Calibri" panose="020F0502020204030204" pitchFamily="34" charset="0"/>
                <a:ea typeface="Calibri" panose="020F0502020204030204" pitchFamily="34" charset="0"/>
              </a:rPr>
              <a:t>-estudo do centro de pesquisa e carta de acompanhamento </a:t>
            </a:r>
          </a:p>
          <a:p>
            <a:pPr indent="180340"/>
            <a:r>
              <a:rPr lang="pt-BR" dirty="0">
                <a:latin typeface="Calibri" panose="020F0502020204030204" pitchFamily="34" charset="0"/>
                <a:ea typeface="Calibri" panose="020F0502020204030204" pitchFamily="34" charset="0"/>
              </a:rPr>
              <a:t>15.3. Relatório da visita de iniciação do centro de pesquisa e carta de acompanhamento </a:t>
            </a:r>
          </a:p>
          <a:p>
            <a:pPr indent="180340"/>
            <a:r>
              <a:rPr lang="pt-BR" dirty="0">
                <a:latin typeface="Calibri" panose="020F0502020204030204" pitchFamily="34" charset="0"/>
                <a:ea typeface="Calibri" panose="020F0502020204030204" pitchFamily="34" charset="0"/>
              </a:rPr>
              <a:t>15.4. Relatório da(s) visita(s) de monitoria do centro de pesquisa e carta de acompanhamento </a:t>
            </a:r>
          </a:p>
          <a:p>
            <a:pPr indent="180340"/>
            <a:r>
              <a:rPr lang="pt-BR" dirty="0">
                <a:latin typeface="Calibri" panose="020F0502020204030204" pitchFamily="34" charset="0"/>
                <a:ea typeface="Calibri" panose="020F0502020204030204" pitchFamily="34" charset="0"/>
              </a:rPr>
              <a:t>15.5. Relatório da visita de fechamento do centro de pesquisa e carta de acompanhamento 16.Gerenciamento de Dados </a:t>
            </a:r>
          </a:p>
          <a:p>
            <a:pPr indent="180340"/>
            <a:r>
              <a:rPr lang="pt-BR" dirty="0">
                <a:latin typeface="Calibri" panose="020F0502020204030204" pitchFamily="34" charset="0"/>
                <a:ea typeface="Calibri" panose="020F0502020204030204" pitchFamily="34" charset="0"/>
              </a:rPr>
              <a:t>16.1. Guia de preenchimento das fichas clínicas (</a:t>
            </a:r>
            <a:r>
              <a:rPr lang="pt-BR" dirty="0" err="1">
                <a:latin typeface="Calibri" panose="020F0502020204030204" pitchFamily="34" charset="0"/>
                <a:ea typeface="Calibri" panose="020F0502020204030204" pitchFamily="34" charset="0"/>
              </a:rPr>
              <a:t>CRFs</a:t>
            </a:r>
            <a:r>
              <a:rPr lang="pt-BR" dirty="0">
                <a:latin typeface="Calibri" panose="020F0502020204030204" pitchFamily="34" charset="0"/>
                <a:ea typeface="Calibri" panose="020F0502020204030204" pitchFamily="34" charset="0"/>
              </a:rPr>
              <a:t>) </a:t>
            </a:r>
          </a:p>
          <a:p>
            <a:pPr indent="180340"/>
            <a:r>
              <a:rPr lang="pt-BR" dirty="0">
                <a:latin typeface="Calibri" panose="020F0502020204030204" pitchFamily="34" charset="0"/>
                <a:ea typeface="Calibri" panose="020F0502020204030204" pitchFamily="34" charset="0"/>
              </a:rPr>
              <a:t>16.2. Exemplos de formulários das fichas clínicas </a:t>
            </a:r>
          </a:p>
          <a:p>
            <a:pPr indent="180340"/>
            <a:r>
              <a:rPr lang="pt-BR" dirty="0">
                <a:latin typeface="Calibri" panose="020F0502020204030204" pitchFamily="34" charset="0"/>
                <a:ea typeface="Calibri" panose="020F0502020204030204" pitchFamily="34" charset="0"/>
              </a:rPr>
              <a:t>16.3. Formulário de correção de Dados </a:t>
            </a:r>
          </a:p>
          <a:p>
            <a:r>
              <a:rPr lang="pt-BR" dirty="0">
                <a:latin typeface="Calibri" panose="020F0502020204030204" pitchFamily="34" charset="0"/>
                <a:ea typeface="Calibri" panose="020F0502020204030204" pitchFamily="34" charset="0"/>
              </a:rPr>
              <a:t>17.Seguros e Contratos </a:t>
            </a:r>
          </a:p>
          <a:p>
            <a:pPr indent="180340"/>
            <a:r>
              <a:rPr lang="pt-BR" dirty="0">
                <a:latin typeface="Calibri" panose="020F0502020204030204" pitchFamily="34" charset="0"/>
                <a:ea typeface="Calibri" panose="020F0502020204030204" pitchFamily="34" charset="0"/>
              </a:rPr>
              <a:t>17.1. Apólice de seguro do Ensaio Clínico </a:t>
            </a:r>
          </a:p>
          <a:p>
            <a:pPr indent="180340"/>
            <a:r>
              <a:rPr lang="pt-BR" dirty="0">
                <a:latin typeface="Calibri" panose="020F0502020204030204" pitchFamily="34" charset="0"/>
                <a:ea typeface="Calibri" panose="020F0502020204030204" pitchFamily="34" charset="0"/>
              </a:rPr>
              <a:t>17.2. Contrato(s) com prestador(es) de serviço do centro de pesquisa </a:t>
            </a:r>
          </a:p>
          <a:p>
            <a:r>
              <a:rPr lang="pt-BR" dirty="0">
                <a:latin typeface="Calibri" panose="020F0502020204030204" pitchFamily="34" charset="0"/>
                <a:ea typeface="Calibri" panose="020F0502020204030204" pitchFamily="34" charset="0"/>
              </a:rPr>
              <a:t>18.Correspondências</a:t>
            </a:r>
          </a:p>
        </p:txBody>
      </p:sp>
    </p:spTree>
    <p:extLst>
      <p:ext uri="{BB962C8B-B14F-4D97-AF65-F5344CB8AC3E}">
        <p14:creationId xmlns:p14="http://schemas.microsoft.com/office/powerpoint/2010/main" val="22017511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4355432" y="1070810"/>
              <a:ext cx="4259177"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dirty="0" smtClean="0">
                <a:solidFill>
                  <a:schemeClr val="lt1"/>
                </a:solidFill>
              </a:rPr>
              <a:t>Texto + </a:t>
            </a:r>
            <a:r>
              <a:rPr lang="pt-BR" sz="1200" dirty="0" err="1" smtClean="0">
                <a:solidFill>
                  <a:schemeClr val="lt1"/>
                </a:solidFill>
              </a:rPr>
              <a:t>Hotspot</a:t>
            </a:r>
            <a:r>
              <a:rPr lang="pt-BR" sz="1200" dirty="0" smtClean="0">
                <a:solidFill>
                  <a:schemeClr val="lt1"/>
                </a:solidFill>
              </a:rPr>
              <a:t> </a:t>
            </a:r>
            <a:r>
              <a:rPr lang="pt-BR" sz="1200" dirty="0" err="1" smtClean="0">
                <a:solidFill>
                  <a:schemeClr val="lt1"/>
                </a:solidFill>
              </a:rPr>
              <a: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11.2</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741897" y="1274002"/>
            <a:ext cx="3790389" cy="1162574"/>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Documentos Essenciais</a:t>
            </a:r>
          </a:p>
        </p:txBody>
      </p:sp>
      <p:sp>
        <p:nvSpPr>
          <p:cNvPr id="400" name="Google Shape;400;p61"/>
          <p:cNvSpPr txBox="1"/>
          <p:nvPr/>
        </p:nvSpPr>
        <p:spPr>
          <a:xfrm>
            <a:off x="923835" y="1958778"/>
            <a:ext cx="3311184" cy="2914375"/>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A </a:t>
            </a:r>
            <a:r>
              <a:rPr lang="pt-BR" sz="1200" dirty="0">
                <a:solidFill>
                  <a:srgbClr val="808284"/>
                </a:solidFill>
              </a:rPr>
              <a:t>pessoa delegada para cuidar dos arquivos pode organizar os documentos em fichários, onde cada divisória contemplará um </a:t>
            </a:r>
            <a:r>
              <a:rPr lang="pt-BR" sz="1200" dirty="0" smtClean="0">
                <a:solidFill>
                  <a:srgbClr val="808284"/>
                </a:solidFill>
              </a:rPr>
              <a:t>tópico.</a:t>
            </a:r>
            <a:endParaRPr sz="1200" dirty="0">
              <a:solidFill>
                <a:srgbClr val="808284"/>
              </a:solidFill>
            </a:endParaRP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1042281" y="4425000"/>
            <a:ext cx="3383947" cy="896305"/>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Siga pra a próxima tela.</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4592493" y="1500826"/>
            <a:ext cx="3729271" cy="289381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a:t>
            </a:r>
            <a:r>
              <a:rPr lang="pt-BR" dirty="0" smtClean="0">
                <a:solidFill>
                  <a:schemeClr val="tx1"/>
                </a:solidFill>
              </a:rPr>
              <a:t>Inserir </a:t>
            </a:r>
            <a:r>
              <a:rPr lang="pt-BR" dirty="0">
                <a:solidFill>
                  <a:schemeClr val="tx1"/>
                </a:solidFill>
              </a:rPr>
              <a:t>a imagem de um fichário de </a:t>
            </a:r>
            <a:r>
              <a:rPr lang="pt-BR" dirty="0" smtClean="0">
                <a:solidFill>
                  <a:schemeClr val="tx1"/>
                </a:solidFill>
              </a:rPr>
              <a:t>documentos escrito </a:t>
            </a:r>
            <a:r>
              <a:rPr lang="pt-BR" dirty="0">
                <a:solidFill>
                  <a:schemeClr val="tx1"/>
                </a:solidFill>
              </a:rPr>
              <a:t>na frente: ARQUIVO DO </a:t>
            </a:r>
            <a:r>
              <a:rPr lang="pt-BR" dirty="0" smtClean="0">
                <a:solidFill>
                  <a:schemeClr val="tx1"/>
                </a:solidFill>
              </a:rPr>
              <a:t>PESQUISADOR.</a:t>
            </a:r>
          </a:p>
          <a:p>
            <a:endParaRPr lang="pt-BR" dirty="0">
              <a:solidFill>
                <a:schemeClr val="tx1"/>
              </a:solidFill>
            </a:endParaRPr>
          </a:p>
          <a:p>
            <a:r>
              <a:rPr lang="pt-BR" dirty="0" smtClean="0">
                <a:solidFill>
                  <a:schemeClr val="tx1"/>
                </a:solidFill>
              </a:rPr>
              <a:t>O </a:t>
            </a:r>
            <a:r>
              <a:rPr lang="pt-BR" dirty="0">
                <a:solidFill>
                  <a:schemeClr val="tx1"/>
                </a:solidFill>
              </a:rPr>
              <a:t>aluno </a:t>
            </a:r>
            <a:r>
              <a:rPr lang="pt-BR" dirty="0" smtClean="0">
                <a:solidFill>
                  <a:schemeClr val="tx1"/>
                </a:solidFill>
              </a:rPr>
              <a:t>poderá </a:t>
            </a:r>
            <a:r>
              <a:rPr lang="pt-BR" dirty="0">
                <a:solidFill>
                  <a:schemeClr val="tx1"/>
                </a:solidFill>
              </a:rPr>
              <a:t>clicar em cada divisória com os </a:t>
            </a:r>
            <a:r>
              <a:rPr lang="pt-BR" dirty="0" smtClean="0">
                <a:solidFill>
                  <a:schemeClr val="tx1"/>
                </a:solidFill>
              </a:rPr>
              <a:t>tópicos</a:t>
            </a:r>
            <a:r>
              <a:rPr lang="pt-BR" dirty="0">
                <a:solidFill>
                  <a:schemeClr val="tx1"/>
                </a:solidFill>
              </a:rPr>
              <a:t> </a:t>
            </a:r>
            <a:r>
              <a:rPr lang="pt-BR" dirty="0" smtClean="0">
                <a:solidFill>
                  <a:schemeClr val="tx1"/>
                </a:solidFill>
              </a:rPr>
              <a:t>nos slides a seguir. </a:t>
            </a:r>
            <a:endParaRPr lang="pt-BR" dirty="0">
              <a:solidFill>
                <a:schemeClr val="tx1"/>
              </a:solidFill>
            </a:endParaRPr>
          </a:p>
          <a:p>
            <a:endParaRPr lang="pt-BR" dirty="0" smtClean="0">
              <a:solidFill>
                <a:schemeClr val="tx1"/>
              </a:solidFill>
            </a:endParaRPr>
          </a:p>
          <a:p>
            <a:r>
              <a:rPr lang="pt-BR" dirty="0" smtClean="0">
                <a:solidFill>
                  <a:schemeClr val="tx1"/>
                </a:solidFill>
              </a:rPr>
              <a:t>Se </a:t>
            </a:r>
            <a:r>
              <a:rPr lang="pt-BR" dirty="0">
                <a:solidFill>
                  <a:schemeClr val="tx1"/>
                </a:solidFill>
              </a:rPr>
              <a:t>puder colocar cada divisória com uma cor diferente</a:t>
            </a:r>
            <a:r>
              <a:rPr lang="pt-BR" dirty="0" smtClean="0">
                <a:solidFill>
                  <a:schemeClr val="tx1"/>
                </a:solidFill>
              </a:rPr>
              <a:t>, </a:t>
            </a:r>
            <a:r>
              <a:rPr lang="pt-BR" dirty="0">
                <a:solidFill>
                  <a:schemeClr val="tx1"/>
                </a:solidFill>
              </a:rPr>
              <a:t>seguindo a mesma cor nas subdivisões. Pode abrir um balão de comentário quando houver parênteses após o tópico</a:t>
            </a:r>
            <a:r>
              <a:rPr lang="pt-BR" dirty="0" smtClean="0">
                <a:solidFill>
                  <a:schemeClr val="tx1"/>
                </a:solidFill>
              </a:rPr>
              <a:t>.</a:t>
            </a:r>
            <a:endParaRPr lang="pt-BR" dirty="0">
              <a:solidFill>
                <a:schemeClr val="tx1"/>
              </a:solidFill>
            </a:endParaRPr>
          </a:p>
        </p:txBody>
      </p:sp>
      <p:sp>
        <p:nvSpPr>
          <p:cNvPr id="26" name="Google Shape;398;p61"/>
          <p:cNvSpPr/>
          <p:nvPr/>
        </p:nvSpPr>
        <p:spPr>
          <a:xfrm>
            <a:off x="7772680" y="5195144"/>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11.2</a:t>
            </a:r>
            <a:endParaRPr sz="1200" b="0" i="0" u="none" strike="noStrike" cap="none" dirty="0">
              <a:solidFill>
                <a:schemeClr val="lt1"/>
              </a:solidFill>
              <a:latin typeface="Arial"/>
              <a:ea typeface="Arial"/>
              <a:cs typeface="Arial"/>
              <a:sym typeface="Arial"/>
            </a:endParaRPr>
          </a:p>
        </p:txBody>
      </p:sp>
      <p:sp>
        <p:nvSpPr>
          <p:cNvPr id="17" name="Retângulo 16"/>
          <p:cNvSpPr/>
          <p:nvPr/>
        </p:nvSpPr>
        <p:spPr>
          <a:xfrm>
            <a:off x="1415759" y="2793313"/>
            <a:ext cx="1667444" cy="461665"/>
          </a:xfrm>
          <a:prstGeom prst="rect">
            <a:avLst/>
          </a:prstGeom>
        </p:spPr>
        <p:txBody>
          <a:bodyPr wrap="none">
            <a:spAutoFit/>
          </a:bodyPr>
          <a:lstStyle/>
          <a:p>
            <a:pPr>
              <a:buSzPts val="2000"/>
            </a:pPr>
            <a:r>
              <a:rPr lang="pt-BR" sz="2400" b="1" dirty="0" smtClean="0">
                <a:solidFill>
                  <a:srgbClr val="00A9B2"/>
                </a:solidFill>
                <a:latin typeface="Bahnschrift Light" panose="020B0502040204020203" pitchFamily="34" charset="0"/>
              </a:rPr>
              <a:t>#</a:t>
            </a:r>
            <a:r>
              <a:rPr lang="pt-BR" sz="2400" b="1" dirty="0" err="1" smtClean="0">
                <a:solidFill>
                  <a:srgbClr val="00A9B2"/>
                </a:solidFill>
                <a:latin typeface="Bahnschrift Light" panose="020B0502040204020203" pitchFamily="34" charset="0"/>
              </a:rPr>
              <a:t>Ficaadica</a:t>
            </a:r>
            <a:endParaRPr lang="pt-BR" sz="2400" b="1" dirty="0">
              <a:solidFill>
                <a:srgbClr val="00A9B2"/>
              </a:solidFill>
              <a:latin typeface="Bahnschrift Light" panose="020B0502040204020203" pitchFamily="34" charset="0"/>
            </a:endParaRPr>
          </a:p>
        </p:txBody>
      </p:sp>
      <p:sp>
        <p:nvSpPr>
          <p:cNvPr id="5" name="Retângulo 4"/>
          <p:cNvSpPr/>
          <p:nvPr/>
        </p:nvSpPr>
        <p:spPr>
          <a:xfrm>
            <a:off x="1166884" y="3415965"/>
            <a:ext cx="2574937" cy="646331"/>
          </a:xfrm>
          <a:prstGeom prst="rect">
            <a:avLst/>
          </a:prstGeom>
          <a:solidFill>
            <a:schemeClr val="bg2">
              <a:lumMod val="20000"/>
              <a:lumOff val="80000"/>
            </a:schemeClr>
          </a:solidFill>
        </p:spPr>
        <p:txBody>
          <a:bodyPr wrap="square">
            <a:spAutoFit/>
          </a:bodyPr>
          <a:lstStyle/>
          <a:p>
            <a:pPr algn="ctr"/>
            <a:r>
              <a:rPr lang="pt-BR" sz="1200" dirty="0">
                <a:solidFill>
                  <a:srgbClr val="808284"/>
                </a:solidFill>
              </a:rPr>
              <a:t>I</a:t>
            </a:r>
            <a:r>
              <a:rPr lang="pt-BR" sz="1200" dirty="0" smtClean="0">
                <a:solidFill>
                  <a:srgbClr val="808284"/>
                </a:solidFill>
              </a:rPr>
              <a:t>nserir </a:t>
            </a:r>
            <a:r>
              <a:rPr lang="pt-BR" sz="1200" dirty="0">
                <a:solidFill>
                  <a:srgbClr val="808284"/>
                </a:solidFill>
              </a:rPr>
              <a:t>um índice dos tópicos na primeira página do </a:t>
            </a:r>
            <a:r>
              <a:rPr lang="pt-BR" sz="1200" dirty="0" smtClean="0">
                <a:solidFill>
                  <a:srgbClr val="808284"/>
                </a:solidFill>
              </a:rPr>
              <a:t>arquivo facilita </a:t>
            </a:r>
            <a:r>
              <a:rPr lang="pt-BR" sz="1200" dirty="0">
                <a:solidFill>
                  <a:srgbClr val="808284"/>
                </a:solidFill>
              </a:rPr>
              <a:t>a </a:t>
            </a:r>
            <a:r>
              <a:rPr lang="pt-BR" sz="1200" dirty="0" smtClean="0">
                <a:solidFill>
                  <a:srgbClr val="808284"/>
                </a:solidFill>
              </a:rPr>
              <a:t>busca!</a:t>
            </a:r>
            <a:endParaRPr lang="pt-BR" sz="1200" dirty="0">
              <a:solidFill>
                <a:srgbClr val="808284"/>
              </a:solidFill>
            </a:endParaRPr>
          </a:p>
        </p:txBody>
      </p:sp>
      <p:sp>
        <p:nvSpPr>
          <p:cNvPr id="19" name="Retângulo 18"/>
          <p:cNvSpPr/>
          <p:nvPr/>
        </p:nvSpPr>
        <p:spPr>
          <a:xfrm>
            <a:off x="4534865" y="4477463"/>
            <a:ext cx="3997959" cy="900246"/>
          </a:xfrm>
          <a:prstGeom prst="rect">
            <a:avLst/>
          </a:prstGeom>
        </p:spPr>
        <p:txBody>
          <a:bodyPr wrap="square">
            <a:spAutoFit/>
          </a:bodyPr>
          <a:lstStyle/>
          <a:p>
            <a:r>
              <a:rPr lang="pt-BR" sz="1050" b="1" dirty="0" smtClean="0">
                <a:solidFill>
                  <a:schemeClr val="tx1"/>
                </a:solidFill>
                <a:latin typeface="Calibri" panose="020F0502020204030204" pitchFamily="34" charset="0"/>
                <a:ea typeface="Calibri" panose="020F0502020204030204" pitchFamily="34" charset="0"/>
              </a:rPr>
              <a:t>Este índice foi retirado de: </a:t>
            </a:r>
            <a:r>
              <a:rPr lang="pt-BR" sz="1050" b="1" dirty="0">
                <a:solidFill>
                  <a:schemeClr val="tx1"/>
                </a:solidFill>
                <a:latin typeface="Calibri" panose="020F0502020204030204" pitchFamily="34" charset="0"/>
                <a:ea typeface="Calibri" panose="020F0502020204030204" pitchFamily="34" charset="0"/>
              </a:rPr>
              <a:t>Barboza, 2015. Manual básico para realização de ensaios clínicos conduzidos por um “Investigador-Patrocinador”: abordagem dos procedimentos por gestão de processos. / </a:t>
            </a:r>
            <a:r>
              <a:rPr lang="pt-BR" sz="1050" b="1" dirty="0" err="1">
                <a:solidFill>
                  <a:schemeClr val="tx1"/>
                </a:solidFill>
                <a:latin typeface="Calibri" panose="020F0502020204030204" pitchFamily="34" charset="0"/>
                <a:ea typeface="Calibri" panose="020F0502020204030204" pitchFamily="34" charset="0"/>
              </a:rPr>
              <a:t>Marcella</a:t>
            </a:r>
            <a:r>
              <a:rPr lang="pt-BR" sz="1050" b="1" dirty="0">
                <a:solidFill>
                  <a:schemeClr val="tx1"/>
                </a:solidFill>
                <a:latin typeface="Calibri" panose="020F0502020204030204" pitchFamily="34" charset="0"/>
                <a:ea typeface="Calibri" panose="020F0502020204030204" pitchFamily="34" charset="0"/>
              </a:rPr>
              <a:t> Feitosa da Silva Barboza. – Rio de Janeiro. 173fls.]</a:t>
            </a:r>
          </a:p>
        </p:txBody>
      </p:sp>
      <p:sp>
        <p:nvSpPr>
          <p:cNvPr id="21" name="Retângulo 20"/>
          <p:cNvSpPr/>
          <p:nvPr/>
        </p:nvSpPr>
        <p:spPr>
          <a:xfrm>
            <a:off x="2249481" y="4949798"/>
            <a:ext cx="2195667" cy="10223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DG a referência deve aparecer em destaque depois do aluno interagir com o índice todo. </a:t>
            </a:r>
            <a:endParaRPr lang="pt-BR" b="1" dirty="0" smtClean="0">
              <a:solidFill>
                <a:schemeClr val="tx1"/>
              </a:solidFill>
            </a:endParaRPr>
          </a:p>
        </p:txBody>
      </p:sp>
    </p:spTree>
    <p:extLst>
      <p:ext uri="{BB962C8B-B14F-4D97-AF65-F5344CB8AC3E}">
        <p14:creationId xmlns:p14="http://schemas.microsoft.com/office/powerpoint/2010/main" val="22308405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839060" y="1070810"/>
              <a:ext cx="7775549"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err="1" smtClean="0">
                <a:solidFill>
                  <a:schemeClr val="lt1"/>
                </a:solidFill>
                <a:latin typeface="Arial"/>
                <a:ea typeface="Arial"/>
                <a:cs typeface="Arial"/>
                <a:sym typeface="Arial"/>
              </a:rPr>
              <a:t>Timeline</a:t>
            </a:r>
            <a:r>
              <a:rPr lang="pt-BR" sz="1200" b="0" i="0" u="none" strike="noStrike" cap="none" dirty="0" smtClean="0">
                <a:solidFill>
                  <a:schemeClr val="lt1"/>
                </a:solidFill>
                <a:latin typeface="Arial"/>
                <a:ea typeface="Arial"/>
                <a:cs typeface="Arial"/>
                <a:sym typeface="Arial"/>
              </a:rPr>
              <a:t> interativa</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12</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1021640" y="1109772"/>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Documentos Essenciais</a:t>
            </a: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1033189" y="2989384"/>
            <a:ext cx="3580920" cy="442378"/>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Clique em “Fique Atento” e leia mais sobre este assunto.</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Google Shape;398;p61"/>
          <p:cNvSpPr/>
          <p:nvPr/>
        </p:nvSpPr>
        <p:spPr>
          <a:xfrm>
            <a:off x="7836389" y="5306396"/>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12</a:t>
            </a:r>
            <a:endParaRPr sz="1200" b="0" i="0" u="none" strike="noStrike" cap="none" dirty="0">
              <a:solidFill>
                <a:schemeClr val="lt1"/>
              </a:solidFill>
              <a:latin typeface="Arial"/>
              <a:ea typeface="Arial"/>
              <a:cs typeface="Arial"/>
              <a:sym typeface="Arial"/>
            </a:endParaRPr>
          </a:p>
        </p:txBody>
      </p:sp>
      <p:sp>
        <p:nvSpPr>
          <p:cNvPr id="19" name="Retângulo 18"/>
          <p:cNvSpPr/>
          <p:nvPr/>
        </p:nvSpPr>
        <p:spPr>
          <a:xfrm>
            <a:off x="1033189" y="1839410"/>
            <a:ext cx="3372264" cy="1015663"/>
          </a:xfrm>
          <a:prstGeom prst="rect">
            <a:avLst/>
          </a:prstGeom>
        </p:spPr>
        <p:txBody>
          <a:bodyPr wrap="square">
            <a:spAutoFit/>
          </a:bodyPr>
          <a:lstStyle/>
          <a:p>
            <a:r>
              <a:rPr lang="pt-BR" sz="1200" dirty="0">
                <a:solidFill>
                  <a:srgbClr val="808284"/>
                </a:solidFill>
              </a:rPr>
              <a:t>A</a:t>
            </a:r>
            <a:r>
              <a:rPr lang="pt-BR" sz="1200" dirty="0" smtClean="0">
                <a:solidFill>
                  <a:srgbClr val="808284"/>
                </a:solidFill>
              </a:rPr>
              <a:t> Lembre-se o que você viu na tela anterior foi </a:t>
            </a:r>
            <a:r>
              <a:rPr lang="pt-BR" sz="1200" dirty="0">
                <a:solidFill>
                  <a:srgbClr val="808284"/>
                </a:solidFill>
              </a:rPr>
              <a:t>apenas uma </a:t>
            </a:r>
            <a:r>
              <a:rPr lang="pt-BR" sz="1200" dirty="0" smtClean="0">
                <a:solidFill>
                  <a:srgbClr val="808284"/>
                </a:solidFill>
              </a:rPr>
              <a:t>sugestão. </a:t>
            </a:r>
          </a:p>
          <a:p>
            <a:endParaRPr lang="pt-BR" sz="1200" dirty="0" smtClean="0">
              <a:solidFill>
                <a:srgbClr val="808284"/>
              </a:solidFill>
            </a:endParaRPr>
          </a:p>
          <a:p>
            <a:r>
              <a:rPr lang="pt-BR" sz="1200" dirty="0" smtClean="0">
                <a:solidFill>
                  <a:srgbClr val="808284"/>
                </a:solidFill>
              </a:rPr>
              <a:t>Você pode </a:t>
            </a:r>
            <a:r>
              <a:rPr lang="pt-BR" sz="1200" dirty="0">
                <a:solidFill>
                  <a:srgbClr val="808284"/>
                </a:solidFill>
              </a:rPr>
              <a:t>personalizar </a:t>
            </a:r>
            <a:r>
              <a:rPr lang="pt-BR" sz="1200" dirty="0" smtClean="0">
                <a:solidFill>
                  <a:srgbClr val="808284"/>
                </a:solidFill>
              </a:rPr>
              <a:t>o arquivo </a:t>
            </a:r>
            <a:r>
              <a:rPr lang="pt-BR" sz="1200" dirty="0">
                <a:solidFill>
                  <a:srgbClr val="808284"/>
                </a:solidFill>
              </a:rPr>
              <a:t>de acordo com as especificidades de cada </a:t>
            </a:r>
            <a:r>
              <a:rPr lang="pt-BR" sz="1200" dirty="0" smtClean="0">
                <a:solidFill>
                  <a:srgbClr val="808284"/>
                </a:solidFill>
              </a:rPr>
              <a:t>estudo!</a:t>
            </a:r>
            <a:endParaRPr lang="pt-BR" sz="1200" dirty="0">
              <a:solidFill>
                <a:srgbClr val="808284"/>
              </a:solidFill>
            </a:endParaRPr>
          </a:p>
        </p:txBody>
      </p:sp>
      <p:pic>
        <p:nvPicPr>
          <p:cNvPr id="23" name="Picture 2" descr="Set of Attention please. Badge with megaphone icons. Flat design. Concept vector illustration. Isolated on white background."/>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63936" t="53229" r="4894" b="9870"/>
          <a:stretch/>
        </p:blipFill>
        <p:spPr bwMode="auto">
          <a:xfrm>
            <a:off x="5317269" y="1979334"/>
            <a:ext cx="2113143" cy="1723649"/>
          </a:xfrm>
          <a:prstGeom prst="rect">
            <a:avLst/>
          </a:prstGeom>
          <a:noFill/>
          <a:extLst>
            <a:ext uri="{909E8E84-426E-40DD-AFC4-6F175D3DCCD1}">
              <a14:hiddenFill xmlns:a14="http://schemas.microsoft.com/office/drawing/2010/main">
                <a:solidFill>
                  <a:srgbClr val="FFFFFF"/>
                </a:solidFill>
              </a14:hiddenFill>
            </a:ext>
          </a:extLst>
        </p:spPr>
      </p:pic>
      <p:sp>
        <p:nvSpPr>
          <p:cNvPr id="24" name="Retângulo 23"/>
          <p:cNvSpPr/>
          <p:nvPr/>
        </p:nvSpPr>
        <p:spPr>
          <a:xfrm>
            <a:off x="6094359" y="2485387"/>
            <a:ext cx="795480" cy="343504"/>
          </a:xfrm>
          <a:prstGeom prst="rect">
            <a:avLst/>
          </a:prstGeom>
          <a:solidFill>
            <a:srgbClr val="F72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dirty="0" smtClean="0"/>
              <a:t>Fique </a:t>
            </a:r>
          </a:p>
          <a:p>
            <a:pPr algn="ctr"/>
            <a:r>
              <a:rPr lang="pt-BR" sz="1200" b="1" dirty="0" smtClean="0"/>
              <a:t>Atento!</a:t>
            </a:r>
            <a:endParaRPr lang="pt-BR" sz="1200" b="1" dirty="0"/>
          </a:p>
        </p:txBody>
      </p:sp>
    </p:spTree>
    <p:extLst>
      <p:ext uri="{BB962C8B-B14F-4D97-AF65-F5344CB8AC3E}">
        <p14:creationId xmlns:p14="http://schemas.microsoft.com/office/powerpoint/2010/main" val="36769917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839060" y="1070810"/>
              <a:ext cx="7775549"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257942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err="1" smtClean="0">
                <a:solidFill>
                  <a:schemeClr val="lt1"/>
                </a:solidFill>
                <a:latin typeface="Arial"/>
                <a:ea typeface="Arial"/>
                <a:cs typeface="Arial"/>
                <a:sym typeface="Arial"/>
              </a:rPr>
              <a:t>Timeline</a:t>
            </a:r>
            <a:r>
              <a:rPr lang="pt-BR" sz="1200" b="0" i="0" u="none" strike="noStrike" cap="none" dirty="0" smtClean="0">
                <a:solidFill>
                  <a:schemeClr val="lt1"/>
                </a:solidFill>
                <a:latin typeface="Arial"/>
                <a:ea typeface="Arial"/>
                <a:cs typeface="Arial"/>
                <a:sym typeface="Arial"/>
              </a:rPr>
              <a:t> interativa</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12.1</a:t>
            </a:r>
            <a:endParaRPr sz="1200" b="0" i="0" u="none" strike="noStrike" cap="none" dirty="0">
              <a:solidFill>
                <a:schemeClr val="lt1"/>
              </a:solidFill>
              <a:latin typeface="Arial"/>
              <a:ea typeface="Arial"/>
              <a:cs typeface="Arial"/>
              <a:sym typeface="Arial"/>
            </a:endParaRPr>
          </a:p>
        </p:txBody>
      </p:sp>
      <p:sp>
        <p:nvSpPr>
          <p:cNvPr id="399" name="Google Shape;399;p61"/>
          <p:cNvSpPr txBox="1"/>
          <p:nvPr/>
        </p:nvSpPr>
        <p:spPr>
          <a:xfrm>
            <a:off x="1021640" y="1109772"/>
            <a:ext cx="7114092" cy="743639"/>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Documentos Essenciais</a:t>
            </a:r>
          </a:p>
        </p:txBody>
      </p:sp>
      <p:sp>
        <p:nvSpPr>
          <p:cNvPr id="13" name="Google Shape;401;p61">
            <a:extLst>
              <a:ext uri="{FF2B5EF4-FFF2-40B4-BE49-F238E27FC236}">
                <a16:creationId xmlns="" xmlns:a16="http://schemas.microsoft.com/office/drawing/2014/main" id="{9D01709D-51A5-764D-B320-23B8814D1755}"/>
              </a:ext>
            </a:extLst>
          </p:cNvPr>
          <p:cNvSpPr txBox="1"/>
          <p:nvPr/>
        </p:nvSpPr>
        <p:spPr>
          <a:xfrm>
            <a:off x="1033189" y="2989384"/>
            <a:ext cx="3580920" cy="442378"/>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dirty="0" smtClean="0">
                <a:solidFill>
                  <a:srgbClr val="FECE22"/>
                </a:solidFill>
              </a:rPr>
              <a:t>Vá para a próxima tela.</a:t>
            </a:r>
            <a:endParaRPr lang="pt-BR" sz="1200" b="1" dirty="0">
              <a:solidFill>
                <a:srgbClr val="FECE22"/>
              </a:solidFil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16" name="Retângulo 15"/>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Google Shape;398;p61"/>
          <p:cNvSpPr/>
          <p:nvPr/>
        </p:nvSpPr>
        <p:spPr>
          <a:xfrm>
            <a:off x="7836389" y="5306396"/>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12.1</a:t>
            </a:r>
            <a:endParaRPr sz="1200" b="0" i="0" u="none" strike="noStrike" cap="none" dirty="0">
              <a:solidFill>
                <a:schemeClr val="lt1"/>
              </a:solidFill>
              <a:latin typeface="Arial"/>
              <a:ea typeface="Arial"/>
              <a:cs typeface="Arial"/>
              <a:sym typeface="Arial"/>
            </a:endParaRPr>
          </a:p>
        </p:txBody>
      </p:sp>
      <p:sp>
        <p:nvSpPr>
          <p:cNvPr id="19" name="Retângulo 18"/>
          <p:cNvSpPr/>
          <p:nvPr/>
        </p:nvSpPr>
        <p:spPr>
          <a:xfrm>
            <a:off x="1033189" y="1839410"/>
            <a:ext cx="3372264" cy="1015663"/>
          </a:xfrm>
          <a:prstGeom prst="rect">
            <a:avLst/>
          </a:prstGeom>
        </p:spPr>
        <p:txBody>
          <a:bodyPr wrap="square">
            <a:spAutoFit/>
          </a:bodyPr>
          <a:lstStyle/>
          <a:p>
            <a:r>
              <a:rPr lang="pt-BR" sz="1200" dirty="0">
                <a:solidFill>
                  <a:srgbClr val="808284"/>
                </a:solidFill>
              </a:rPr>
              <a:t>A</a:t>
            </a:r>
            <a:r>
              <a:rPr lang="pt-BR" sz="1200" dirty="0" smtClean="0">
                <a:solidFill>
                  <a:srgbClr val="808284"/>
                </a:solidFill>
              </a:rPr>
              <a:t> Lembre-se o que você viu na tela anterior foi </a:t>
            </a:r>
            <a:r>
              <a:rPr lang="pt-BR" sz="1200" dirty="0">
                <a:solidFill>
                  <a:srgbClr val="808284"/>
                </a:solidFill>
              </a:rPr>
              <a:t>apenas uma </a:t>
            </a:r>
            <a:r>
              <a:rPr lang="pt-BR" sz="1200" dirty="0" smtClean="0">
                <a:solidFill>
                  <a:srgbClr val="808284"/>
                </a:solidFill>
              </a:rPr>
              <a:t>sugestão. </a:t>
            </a:r>
          </a:p>
          <a:p>
            <a:endParaRPr lang="pt-BR" sz="1200" dirty="0" smtClean="0">
              <a:solidFill>
                <a:srgbClr val="808284"/>
              </a:solidFill>
            </a:endParaRPr>
          </a:p>
          <a:p>
            <a:r>
              <a:rPr lang="pt-BR" sz="1200" dirty="0" smtClean="0">
                <a:solidFill>
                  <a:srgbClr val="808284"/>
                </a:solidFill>
              </a:rPr>
              <a:t>Você pode </a:t>
            </a:r>
            <a:r>
              <a:rPr lang="pt-BR" sz="1200" dirty="0">
                <a:solidFill>
                  <a:srgbClr val="808284"/>
                </a:solidFill>
              </a:rPr>
              <a:t>personalizar </a:t>
            </a:r>
            <a:r>
              <a:rPr lang="pt-BR" sz="1200" dirty="0" smtClean="0">
                <a:solidFill>
                  <a:srgbClr val="808284"/>
                </a:solidFill>
              </a:rPr>
              <a:t>o arquivo </a:t>
            </a:r>
            <a:r>
              <a:rPr lang="pt-BR" sz="1200" dirty="0">
                <a:solidFill>
                  <a:srgbClr val="808284"/>
                </a:solidFill>
              </a:rPr>
              <a:t>de acordo com as especificidades de cada </a:t>
            </a:r>
            <a:r>
              <a:rPr lang="pt-BR" sz="1200" dirty="0" smtClean="0">
                <a:solidFill>
                  <a:srgbClr val="808284"/>
                </a:solidFill>
              </a:rPr>
              <a:t>estudo!</a:t>
            </a:r>
            <a:endParaRPr lang="pt-BR" sz="1200" dirty="0">
              <a:solidFill>
                <a:srgbClr val="808284"/>
              </a:solidFill>
            </a:endParaRPr>
          </a:p>
        </p:txBody>
      </p:sp>
      <p:pic>
        <p:nvPicPr>
          <p:cNvPr id="23" name="Picture 2" descr="Set of Attention please. Badge with megaphone icons. Flat design. Concept vector illustration. Isolated on white background."/>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63936" t="53229" r="4894" b="9870"/>
          <a:stretch/>
        </p:blipFill>
        <p:spPr bwMode="auto">
          <a:xfrm>
            <a:off x="5317269" y="1979334"/>
            <a:ext cx="2113143" cy="1723649"/>
          </a:xfrm>
          <a:prstGeom prst="rect">
            <a:avLst/>
          </a:prstGeom>
          <a:noFill/>
          <a:extLst>
            <a:ext uri="{909E8E84-426E-40DD-AFC4-6F175D3DCCD1}">
              <a14:hiddenFill xmlns:a14="http://schemas.microsoft.com/office/drawing/2010/main">
                <a:solidFill>
                  <a:srgbClr val="FFFFFF"/>
                </a:solidFill>
              </a14:hiddenFill>
            </a:ext>
          </a:extLst>
        </p:spPr>
      </p:pic>
      <p:sp>
        <p:nvSpPr>
          <p:cNvPr id="24" name="Retângulo 23"/>
          <p:cNvSpPr/>
          <p:nvPr/>
        </p:nvSpPr>
        <p:spPr>
          <a:xfrm>
            <a:off x="6094359" y="2485387"/>
            <a:ext cx="795480" cy="343504"/>
          </a:xfrm>
          <a:prstGeom prst="rect">
            <a:avLst/>
          </a:prstGeom>
          <a:solidFill>
            <a:srgbClr val="F72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dirty="0" smtClean="0"/>
              <a:t>Fique </a:t>
            </a:r>
          </a:p>
          <a:p>
            <a:pPr algn="ctr"/>
            <a:r>
              <a:rPr lang="pt-BR" sz="1200" b="1" dirty="0" smtClean="0"/>
              <a:t>Atento!</a:t>
            </a:r>
            <a:endParaRPr lang="pt-BR" sz="1200" b="1" dirty="0"/>
          </a:p>
        </p:txBody>
      </p:sp>
      <p:sp>
        <p:nvSpPr>
          <p:cNvPr id="18" name="Retângulo 17"/>
          <p:cNvSpPr/>
          <p:nvPr/>
        </p:nvSpPr>
        <p:spPr>
          <a:xfrm flipH="1">
            <a:off x="4606651" y="830177"/>
            <a:ext cx="3702704" cy="4235119"/>
          </a:xfrm>
          <a:prstGeom prst="rect">
            <a:avLst/>
          </a:prstGeom>
          <a:solidFill>
            <a:srgbClr val="00BD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dirty="0"/>
          </a:p>
          <a:p>
            <a:r>
              <a:rPr lang="pt-BR" dirty="0"/>
              <a:t>O arquivo é do</a:t>
            </a:r>
            <a:r>
              <a:rPr lang="pt-BR" b="1" dirty="0"/>
              <a:t> PESQUISADOR</a:t>
            </a:r>
            <a:r>
              <a:rPr lang="pt-BR" dirty="0"/>
              <a:t>. O pesquisador e sua equipe podem organizar os documentos da maneira que achar mais conveniente, desde que todos os Documentos Essenciais estejam devidamente guardados e facilmente localizados.</a:t>
            </a:r>
          </a:p>
          <a:p>
            <a:r>
              <a:rPr lang="pt-BR" dirty="0"/>
              <a:t> </a:t>
            </a:r>
          </a:p>
          <a:p>
            <a:r>
              <a:rPr lang="pt-BR" dirty="0"/>
              <a:t>Em caso de estudos patrocinados, às vezes, a equipe do patrocinador pode enviar arquivos com uma estrutura sugerida. </a:t>
            </a:r>
            <a:endParaRPr lang="pt-BR" dirty="0" smtClean="0"/>
          </a:p>
          <a:p>
            <a:endParaRPr lang="pt-BR" dirty="0"/>
          </a:p>
          <a:p>
            <a:r>
              <a:rPr lang="pt-BR" dirty="0" smtClean="0"/>
              <a:t>Mas cabe </a:t>
            </a:r>
            <a:r>
              <a:rPr lang="pt-BR" dirty="0"/>
              <a:t>à equipe do centro decidir se vai seguir a organização sugerida pelo patrocinador ou adotar sua organização própria!</a:t>
            </a:r>
          </a:p>
        </p:txBody>
      </p:sp>
      <p:sp>
        <p:nvSpPr>
          <p:cNvPr id="21" name="CaixaDeTexto 20"/>
          <p:cNvSpPr txBox="1"/>
          <p:nvPr/>
        </p:nvSpPr>
        <p:spPr>
          <a:xfrm>
            <a:off x="7894387" y="995266"/>
            <a:ext cx="347245" cy="307777"/>
          </a:xfrm>
          <a:prstGeom prst="rect">
            <a:avLst/>
          </a:prstGeom>
          <a:noFill/>
        </p:spPr>
        <p:txBody>
          <a:bodyPr wrap="square" rtlCol="0">
            <a:spAutoFit/>
          </a:bodyPr>
          <a:lstStyle/>
          <a:p>
            <a:r>
              <a:rPr lang="pt-BR" dirty="0" smtClean="0">
                <a:solidFill>
                  <a:schemeClr val="bg1"/>
                </a:solidFill>
              </a:rPr>
              <a:t>X</a:t>
            </a:r>
            <a:endParaRPr lang="pt-BR" dirty="0">
              <a:solidFill>
                <a:schemeClr val="bg1"/>
              </a:solidFill>
            </a:endParaRPr>
          </a:p>
        </p:txBody>
      </p:sp>
    </p:spTree>
    <p:extLst>
      <p:ext uri="{BB962C8B-B14F-4D97-AF65-F5344CB8AC3E}">
        <p14:creationId xmlns:p14="http://schemas.microsoft.com/office/powerpoint/2010/main" val="3502093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grpSp>
        <p:nvGrpSpPr>
          <p:cNvPr id="6" name="Grupo 5"/>
          <p:cNvGrpSpPr/>
          <p:nvPr/>
        </p:nvGrpSpPr>
        <p:grpSpPr>
          <a:xfrm>
            <a:off x="-1" y="0"/>
            <a:ext cx="9228221" cy="5895474"/>
            <a:chOff x="-1" y="0"/>
            <a:chExt cx="9228221" cy="5895474"/>
          </a:xfrm>
        </p:grpSpPr>
        <p:pic>
          <p:nvPicPr>
            <p:cNvPr id="4" name="Imagem 3"/>
            <p:cNvPicPr>
              <a:picLocks noChangeAspect="1"/>
            </p:cNvPicPr>
            <p:nvPr/>
          </p:nvPicPr>
          <p:blipFill>
            <a:blip r:embed="rId2"/>
            <a:stretch>
              <a:fillRect/>
            </a:stretch>
          </p:blipFill>
          <p:spPr>
            <a:xfrm>
              <a:off x="-1" y="0"/>
              <a:ext cx="9228221" cy="5895474"/>
            </a:xfrm>
            <a:prstGeom prst="rect">
              <a:avLst/>
            </a:prstGeom>
          </p:spPr>
        </p:pic>
        <p:sp>
          <p:nvSpPr>
            <p:cNvPr id="5" name="Retângulo 4"/>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12"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13</a:t>
            </a:r>
            <a:endParaRPr sz="1200" b="0" i="0" u="none" strike="noStrike" cap="none" dirty="0">
              <a:solidFill>
                <a:schemeClr val="lt1"/>
              </a:solidFill>
              <a:latin typeface="Arial"/>
              <a:ea typeface="Arial"/>
              <a:cs typeface="Arial"/>
              <a:sym typeface="Arial"/>
            </a:endParaRPr>
          </a:p>
        </p:txBody>
      </p:sp>
      <p:sp>
        <p:nvSpPr>
          <p:cNvPr id="13" name="Google Shape;396;p61"/>
          <p:cNvSpPr/>
          <p:nvPr/>
        </p:nvSpPr>
        <p:spPr>
          <a:xfrm>
            <a:off x="0" y="-318977"/>
            <a:ext cx="2371059"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Imagem</a:t>
            </a:r>
            <a:endParaRPr sz="1200" b="0" i="0" u="none" strike="noStrike" cap="none" dirty="0">
              <a:solidFill>
                <a:schemeClr val="lt1"/>
              </a:solidFill>
              <a:latin typeface="Arial"/>
              <a:ea typeface="Arial"/>
              <a:cs typeface="Arial"/>
              <a:sym typeface="Arial"/>
            </a:endParaRPr>
          </a:p>
        </p:txBody>
      </p:sp>
      <p:sp>
        <p:nvSpPr>
          <p:cNvPr id="14"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16" name="Google Shape;399;p61"/>
          <p:cNvSpPr txBox="1"/>
          <p:nvPr/>
        </p:nvSpPr>
        <p:spPr>
          <a:xfrm>
            <a:off x="964899" y="1180155"/>
            <a:ext cx="2619052" cy="743639"/>
          </a:xfrm>
          <a:prstGeom prst="rect">
            <a:avLst/>
          </a:prstGeom>
          <a:solidFill>
            <a:schemeClr val="bg1"/>
          </a:solidFill>
          <a:ln>
            <a:noFill/>
          </a:ln>
        </p:spPr>
        <p:txBody>
          <a:bodyPr spcFirstLastPara="1" wrap="square" lIns="91425" tIns="45700" rIns="91425" bIns="45700" anchor="t" anchorCtr="0">
            <a:noAutofit/>
          </a:bodyPr>
          <a:lstStyle/>
          <a:p>
            <a:pPr>
              <a:buSzPts val="2000"/>
            </a:pPr>
            <a:r>
              <a:rPr lang="pt-BR" sz="2000" b="1" dirty="0" smtClean="0">
                <a:solidFill>
                  <a:srgbClr val="00A9B2"/>
                </a:solidFill>
              </a:rPr>
              <a:t>Conclusão</a:t>
            </a:r>
            <a:endParaRPr lang="pt-BR" sz="2000" b="1" dirty="0">
              <a:solidFill>
                <a:srgbClr val="00A9B2"/>
              </a:solidFill>
            </a:endParaRPr>
          </a:p>
        </p:txBody>
      </p:sp>
      <p:sp>
        <p:nvSpPr>
          <p:cNvPr id="17" name="Google Shape;388;p60"/>
          <p:cNvSpPr txBox="1"/>
          <p:nvPr/>
        </p:nvSpPr>
        <p:spPr>
          <a:xfrm>
            <a:off x="964899" y="1585772"/>
            <a:ext cx="3651510" cy="2323862"/>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Neste módulo, você aprendeu sobre as responsabilidades de dois atores no cenário da pesquisa: o pesquisador responsável e o patrocinador.</a:t>
            </a:r>
          </a:p>
          <a:p>
            <a:endParaRPr lang="pt-BR" sz="1200" dirty="0">
              <a:solidFill>
                <a:srgbClr val="808284"/>
              </a:solidFill>
            </a:endParaRPr>
          </a:p>
          <a:p>
            <a:r>
              <a:rPr lang="pt-BR" sz="1200" dirty="0">
                <a:solidFill>
                  <a:srgbClr val="808284"/>
                </a:solidFill>
              </a:rPr>
              <a:t>É importante que você reconheça o seu papel como potencial membro de uma equipe de pesquisa, e saiba identificar os documentos essenciais que devem compor o arquivo em cada etapa da condução de um estudo clínico.</a:t>
            </a:r>
          </a:p>
          <a:p>
            <a:endParaRPr lang="pt-BR" sz="1200" dirty="0">
              <a:solidFill>
                <a:srgbClr val="808284"/>
              </a:solidFill>
            </a:endParaRPr>
          </a:p>
          <a:p>
            <a:r>
              <a:rPr lang="pt-BR" sz="1200" dirty="0" smtClean="0">
                <a:solidFill>
                  <a:srgbClr val="808284"/>
                </a:solidFill>
              </a:rPr>
              <a:t>Agora</a:t>
            </a:r>
            <a:r>
              <a:rPr lang="pt-BR" sz="1200" dirty="0">
                <a:solidFill>
                  <a:srgbClr val="808284"/>
                </a:solidFill>
              </a:rPr>
              <a:t>, vamos testar seus conhecimentos?</a:t>
            </a:r>
          </a:p>
          <a:p>
            <a:endParaRPr lang="pt-BR" sz="1200" dirty="0">
              <a:solidFill>
                <a:srgbClr val="808284"/>
              </a:solidFill>
            </a:endParaRPr>
          </a:p>
          <a:p>
            <a:pPr marL="0" marR="0" lvl="0" indent="0" rtl="0">
              <a:lnSpc>
                <a:spcPct val="100000"/>
              </a:lnSpc>
              <a:spcBef>
                <a:spcPts val="0"/>
              </a:spcBef>
              <a:spcAft>
                <a:spcPts val="0"/>
              </a:spcAft>
              <a:buClr>
                <a:srgbClr val="000000"/>
              </a:buClr>
              <a:buSzPts val="1600"/>
              <a:buFont typeface="Arial"/>
              <a:buNone/>
            </a:pPr>
            <a:endParaRPr lang="pt-BR" sz="1200" dirty="0" smtClean="0">
              <a:solidFill>
                <a:srgbClr val="808284"/>
              </a:solidFill>
            </a:endParaRPr>
          </a:p>
          <a:p>
            <a:pPr marL="0" marR="0" lvl="0" indent="0" rtl="0">
              <a:lnSpc>
                <a:spcPct val="100000"/>
              </a:lnSpc>
              <a:spcBef>
                <a:spcPts val="0"/>
              </a:spcBef>
              <a:spcAft>
                <a:spcPts val="0"/>
              </a:spcAft>
              <a:buClr>
                <a:srgbClr val="000000"/>
              </a:buClr>
              <a:buSzPts val="1600"/>
              <a:buFont typeface="Arial"/>
              <a:buNone/>
            </a:pPr>
            <a:endParaRPr sz="1200" dirty="0">
              <a:solidFill>
                <a:srgbClr val="808284"/>
              </a:solidFill>
            </a:endParaRPr>
          </a:p>
          <a:p>
            <a:pPr marL="0" marR="0" lvl="0" indent="0" rtl="0">
              <a:lnSpc>
                <a:spcPct val="100000"/>
              </a:lnSpc>
              <a:spcBef>
                <a:spcPts val="0"/>
              </a:spcBef>
              <a:spcAft>
                <a:spcPts val="0"/>
              </a:spcAft>
              <a:buClr>
                <a:srgbClr val="000000"/>
              </a:buClr>
              <a:buSzPts val="1600"/>
              <a:buFont typeface="Arial"/>
              <a:buNone/>
            </a:pPr>
            <a:r>
              <a:rPr lang="pt-BR" sz="1200" dirty="0">
                <a:solidFill>
                  <a:srgbClr val="808284"/>
                </a:solidFill>
              </a:rPr>
              <a:t> </a:t>
            </a:r>
            <a:endParaRPr sz="1200" dirty="0">
              <a:solidFill>
                <a:srgbClr val="808284"/>
              </a:solidFill>
            </a:endParaRPr>
          </a:p>
        </p:txBody>
      </p:sp>
      <p:sp>
        <p:nvSpPr>
          <p:cNvPr id="7" name="Retângulo 6"/>
          <p:cNvSpPr/>
          <p:nvPr/>
        </p:nvSpPr>
        <p:spPr>
          <a:xfrm>
            <a:off x="4548851" y="865449"/>
            <a:ext cx="4065759" cy="4164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Picture 1">
            <a:extLst>
              <a:ext uri="{FF2B5EF4-FFF2-40B4-BE49-F238E27FC236}">
                <a16:creationId xmlns="" xmlns:a16="http://schemas.microsoft.com/office/drawing/2014/main" id="{62396A5C-8415-5546-9796-A212FB517515}"/>
              </a:ext>
            </a:extLst>
          </p:cNvPr>
          <p:cNvPicPr>
            <a:picLocks noChangeAspect="1"/>
          </p:cNvPicPr>
          <p:nvPr/>
        </p:nvPicPr>
        <p:blipFill>
          <a:blip r:embed="rId3"/>
          <a:stretch>
            <a:fillRect/>
          </a:stretch>
        </p:blipFill>
        <p:spPr>
          <a:xfrm>
            <a:off x="5293246" y="1924685"/>
            <a:ext cx="2543974" cy="2505498"/>
          </a:xfrm>
          <a:prstGeom prst="rect">
            <a:avLst/>
          </a:prstGeom>
        </p:spPr>
      </p:pic>
      <p:sp>
        <p:nvSpPr>
          <p:cNvPr id="15" name="Google Shape;398;p61"/>
          <p:cNvSpPr/>
          <p:nvPr/>
        </p:nvSpPr>
        <p:spPr>
          <a:xfrm>
            <a:off x="7837220" y="5249684"/>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13</a:t>
            </a:r>
            <a:endParaRPr sz="1200" b="0" i="0" u="none" strike="noStrike" cap="none" dirty="0">
              <a:solidFill>
                <a:schemeClr val="lt1"/>
              </a:solidFill>
              <a:latin typeface="Arial"/>
              <a:ea typeface="Arial"/>
              <a:cs typeface="Arial"/>
              <a:sym typeface="Arial"/>
            </a:endParaRPr>
          </a:p>
        </p:txBody>
      </p:sp>
      <p:sp>
        <p:nvSpPr>
          <p:cNvPr id="18" name="Retângulo 17"/>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159835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70798"/>
            <a:ext cx="9206320" cy="5849298"/>
          </a:xfrm>
          <a:prstGeom prst="rect">
            <a:avLst/>
          </a:prstGeom>
        </p:spPr>
      </p:pic>
      <p:sp>
        <p:nvSpPr>
          <p:cNvPr id="6" name="Google Shape;399;p61"/>
          <p:cNvSpPr txBox="1"/>
          <p:nvPr/>
        </p:nvSpPr>
        <p:spPr>
          <a:xfrm>
            <a:off x="855009" y="874430"/>
            <a:ext cx="3957136" cy="319241"/>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dirty="0" smtClean="0">
                <a:solidFill>
                  <a:srgbClr val="00A9B2"/>
                </a:solidFill>
              </a:rPr>
              <a:t>Fixando</a:t>
            </a:r>
            <a:endParaRPr sz="2000" b="1" i="0" u="none" strike="noStrike" cap="none" dirty="0">
              <a:solidFill>
                <a:srgbClr val="00A9B2"/>
              </a:solidFill>
              <a:latin typeface="Arial"/>
              <a:ea typeface="Arial"/>
              <a:cs typeface="Arial"/>
              <a:sym typeface="Arial"/>
            </a:endParaRPr>
          </a:p>
        </p:txBody>
      </p:sp>
      <p:sp>
        <p:nvSpPr>
          <p:cNvPr id="16"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14</a:t>
            </a:r>
            <a:endParaRPr sz="1200" b="0" i="0" u="none" strike="noStrike" cap="none" dirty="0">
              <a:solidFill>
                <a:schemeClr val="lt1"/>
              </a:solidFill>
              <a:latin typeface="Arial"/>
              <a:ea typeface="Arial"/>
              <a:cs typeface="Arial"/>
              <a:sym typeface="Arial"/>
            </a:endParaRPr>
          </a:p>
        </p:txBody>
      </p:sp>
      <p:sp>
        <p:nvSpPr>
          <p:cNvPr id="17" name="Google Shape;396;p61"/>
          <p:cNvSpPr/>
          <p:nvPr/>
        </p:nvSpPr>
        <p:spPr>
          <a:xfrm>
            <a:off x="0" y="-318977"/>
            <a:ext cx="3320716"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Múltipla escolha</a:t>
            </a:r>
            <a:endParaRPr sz="1200" b="0" i="0" u="none" strike="noStrike" cap="none" dirty="0">
              <a:solidFill>
                <a:schemeClr val="lt1"/>
              </a:solidFill>
              <a:latin typeface="Arial"/>
              <a:ea typeface="Arial"/>
              <a:cs typeface="Arial"/>
              <a:sym typeface="Arial"/>
            </a:endParaRPr>
          </a:p>
        </p:txBody>
      </p:sp>
      <p:sp>
        <p:nvSpPr>
          <p:cNvPr id="18"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15" name="Retângulo 14"/>
          <p:cNvSpPr/>
          <p:nvPr/>
        </p:nvSpPr>
        <p:spPr>
          <a:xfrm>
            <a:off x="4524153" y="852927"/>
            <a:ext cx="3429000" cy="3853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Imagem 18"/>
          <p:cNvPicPr>
            <a:picLocks noChangeAspect="1"/>
          </p:cNvPicPr>
          <p:nvPr/>
        </p:nvPicPr>
        <p:blipFill>
          <a:blip r:embed="rId3"/>
          <a:stretch>
            <a:fillRect/>
          </a:stretch>
        </p:blipFill>
        <p:spPr>
          <a:xfrm>
            <a:off x="5047807" y="1359556"/>
            <a:ext cx="2639295" cy="2631369"/>
          </a:xfrm>
          <a:prstGeom prst="rect">
            <a:avLst/>
          </a:prstGeom>
        </p:spPr>
      </p:pic>
      <p:sp>
        <p:nvSpPr>
          <p:cNvPr id="26" name="Retângulo 25"/>
          <p:cNvSpPr/>
          <p:nvPr/>
        </p:nvSpPr>
        <p:spPr>
          <a:xfrm>
            <a:off x="7519737" y="375139"/>
            <a:ext cx="1443790" cy="214408"/>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sp>
        <p:nvSpPr>
          <p:cNvPr id="27" name="Retângulo 26"/>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Google Shape;413;p62"/>
          <p:cNvSpPr txBox="1"/>
          <p:nvPr/>
        </p:nvSpPr>
        <p:spPr>
          <a:xfrm>
            <a:off x="878731" y="1495695"/>
            <a:ext cx="4169076" cy="2641952"/>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1) Dentre as responsabilidades do Pesquisador </a:t>
            </a:r>
            <a:r>
              <a:rPr lang="pt-BR" sz="1200" dirty="0" smtClean="0">
                <a:solidFill>
                  <a:srgbClr val="808284"/>
                </a:solidFill>
              </a:rPr>
              <a:t>Responsável estão </a:t>
            </a:r>
            <a:r>
              <a:rPr lang="pt-BR" sz="1200" dirty="0">
                <a:solidFill>
                  <a:srgbClr val="808284"/>
                </a:solidFill>
              </a:rPr>
              <a:t>prover condições adequadas à condução do estudo/ensaio clínico visando a proteção e o bem-estar dos participantes, e, ainda, a qualidade e a confiabilidade dos dados gerados na pesquisa.</a:t>
            </a:r>
          </a:p>
          <a:p>
            <a:pPr lvl="0"/>
            <a:endParaRPr lang="pt-BR" sz="1200" dirty="0" smtClean="0">
              <a:solidFill>
                <a:srgbClr val="808284"/>
              </a:solidFill>
            </a:endParaRPr>
          </a:p>
          <a:p>
            <a:pPr lvl="0"/>
            <a:r>
              <a:rPr lang="pt-BR" sz="1200" dirty="0">
                <a:solidFill>
                  <a:srgbClr val="808284"/>
                </a:solidFill>
              </a:rPr>
              <a:t>Esta </a:t>
            </a:r>
            <a:r>
              <a:rPr lang="pt-BR" sz="1200" dirty="0" smtClean="0">
                <a:solidFill>
                  <a:srgbClr val="808284"/>
                </a:solidFill>
              </a:rPr>
              <a:t>afirmação é: </a:t>
            </a:r>
          </a:p>
          <a:p>
            <a:pPr lvl="0"/>
            <a:endParaRPr lang="pt-BR" sz="1200" dirty="0">
              <a:solidFill>
                <a:srgbClr val="808284"/>
              </a:solidFill>
            </a:endParaRPr>
          </a:p>
          <a:p>
            <a:r>
              <a:rPr lang="pt-BR" sz="1200" dirty="0"/>
              <a:t> </a:t>
            </a:r>
          </a:p>
          <a:p>
            <a:pPr marL="228600" indent="-228600">
              <a:buFont typeface="+mj-lt"/>
              <a:buAutoNum type="alphaLcParenR"/>
            </a:pPr>
            <a:r>
              <a:rPr lang="pt-BR" sz="1200" dirty="0" smtClean="0">
                <a:solidFill>
                  <a:srgbClr val="808284"/>
                </a:solidFill>
              </a:rPr>
              <a:t>Falsa</a:t>
            </a:r>
          </a:p>
          <a:p>
            <a:pPr marL="228600" indent="-228600">
              <a:buFont typeface="+mj-lt"/>
              <a:buAutoNum type="alphaLcParenR"/>
            </a:pPr>
            <a:r>
              <a:rPr lang="pt-BR" sz="1200" dirty="0" smtClean="0">
                <a:solidFill>
                  <a:srgbClr val="92D050"/>
                </a:solidFill>
              </a:rPr>
              <a:t>Verdadeira</a:t>
            </a:r>
          </a:p>
          <a:p>
            <a:pPr lvl="0"/>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1" name="Retângulo 20"/>
          <p:cNvSpPr/>
          <p:nvPr/>
        </p:nvSpPr>
        <p:spPr>
          <a:xfrm>
            <a:off x="7396128" y="263380"/>
            <a:ext cx="2953192" cy="22542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Observação</a:t>
            </a:r>
            <a:r>
              <a:rPr lang="pt-BR" dirty="0">
                <a:solidFill>
                  <a:schemeClr val="tx1"/>
                </a:solidFill>
              </a:rPr>
              <a:t>:</a:t>
            </a:r>
          </a:p>
          <a:p>
            <a:r>
              <a:rPr lang="pt-BR" dirty="0">
                <a:solidFill>
                  <a:schemeClr val="tx1"/>
                </a:solidFill>
              </a:rPr>
              <a:t>Caso o aluno responda </a:t>
            </a:r>
            <a:r>
              <a:rPr lang="pt-BR" dirty="0" smtClean="0">
                <a:solidFill>
                  <a:schemeClr val="tx1"/>
                </a:solidFill>
              </a:rPr>
              <a:t>corretamente, </a:t>
            </a:r>
            <a:r>
              <a:rPr lang="pt-BR" dirty="0">
                <a:solidFill>
                  <a:schemeClr val="tx1"/>
                </a:solidFill>
              </a:rPr>
              <a:t>deve aparecer em VERDE: “Parabéns</a:t>
            </a:r>
            <a:r>
              <a:rPr lang="pt-BR" dirty="0" smtClean="0">
                <a:solidFill>
                  <a:schemeClr val="tx1"/>
                </a:solidFill>
              </a:rPr>
              <a:t>!”.</a:t>
            </a:r>
          </a:p>
          <a:p>
            <a:endParaRPr lang="pt-BR" dirty="0">
              <a:solidFill>
                <a:schemeClr val="tx1"/>
              </a:solidFill>
            </a:endParaRPr>
          </a:p>
          <a:p>
            <a:r>
              <a:rPr lang="pt-BR" dirty="0" smtClean="0">
                <a:solidFill>
                  <a:schemeClr val="tx1"/>
                </a:solidFill>
              </a:rPr>
              <a:t>Se responder incorretamente, </a:t>
            </a:r>
            <a:r>
              <a:rPr lang="pt-BR" dirty="0">
                <a:solidFill>
                  <a:schemeClr val="tx1"/>
                </a:solidFill>
              </a:rPr>
              <a:t>deve aparecer uma mensagem em VERMELHO: “Verifique a resposta correta</a:t>
            </a:r>
            <a:r>
              <a:rPr lang="pt-BR" dirty="0" smtClean="0">
                <a:solidFill>
                  <a:schemeClr val="tx1"/>
                </a:solidFill>
              </a:rPr>
              <a:t>”.</a:t>
            </a:r>
            <a:endParaRPr lang="pt-BR" dirty="0">
              <a:solidFill>
                <a:schemeClr val="tx1"/>
              </a:solidFill>
            </a:endParaRPr>
          </a:p>
        </p:txBody>
      </p:sp>
      <p:sp>
        <p:nvSpPr>
          <p:cNvPr id="22" name="Google Shape;398;p61"/>
          <p:cNvSpPr/>
          <p:nvPr/>
        </p:nvSpPr>
        <p:spPr>
          <a:xfrm>
            <a:off x="7848239" y="5159690"/>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14</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16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70798"/>
            <a:ext cx="9206320" cy="5849298"/>
          </a:xfrm>
          <a:prstGeom prst="rect">
            <a:avLst/>
          </a:prstGeom>
        </p:spPr>
      </p:pic>
      <p:sp>
        <p:nvSpPr>
          <p:cNvPr id="6" name="Google Shape;399;p61"/>
          <p:cNvSpPr txBox="1"/>
          <p:nvPr/>
        </p:nvSpPr>
        <p:spPr>
          <a:xfrm>
            <a:off x="855009" y="874430"/>
            <a:ext cx="3957136" cy="319241"/>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dirty="0" smtClean="0">
                <a:solidFill>
                  <a:srgbClr val="00A9B2"/>
                </a:solidFill>
              </a:rPr>
              <a:t>Fixando</a:t>
            </a:r>
            <a:endParaRPr sz="2000" b="1" i="0" u="none" strike="noStrike" cap="none" dirty="0">
              <a:solidFill>
                <a:srgbClr val="00A9B2"/>
              </a:solidFill>
              <a:latin typeface="Arial"/>
              <a:ea typeface="Arial"/>
              <a:cs typeface="Arial"/>
              <a:sym typeface="Arial"/>
            </a:endParaRPr>
          </a:p>
        </p:txBody>
      </p:sp>
      <p:sp>
        <p:nvSpPr>
          <p:cNvPr id="16"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15</a:t>
            </a:r>
            <a:endParaRPr sz="1200" b="0" i="0" u="none" strike="noStrike" cap="none" dirty="0">
              <a:solidFill>
                <a:schemeClr val="lt1"/>
              </a:solidFill>
              <a:latin typeface="Arial"/>
              <a:ea typeface="Arial"/>
              <a:cs typeface="Arial"/>
              <a:sym typeface="Arial"/>
            </a:endParaRPr>
          </a:p>
        </p:txBody>
      </p:sp>
      <p:sp>
        <p:nvSpPr>
          <p:cNvPr id="17" name="Google Shape;396;p61"/>
          <p:cNvSpPr/>
          <p:nvPr/>
        </p:nvSpPr>
        <p:spPr>
          <a:xfrm>
            <a:off x="0" y="-318977"/>
            <a:ext cx="3320716"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Múltipla escolha</a:t>
            </a:r>
            <a:endParaRPr sz="1200" b="0" i="0" u="none" strike="noStrike" cap="none" dirty="0">
              <a:solidFill>
                <a:schemeClr val="lt1"/>
              </a:solidFill>
              <a:latin typeface="Arial"/>
              <a:ea typeface="Arial"/>
              <a:cs typeface="Arial"/>
              <a:sym typeface="Arial"/>
            </a:endParaRPr>
          </a:p>
        </p:txBody>
      </p:sp>
      <p:sp>
        <p:nvSpPr>
          <p:cNvPr id="18"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15" name="Retângulo 14"/>
          <p:cNvSpPr/>
          <p:nvPr/>
        </p:nvSpPr>
        <p:spPr>
          <a:xfrm>
            <a:off x="4524153" y="852927"/>
            <a:ext cx="3429000" cy="3853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Imagem 18"/>
          <p:cNvPicPr>
            <a:picLocks noChangeAspect="1"/>
          </p:cNvPicPr>
          <p:nvPr/>
        </p:nvPicPr>
        <p:blipFill>
          <a:blip r:embed="rId3"/>
          <a:stretch>
            <a:fillRect/>
          </a:stretch>
        </p:blipFill>
        <p:spPr>
          <a:xfrm>
            <a:off x="5047807" y="1359556"/>
            <a:ext cx="2639295" cy="2631369"/>
          </a:xfrm>
          <a:prstGeom prst="rect">
            <a:avLst/>
          </a:prstGeom>
        </p:spPr>
      </p:pic>
      <p:sp>
        <p:nvSpPr>
          <p:cNvPr id="26" name="Retângulo 25"/>
          <p:cNvSpPr/>
          <p:nvPr/>
        </p:nvSpPr>
        <p:spPr>
          <a:xfrm>
            <a:off x="7519737" y="375139"/>
            <a:ext cx="1443790" cy="214408"/>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sp>
        <p:nvSpPr>
          <p:cNvPr id="27" name="Retângulo 26"/>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Google Shape;413;p62"/>
          <p:cNvSpPr txBox="1"/>
          <p:nvPr/>
        </p:nvSpPr>
        <p:spPr>
          <a:xfrm>
            <a:off x="878731" y="1495695"/>
            <a:ext cx="4169076" cy="2641952"/>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2) </a:t>
            </a:r>
            <a:r>
              <a:rPr lang="pt-BR" sz="1200" dirty="0">
                <a:solidFill>
                  <a:srgbClr val="808284"/>
                </a:solidFill>
              </a:rPr>
              <a:t>Somente pessoa jurídica privada é que pode desempenhar o papel de Patrocinador de estudos clínicos?</a:t>
            </a:r>
          </a:p>
          <a:p>
            <a:endParaRPr lang="pt-BR" sz="1200" dirty="0" smtClean="0">
              <a:solidFill>
                <a:srgbClr val="808284"/>
              </a:solidFill>
            </a:endParaRPr>
          </a:p>
          <a:p>
            <a:pPr lvl="0"/>
            <a:r>
              <a:rPr lang="pt-BR" sz="1200" dirty="0">
                <a:solidFill>
                  <a:srgbClr val="808284"/>
                </a:solidFill>
              </a:rPr>
              <a:t>Esta </a:t>
            </a:r>
            <a:r>
              <a:rPr lang="pt-BR" sz="1200" dirty="0" smtClean="0">
                <a:solidFill>
                  <a:srgbClr val="808284"/>
                </a:solidFill>
              </a:rPr>
              <a:t>afirmação é: </a:t>
            </a:r>
          </a:p>
          <a:p>
            <a:pPr lvl="0"/>
            <a:endParaRPr lang="pt-BR" sz="1200" dirty="0">
              <a:solidFill>
                <a:srgbClr val="808284"/>
              </a:solidFill>
            </a:endParaRPr>
          </a:p>
          <a:p>
            <a:r>
              <a:rPr lang="pt-BR" sz="1200" dirty="0"/>
              <a:t> </a:t>
            </a:r>
          </a:p>
          <a:p>
            <a:pPr marL="228600" indent="-228600">
              <a:buFont typeface="+mj-lt"/>
              <a:buAutoNum type="alphaLcParenR"/>
            </a:pPr>
            <a:r>
              <a:rPr lang="pt-BR" sz="1200" dirty="0" smtClean="0">
                <a:solidFill>
                  <a:srgbClr val="92D050"/>
                </a:solidFill>
              </a:rPr>
              <a:t>Falsa</a:t>
            </a:r>
          </a:p>
          <a:p>
            <a:pPr marL="228600" indent="-228600">
              <a:buFont typeface="+mj-lt"/>
              <a:buAutoNum type="alphaLcParenR"/>
            </a:pPr>
            <a:r>
              <a:rPr lang="pt-BR" sz="1200" dirty="0">
                <a:solidFill>
                  <a:srgbClr val="808284"/>
                </a:solidFill>
              </a:rPr>
              <a:t>Verdadeira</a:t>
            </a:r>
          </a:p>
          <a:p>
            <a:pPr lvl="0"/>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1" name="Retângulo 20"/>
          <p:cNvSpPr/>
          <p:nvPr/>
        </p:nvSpPr>
        <p:spPr>
          <a:xfrm>
            <a:off x="7667404" y="589546"/>
            <a:ext cx="3666902" cy="442619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dirty="0" smtClean="0">
                <a:solidFill>
                  <a:schemeClr val="tx1"/>
                </a:solidFill>
              </a:rPr>
              <a:t>Observação:</a:t>
            </a:r>
          </a:p>
          <a:p>
            <a:endParaRPr lang="pt-BR" sz="1200" dirty="0">
              <a:solidFill>
                <a:schemeClr val="tx1"/>
              </a:solidFill>
            </a:endParaRPr>
          </a:p>
          <a:p>
            <a:r>
              <a:rPr lang="pt-BR" sz="1200" dirty="0">
                <a:solidFill>
                  <a:schemeClr val="tx1"/>
                </a:solidFill>
              </a:rPr>
              <a:t>Caso o aluno responda </a:t>
            </a:r>
            <a:r>
              <a:rPr lang="pt-BR" sz="1200" dirty="0" smtClean="0">
                <a:solidFill>
                  <a:schemeClr val="tx1"/>
                </a:solidFill>
              </a:rPr>
              <a:t>corretamente, </a:t>
            </a:r>
            <a:r>
              <a:rPr lang="pt-BR" sz="1200" dirty="0">
                <a:solidFill>
                  <a:schemeClr val="tx1"/>
                </a:solidFill>
              </a:rPr>
              <a:t>deve aparecer em VERDE: “Parabéns</a:t>
            </a:r>
            <a:r>
              <a:rPr lang="pt-BR" sz="1200" dirty="0" smtClean="0">
                <a:solidFill>
                  <a:schemeClr val="tx1"/>
                </a:solidFill>
              </a:rPr>
              <a:t>!”. </a:t>
            </a:r>
            <a:r>
              <a:rPr lang="pt-BR" sz="1200" dirty="0">
                <a:solidFill>
                  <a:schemeClr val="tx1"/>
                </a:solidFill>
              </a:rPr>
              <a:t>Patrocinador de estudos clínicos pode ser pessoa física ou jurídica, pública ou privada que assume, não só o financiamento da pesquisa, mas podendo também se responsabilizar pela implementação, gerenciamento, infraestrutura, recursos humanos e/ou apoio institucional.</a:t>
            </a:r>
          </a:p>
          <a:p>
            <a:endParaRPr lang="pt-BR" sz="1200" dirty="0" smtClean="0">
              <a:solidFill>
                <a:schemeClr val="tx1"/>
              </a:solidFill>
            </a:endParaRPr>
          </a:p>
          <a:p>
            <a:endParaRPr lang="pt-BR" sz="1200" dirty="0">
              <a:solidFill>
                <a:schemeClr val="tx1"/>
              </a:solidFill>
            </a:endParaRPr>
          </a:p>
          <a:p>
            <a:r>
              <a:rPr lang="pt-BR" sz="1200" dirty="0" smtClean="0">
                <a:solidFill>
                  <a:schemeClr val="tx1"/>
                </a:solidFill>
              </a:rPr>
              <a:t>Se responder incorretamente, </a:t>
            </a:r>
            <a:r>
              <a:rPr lang="pt-BR" sz="1200" dirty="0">
                <a:solidFill>
                  <a:schemeClr val="tx1"/>
                </a:solidFill>
              </a:rPr>
              <a:t>deve aparecer uma mensagem em VERMELHO: “Verifique a resposta correta</a:t>
            </a:r>
            <a:r>
              <a:rPr lang="pt-BR" sz="1200" dirty="0" smtClean="0">
                <a:solidFill>
                  <a:schemeClr val="tx1"/>
                </a:solidFill>
              </a:rPr>
              <a:t>”.</a:t>
            </a:r>
          </a:p>
          <a:p>
            <a:r>
              <a:rPr lang="pt-BR" sz="1200" dirty="0">
                <a:solidFill>
                  <a:schemeClr val="tx1"/>
                </a:solidFill>
              </a:rPr>
              <a:t>Patrocinador de estudos clínicos pode ser pessoa física ou jurídica, pública ou privada que assume, não só o financiamento da pesquisa, mas podendo também se responsabilizar pela implementação, gerenciamento, infraestrutura, recursos humanos e/ou apoio institucional.</a:t>
            </a:r>
          </a:p>
          <a:p>
            <a:endParaRPr lang="pt-BR" sz="1200" dirty="0">
              <a:solidFill>
                <a:schemeClr val="tx1"/>
              </a:solidFill>
            </a:endParaRPr>
          </a:p>
        </p:txBody>
      </p:sp>
      <p:sp>
        <p:nvSpPr>
          <p:cNvPr id="22" name="Google Shape;398;p61"/>
          <p:cNvSpPr/>
          <p:nvPr/>
        </p:nvSpPr>
        <p:spPr>
          <a:xfrm>
            <a:off x="7848239" y="5159690"/>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15</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632132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70798"/>
            <a:ext cx="9206320" cy="5849298"/>
          </a:xfrm>
          <a:prstGeom prst="rect">
            <a:avLst/>
          </a:prstGeom>
        </p:spPr>
      </p:pic>
      <p:sp>
        <p:nvSpPr>
          <p:cNvPr id="6" name="Google Shape;399;p61"/>
          <p:cNvSpPr txBox="1"/>
          <p:nvPr/>
        </p:nvSpPr>
        <p:spPr>
          <a:xfrm>
            <a:off x="855009" y="874430"/>
            <a:ext cx="3957136" cy="319241"/>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dirty="0" smtClean="0">
                <a:solidFill>
                  <a:srgbClr val="00A9B2"/>
                </a:solidFill>
              </a:rPr>
              <a:t>Fixando</a:t>
            </a:r>
            <a:endParaRPr sz="2000" b="1" i="0" u="none" strike="noStrike" cap="none" dirty="0">
              <a:solidFill>
                <a:srgbClr val="00A9B2"/>
              </a:solidFill>
              <a:latin typeface="Arial"/>
              <a:ea typeface="Arial"/>
              <a:cs typeface="Arial"/>
              <a:sym typeface="Arial"/>
            </a:endParaRPr>
          </a:p>
        </p:txBody>
      </p:sp>
      <p:sp>
        <p:nvSpPr>
          <p:cNvPr id="16"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16</a:t>
            </a:r>
            <a:endParaRPr sz="1200" b="0" i="0" u="none" strike="noStrike" cap="none" dirty="0">
              <a:solidFill>
                <a:schemeClr val="lt1"/>
              </a:solidFill>
              <a:latin typeface="Arial"/>
              <a:ea typeface="Arial"/>
              <a:cs typeface="Arial"/>
              <a:sym typeface="Arial"/>
            </a:endParaRPr>
          </a:p>
        </p:txBody>
      </p:sp>
      <p:sp>
        <p:nvSpPr>
          <p:cNvPr id="17" name="Google Shape;396;p61"/>
          <p:cNvSpPr/>
          <p:nvPr/>
        </p:nvSpPr>
        <p:spPr>
          <a:xfrm>
            <a:off x="0" y="-318977"/>
            <a:ext cx="3320716"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Múltipla escolha</a:t>
            </a:r>
            <a:endParaRPr sz="1200" b="0" i="0" u="none" strike="noStrike" cap="none" dirty="0">
              <a:solidFill>
                <a:schemeClr val="lt1"/>
              </a:solidFill>
              <a:latin typeface="Arial"/>
              <a:ea typeface="Arial"/>
              <a:cs typeface="Arial"/>
              <a:sym typeface="Arial"/>
            </a:endParaRPr>
          </a:p>
        </p:txBody>
      </p:sp>
      <p:sp>
        <p:nvSpPr>
          <p:cNvPr id="18"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15" name="Retângulo 14"/>
          <p:cNvSpPr/>
          <p:nvPr/>
        </p:nvSpPr>
        <p:spPr>
          <a:xfrm>
            <a:off x="4524153" y="852927"/>
            <a:ext cx="3429000" cy="3853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Imagem 18"/>
          <p:cNvPicPr>
            <a:picLocks noChangeAspect="1"/>
          </p:cNvPicPr>
          <p:nvPr/>
        </p:nvPicPr>
        <p:blipFill>
          <a:blip r:embed="rId3"/>
          <a:stretch>
            <a:fillRect/>
          </a:stretch>
        </p:blipFill>
        <p:spPr>
          <a:xfrm>
            <a:off x="5047807" y="1359556"/>
            <a:ext cx="2639295" cy="2631369"/>
          </a:xfrm>
          <a:prstGeom prst="rect">
            <a:avLst/>
          </a:prstGeom>
        </p:spPr>
      </p:pic>
      <p:sp>
        <p:nvSpPr>
          <p:cNvPr id="26" name="Retângulo 25"/>
          <p:cNvSpPr/>
          <p:nvPr/>
        </p:nvSpPr>
        <p:spPr>
          <a:xfrm>
            <a:off x="7519737" y="375139"/>
            <a:ext cx="1443790" cy="214408"/>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sp>
        <p:nvSpPr>
          <p:cNvPr id="27" name="Retângulo 26"/>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Google Shape;413;p62"/>
          <p:cNvSpPr txBox="1"/>
          <p:nvPr/>
        </p:nvSpPr>
        <p:spPr>
          <a:xfrm>
            <a:off x="878731" y="1495695"/>
            <a:ext cx="4169076" cy="2641952"/>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3</a:t>
            </a:r>
            <a:r>
              <a:rPr lang="pt-BR" sz="1200" dirty="0">
                <a:solidFill>
                  <a:srgbClr val="808284"/>
                </a:solidFill>
              </a:rPr>
              <a:t>) O Pesquisador </a:t>
            </a:r>
            <a:r>
              <a:rPr lang="pt-BR" sz="1200" dirty="0" smtClean="0">
                <a:solidFill>
                  <a:srgbClr val="808284"/>
                </a:solidFill>
              </a:rPr>
              <a:t>Responsável NÃO </a:t>
            </a:r>
            <a:r>
              <a:rPr lang="pt-BR" sz="1200" dirty="0">
                <a:solidFill>
                  <a:srgbClr val="808284"/>
                </a:solidFill>
              </a:rPr>
              <a:t>assume responsabilidades de Patrocinador quando o seu estudo é financiado com verba proveniente de agência de fomento. </a:t>
            </a:r>
          </a:p>
          <a:p>
            <a:endParaRPr lang="pt-BR" sz="1200" dirty="0">
              <a:solidFill>
                <a:srgbClr val="808284"/>
              </a:solidFill>
            </a:endParaRPr>
          </a:p>
          <a:p>
            <a:pPr lvl="0"/>
            <a:r>
              <a:rPr lang="pt-BR" sz="1200" dirty="0">
                <a:solidFill>
                  <a:srgbClr val="808284"/>
                </a:solidFill>
              </a:rPr>
              <a:t>Esta </a:t>
            </a:r>
            <a:r>
              <a:rPr lang="pt-BR" sz="1200" dirty="0" smtClean="0">
                <a:solidFill>
                  <a:srgbClr val="808284"/>
                </a:solidFill>
              </a:rPr>
              <a:t>afirmação é: </a:t>
            </a:r>
          </a:p>
          <a:p>
            <a:pPr lvl="0"/>
            <a:endParaRPr lang="pt-BR" sz="1200" dirty="0">
              <a:solidFill>
                <a:srgbClr val="808284"/>
              </a:solidFill>
            </a:endParaRPr>
          </a:p>
          <a:p>
            <a:r>
              <a:rPr lang="pt-BR" sz="1200" dirty="0"/>
              <a:t> </a:t>
            </a:r>
          </a:p>
          <a:p>
            <a:pPr marL="228600" indent="-228600">
              <a:buFont typeface="+mj-lt"/>
              <a:buAutoNum type="alphaLcParenR"/>
            </a:pPr>
            <a:r>
              <a:rPr lang="pt-BR" sz="1200" dirty="0" smtClean="0">
                <a:solidFill>
                  <a:srgbClr val="92D050"/>
                </a:solidFill>
              </a:rPr>
              <a:t>Falsa</a:t>
            </a:r>
          </a:p>
          <a:p>
            <a:pPr marL="228600" indent="-228600">
              <a:buFont typeface="+mj-lt"/>
              <a:buAutoNum type="alphaLcParenR"/>
            </a:pPr>
            <a:r>
              <a:rPr lang="pt-BR" sz="1200" dirty="0">
                <a:solidFill>
                  <a:srgbClr val="808284"/>
                </a:solidFill>
              </a:rPr>
              <a:t>Verdadeira</a:t>
            </a:r>
          </a:p>
          <a:p>
            <a:pPr lvl="0"/>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1" name="Retângulo 20"/>
          <p:cNvSpPr/>
          <p:nvPr/>
        </p:nvSpPr>
        <p:spPr>
          <a:xfrm>
            <a:off x="7667404" y="240632"/>
            <a:ext cx="3666902" cy="477511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1200" dirty="0" smtClean="0">
                <a:solidFill>
                  <a:schemeClr val="tx1"/>
                </a:solidFill>
              </a:rPr>
              <a:t>Observação:</a:t>
            </a:r>
          </a:p>
          <a:p>
            <a:endParaRPr lang="pt-BR" sz="1200" dirty="0">
              <a:solidFill>
                <a:schemeClr val="tx1"/>
              </a:solidFill>
            </a:endParaRPr>
          </a:p>
          <a:p>
            <a:r>
              <a:rPr lang="pt-BR" sz="1200" dirty="0">
                <a:solidFill>
                  <a:schemeClr val="tx1"/>
                </a:solidFill>
              </a:rPr>
              <a:t>Caso o aluno responda </a:t>
            </a:r>
            <a:r>
              <a:rPr lang="pt-BR" sz="1200" dirty="0" smtClean="0">
                <a:solidFill>
                  <a:schemeClr val="tx1"/>
                </a:solidFill>
              </a:rPr>
              <a:t>corretamente, </a:t>
            </a:r>
            <a:r>
              <a:rPr lang="pt-BR" sz="1200" dirty="0">
                <a:solidFill>
                  <a:schemeClr val="tx1"/>
                </a:solidFill>
              </a:rPr>
              <a:t>deve aparecer em VERDE: “Parabéns</a:t>
            </a:r>
            <a:r>
              <a:rPr lang="pt-BR" sz="1200" dirty="0" smtClean="0">
                <a:solidFill>
                  <a:schemeClr val="tx1"/>
                </a:solidFill>
              </a:rPr>
              <a:t>!”. </a:t>
            </a:r>
          </a:p>
          <a:p>
            <a:r>
              <a:rPr lang="pt-BR" sz="1200" dirty="0" smtClean="0">
                <a:solidFill>
                  <a:schemeClr val="tx1"/>
                </a:solidFill>
              </a:rPr>
              <a:t>Agências </a:t>
            </a:r>
            <a:r>
              <a:rPr lang="pt-BR" sz="1200" dirty="0">
                <a:solidFill>
                  <a:schemeClr val="tx1"/>
                </a:solidFill>
              </a:rPr>
              <a:t>de fomento não são consideradas </a:t>
            </a:r>
            <a:r>
              <a:rPr lang="pt-BR" sz="1200" dirty="0" smtClean="0">
                <a:solidFill>
                  <a:schemeClr val="tx1"/>
                </a:solidFill>
              </a:rPr>
              <a:t>como Patrocinador </a:t>
            </a:r>
            <a:r>
              <a:rPr lang="pt-BR" sz="1200" dirty="0">
                <a:solidFill>
                  <a:schemeClr val="tx1"/>
                </a:solidFill>
              </a:rPr>
              <a:t>em Pesquisa Clínica, somente financiam a pesquisa, ou seja</a:t>
            </a:r>
            <a:r>
              <a:rPr lang="pt-BR" sz="1200" dirty="0" smtClean="0">
                <a:solidFill>
                  <a:schemeClr val="tx1"/>
                </a:solidFill>
              </a:rPr>
              <a:t>, </a:t>
            </a:r>
            <a:r>
              <a:rPr lang="pt-BR" sz="1200" dirty="0">
                <a:solidFill>
                  <a:schemeClr val="tx1"/>
                </a:solidFill>
              </a:rPr>
              <a:t>não tem responsabilidade legal de patrocinador. Neste caso, o pesquisador assume adicionalmente, as responsabilidades de ambos, investigador e patrocinador, sendo </a:t>
            </a:r>
            <a:r>
              <a:rPr lang="pt-BR" sz="1200" dirty="0" smtClean="0">
                <a:solidFill>
                  <a:schemeClr val="tx1"/>
                </a:solidFill>
              </a:rPr>
              <a:t>denominado </a:t>
            </a:r>
            <a:r>
              <a:rPr lang="pt-BR" sz="1200" dirty="0">
                <a:solidFill>
                  <a:schemeClr val="tx1"/>
                </a:solidFill>
              </a:rPr>
              <a:t>“</a:t>
            </a:r>
            <a:r>
              <a:rPr lang="pt-BR" sz="1200" b="1" dirty="0">
                <a:solidFill>
                  <a:schemeClr val="tx1"/>
                </a:solidFill>
              </a:rPr>
              <a:t>investigador-patrocinador</a:t>
            </a:r>
            <a:r>
              <a:rPr lang="pt-BR" sz="1200" dirty="0">
                <a:solidFill>
                  <a:schemeClr val="tx1"/>
                </a:solidFill>
              </a:rPr>
              <a:t>".</a:t>
            </a:r>
          </a:p>
          <a:p>
            <a:endParaRPr lang="pt-BR" sz="1200" dirty="0" smtClean="0">
              <a:solidFill>
                <a:schemeClr val="tx1"/>
              </a:solidFill>
            </a:endParaRPr>
          </a:p>
          <a:p>
            <a:endParaRPr lang="pt-BR" sz="1200" dirty="0">
              <a:solidFill>
                <a:schemeClr val="tx1"/>
              </a:solidFill>
            </a:endParaRPr>
          </a:p>
          <a:p>
            <a:r>
              <a:rPr lang="pt-BR" sz="1200" dirty="0" smtClean="0">
                <a:solidFill>
                  <a:schemeClr val="tx1"/>
                </a:solidFill>
              </a:rPr>
              <a:t>Se responder incorretamente, </a:t>
            </a:r>
            <a:r>
              <a:rPr lang="pt-BR" sz="1200" dirty="0">
                <a:solidFill>
                  <a:schemeClr val="tx1"/>
                </a:solidFill>
              </a:rPr>
              <a:t>deve aparecer uma mensagem em VERMELHO: “Verifique a resposta correta</a:t>
            </a:r>
            <a:r>
              <a:rPr lang="pt-BR" sz="1200" dirty="0" smtClean="0">
                <a:solidFill>
                  <a:schemeClr val="tx1"/>
                </a:solidFill>
              </a:rPr>
              <a:t>”.</a:t>
            </a:r>
          </a:p>
          <a:p>
            <a:r>
              <a:rPr lang="pt-BR" sz="1200" dirty="0">
                <a:solidFill>
                  <a:schemeClr val="tx1"/>
                </a:solidFill>
              </a:rPr>
              <a:t>Agências de fomento não são consideradas como Patrocinador em Pesquisa Clínica, somente financiam a pesquisa, ou seja, não tem responsabilidade legal de patrocinador. Neste caso, o pesquisador assume adicionalmente, as responsabilidades de ambos, investigador e patrocinador, sendo denominado “</a:t>
            </a:r>
            <a:r>
              <a:rPr lang="pt-BR" sz="1200" b="1" dirty="0">
                <a:solidFill>
                  <a:schemeClr val="tx1"/>
                </a:solidFill>
              </a:rPr>
              <a:t>investigador-patrocinador</a:t>
            </a:r>
            <a:r>
              <a:rPr lang="pt-BR" sz="1200" dirty="0">
                <a:solidFill>
                  <a:schemeClr val="tx1"/>
                </a:solidFill>
              </a:rPr>
              <a:t>".</a:t>
            </a:r>
          </a:p>
          <a:p>
            <a:endParaRPr lang="pt-BR" sz="1200" dirty="0">
              <a:solidFill>
                <a:schemeClr val="tx1"/>
              </a:solidFill>
            </a:endParaRPr>
          </a:p>
        </p:txBody>
      </p:sp>
      <p:sp>
        <p:nvSpPr>
          <p:cNvPr id="22" name="Google Shape;398;p61"/>
          <p:cNvSpPr/>
          <p:nvPr/>
        </p:nvSpPr>
        <p:spPr>
          <a:xfrm>
            <a:off x="7848239" y="5159690"/>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16</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967693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grpSp>
        <p:nvGrpSpPr>
          <p:cNvPr id="3" name="Grupo 2"/>
          <p:cNvGrpSpPr/>
          <p:nvPr/>
        </p:nvGrpSpPr>
        <p:grpSpPr>
          <a:xfrm>
            <a:off x="-1" y="0"/>
            <a:ext cx="9228221" cy="5895474"/>
            <a:chOff x="-1" y="0"/>
            <a:chExt cx="9228221" cy="5895474"/>
          </a:xfrm>
        </p:grpSpPr>
        <p:grpSp>
          <p:nvGrpSpPr>
            <p:cNvPr id="10" name="Grupo 9"/>
            <p:cNvGrpSpPr/>
            <p:nvPr/>
          </p:nvGrpSpPr>
          <p:grpSpPr>
            <a:xfrm>
              <a:off x="-1" y="0"/>
              <a:ext cx="9228221" cy="5895474"/>
              <a:chOff x="-1" y="0"/>
              <a:chExt cx="9228221" cy="5895474"/>
            </a:xfrm>
          </p:grpSpPr>
          <p:pic>
            <p:nvPicPr>
              <p:cNvPr id="11" name="Imagem 10"/>
              <p:cNvPicPr>
                <a:picLocks noChangeAspect="1"/>
              </p:cNvPicPr>
              <p:nvPr/>
            </p:nvPicPr>
            <p:blipFill>
              <a:blip r:embed="rId3"/>
              <a:stretch>
                <a:fillRect/>
              </a:stretch>
            </p:blipFill>
            <p:spPr>
              <a:xfrm>
                <a:off x="-1" y="0"/>
                <a:ext cx="9228221" cy="5895474"/>
              </a:xfrm>
              <a:prstGeom prst="rect">
                <a:avLst/>
              </a:prstGeom>
            </p:spPr>
          </p:pic>
          <p:sp>
            <p:nvSpPr>
              <p:cNvPr id="12" name="Retângulo 11"/>
              <p:cNvSpPr/>
              <p:nvPr/>
            </p:nvSpPr>
            <p:spPr>
              <a:xfrm>
                <a:off x="7519737" y="481263"/>
                <a:ext cx="1443790" cy="108283"/>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grpSp>
        <p:sp>
          <p:nvSpPr>
            <p:cNvPr id="2" name="Retângulo 1"/>
            <p:cNvSpPr/>
            <p:nvPr/>
          </p:nvSpPr>
          <p:spPr>
            <a:xfrm>
              <a:off x="935614" y="1070810"/>
              <a:ext cx="7678995" cy="3994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96" name="Google Shape;396;p61"/>
          <p:cNvSpPr/>
          <p:nvPr/>
        </p:nvSpPr>
        <p:spPr>
          <a:xfrm>
            <a:off x="0" y="-318977"/>
            <a:ext cx="300250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dirty="0" err="1" smtClean="0">
                <a:solidFill>
                  <a:schemeClr val="lt1"/>
                </a:solidFill>
              </a:rPr>
              <a:t>Hotspotimage</a:t>
            </a:r>
            <a:endParaRPr sz="1200" b="0" i="0" u="none" strike="noStrike" cap="none" dirty="0">
              <a:solidFill>
                <a:schemeClr val="lt1"/>
              </a:solidFill>
              <a:latin typeface="Arial"/>
              <a:ea typeface="Arial"/>
              <a:cs typeface="Arial"/>
              <a:sym typeface="Arial"/>
            </a:endParaRPr>
          </a:p>
        </p:txBody>
      </p:sp>
      <p:sp>
        <p:nvSpPr>
          <p:cNvPr id="397"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Colunas: </a:t>
            </a:r>
            <a:r>
              <a:rPr lang="pt-BR" sz="1200" b="0" i="0" u="none" strike="noStrike" cap="none" dirty="0" smtClean="0">
                <a:solidFill>
                  <a:schemeClr val="lt1"/>
                </a:solidFill>
                <a:latin typeface="Arial"/>
                <a:ea typeface="Arial"/>
                <a:cs typeface="Arial"/>
                <a:sym typeface="Arial"/>
              </a:rPr>
              <a:t>1</a:t>
            </a:r>
            <a:endParaRPr sz="1200" b="0" i="0" u="none" strike="noStrike" cap="none" dirty="0">
              <a:solidFill>
                <a:schemeClr val="lt1"/>
              </a:solidFill>
              <a:latin typeface="Arial"/>
              <a:ea typeface="Arial"/>
              <a:cs typeface="Arial"/>
              <a:sym typeface="Arial"/>
            </a:endParaRPr>
          </a:p>
        </p:txBody>
      </p:sp>
      <p:sp>
        <p:nvSpPr>
          <p:cNvPr id="398"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3</a:t>
            </a:r>
            <a:endParaRPr sz="1200" b="0" i="0" u="none" strike="noStrike" cap="none" dirty="0">
              <a:solidFill>
                <a:schemeClr val="lt1"/>
              </a:solidFill>
              <a:latin typeface="Arial"/>
              <a:ea typeface="Arial"/>
              <a:cs typeface="Arial"/>
              <a:sym typeface="Arial"/>
            </a:endParaRPr>
          </a:p>
        </p:txBody>
      </p:sp>
      <p:sp>
        <p:nvSpPr>
          <p:cNvPr id="400" name="Google Shape;400;p61"/>
          <p:cNvSpPr txBox="1"/>
          <p:nvPr/>
        </p:nvSpPr>
        <p:spPr>
          <a:xfrm>
            <a:off x="935608" y="2064375"/>
            <a:ext cx="3214635" cy="1549640"/>
          </a:xfrm>
          <a:prstGeom prst="rect">
            <a:avLst/>
          </a:prstGeom>
          <a:solidFill>
            <a:schemeClr val="bg1"/>
          </a:solidFill>
          <a:ln>
            <a:noFill/>
          </a:ln>
        </p:spPr>
        <p:txBody>
          <a:bodyPr spcFirstLastPara="1" wrap="square" lIns="91425" tIns="45700" rIns="91425" bIns="45700" anchor="t" anchorCtr="0">
            <a:noAutofit/>
          </a:bodyPr>
          <a:lstStyle/>
          <a:p>
            <a:r>
              <a:rPr lang="pt-BR" sz="1200" dirty="0">
                <a:solidFill>
                  <a:srgbClr val="808284"/>
                </a:solidFill>
              </a:rPr>
              <a:t>D</a:t>
            </a:r>
            <a:r>
              <a:rPr lang="pt-BR" sz="1200" dirty="0" smtClean="0">
                <a:solidFill>
                  <a:srgbClr val="808284"/>
                </a:solidFill>
              </a:rPr>
              <a:t>e </a:t>
            </a:r>
            <a:r>
              <a:rPr lang="pt-BR" sz="1200" dirty="0">
                <a:solidFill>
                  <a:srgbClr val="808284"/>
                </a:solidFill>
              </a:rPr>
              <a:t>acordo com as Boas Práticas </a:t>
            </a:r>
            <a:r>
              <a:rPr lang="pt-BR" sz="1200" dirty="0" smtClean="0">
                <a:solidFill>
                  <a:srgbClr val="808284"/>
                </a:solidFill>
              </a:rPr>
              <a:t>Clínicas, o pesquisador responsável deve prover </a:t>
            </a:r>
            <a:r>
              <a:rPr lang="pt-BR" sz="1200" dirty="0">
                <a:solidFill>
                  <a:srgbClr val="808284"/>
                </a:solidFill>
              </a:rPr>
              <a:t>condições adequadas à condução do estudo/ensaio clínico visando a proteção e o bem-estar dos participantes, </a:t>
            </a:r>
            <a:r>
              <a:rPr lang="pt-BR" sz="1200" dirty="0" smtClean="0">
                <a:solidFill>
                  <a:srgbClr val="808284"/>
                </a:solidFill>
              </a:rPr>
              <a:t>e, ainda a </a:t>
            </a:r>
            <a:r>
              <a:rPr lang="pt-BR" sz="1200" dirty="0">
                <a:solidFill>
                  <a:srgbClr val="808284"/>
                </a:solidFill>
              </a:rPr>
              <a:t>qualidade e a confiabilidade dos dados gerados na pesquisa.</a:t>
            </a:r>
          </a:p>
          <a:p>
            <a:r>
              <a:rPr lang="pt-BR" sz="1200" dirty="0">
                <a:solidFill>
                  <a:srgbClr val="808284"/>
                </a:solidFill>
              </a:rPr>
              <a:t> </a:t>
            </a:r>
          </a:p>
          <a:p>
            <a:endParaRPr lang="pt-BR" sz="1200" dirty="0">
              <a:solidFill>
                <a:srgbClr val="808284"/>
              </a:solidFill>
            </a:endParaRPr>
          </a:p>
          <a:p>
            <a:pPr marL="0" lvl="0" indent="0">
              <a:buSzPts val="1600"/>
              <a:buFont typeface="Arial"/>
              <a:buNone/>
            </a:pPr>
            <a:endParaRP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808284"/>
              </a:solidFill>
              <a:latin typeface="Arial"/>
              <a:ea typeface="Arial"/>
              <a:cs typeface="Arial"/>
              <a:sym typeface="Arial"/>
            </a:endParaRPr>
          </a:p>
        </p:txBody>
      </p:sp>
      <p:pic>
        <p:nvPicPr>
          <p:cNvPr id="20" name="Imagem 19"/>
          <p:cNvPicPr>
            <a:picLocks noChangeAspect="1"/>
          </p:cNvPicPr>
          <p:nvPr/>
        </p:nvPicPr>
        <p:blipFill rotWithShape="1">
          <a:blip r:embed="rId4"/>
          <a:srcRect l="21439" b="3711"/>
          <a:stretch/>
        </p:blipFill>
        <p:spPr>
          <a:xfrm>
            <a:off x="8614610" y="2479507"/>
            <a:ext cx="348917" cy="936459"/>
          </a:xfrm>
          <a:prstGeom prst="rect">
            <a:avLst/>
          </a:prstGeom>
        </p:spPr>
      </p:pic>
      <p:sp>
        <p:nvSpPr>
          <p:cNvPr id="7" name="Retângulo 6"/>
          <p:cNvSpPr/>
          <p:nvPr/>
        </p:nvSpPr>
        <p:spPr>
          <a:xfrm>
            <a:off x="1495505" y="4566534"/>
            <a:ext cx="2515740" cy="997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3517239" y="4836604"/>
            <a:ext cx="1265025" cy="534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Google Shape;389;p60"/>
          <p:cNvSpPr txBox="1"/>
          <p:nvPr/>
        </p:nvSpPr>
        <p:spPr>
          <a:xfrm>
            <a:off x="965808" y="3585374"/>
            <a:ext cx="3334990" cy="335006"/>
          </a:xfrm>
          <a:prstGeom prst="rect">
            <a:avLst/>
          </a:prstGeom>
          <a:solidFill>
            <a:schemeClr val="bg1"/>
          </a:solidFill>
          <a:ln>
            <a:noFill/>
          </a:ln>
        </p:spPr>
        <p:txBody>
          <a:bodyPr spcFirstLastPara="1" wrap="square" lIns="91425" tIns="45700" rIns="91425" bIns="45700" anchor="t" anchorCtr="0">
            <a:noAutofit/>
          </a:bodyPr>
          <a:lstStyle/>
          <a:p>
            <a:pPr lvl="0">
              <a:buSzPts val="1600"/>
            </a:pPr>
            <a:r>
              <a:rPr lang="pt-BR" sz="1200" b="1" i="0" u="none" strike="noStrike" cap="none" dirty="0" smtClean="0">
                <a:solidFill>
                  <a:srgbClr val="FBBD4D"/>
                </a:solidFill>
                <a:latin typeface="Arial"/>
                <a:ea typeface="Arial"/>
                <a:cs typeface="Arial"/>
                <a:sym typeface="Arial"/>
              </a:rPr>
              <a:t>Clique nos </a:t>
            </a:r>
            <a:r>
              <a:rPr lang="pt-BR" sz="1200" b="1" dirty="0" smtClean="0">
                <a:solidFill>
                  <a:srgbClr val="FBBD4D"/>
                </a:solidFill>
              </a:rPr>
              <a:t>marcadores e conheça </a:t>
            </a:r>
          </a:p>
          <a:p>
            <a:pPr lvl="0">
              <a:buSzPts val="1600"/>
            </a:pPr>
            <a:r>
              <a:rPr lang="pt-BR" sz="1200" b="1" dirty="0" smtClean="0">
                <a:solidFill>
                  <a:srgbClr val="FBBD4D"/>
                </a:solidFill>
              </a:rPr>
              <a:t>as </a:t>
            </a:r>
            <a:r>
              <a:rPr lang="pt-BR" sz="1200" b="1" dirty="0">
                <a:solidFill>
                  <a:srgbClr val="FBBD4D"/>
                </a:solidFill>
              </a:rPr>
              <a:t>principais responsabilidades do </a:t>
            </a:r>
            <a:r>
              <a:rPr lang="pt-BR" sz="1200" b="1" dirty="0" smtClean="0">
                <a:solidFill>
                  <a:srgbClr val="FBBD4D"/>
                </a:solidFill>
              </a:rPr>
              <a:t>pesquisador responsável.</a:t>
            </a:r>
            <a:endParaRPr sz="1200" b="1" dirty="0">
              <a:solidFill>
                <a:srgbClr val="FBBD4D"/>
              </a:solidFill>
            </a:endParaRPr>
          </a:p>
        </p:txBody>
      </p:sp>
      <p:sp>
        <p:nvSpPr>
          <p:cNvPr id="18" name="Google Shape;398;p61"/>
          <p:cNvSpPr/>
          <p:nvPr/>
        </p:nvSpPr>
        <p:spPr>
          <a:xfrm>
            <a:off x="7953152" y="5270132"/>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a:solidFill>
                  <a:schemeClr val="lt1"/>
                </a:solidFill>
              </a:rPr>
              <a:t>3</a:t>
            </a:r>
            <a:endParaRPr sz="1200" b="0" i="0" u="none" strike="noStrike" cap="none" dirty="0">
              <a:solidFill>
                <a:schemeClr val="lt1"/>
              </a:solidFill>
              <a:latin typeface="Arial"/>
              <a:ea typeface="Arial"/>
              <a:cs typeface="Arial"/>
              <a:sym typeface="Arial"/>
            </a:endParaRPr>
          </a:p>
        </p:txBody>
      </p:sp>
      <p:sp>
        <p:nvSpPr>
          <p:cNvPr id="30" name="Google Shape;399;p61"/>
          <p:cNvSpPr txBox="1"/>
          <p:nvPr/>
        </p:nvSpPr>
        <p:spPr>
          <a:xfrm>
            <a:off x="896426" y="900598"/>
            <a:ext cx="5083136" cy="1238620"/>
          </a:xfrm>
          <a:prstGeom prst="rect">
            <a:avLst/>
          </a:prstGeom>
          <a:solidFill>
            <a:schemeClr val="bg1"/>
          </a:solidFill>
          <a:ln>
            <a:noFill/>
          </a:ln>
        </p:spPr>
        <p:txBody>
          <a:bodyPr spcFirstLastPara="1" wrap="square" lIns="91425" tIns="45700" rIns="91425" bIns="45700" anchor="t" anchorCtr="0">
            <a:noAutofit/>
          </a:bodyPr>
          <a:lstStyle/>
          <a:p>
            <a:pPr lvl="0">
              <a:buSzPts val="2000"/>
            </a:pPr>
            <a:r>
              <a:rPr lang="pt-BR" sz="2000" b="1" dirty="0">
                <a:solidFill>
                  <a:srgbClr val="00A9B2"/>
                </a:solidFill>
              </a:rPr>
              <a:t>Pesquisador e Patrocinador: </a:t>
            </a:r>
            <a:endParaRPr lang="pt-BR" sz="2000" b="1" dirty="0" smtClean="0">
              <a:solidFill>
                <a:srgbClr val="00A9B2"/>
              </a:solidFill>
            </a:endParaRPr>
          </a:p>
          <a:p>
            <a:pPr lvl="0">
              <a:buSzPts val="2000"/>
            </a:pPr>
            <a:r>
              <a:rPr lang="pt-BR" sz="2000" b="1" dirty="0" smtClean="0">
                <a:solidFill>
                  <a:srgbClr val="00A9B2"/>
                </a:solidFill>
              </a:rPr>
              <a:t>papéis </a:t>
            </a:r>
            <a:r>
              <a:rPr lang="pt-BR" sz="2000" b="1" dirty="0">
                <a:solidFill>
                  <a:srgbClr val="00A9B2"/>
                </a:solidFill>
              </a:rPr>
              <a:t>e responsabilidades </a:t>
            </a:r>
          </a:p>
        </p:txBody>
      </p:sp>
      <p:pic>
        <p:nvPicPr>
          <p:cNvPr id="40" name="Picture 2" descr="Scientists work in laboratory. Professional genetic research lab, virus and blood researches. Water quality diagnostics vector illustration set. Virus medical research test, hospital professional lab"/>
          <p:cNvPicPr>
            <a:picLocks noChangeAspect="1" noChangeArrowheads="1"/>
          </p:cNvPicPr>
          <p:nvPr/>
        </p:nvPicPr>
        <p:blipFill rotWithShape="1">
          <a:blip r:embed="rId5">
            <a:extLst>
              <a:ext uri="{28A0092B-C50C-407E-A947-70E740481C1C}">
                <a14:useLocalDpi xmlns:a14="http://schemas.microsoft.com/office/drawing/2010/main" val="0"/>
              </a:ext>
            </a:extLst>
          </a:blip>
          <a:srcRect l="49750" r="1136" b="54415"/>
          <a:stretch/>
        </p:blipFill>
        <p:spPr bwMode="auto">
          <a:xfrm>
            <a:off x="4451353" y="1807854"/>
            <a:ext cx="3369502" cy="2721600"/>
          </a:xfrm>
          <a:prstGeom prst="rect">
            <a:avLst/>
          </a:prstGeom>
          <a:noFill/>
          <a:extLst>
            <a:ext uri="{909E8E84-426E-40DD-AFC4-6F175D3DCCD1}">
              <a14:hiddenFill xmlns:a14="http://schemas.microsoft.com/office/drawing/2010/main">
                <a:solidFill>
                  <a:srgbClr val="FFFFFF"/>
                </a:solidFill>
              </a14:hiddenFill>
            </a:ext>
          </a:extLst>
        </p:spPr>
      </p:pic>
      <p:sp>
        <p:nvSpPr>
          <p:cNvPr id="9" name="Fluxograma: Conector fora de página 8"/>
          <p:cNvSpPr/>
          <p:nvPr/>
        </p:nvSpPr>
        <p:spPr>
          <a:xfrm>
            <a:off x="6819533" y="3609949"/>
            <a:ext cx="115929" cy="177196"/>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Fluxograma: Conector fora de página 40"/>
          <p:cNvSpPr/>
          <p:nvPr/>
        </p:nvSpPr>
        <p:spPr>
          <a:xfrm>
            <a:off x="6462924" y="3313401"/>
            <a:ext cx="115929" cy="177196"/>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Fluxograma: Conector fora de página 41"/>
          <p:cNvSpPr/>
          <p:nvPr/>
        </p:nvSpPr>
        <p:spPr>
          <a:xfrm>
            <a:off x="7152233" y="2123994"/>
            <a:ext cx="115929" cy="177196"/>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Fluxograma: Conector fora de página 42"/>
          <p:cNvSpPr/>
          <p:nvPr/>
        </p:nvSpPr>
        <p:spPr>
          <a:xfrm>
            <a:off x="6961218" y="2977803"/>
            <a:ext cx="115929" cy="177196"/>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Fluxograma: Conector fora de página 43"/>
          <p:cNvSpPr/>
          <p:nvPr/>
        </p:nvSpPr>
        <p:spPr>
          <a:xfrm>
            <a:off x="6346995" y="2107024"/>
            <a:ext cx="115929" cy="177196"/>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Fluxograma: Conector fora de página 44"/>
          <p:cNvSpPr/>
          <p:nvPr/>
        </p:nvSpPr>
        <p:spPr>
          <a:xfrm>
            <a:off x="5032236" y="2377111"/>
            <a:ext cx="115929" cy="177196"/>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Fluxograma: Conector fora de página 45"/>
          <p:cNvSpPr/>
          <p:nvPr/>
        </p:nvSpPr>
        <p:spPr>
          <a:xfrm>
            <a:off x="6057824" y="2602992"/>
            <a:ext cx="115929" cy="177196"/>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Fluxograma: Conector fora de página 46"/>
          <p:cNvSpPr/>
          <p:nvPr/>
        </p:nvSpPr>
        <p:spPr>
          <a:xfrm>
            <a:off x="7557100" y="3475501"/>
            <a:ext cx="115929" cy="177196"/>
          </a:xfrm>
          <a:prstGeom prst="flowChartOffpage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Retângulo 47"/>
          <p:cNvSpPr/>
          <p:nvPr/>
        </p:nvSpPr>
        <p:spPr>
          <a:xfrm>
            <a:off x="7497946" y="158431"/>
            <a:ext cx="2835546" cy="24868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Inserir 7 marcadores clicáveis numerados que abrir um pop-</a:t>
            </a:r>
            <a:r>
              <a:rPr lang="pt-BR" dirty="0" err="1" smtClean="0">
                <a:solidFill>
                  <a:schemeClr val="tx1"/>
                </a:solidFill>
              </a:rPr>
              <a:t>uaop</a:t>
            </a:r>
            <a:r>
              <a:rPr lang="pt-BR" dirty="0" smtClean="0">
                <a:solidFill>
                  <a:schemeClr val="tx1"/>
                </a:solidFill>
              </a:rPr>
              <a:t> com conteúdo na imagem o cursista só pode seguir para próxima tela do curso depois de interagir com todos os marcadores. </a:t>
            </a:r>
          </a:p>
          <a:p>
            <a:pPr algn="ctr"/>
            <a:endParaRPr lang="pt-BR" dirty="0">
              <a:solidFill>
                <a:schemeClr val="tx1"/>
              </a:solidFill>
            </a:endParaRPr>
          </a:p>
          <a:p>
            <a:pPr algn="ctr"/>
            <a:r>
              <a:rPr lang="pt-BR" dirty="0" smtClean="0">
                <a:solidFill>
                  <a:schemeClr val="tx1"/>
                </a:solidFill>
              </a:rPr>
              <a:t>O conteúdo que deverá vir nos marcadores estão nos slides seguintes.</a:t>
            </a:r>
            <a:endParaRPr lang="pt-BR" dirty="0">
              <a:solidFill>
                <a:schemeClr val="tx1"/>
              </a:solidFill>
            </a:endParaRPr>
          </a:p>
        </p:txBody>
      </p:sp>
    </p:spTree>
    <p:extLst>
      <p:ext uri="{BB962C8B-B14F-4D97-AF65-F5344CB8AC3E}">
        <p14:creationId xmlns:p14="http://schemas.microsoft.com/office/powerpoint/2010/main" val="3524572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70798"/>
            <a:ext cx="9206320" cy="5849298"/>
          </a:xfrm>
          <a:prstGeom prst="rect">
            <a:avLst/>
          </a:prstGeom>
        </p:spPr>
      </p:pic>
      <p:sp>
        <p:nvSpPr>
          <p:cNvPr id="6" name="Google Shape;399;p61"/>
          <p:cNvSpPr txBox="1"/>
          <p:nvPr/>
        </p:nvSpPr>
        <p:spPr>
          <a:xfrm>
            <a:off x="855009" y="874430"/>
            <a:ext cx="3957136" cy="319241"/>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pt-BR" sz="2000" b="1" dirty="0" smtClean="0">
                <a:solidFill>
                  <a:srgbClr val="00A9B2"/>
                </a:solidFill>
              </a:rPr>
              <a:t>Fixando</a:t>
            </a:r>
            <a:endParaRPr sz="2000" b="1" i="0" u="none" strike="noStrike" cap="none" dirty="0">
              <a:solidFill>
                <a:srgbClr val="00A9B2"/>
              </a:solidFill>
              <a:latin typeface="Arial"/>
              <a:ea typeface="Arial"/>
              <a:cs typeface="Arial"/>
              <a:sym typeface="Arial"/>
            </a:endParaRPr>
          </a:p>
        </p:txBody>
      </p:sp>
      <p:sp>
        <p:nvSpPr>
          <p:cNvPr id="16"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17</a:t>
            </a:r>
            <a:endParaRPr sz="1200" b="0" i="0" u="none" strike="noStrike" cap="none" dirty="0">
              <a:solidFill>
                <a:schemeClr val="lt1"/>
              </a:solidFill>
              <a:latin typeface="Arial"/>
              <a:ea typeface="Arial"/>
              <a:cs typeface="Arial"/>
              <a:sym typeface="Arial"/>
            </a:endParaRPr>
          </a:p>
        </p:txBody>
      </p:sp>
      <p:sp>
        <p:nvSpPr>
          <p:cNvPr id="17" name="Google Shape;396;p61"/>
          <p:cNvSpPr/>
          <p:nvPr/>
        </p:nvSpPr>
        <p:spPr>
          <a:xfrm>
            <a:off x="0" y="-318977"/>
            <a:ext cx="3320716"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Interação: </a:t>
            </a:r>
            <a:r>
              <a:rPr lang="pt-BR" sz="1200" b="0" i="0" u="none" strike="noStrike" cap="none" dirty="0" smtClean="0">
                <a:solidFill>
                  <a:schemeClr val="lt1"/>
                </a:solidFill>
                <a:latin typeface="Arial"/>
                <a:ea typeface="Arial"/>
                <a:cs typeface="Arial"/>
                <a:sym typeface="Arial"/>
              </a:rPr>
              <a:t>Texto </a:t>
            </a:r>
            <a:r>
              <a:rPr lang="pt-BR" sz="1200" b="0" i="0" u="none" strike="noStrike" cap="none" dirty="0">
                <a:solidFill>
                  <a:schemeClr val="lt1"/>
                </a:solidFill>
                <a:latin typeface="Arial"/>
                <a:ea typeface="Arial"/>
                <a:cs typeface="Arial"/>
                <a:sym typeface="Arial"/>
              </a:rPr>
              <a:t>+ </a:t>
            </a:r>
            <a:r>
              <a:rPr lang="pt-BR" sz="1200" b="0" i="0" u="none" strike="noStrike" cap="none" dirty="0" smtClean="0">
                <a:solidFill>
                  <a:schemeClr val="lt1"/>
                </a:solidFill>
                <a:latin typeface="Arial"/>
                <a:ea typeface="Arial"/>
                <a:cs typeface="Arial"/>
                <a:sym typeface="Arial"/>
              </a:rPr>
              <a:t>Múltipla escolha</a:t>
            </a:r>
            <a:endParaRPr sz="1200" b="0" i="0" u="none" strike="noStrike" cap="none" dirty="0">
              <a:solidFill>
                <a:schemeClr val="lt1"/>
              </a:solidFill>
              <a:latin typeface="Arial"/>
              <a:ea typeface="Arial"/>
              <a:cs typeface="Arial"/>
              <a:sym typeface="Arial"/>
            </a:endParaRPr>
          </a:p>
        </p:txBody>
      </p:sp>
      <p:sp>
        <p:nvSpPr>
          <p:cNvPr id="18" name="Google Shape;397;p61"/>
          <p:cNvSpPr/>
          <p:nvPr/>
        </p:nvSpPr>
        <p:spPr>
          <a:xfrm>
            <a:off x="4150245" y="-318977"/>
            <a:ext cx="1485013"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Colunas: 2</a:t>
            </a:r>
            <a:endParaRPr sz="1200" b="0" i="0" u="none" strike="noStrike" cap="none">
              <a:solidFill>
                <a:schemeClr val="lt1"/>
              </a:solidFill>
              <a:latin typeface="Arial"/>
              <a:ea typeface="Arial"/>
              <a:cs typeface="Arial"/>
              <a:sym typeface="Arial"/>
            </a:endParaRPr>
          </a:p>
        </p:txBody>
      </p:sp>
      <p:sp>
        <p:nvSpPr>
          <p:cNvPr id="15" name="Retângulo 14"/>
          <p:cNvSpPr/>
          <p:nvPr/>
        </p:nvSpPr>
        <p:spPr>
          <a:xfrm>
            <a:off x="4524153" y="852927"/>
            <a:ext cx="3429000" cy="3853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Imagem 18"/>
          <p:cNvPicPr>
            <a:picLocks noChangeAspect="1"/>
          </p:cNvPicPr>
          <p:nvPr/>
        </p:nvPicPr>
        <p:blipFill>
          <a:blip r:embed="rId3"/>
          <a:stretch>
            <a:fillRect/>
          </a:stretch>
        </p:blipFill>
        <p:spPr>
          <a:xfrm>
            <a:off x="5047807" y="1359556"/>
            <a:ext cx="2639295" cy="2631369"/>
          </a:xfrm>
          <a:prstGeom prst="rect">
            <a:avLst/>
          </a:prstGeom>
        </p:spPr>
      </p:pic>
      <p:sp>
        <p:nvSpPr>
          <p:cNvPr id="26" name="Retângulo 25"/>
          <p:cNvSpPr/>
          <p:nvPr/>
        </p:nvSpPr>
        <p:spPr>
          <a:xfrm>
            <a:off x="7519737" y="375139"/>
            <a:ext cx="1443790" cy="214408"/>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smtClean="0">
                <a:solidFill>
                  <a:srgbClr val="9D9D9D"/>
                </a:solidFill>
              </a:rPr>
              <a:t>Fluxo Ético e Regulatório da Pesquisa Clínica no Brasil</a:t>
            </a:r>
            <a:endParaRPr lang="pt-BR" sz="900" b="1" dirty="0">
              <a:solidFill>
                <a:srgbClr val="9D9D9D"/>
              </a:solidFill>
            </a:endParaRPr>
          </a:p>
        </p:txBody>
      </p:sp>
      <p:sp>
        <p:nvSpPr>
          <p:cNvPr id="27" name="Retângulo 26"/>
          <p:cNvSpPr/>
          <p:nvPr/>
        </p:nvSpPr>
        <p:spPr>
          <a:xfrm>
            <a:off x="5635258" y="240632"/>
            <a:ext cx="3508742" cy="6678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Google Shape;413;p62"/>
          <p:cNvSpPr txBox="1"/>
          <p:nvPr/>
        </p:nvSpPr>
        <p:spPr>
          <a:xfrm>
            <a:off x="878731" y="1495695"/>
            <a:ext cx="4169076" cy="2641952"/>
          </a:xfrm>
          <a:prstGeom prst="rect">
            <a:avLst/>
          </a:prstGeom>
          <a:solidFill>
            <a:schemeClr val="bg1"/>
          </a:solidFill>
          <a:ln>
            <a:noFill/>
          </a:ln>
        </p:spPr>
        <p:txBody>
          <a:bodyPr spcFirstLastPara="1" wrap="square" lIns="91425" tIns="45700" rIns="91425" bIns="45700" anchor="t" anchorCtr="0">
            <a:noAutofit/>
          </a:bodyPr>
          <a:lstStyle/>
          <a:p>
            <a:r>
              <a:rPr lang="pt-BR" sz="1200" dirty="0" smtClean="0">
                <a:solidFill>
                  <a:srgbClr val="808284"/>
                </a:solidFill>
              </a:rPr>
              <a:t>4) </a:t>
            </a:r>
            <a:r>
              <a:rPr lang="pt-BR" sz="1200" dirty="0">
                <a:solidFill>
                  <a:srgbClr val="808284"/>
                </a:solidFill>
              </a:rPr>
              <a:t>Documentos Essenciais são importantes não só para demonstrar a adesão do pesquisador e do patrocinador aos padrões das Boas Práticas Clínicas e às exigências regulatórias aplicáveis, mas também para validar a condução do estudo e a integridade dos dados produzidos.</a:t>
            </a:r>
          </a:p>
          <a:p>
            <a:pPr lvl="0"/>
            <a:endParaRPr lang="pt-BR" sz="1200" dirty="0" smtClean="0">
              <a:solidFill>
                <a:srgbClr val="808284"/>
              </a:solidFill>
            </a:endParaRPr>
          </a:p>
          <a:p>
            <a:pPr lvl="0"/>
            <a:r>
              <a:rPr lang="pt-BR" sz="1200" dirty="0">
                <a:solidFill>
                  <a:srgbClr val="808284"/>
                </a:solidFill>
              </a:rPr>
              <a:t>Esta </a:t>
            </a:r>
            <a:r>
              <a:rPr lang="pt-BR" sz="1200" dirty="0" smtClean="0">
                <a:solidFill>
                  <a:srgbClr val="808284"/>
                </a:solidFill>
              </a:rPr>
              <a:t>afirmação é: </a:t>
            </a:r>
          </a:p>
          <a:p>
            <a:pPr lvl="0"/>
            <a:endParaRPr lang="pt-BR" sz="1200" dirty="0">
              <a:solidFill>
                <a:srgbClr val="808284"/>
              </a:solidFill>
            </a:endParaRPr>
          </a:p>
          <a:p>
            <a:r>
              <a:rPr lang="pt-BR" sz="1200" dirty="0"/>
              <a:t> </a:t>
            </a:r>
          </a:p>
          <a:p>
            <a:pPr marL="228600" indent="-228600">
              <a:buFont typeface="+mj-lt"/>
              <a:buAutoNum type="alphaLcParenR"/>
            </a:pPr>
            <a:r>
              <a:rPr lang="pt-BR" sz="1200" dirty="0" smtClean="0">
                <a:solidFill>
                  <a:srgbClr val="808284"/>
                </a:solidFill>
              </a:rPr>
              <a:t>Falsa</a:t>
            </a:r>
          </a:p>
          <a:p>
            <a:pPr marL="228600" indent="-228600">
              <a:buFont typeface="+mj-lt"/>
              <a:buAutoNum type="alphaLcParenR"/>
            </a:pPr>
            <a:r>
              <a:rPr lang="pt-BR" sz="1200" dirty="0" smtClean="0">
                <a:solidFill>
                  <a:srgbClr val="92D050"/>
                </a:solidFill>
              </a:rPr>
              <a:t>Verdadeira</a:t>
            </a:r>
          </a:p>
          <a:p>
            <a:pPr lvl="0"/>
            <a:endParaRPr lang="pt-BR" sz="1200" dirty="0">
              <a:solidFill>
                <a:srgbClr val="808284"/>
              </a:solidFil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a:p>
            <a:pPr marL="0" marR="0" lvl="0" indent="0" algn="l" rtl="0">
              <a:lnSpc>
                <a:spcPct val="100000"/>
              </a:lnSpc>
              <a:spcBef>
                <a:spcPts val="0"/>
              </a:spcBef>
              <a:spcAft>
                <a:spcPts val="0"/>
              </a:spcAft>
              <a:buClr>
                <a:srgbClr val="000000"/>
              </a:buClr>
              <a:buSzPts val="1600"/>
              <a:buFont typeface="Arial"/>
              <a:buNone/>
            </a:pPr>
            <a:endParaRPr sz="1200" b="0" i="0" u="none" strike="noStrike" cap="none" dirty="0">
              <a:solidFill>
                <a:srgbClr val="808284"/>
              </a:solidFill>
              <a:sym typeface="Arial"/>
            </a:endParaRPr>
          </a:p>
        </p:txBody>
      </p:sp>
      <p:sp>
        <p:nvSpPr>
          <p:cNvPr id="21" name="Retângulo 20"/>
          <p:cNvSpPr/>
          <p:nvPr/>
        </p:nvSpPr>
        <p:spPr>
          <a:xfrm>
            <a:off x="7396128" y="263380"/>
            <a:ext cx="2953192" cy="22542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solidFill>
                  <a:schemeClr val="tx1"/>
                </a:solidFill>
              </a:rPr>
              <a:t>Observação</a:t>
            </a:r>
            <a:r>
              <a:rPr lang="pt-BR" dirty="0">
                <a:solidFill>
                  <a:schemeClr val="tx1"/>
                </a:solidFill>
              </a:rPr>
              <a:t>:</a:t>
            </a:r>
          </a:p>
          <a:p>
            <a:r>
              <a:rPr lang="pt-BR" dirty="0">
                <a:solidFill>
                  <a:schemeClr val="tx1"/>
                </a:solidFill>
              </a:rPr>
              <a:t>Caso o aluno responda </a:t>
            </a:r>
            <a:r>
              <a:rPr lang="pt-BR" dirty="0" smtClean="0">
                <a:solidFill>
                  <a:schemeClr val="tx1"/>
                </a:solidFill>
              </a:rPr>
              <a:t>corretamente, </a:t>
            </a:r>
            <a:r>
              <a:rPr lang="pt-BR" dirty="0">
                <a:solidFill>
                  <a:schemeClr val="tx1"/>
                </a:solidFill>
              </a:rPr>
              <a:t>deve aparecer em VERDE: “Parabéns</a:t>
            </a:r>
            <a:r>
              <a:rPr lang="pt-BR" dirty="0" smtClean="0">
                <a:solidFill>
                  <a:schemeClr val="tx1"/>
                </a:solidFill>
              </a:rPr>
              <a:t>!”.</a:t>
            </a:r>
          </a:p>
          <a:p>
            <a:endParaRPr lang="pt-BR" dirty="0">
              <a:solidFill>
                <a:schemeClr val="tx1"/>
              </a:solidFill>
            </a:endParaRPr>
          </a:p>
          <a:p>
            <a:r>
              <a:rPr lang="pt-BR" dirty="0" smtClean="0">
                <a:solidFill>
                  <a:schemeClr val="tx1"/>
                </a:solidFill>
              </a:rPr>
              <a:t>Se responder incorretamente, </a:t>
            </a:r>
            <a:r>
              <a:rPr lang="pt-BR" dirty="0">
                <a:solidFill>
                  <a:schemeClr val="tx1"/>
                </a:solidFill>
              </a:rPr>
              <a:t>deve aparecer uma mensagem em VERMELHO: “Verifique a resposta correta</a:t>
            </a:r>
            <a:r>
              <a:rPr lang="pt-BR" dirty="0" smtClean="0">
                <a:solidFill>
                  <a:schemeClr val="tx1"/>
                </a:solidFill>
              </a:rPr>
              <a:t>”.</a:t>
            </a:r>
            <a:endParaRPr lang="pt-BR" dirty="0">
              <a:solidFill>
                <a:schemeClr val="tx1"/>
              </a:solidFill>
            </a:endParaRPr>
          </a:p>
        </p:txBody>
      </p:sp>
      <p:sp>
        <p:nvSpPr>
          <p:cNvPr id="22" name="Google Shape;398;p61"/>
          <p:cNvSpPr/>
          <p:nvPr/>
        </p:nvSpPr>
        <p:spPr>
          <a:xfrm>
            <a:off x="7848239" y="5159690"/>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dirty="0" smtClean="0">
                <a:solidFill>
                  <a:schemeClr val="lt1"/>
                </a:solidFill>
              </a:rPr>
              <a:t>17</a:t>
            </a:r>
            <a:endParaRPr sz="12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7169032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4" name="Imagem 3"/>
          <p:cNvPicPr>
            <a:picLocks noChangeAspect="1"/>
          </p:cNvPicPr>
          <p:nvPr/>
        </p:nvPicPr>
        <p:blipFill>
          <a:blip r:embed="rId2"/>
          <a:stretch>
            <a:fillRect/>
          </a:stretch>
        </p:blipFill>
        <p:spPr>
          <a:xfrm>
            <a:off x="0" y="0"/>
            <a:ext cx="9144000" cy="5778500"/>
          </a:xfrm>
          <a:prstGeom prst="rect">
            <a:avLst/>
          </a:prstGeom>
        </p:spPr>
      </p:pic>
      <p:sp>
        <p:nvSpPr>
          <p:cNvPr id="6" name="Retângulo 5"/>
          <p:cNvSpPr/>
          <p:nvPr/>
        </p:nvSpPr>
        <p:spPr>
          <a:xfrm>
            <a:off x="3236495" y="3176337"/>
            <a:ext cx="3043989" cy="50532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Google Shape;398;p61"/>
          <p:cNvSpPr/>
          <p:nvPr/>
        </p:nvSpPr>
        <p:spPr>
          <a:xfrm>
            <a:off x="7953153" y="-318977"/>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 </a:t>
            </a:r>
            <a:r>
              <a:rPr lang="pt-BR" sz="1200" b="0" i="0" u="none" strike="noStrike" cap="none" dirty="0" smtClean="0">
                <a:solidFill>
                  <a:schemeClr val="lt1"/>
                </a:solidFill>
                <a:latin typeface="Arial"/>
                <a:ea typeface="Arial"/>
                <a:cs typeface="Arial"/>
                <a:sym typeface="Arial"/>
              </a:rPr>
              <a:t>1</a:t>
            </a:r>
            <a:r>
              <a:rPr lang="pt-BR" sz="1200" dirty="0" smtClean="0">
                <a:solidFill>
                  <a:schemeClr val="lt1"/>
                </a:solidFill>
              </a:rPr>
              <a:t>8</a:t>
            </a:r>
            <a:endParaRPr sz="1200" b="0" i="0" u="none" strike="noStrike" cap="none" dirty="0">
              <a:solidFill>
                <a:schemeClr val="lt1"/>
              </a:solidFill>
              <a:latin typeface="Arial"/>
              <a:ea typeface="Arial"/>
              <a:cs typeface="Arial"/>
              <a:sym typeface="Arial"/>
            </a:endParaRPr>
          </a:p>
        </p:txBody>
      </p:sp>
      <p:sp>
        <p:nvSpPr>
          <p:cNvPr id="8" name="Google Shape;398;p61"/>
          <p:cNvSpPr/>
          <p:nvPr/>
        </p:nvSpPr>
        <p:spPr>
          <a:xfrm>
            <a:off x="7772680" y="5234479"/>
            <a:ext cx="1190847" cy="318977"/>
          </a:xfrm>
          <a:prstGeom prst="rect">
            <a:avLst/>
          </a:prstGeom>
          <a:solidFill>
            <a:srgbClr val="1E4E79"/>
          </a:solidFill>
          <a:ln w="12700" cap="flat" cmpd="sng">
            <a:solidFill>
              <a:srgbClr val="1E4E7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dirty="0">
                <a:solidFill>
                  <a:schemeClr val="lt1"/>
                </a:solidFill>
                <a:latin typeface="Arial"/>
                <a:ea typeface="Arial"/>
                <a:cs typeface="Arial"/>
                <a:sym typeface="Arial"/>
              </a:rPr>
              <a:t>Tela</a:t>
            </a:r>
            <a:r>
              <a:rPr lang="pt-BR" sz="1200" b="0" i="0" u="none" strike="noStrike" cap="none">
                <a:solidFill>
                  <a:schemeClr val="lt1"/>
                </a:solidFill>
                <a:latin typeface="Arial"/>
                <a:ea typeface="Arial"/>
                <a:cs typeface="Arial"/>
                <a:sym typeface="Arial"/>
              </a:rPr>
              <a:t>: </a:t>
            </a:r>
            <a:r>
              <a:rPr lang="pt-BR" sz="1200">
                <a:solidFill>
                  <a:schemeClr val="lt1"/>
                </a:solidFill>
              </a:rPr>
              <a:t>1</a:t>
            </a:r>
            <a:r>
              <a:rPr lang="pt-BR" sz="1200" smtClean="0">
                <a:solidFill>
                  <a:schemeClr val="lt1"/>
                </a:solidFill>
              </a:rPr>
              <a:t>8</a:t>
            </a:r>
            <a:endParaRPr sz="1200" b="0" i="0" u="none" strike="noStrike" cap="none" dirty="0">
              <a:solidFill>
                <a:schemeClr val="lt1"/>
              </a:solidFill>
              <a:latin typeface="Arial"/>
              <a:ea typeface="Arial"/>
              <a:cs typeface="Arial"/>
              <a:sym typeface="Arial"/>
            </a:endParaRPr>
          </a:p>
        </p:txBody>
      </p:sp>
      <p:sp>
        <p:nvSpPr>
          <p:cNvPr id="9" name="Retângulo 8"/>
          <p:cNvSpPr/>
          <p:nvPr/>
        </p:nvSpPr>
        <p:spPr>
          <a:xfrm>
            <a:off x="5803392" y="363262"/>
            <a:ext cx="3270504" cy="221954"/>
          </a:xfrm>
          <a:prstGeom prst="rect">
            <a:avLst/>
          </a:prstGeom>
          <a:solidFill>
            <a:srgbClr val="EFEF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529544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6753" y="303791"/>
            <a:ext cx="7886700" cy="684749"/>
          </a:xfrm>
        </p:spPr>
        <p:txBody>
          <a:bodyPr/>
          <a:lstStyle/>
          <a:p>
            <a:r>
              <a:rPr lang="pt-BR" dirty="0" smtClean="0"/>
              <a:t>Conteúdo dos marcadores</a:t>
            </a:r>
            <a:endParaRPr lang="pt-BR" dirty="0"/>
          </a:p>
        </p:txBody>
      </p:sp>
      <p:sp>
        <p:nvSpPr>
          <p:cNvPr id="3" name="Espaço Reservado para Texto 2"/>
          <p:cNvSpPr>
            <a:spLocks noGrp="1"/>
          </p:cNvSpPr>
          <p:nvPr>
            <p:ph type="body" idx="1"/>
          </p:nvPr>
        </p:nvSpPr>
        <p:spPr>
          <a:xfrm>
            <a:off x="0" y="988540"/>
            <a:ext cx="8818283" cy="1264046"/>
          </a:xfrm>
        </p:spPr>
        <p:txBody>
          <a:bodyPr/>
          <a:lstStyle/>
          <a:p>
            <a:r>
              <a:rPr lang="pt-BR" sz="1400" u="sng" dirty="0"/>
              <a:t>Qualificação e Cuidado</a:t>
            </a:r>
            <a:r>
              <a:rPr lang="pt-BR" sz="1400" dirty="0"/>
              <a:t> </a:t>
            </a:r>
          </a:p>
          <a:p>
            <a:r>
              <a:rPr lang="pt-BR" sz="1400" dirty="0" smtClean="0"/>
              <a:t>	O pesquisador responsável </a:t>
            </a:r>
            <a:r>
              <a:rPr lang="pt-BR" sz="1400" dirty="0"/>
              <a:t>e sua equipe devem comprovar qualificação acadêmica, treinamentos e experiência para assumir a condução do estudo/ensaio clínico, conforme as BPC e as exigências regulatórias aplicáveis. </a:t>
            </a:r>
            <a:endParaRPr lang="pt-BR" sz="1400" dirty="0" smtClean="0"/>
          </a:p>
          <a:p>
            <a:r>
              <a:rPr lang="pt-BR" sz="1400" dirty="0"/>
              <a:t>	</a:t>
            </a:r>
            <a:r>
              <a:rPr lang="pt-BR" sz="1400" dirty="0" smtClean="0"/>
              <a:t>Além </a:t>
            </a:r>
            <a:r>
              <a:rPr lang="pt-BR" sz="1400" dirty="0"/>
              <a:t>disso, deve manter uma lista atualizada com as funções delegadas a cada membro da equipe e permitir monitoria, auditoria e inspeção. No caso de ensaios clínicos, o pesquisador responsável deve ser um médico (ou dentista, conforme o caso) que esteja minuciosamente familiarizado com todas as informações referentes ao medicamento experimental, garantindo os cuidados necessários aos participantes que sofrerem qualquer evento adverso relacionado à pesquisa. </a:t>
            </a:r>
          </a:p>
          <a:p>
            <a:r>
              <a:rPr lang="pt-BR" sz="1400" dirty="0"/>
              <a:t> </a:t>
            </a:r>
          </a:p>
          <a:p>
            <a:r>
              <a:rPr lang="pt-BR" sz="1400" u="sng" dirty="0"/>
              <a:t>Comunicação com o CEP</a:t>
            </a:r>
            <a:r>
              <a:rPr lang="pt-BR" sz="1400" dirty="0"/>
              <a:t> </a:t>
            </a:r>
          </a:p>
          <a:p>
            <a:r>
              <a:rPr lang="pt-BR" sz="1400" dirty="0" smtClean="0"/>
              <a:t>	Para </a:t>
            </a:r>
            <a:r>
              <a:rPr lang="pt-BR" sz="1400" dirty="0"/>
              <a:t>iniciar um estudo/ensaio, o pesquisador deve receber o parecer favorável do CEP (por escrito e datado) para o protocolo, para o Termo de Consentimento Livre e </a:t>
            </a:r>
            <a:r>
              <a:rPr lang="pt-BR" sz="1400" dirty="0" smtClean="0"/>
              <a:t>Esclarecido (TCLE) </a:t>
            </a:r>
            <a:r>
              <a:rPr lang="pt-BR" sz="1400" dirty="0"/>
              <a:t>e suas atualizações, para o recrutamento de participantes e qualquer informação por escrito que seja oferecida aos participantes. </a:t>
            </a:r>
            <a:endParaRPr lang="pt-BR" sz="1400" dirty="0" smtClean="0"/>
          </a:p>
          <a:p>
            <a:r>
              <a:rPr lang="pt-BR" sz="1400" dirty="0"/>
              <a:t>	</a:t>
            </a:r>
            <a:r>
              <a:rPr lang="pt-BR" sz="1400" dirty="0" smtClean="0"/>
              <a:t>Além </a:t>
            </a:r>
            <a:r>
              <a:rPr lang="pt-BR" sz="1400" dirty="0"/>
              <a:t>disso, o </a:t>
            </a:r>
            <a:r>
              <a:rPr lang="pt-BR" sz="1400" dirty="0" smtClean="0"/>
              <a:t>pesquisador responsável </a:t>
            </a:r>
            <a:r>
              <a:rPr lang="pt-BR" sz="1400" dirty="0"/>
              <a:t>deve fornecer uma cópia atual da Brochura do Investigador ao CEP e os demais documentos pertinentes à revisão.</a:t>
            </a:r>
          </a:p>
          <a:p>
            <a:endParaRPr lang="pt-BR" sz="1400" dirty="0"/>
          </a:p>
        </p:txBody>
      </p:sp>
    </p:spTree>
    <p:extLst>
      <p:ext uri="{BB962C8B-B14F-4D97-AF65-F5344CB8AC3E}">
        <p14:creationId xmlns:p14="http://schemas.microsoft.com/office/powerpoint/2010/main" val="4004771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6753" y="303791"/>
            <a:ext cx="7886700" cy="684749"/>
          </a:xfrm>
        </p:spPr>
        <p:txBody>
          <a:bodyPr/>
          <a:lstStyle/>
          <a:p>
            <a:r>
              <a:rPr lang="pt-BR" dirty="0" smtClean="0"/>
              <a:t>Conteúdo dos marcadores</a:t>
            </a:r>
            <a:endParaRPr lang="pt-BR" dirty="0"/>
          </a:p>
        </p:txBody>
      </p:sp>
      <p:sp>
        <p:nvSpPr>
          <p:cNvPr id="3" name="Espaço Reservado para Texto 2"/>
          <p:cNvSpPr>
            <a:spLocks noGrp="1"/>
          </p:cNvSpPr>
          <p:nvPr>
            <p:ph type="body" idx="1"/>
          </p:nvPr>
        </p:nvSpPr>
        <p:spPr>
          <a:xfrm>
            <a:off x="0" y="988540"/>
            <a:ext cx="8818283" cy="1264046"/>
          </a:xfrm>
        </p:spPr>
        <p:txBody>
          <a:bodyPr/>
          <a:lstStyle/>
          <a:p>
            <a:r>
              <a:rPr lang="pt-BR" sz="1400" u="sng" dirty="0"/>
              <a:t>Cumprimento do Protocolo</a:t>
            </a:r>
            <a:r>
              <a:rPr lang="pt-BR" sz="1400" dirty="0"/>
              <a:t> </a:t>
            </a:r>
            <a:endParaRPr lang="pt-BR" sz="1400" dirty="0" smtClean="0"/>
          </a:p>
          <a:p>
            <a:r>
              <a:rPr lang="pt-BR" sz="1400" dirty="0" smtClean="0"/>
              <a:t>	O pesquisador responsável </a:t>
            </a:r>
            <a:r>
              <a:rPr lang="pt-BR" sz="1400" dirty="0"/>
              <a:t>deve conduzir o estudo/ensaio clínico de acordo com o protocolo aprovado pelo CEP. Qualquer mudança no protocolo, deve ser acordada com o patrocinador e ter aprovação prévia do CEP, na forma de emenda, exceto no caso de evitar risco imediato para os participantes. </a:t>
            </a:r>
            <a:endParaRPr lang="pt-BR" sz="1400" dirty="0" smtClean="0"/>
          </a:p>
          <a:p>
            <a:r>
              <a:rPr lang="pt-BR" sz="1400" dirty="0"/>
              <a:t>	</a:t>
            </a:r>
            <a:r>
              <a:rPr lang="pt-BR" sz="1400" dirty="0" smtClean="0"/>
              <a:t>No </a:t>
            </a:r>
            <a:r>
              <a:rPr lang="pt-BR" sz="1400" dirty="0"/>
              <a:t>entanto, os motivos para o desvio/mudança devem ser documentados e encaminhados ao CEP assim que possível. </a:t>
            </a:r>
          </a:p>
          <a:p>
            <a:r>
              <a:rPr lang="pt-BR" sz="1400" dirty="0"/>
              <a:t> </a:t>
            </a:r>
          </a:p>
          <a:p>
            <a:r>
              <a:rPr lang="pt-BR" sz="1400" u="sng" dirty="0"/>
              <a:t>Randomização e Quebra do Cego</a:t>
            </a:r>
            <a:r>
              <a:rPr lang="pt-BR" sz="1400" dirty="0"/>
              <a:t> </a:t>
            </a:r>
          </a:p>
          <a:p>
            <a:r>
              <a:rPr lang="pt-BR" sz="1400" dirty="0" smtClean="0"/>
              <a:t>	No </a:t>
            </a:r>
            <a:r>
              <a:rPr lang="pt-BR" sz="1400" dirty="0"/>
              <a:t>caso de estudos/ensaios que apresentem procedimentos de randomização (</a:t>
            </a:r>
            <a:r>
              <a:rPr lang="pt-BR" sz="1400" i="1" dirty="0"/>
              <a:t>i.e.</a:t>
            </a:r>
            <a:r>
              <a:rPr lang="pt-BR" sz="1400" dirty="0"/>
              <a:t> procedimentos de inclusão dos participantes em braços da pesquisa de forma aleatória seguindo uma proporção pré-determinada), o </a:t>
            </a:r>
            <a:r>
              <a:rPr lang="pt-BR" sz="1400" dirty="0" smtClean="0"/>
              <a:t>pesquisador responsável </a:t>
            </a:r>
            <a:r>
              <a:rPr lang="pt-BR" sz="1400" dirty="0"/>
              <a:t>deve seguir o descrito no protocolo. </a:t>
            </a:r>
            <a:endParaRPr lang="pt-BR" sz="1400" dirty="0" smtClean="0"/>
          </a:p>
          <a:p>
            <a:r>
              <a:rPr lang="pt-BR" sz="1400" dirty="0"/>
              <a:t>	</a:t>
            </a:r>
            <a:r>
              <a:rPr lang="pt-BR" sz="1400" dirty="0" smtClean="0"/>
              <a:t>Para </a:t>
            </a:r>
            <a:r>
              <a:rPr lang="pt-BR" sz="1400" dirty="0"/>
              <a:t>estudos cegos, essa característica deve ser mantida e qualquer quebra prematura desta condição deve ser informada prontamente ao patrocinador, seja qual for o motivo, e posteriormente ao CEP.</a:t>
            </a:r>
          </a:p>
          <a:p>
            <a:endParaRPr lang="pt-BR" sz="1400" dirty="0"/>
          </a:p>
        </p:txBody>
      </p:sp>
    </p:spTree>
    <p:extLst>
      <p:ext uri="{BB962C8B-B14F-4D97-AF65-F5344CB8AC3E}">
        <p14:creationId xmlns:p14="http://schemas.microsoft.com/office/powerpoint/2010/main" val="3242157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6753" y="303791"/>
            <a:ext cx="7886700" cy="684749"/>
          </a:xfrm>
        </p:spPr>
        <p:txBody>
          <a:bodyPr/>
          <a:lstStyle/>
          <a:p>
            <a:r>
              <a:rPr lang="pt-BR" dirty="0" smtClean="0"/>
              <a:t>Conteúdo dos marcadores</a:t>
            </a:r>
            <a:endParaRPr lang="pt-BR" dirty="0"/>
          </a:p>
        </p:txBody>
      </p:sp>
      <p:sp>
        <p:nvSpPr>
          <p:cNvPr id="3" name="Espaço Reservado para Texto 2"/>
          <p:cNvSpPr>
            <a:spLocks noGrp="1"/>
          </p:cNvSpPr>
          <p:nvPr>
            <p:ph type="body" idx="1"/>
          </p:nvPr>
        </p:nvSpPr>
        <p:spPr>
          <a:xfrm>
            <a:off x="0" y="988540"/>
            <a:ext cx="8818283" cy="1264046"/>
          </a:xfrm>
        </p:spPr>
        <p:txBody>
          <a:bodyPr/>
          <a:lstStyle/>
          <a:p>
            <a:r>
              <a:rPr lang="pt-BR" sz="1400" u="sng" dirty="0"/>
              <a:t>Consentimento Livre e Esclarecido</a:t>
            </a:r>
            <a:r>
              <a:rPr lang="pt-BR" sz="1400" dirty="0"/>
              <a:t> </a:t>
            </a:r>
          </a:p>
          <a:p>
            <a:r>
              <a:rPr lang="pt-BR" sz="1400" dirty="0" smtClean="0"/>
              <a:t>	O pesquisador responsável </a:t>
            </a:r>
            <a:r>
              <a:rPr lang="pt-BR" sz="1400" dirty="0"/>
              <a:t>deve elaborar o </a:t>
            </a:r>
            <a:r>
              <a:rPr lang="pt-BR" sz="1400" dirty="0" smtClean="0"/>
              <a:t>TCLE </a:t>
            </a:r>
            <a:r>
              <a:rPr lang="pt-BR" sz="1400" dirty="0"/>
              <a:t>em linguagem acessível (ou adaptá-lo, em estudos de cooperação internacional), obter o consentimento do participante de pesquisa conforme as exigências regulatórias aplicáveis e as BPC, atentando que seja apresentada ao potencial participante da pesquisa a versão mais atual do TCLE aprovada pelo CEP. Duas vias devem estar plenamente rubricadas, assinadas e datadas pelo participante e/ou seu representante legal e pelo membro da equipe delegado pelo Pesquisador Responsável para realizar o processo de consentimento. </a:t>
            </a:r>
            <a:endParaRPr lang="pt-BR" sz="1400" dirty="0" smtClean="0"/>
          </a:p>
          <a:p>
            <a:r>
              <a:rPr lang="pt-BR" sz="1400" dirty="0"/>
              <a:t>	</a:t>
            </a:r>
            <a:r>
              <a:rPr lang="pt-BR" sz="1400" dirty="0" smtClean="0"/>
              <a:t>O </a:t>
            </a:r>
            <a:r>
              <a:rPr lang="pt-BR" sz="1400" dirty="0"/>
              <a:t>participante deve estar livre de coerção ou influência indevida durante o processo de consentimento. Aquele que conduz o processo de consentimento deve conceder o tempo adequado para que o convidado a participar da pesquisa possa refletir, consultando, se necessário, seus familiares ou outras pessoas que possam ajudá-los na tomada de decisão livre e esclarecida.</a:t>
            </a:r>
          </a:p>
          <a:p>
            <a:r>
              <a:rPr lang="pt-BR" sz="1400" dirty="0" smtClean="0"/>
              <a:t>	Caso </a:t>
            </a:r>
            <a:r>
              <a:rPr lang="pt-BR" sz="1400" dirty="0"/>
              <a:t>o participante não seja alfabetizado ou não consiga ter os devidos esclarecimentos para entender as informações e/ou preencher o TCLE, o pesquisador deve solicitar que uma testemunha imparcial acompanhe todo o processo de consentimento e assine o TCLE. </a:t>
            </a:r>
            <a:endParaRPr lang="pt-BR" sz="1400" dirty="0" smtClean="0"/>
          </a:p>
          <a:p>
            <a:r>
              <a:rPr lang="pt-BR" sz="1400" dirty="0"/>
              <a:t>	</a:t>
            </a:r>
            <a:r>
              <a:rPr lang="pt-BR" sz="1400" dirty="0" smtClean="0"/>
              <a:t>Em um </a:t>
            </a:r>
            <a:r>
              <a:rPr lang="pt-BR" sz="1400" dirty="0"/>
              <a:t>estudo </a:t>
            </a:r>
            <a:r>
              <a:rPr lang="pt-BR" sz="1400" dirty="0" smtClean="0"/>
              <a:t>que envolva participantes </a:t>
            </a:r>
            <a:r>
              <a:rPr lang="pt-BR" sz="1400" dirty="0"/>
              <a:t>menores de idade ou incapazes, deverá ser aplicado um Termo de Assentimento Livre e Esclarecido (TALE) ao menor/incapaz e o TCLE será assinado por um representante legal. Este processo deve se repetir, caso haja atualização das informações do TCLE/TALE. </a:t>
            </a:r>
            <a:endParaRPr lang="pt-BR" sz="1400" dirty="0" smtClean="0"/>
          </a:p>
          <a:p>
            <a:r>
              <a:rPr lang="pt-BR" sz="1400" dirty="0"/>
              <a:t>	</a:t>
            </a:r>
            <a:r>
              <a:rPr lang="pt-BR" sz="1400" dirty="0" smtClean="0"/>
              <a:t>O </a:t>
            </a:r>
            <a:r>
              <a:rPr lang="pt-BR" sz="1400" dirty="0"/>
              <a:t>pesquisador </a:t>
            </a:r>
            <a:r>
              <a:rPr lang="pt-BR" sz="1400" dirty="0" smtClean="0"/>
              <a:t>responsável deve </a:t>
            </a:r>
            <a:r>
              <a:rPr lang="pt-BR" sz="1400" dirty="0"/>
              <a:t>registrar por completo como se deu todo o processo de obtenção do consentimento de cada um dos participantes do estudo/ensaio, considerando situações ou circunstâncias particulares ocorridas durante este processo.</a:t>
            </a:r>
          </a:p>
          <a:p>
            <a:endParaRPr lang="pt-BR" sz="1400" dirty="0"/>
          </a:p>
        </p:txBody>
      </p:sp>
    </p:spTree>
    <p:extLst>
      <p:ext uri="{BB962C8B-B14F-4D97-AF65-F5344CB8AC3E}">
        <p14:creationId xmlns:p14="http://schemas.microsoft.com/office/powerpoint/2010/main" val="2397468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76753" y="303791"/>
            <a:ext cx="7886700" cy="684749"/>
          </a:xfrm>
        </p:spPr>
        <p:txBody>
          <a:bodyPr/>
          <a:lstStyle/>
          <a:p>
            <a:r>
              <a:rPr lang="pt-BR" dirty="0" smtClean="0"/>
              <a:t>Conteúdo dos marcadores</a:t>
            </a:r>
            <a:endParaRPr lang="pt-BR" dirty="0"/>
          </a:p>
        </p:txBody>
      </p:sp>
      <p:sp>
        <p:nvSpPr>
          <p:cNvPr id="3" name="Espaço Reservado para Texto 2"/>
          <p:cNvSpPr>
            <a:spLocks noGrp="1"/>
          </p:cNvSpPr>
          <p:nvPr>
            <p:ph type="body" idx="1"/>
          </p:nvPr>
        </p:nvSpPr>
        <p:spPr>
          <a:xfrm>
            <a:off x="0" y="815545"/>
            <a:ext cx="8818283" cy="1264046"/>
          </a:xfrm>
        </p:spPr>
        <p:txBody>
          <a:bodyPr/>
          <a:lstStyle/>
          <a:p>
            <a:r>
              <a:rPr lang="pt-BR" sz="1400" u="sng" dirty="0"/>
              <a:t>Registros e Relatórios</a:t>
            </a:r>
            <a:r>
              <a:rPr lang="pt-BR" sz="1400" dirty="0"/>
              <a:t> </a:t>
            </a:r>
            <a:r>
              <a:rPr lang="pt-BR" sz="1400" dirty="0" smtClean="0"/>
              <a:t> </a:t>
            </a:r>
          </a:p>
          <a:p>
            <a:r>
              <a:rPr lang="pt-BR" sz="1400" dirty="0"/>
              <a:t>	</a:t>
            </a:r>
            <a:r>
              <a:rPr lang="pt-BR" sz="1400" dirty="0" smtClean="0"/>
              <a:t>O pesquisador responsável deve </a:t>
            </a:r>
            <a:r>
              <a:rPr lang="pt-BR" sz="1400" dirty="0"/>
              <a:t>manter adequadamente os registros e dados pertinentes às informações de todos os participantes de um estudo/ensaio clínico, mantendo o sigilo e a confidencialidade, de forma a garantir exatidão, integralidade, legibilidade e pontualidade. Alterações nestes dados devem ser rastreáveis, e se necessário, esclarecidas. Caso estes documentos sejam solicitados por monitores, auditores, CEP ou autoridades regulatórias, o </a:t>
            </a:r>
            <a:r>
              <a:rPr lang="pt-BR" sz="1400" dirty="0" smtClean="0"/>
              <a:t>pesquisador responsável  </a:t>
            </a:r>
            <a:r>
              <a:rPr lang="pt-BR" sz="1400" dirty="0"/>
              <a:t>deve disponibilizá-los para acesso direto. Relatórios sobre o progresso do estudo devem ser apresentados pelo pesquisador </a:t>
            </a:r>
            <a:r>
              <a:rPr lang="pt-BR" sz="1400" dirty="0" smtClean="0"/>
              <a:t>responsável ao </a:t>
            </a:r>
            <a:r>
              <a:rPr lang="pt-BR" sz="1400" dirty="0"/>
              <a:t>CEP, às instâncias regulatórias e ao patrocinador, respeitando os devidos prazos. </a:t>
            </a:r>
            <a:endParaRPr lang="pt-BR" sz="1400" dirty="0" smtClean="0"/>
          </a:p>
          <a:p>
            <a:r>
              <a:rPr lang="pt-BR" sz="1400" dirty="0"/>
              <a:t>	</a:t>
            </a:r>
            <a:r>
              <a:rPr lang="pt-BR" sz="1400" dirty="0" smtClean="0"/>
              <a:t>Para </a:t>
            </a:r>
            <a:r>
              <a:rPr lang="pt-BR" sz="1400" dirty="0"/>
              <a:t>os CEP, esperam-se pelo menos relatórios parciais sobre a execução da pesquisa (com periodicidade mínima semestral ou a critério do Comitê) e um relatório final. Para a ANVISA (autoridade regulatória brasileira), caso aplicável, serão necessários relatórios anuais e um relatório final. Relatórios aos patrocinadores seguem dinâmica e periodicidade próprias, sendo tudo acordado entre o </a:t>
            </a:r>
            <a:r>
              <a:rPr lang="pt-BR" sz="1400" dirty="0" smtClean="0"/>
              <a:t>pesquisador </a:t>
            </a:r>
            <a:r>
              <a:rPr lang="pt-BR" sz="1400" dirty="0"/>
              <a:t>r</a:t>
            </a:r>
            <a:r>
              <a:rPr lang="pt-BR" sz="1400" dirty="0" smtClean="0"/>
              <a:t>esponsável </a:t>
            </a:r>
            <a:r>
              <a:rPr lang="pt-BR" sz="1400" dirty="0"/>
              <a:t>e o </a:t>
            </a:r>
            <a:r>
              <a:rPr lang="pt-BR" sz="1400" dirty="0" smtClean="0"/>
              <a:t>patrocinador </a:t>
            </a:r>
            <a:r>
              <a:rPr lang="pt-BR" sz="1400" dirty="0"/>
              <a:t>antes do início da pesquisa. </a:t>
            </a:r>
            <a:endParaRPr lang="pt-BR" sz="1400" dirty="0" smtClean="0"/>
          </a:p>
          <a:p>
            <a:r>
              <a:rPr lang="pt-BR" sz="1400" dirty="0"/>
              <a:t>	</a:t>
            </a:r>
            <a:r>
              <a:rPr lang="pt-BR" sz="1400" dirty="0" smtClean="0"/>
              <a:t>Eventos </a:t>
            </a:r>
            <a:r>
              <a:rPr lang="pt-BR" sz="1400" dirty="0"/>
              <a:t>Adversos, críticos para avaliação de segurança, devem ser notificados seguindo também o acordado previamente com os patrocinadores e determinações das instâncias ético-regulatórias. O pesquisador </a:t>
            </a:r>
            <a:r>
              <a:rPr lang="pt-BR" sz="1400" dirty="0" smtClean="0"/>
              <a:t>responsável deve</a:t>
            </a:r>
            <a:r>
              <a:rPr lang="pt-BR" sz="1400" dirty="0"/>
              <a:t>, ainda, fornecer ao patrocinador, ao CEP e à ANVISA (conforme aplicável) qualquer informação adicional sobre mortes. </a:t>
            </a:r>
            <a:endParaRPr lang="pt-BR" sz="1400" dirty="0" smtClean="0"/>
          </a:p>
          <a:p>
            <a:r>
              <a:rPr lang="pt-BR" sz="1400" dirty="0"/>
              <a:t>	</a:t>
            </a:r>
            <a:r>
              <a:rPr lang="pt-BR" sz="1400" dirty="0" smtClean="0"/>
              <a:t>Arquivos </a:t>
            </a:r>
            <a:r>
              <a:rPr lang="pt-BR" sz="1400" dirty="0"/>
              <a:t>físicos ou digitais dos dados da pesquisa devem estar sob a guarda e responsabilidade do </a:t>
            </a:r>
            <a:r>
              <a:rPr lang="pt-BR" sz="1400" dirty="0" smtClean="0"/>
              <a:t>pesquisador responsável, </a:t>
            </a:r>
            <a:r>
              <a:rPr lang="pt-BR" sz="1400" dirty="0"/>
              <a:t>por um período de, no mínimo, 5 anos após o término da pesquisa. Encaminhar os resultados da pesquisa para publicação, com os devidos créditos aos pesquisadores associados e ao pessoal técnico integrante do projeto também é </a:t>
            </a:r>
            <a:r>
              <a:rPr lang="pt-BR" sz="1400" dirty="0" smtClean="0"/>
              <a:t>uma atribuição do pesquisador responsável. </a:t>
            </a:r>
            <a:r>
              <a:rPr lang="pt-BR" sz="1400" dirty="0"/>
              <a:t>E, no caso de interrupção do projeto ou de não publicação dos resultados, é papel do </a:t>
            </a:r>
            <a:r>
              <a:rPr lang="pt-BR" sz="1400" dirty="0" smtClean="0"/>
              <a:t>pesquisador responsável </a:t>
            </a:r>
            <a:r>
              <a:rPr lang="pt-BR" sz="1400" dirty="0"/>
              <a:t>justificar o ocorrido ao CEP ou à CONEP.</a:t>
            </a:r>
          </a:p>
          <a:p>
            <a:endParaRPr lang="pt-BR" sz="1400" dirty="0"/>
          </a:p>
        </p:txBody>
      </p:sp>
    </p:spTree>
    <p:extLst>
      <p:ext uri="{BB962C8B-B14F-4D97-AF65-F5344CB8AC3E}">
        <p14:creationId xmlns:p14="http://schemas.microsoft.com/office/powerpoint/2010/main" val="3870763268"/>
      </p:ext>
    </p:extLst>
  </p:cSld>
  <p:clrMapOvr>
    <a:masterClrMapping/>
  </p:clrMapOvr>
</p:sld>
</file>

<file path=ppt/theme/theme1.xml><?xml version="1.0" encoding="utf-8"?>
<a:theme xmlns:a="http://schemas.openxmlformats.org/drawingml/2006/main" name="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6045</TotalTime>
  <Words>4980</Words>
  <Application>Microsoft Macintosh PowerPoint</Application>
  <PresentationFormat>Personalizar</PresentationFormat>
  <Paragraphs>845</Paragraphs>
  <Slides>51</Slides>
  <Notes>16</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51</vt:i4>
      </vt:variant>
    </vt:vector>
  </HeadingPairs>
  <TitlesOfParts>
    <vt:vector size="56" baseType="lpstr">
      <vt:lpstr>Bahnschrift Light</vt:lpstr>
      <vt:lpstr>Calibri</vt:lpstr>
      <vt:lpstr>Times New Roman</vt:lpstr>
      <vt:lpstr>Arial</vt:lpstr>
      <vt:lpstr>Tema do Office</vt:lpstr>
      <vt:lpstr>Orientações gerais:</vt:lpstr>
      <vt:lpstr>Apresentação do PowerPoint</vt:lpstr>
      <vt:lpstr>Apresentação do PowerPoint</vt:lpstr>
      <vt:lpstr>Apresentação do PowerPoint</vt:lpstr>
      <vt:lpstr>Apresentação do PowerPoint</vt:lpstr>
      <vt:lpstr>Conteúdo dos marcadores</vt:lpstr>
      <vt:lpstr>Conteúdo dos marcadores</vt:lpstr>
      <vt:lpstr>Conteúdo dos marcadores</vt:lpstr>
      <vt:lpstr>Conteúdo dos marcadores</vt:lpstr>
      <vt:lpstr>Conteúdo dos marcadores</vt:lpstr>
      <vt:lpstr>Apresentação do PowerPoint</vt:lpstr>
      <vt:lpstr>Apresentação do PowerPoint</vt:lpstr>
      <vt:lpstr>Conteúdo dos marcadores</vt:lpstr>
      <vt:lpstr>Conteúdo dos marcadores</vt:lpstr>
      <vt:lpstr>Conteúdo dos marcadores</vt:lpstr>
      <vt:lpstr>Conteúdo dos marcadores</vt:lpstr>
      <vt:lpstr>Conteúdo dos marcadores</vt:lpstr>
      <vt:lpstr>Conteúdo dos marcadores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Jennifer Braathen Salgueiro</dc:creator>
  <cp:lastModifiedBy>Pedro Catramby</cp:lastModifiedBy>
  <cp:revision>307</cp:revision>
  <dcterms:modified xsi:type="dcterms:W3CDTF">2020-07-24T18:31:30Z</dcterms:modified>
</cp:coreProperties>
</file>