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59" r:id="rId1"/>
  </p:sldMasterIdLst>
  <p:notesMasterIdLst>
    <p:notesMasterId r:id="rId46"/>
  </p:notesMasterIdLst>
  <p:sldIdLst>
    <p:sldId id="334" r:id="rId2"/>
    <p:sldId id="283" r:id="rId3"/>
    <p:sldId id="290" r:id="rId4"/>
    <p:sldId id="285" r:id="rId5"/>
    <p:sldId id="337" r:id="rId6"/>
    <p:sldId id="477" r:id="rId7"/>
    <p:sldId id="442" r:id="rId8"/>
    <p:sldId id="444" r:id="rId9"/>
    <p:sldId id="478" r:id="rId10"/>
    <p:sldId id="349" r:id="rId11"/>
    <p:sldId id="498" r:id="rId12"/>
    <p:sldId id="479" r:id="rId13"/>
    <p:sldId id="482" r:id="rId14"/>
    <p:sldId id="499" r:id="rId15"/>
    <p:sldId id="480" r:id="rId16"/>
    <p:sldId id="501" r:id="rId17"/>
    <p:sldId id="304" r:id="rId18"/>
    <p:sldId id="373" r:id="rId19"/>
    <p:sldId id="483" r:id="rId20"/>
    <p:sldId id="342" r:id="rId21"/>
    <p:sldId id="450" r:id="rId22"/>
    <p:sldId id="344" r:id="rId23"/>
    <p:sldId id="343" r:id="rId24"/>
    <p:sldId id="467" r:id="rId25"/>
    <p:sldId id="421" r:id="rId26"/>
    <p:sldId id="484" r:id="rId27"/>
    <p:sldId id="485" r:id="rId28"/>
    <p:sldId id="486" r:id="rId29"/>
    <p:sldId id="487" r:id="rId30"/>
    <p:sldId id="488" r:id="rId31"/>
    <p:sldId id="490" r:id="rId32"/>
    <p:sldId id="491" r:id="rId33"/>
    <p:sldId id="492" r:id="rId34"/>
    <p:sldId id="493" r:id="rId35"/>
    <p:sldId id="494" r:id="rId36"/>
    <p:sldId id="495" r:id="rId37"/>
    <p:sldId id="496" r:id="rId38"/>
    <p:sldId id="310" r:id="rId39"/>
    <p:sldId id="497" r:id="rId40"/>
    <p:sldId id="331" r:id="rId41"/>
    <p:sldId id="474" r:id="rId42"/>
    <p:sldId id="475" r:id="rId43"/>
    <p:sldId id="476" r:id="rId44"/>
    <p:sldId id="291" r:id="rId45"/>
  </p:sldIdLst>
  <p:sldSz cx="9144000" cy="5778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E"/>
    <a:srgbClr val="DCDCDC"/>
    <a:srgbClr val="FFC700"/>
    <a:srgbClr val="F4F4F4"/>
    <a:srgbClr val="F8F8F6"/>
    <a:srgbClr val="FFD400"/>
    <a:srgbClr val="FFFF66"/>
    <a:srgbClr val="B0F6AC"/>
    <a:srgbClr val="E75042"/>
    <a:srgbClr val="FE96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3AF3E34-BE79-4862-BBCF-F25407404A4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6"/>
    <p:restoredTop sz="90982" autoAdjust="0"/>
  </p:normalViewPr>
  <p:slideViewPr>
    <p:cSldViewPr snapToGrid="0">
      <p:cViewPr>
        <p:scale>
          <a:sx n="98" d="100"/>
          <a:sy n="98" d="100"/>
        </p:scale>
        <p:origin x="144" y="272"/>
      </p:cViewPr>
      <p:guideLst>
        <p:guide orient="horz" pos="18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10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901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048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2653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0950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4567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3984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8555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954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9717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8602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125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2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5856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3153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0156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5730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3493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1565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5294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8808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247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128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3597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7367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3405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163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8665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09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143000" y="945695"/>
            <a:ext cx="6858000" cy="2011774"/>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 name="Google Shape;23;p3"/>
          <p:cNvSpPr txBox="1">
            <a:spLocks noGrp="1"/>
          </p:cNvSpPr>
          <p:nvPr>
            <p:ph type="subTitle" idx="1"/>
          </p:nvPr>
        </p:nvSpPr>
        <p:spPr>
          <a:xfrm>
            <a:off x="1143000" y="3035050"/>
            <a:ext cx="6858000" cy="1395133"/>
          </a:xfrm>
          <a:prstGeom prst="rect">
            <a:avLst/>
          </a:prstGeom>
          <a:noFill/>
          <a:ln>
            <a:noFill/>
          </a:ln>
        </p:spPr>
        <p:txBody>
          <a:bodyPr spcFirstLastPara="1" wrap="square" lIns="91425" tIns="91425" rIns="91425" bIns="91425" anchor="t" anchorCtr="0"/>
          <a:lstStyle>
            <a:lvl1pPr marR="0" lvl="0" algn="ctr">
              <a:lnSpc>
                <a:spcPct val="90000"/>
              </a:lnSpc>
              <a:spcBef>
                <a:spcPts val="75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375"/>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375"/>
              </a:spcBef>
              <a:spcAft>
                <a:spcPts val="0"/>
              </a:spcAft>
              <a:buClr>
                <a:schemeClr val="dk1"/>
              </a:buClr>
              <a:buSzPts val="1500"/>
              <a:buFont typeface="Arial"/>
              <a:buNone/>
              <a:defRPr sz="1350" b="0" i="0" u="none" strike="noStrike" cap="none">
                <a:solidFill>
                  <a:schemeClr val="dk1"/>
                </a:solidFill>
                <a:latin typeface="Calibri"/>
                <a:ea typeface="Calibri"/>
                <a:cs typeface="Calibri"/>
                <a:sym typeface="Calibri"/>
              </a:defRPr>
            </a:lvl3pPr>
            <a:lvl4pPr marR="0" lvl="3"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081006" y="1770319"/>
            <a:ext cx="4897012" cy="1971675"/>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080506" y="-144206"/>
            <a:ext cx="4897012" cy="580072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440613"/>
            <a:ext cx="7886700" cy="2403695"/>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623888" y="3867048"/>
            <a:ext cx="7886700" cy="126404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375"/>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375"/>
              </a:spcBef>
              <a:spcAft>
                <a:spcPts val="0"/>
              </a:spcAft>
              <a:buClr>
                <a:srgbClr val="888888"/>
              </a:buClr>
              <a:buSzPts val="1500"/>
              <a:buFont typeface="Arial"/>
              <a:buNone/>
              <a:defRPr sz="135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6286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629842" y="1416536"/>
            <a:ext cx="3868340"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2" y="2110757"/>
            <a:ext cx="3868340"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416536"/>
            <a:ext cx="3887391"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2110757"/>
            <a:ext cx="3887391"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887391" y="831998"/>
            <a:ext cx="4629150" cy="4106480"/>
          </a:xfrm>
          <a:prstGeom prst="rect">
            <a:avLst/>
          </a:prstGeom>
          <a:noFill/>
          <a:ln>
            <a:noFill/>
          </a:ln>
        </p:spPr>
        <p:txBody>
          <a:bodyPr spcFirstLastPara="1" wrap="square" lIns="91425" tIns="91425" rIns="91425" bIns="91425" anchor="t" anchorCtr="0"/>
          <a:lstStyle>
            <a:lvl1pPr marL="457200" marR="0" lvl="0" indent="-381000" algn="l">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3887391" y="831998"/>
            <a:ext cx="4629150" cy="4106480"/>
          </a:xfrm>
          <a:prstGeom prst="rect">
            <a:avLst/>
          </a:prstGeom>
          <a:noFill/>
          <a:ln>
            <a:noFill/>
          </a:ln>
        </p:spPr>
        <p:txBody>
          <a:bodyPr spcFirstLastPara="1" wrap="square" lIns="91425" tIns="91425" rIns="91425" bIns="91425" anchor="t" anchorCtr="0"/>
          <a:lstStyle>
            <a:lvl1pPr marR="0" lvl="0" algn="l" rtl="0">
              <a:lnSpc>
                <a:spcPct val="90000"/>
              </a:lnSpc>
              <a:spcBef>
                <a:spcPts val="75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738798" y="-571890"/>
            <a:ext cx="3666405" cy="7886700"/>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538258"/>
            <a:ext cx="7886700" cy="3666405"/>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6"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6"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formsus.datasus.gov.br/site/formulario.php?id_aplicacao=3961" TargetMode="External"/><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jpe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8.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0"/>
            <a:ext cx="6858000" cy="1118937"/>
          </a:xfrm>
        </p:spPr>
        <p:txBody>
          <a:bodyPr/>
          <a:lstStyle/>
          <a:p>
            <a:r>
              <a:rPr lang="pt-BR" dirty="0" smtClean="0"/>
              <a:t>Orientações gerais:</a:t>
            </a:r>
            <a:endParaRPr lang="pt-BR" dirty="0"/>
          </a:p>
        </p:txBody>
      </p:sp>
      <p:sp>
        <p:nvSpPr>
          <p:cNvPr id="3" name="Subtítulo 2"/>
          <p:cNvSpPr>
            <a:spLocks noGrp="1"/>
          </p:cNvSpPr>
          <p:nvPr>
            <p:ph type="subTitle" idx="1"/>
          </p:nvPr>
        </p:nvSpPr>
        <p:spPr>
          <a:xfrm>
            <a:off x="1143000" y="1771735"/>
            <a:ext cx="6858000" cy="1395133"/>
          </a:xfrm>
        </p:spPr>
        <p:txBody>
          <a:bodyPr/>
          <a:lstStyle/>
          <a:p>
            <a:pPr marL="95250" indent="0" algn="l"/>
            <a:r>
              <a:rPr lang="pt-BR" dirty="0" smtClean="0"/>
              <a:t>As imagens que constam nesse </a:t>
            </a:r>
            <a:r>
              <a:rPr lang="pt-BR" dirty="0" err="1" smtClean="0"/>
              <a:t>storyboard</a:t>
            </a:r>
            <a:r>
              <a:rPr lang="pt-BR" dirty="0" smtClean="0"/>
              <a:t> são uma indicação para o designer gráfico. </a:t>
            </a:r>
          </a:p>
          <a:p>
            <a:pPr marL="95250" indent="0" algn="l"/>
            <a:r>
              <a:rPr lang="pt-BR" dirty="0" smtClean="0"/>
              <a:t>Ele será responsável por produzi-las de forma adequada para o curso, ou seja, baixar o arquivo e realizar as edições necessárias para que ela fique com a resolução ideal.</a:t>
            </a:r>
          </a:p>
        </p:txBody>
      </p:sp>
    </p:spTree>
    <p:extLst>
      <p:ext uri="{BB962C8B-B14F-4D97-AF65-F5344CB8AC3E}">
        <p14:creationId xmlns:p14="http://schemas.microsoft.com/office/powerpoint/2010/main" val="26609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5</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Tipos de eventos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850542" y="3183452"/>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Vá para a próxima tela.</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5</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899350" y="1644590"/>
            <a:ext cx="3286245" cy="1569660"/>
          </a:xfrm>
          <a:prstGeom prst="rect">
            <a:avLst/>
          </a:prstGeom>
        </p:spPr>
        <p:txBody>
          <a:bodyPr wrap="square">
            <a:spAutoFit/>
          </a:bodyPr>
          <a:lstStyle/>
          <a:p>
            <a:r>
              <a:rPr lang="pt-BR" sz="1200" dirty="0">
                <a:solidFill>
                  <a:srgbClr val="808284"/>
                </a:solidFill>
              </a:rPr>
              <a:t>Um evento pode ser inesperado, por não estar descrito como reação adversa na brochura do medicamento experimental ou na bula, reforçando a relevância do pesquisador consultar estes documentos durante a condução do ensaio clínico.</a:t>
            </a:r>
          </a:p>
          <a:p>
            <a:endParaRPr lang="pt-BR" sz="1200" dirty="0">
              <a:solidFill>
                <a:srgbClr val="808284"/>
              </a:solidFill>
            </a:endParaRPr>
          </a:p>
          <a:p>
            <a:endParaRPr lang="pt-BR" sz="1200" dirty="0">
              <a:solidFill>
                <a:srgbClr val="808284"/>
              </a:solidFill>
            </a:endParaRPr>
          </a:p>
        </p:txBody>
      </p:sp>
      <p:pic>
        <p:nvPicPr>
          <p:cNvPr id="1026" name="Picture 2" descr="File icon vector. Document icon illustr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0131" y="1119275"/>
            <a:ext cx="2897618" cy="299920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rot="20309190">
            <a:off x="5500350" y="2390591"/>
            <a:ext cx="2383649" cy="41234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EVENTO</a:t>
            </a:r>
          </a:p>
          <a:p>
            <a:pPr algn="ctr"/>
            <a:r>
              <a:rPr lang="pt-BR" dirty="0" smtClean="0"/>
              <a:t>INESPERADO</a:t>
            </a:r>
            <a:endParaRPr lang="pt-BR" dirty="0"/>
          </a:p>
        </p:txBody>
      </p:sp>
      <p:sp>
        <p:nvSpPr>
          <p:cNvPr id="21" name="Retângulo 20"/>
          <p:cNvSpPr/>
          <p:nvPr/>
        </p:nvSpPr>
        <p:spPr>
          <a:xfrm>
            <a:off x="8634484" y="490911"/>
            <a:ext cx="2835546" cy="24868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trazer um vetor que remeta a brochura do pesquisador ou bula e uma tarja como se fosse um carimbo de EVENTO INESPERADO.</a:t>
            </a:r>
            <a:endParaRPr lang="pt-BR" dirty="0">
              <a:solidFill>
                <a:schemeClr val="tx1"/>
              </a:solidFill>
            </a:endParaRPr>
          </a:p>
        </p:txBody>
      </p:sp>
    </p:spTree>
    <p:extLst>
      <p:ext uri="{BB962C8B-B14F-4D97-AF65-F5344CB8AC3E}">
        <p14:creationId xmlns:p14="http://schemas.microsoft.com/office/powerpoint/2010/main" val="415806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6</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Tipos de eventos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875528" y="2216738"/>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 imagem e descubra!</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6</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899350" y="1644590"/>
            <a:ext cx="3286245" cy="646331"/>
          </a:xfrm>
          <a:prstGeom prst="rect">
            <a:avLst/>
          </a:prstGeom>
        </p:spPr>
        <p:txBody>
          <a:bodyPr wrap="square">
            <a:spAutoFit/>
          </a:bodyPr>
          <a:lstStyle/>
          <a:p>
            <a:r>
              <a:rPr lang="pt-BR" sz="1200" dirty="0" smtClean="0">
                <a:solidFill>
                  <a:srgbClr val="808284"/>
                </a:solidFill>
              </a:rPr>
              <a:t>Existe </a:t>
            </a:r>
            <a:r>
              <a:rPr lang="pt-BR" sz="1200" dirty="0">
                <a:solidFill>
                  <a:srgbClr val="808284"/>
                </a:solidFill>
              </a:rPr>
              <a:t>um tipo de evento adverso que exigirá maior </a:t>
            </a:r>
            <a:r>
              <a:rPr lang="pt-BR" sz="1200" dirty="0" smtClean="0">
                <a:solidFill>
                  <a:srgbClr val="808284"/>
                </a:solidFill>
              </a:rPr>
              <a:t>atenção...</a:t>
            </a:r>
            <a:endParaRPr lang="pt-BR" sz="1200" dirty="0">
              <a:solidFill>
                <a:srgbClr val="808284"/>
              </a:solidFill>
            </a:endParaRPr>
          </a:p>
          <a:p>
            <a:endParaRPr lang="pt-BR" sz="1200" dirty="0">
              <a:solidFill>
                <a:srgbClr val="808284"/>
              </a:solidFill>
            </a:endParaRPr>
          </a:p>
        </p:txBody>
      </p:sp>
      <p:sp>
        <p:nvSpPr>
          <p:cNvPr id="22" name="Retângulo 21"/>
          <p:cNvSpPr/>
          <p:nvPr/>
        </p:nvSpPr>
        <p:spPr>
          <a:xfrm>
            <a:off x="8634484" y="490911"/>
            <a:ext cx="2835546" cy="24868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Fazer um </a:t>
            </a:r>
            <a:r>
              <a:rPr lang="pt-BR" dirty="0" err="1" smtClean="0">
                <a:solidFill>
                  <a:schemeClr val="tx1"/>
                </a:solidFill>
              </a:rPr>
              <a:t>card</a:t>
            </a:r>
            <a:r>
              <a:rPr lang="pt-BR" dirty="0" smtClean="0">
                <a:solidFill>
                  <a:schemeClr val="tx1"/>
                </a:solidFill>
              </a:rPr>
              <a:t> com um ícone que remeta a atenção . </a:t>
            </a:r>
          </a:p>
          <a:p>
            <a:pPr algn="ctr"/>
            <a:endParaRPr lang="pt-BR" dirty="0">
              <a:solidFill>
                <a:schemeClr val="tx1"/>
              </a:solidFill>
            </a:endParaRPr>
          </a:p>
          <a:p>
            <a:pPr algn="ctr"/>
            <a:r>
              <a:rPr lang="pt-BR" dirty="0" smtClean="0">
                <a:solidFill>
                  <a:schemeClr val="tx1"/>
                </a:solidFill>
              </a:rPr>
              <a:t>Ao clicar o </a:t>
            </a:r>
            <a:r>
              <a:rPr lang="pt-BR" dirty="0" err="1" smtClean="0">
                <a:solidFill>
                  <a:schemeClr val="tx1"/>
                </a:solidFill>
              </a:rPr>
              <a:t>card</a:t>
            </a:r>
            <a:r>
              <a:rPr lang="pt-BR" dirty="0" smtClean="0">
                <a:solidFill>
                  <a:schemeClr val="tx1"/>
                </a:solidFill>
              </a:rPr>
              <a:t> através de uma animação traz o texto.</a:t>
            </a:r>
            <a:endParaRPr lang="pt-BR" dirty="0">
              <a:solidFill>
                <a:schemeClr val="tx1"/>
              </a:solidFill>
            </a:endParaRPr>
          </a:p>
        </p:txBody>
      </p:sp>
      <p:sp>
        <p:nvSpPr>
          <p:cNvPr id="23" name="Retângulo 22"/>
          <p:cNvSpPr/>
          <p:nvPr/>
        </p:nvSpPr>
        <p:spPr>
          <a:xfrm>
            <a:off x="4485503" y="1519908"/>
            <a:ext cx="3756129" cy="3046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800" dirty="0" smtClean="0">
                <a:solidFill>
                  <a:srgbClr val="FF0000"/>
                </a:solidFill>
              </a:rPr>
              <a:t>!</a:t>
            </a:r>
            <a:endParaRPr lang="pt-BR" sz="8800" dirty="0">
              <a:solidFill>
                <a:srgbClr val="FF0000"/>
              </a:solidFill>
            </a:endParaRPr>
          </a:p>
        </p:txBody>
      </p:sp>
    </p:spTree>
    <p:extLst>
      <p:ext uri="{BB962C8B-B14F-4D97-AF65-F5344CB8AC3E}">
        <p14:creationId xmlns:p14="http://schemas.microsoft.com/office/powerpoint/2010/main" val="264371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6.1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Tipos de eventos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899349" y="2202559"/>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no Saiba Mais.</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6.1</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899350" y="1644590"/>
            <a:ext cx="3286245" cy="646331"/>
          </a:xfrm>
          <a:prstGeom prst="rect">
            <a:avLst/>
          </a:prstGeom>
        </p:spPr>
        <p:txBody>
          <a:bodyPr wrap="square">
            <a:spAutoFit/>
          </a:bodyPr>
          <a:lstStyle/>
          <a:p>
            <a:r>
              <a:rPr lang="pt-BR" sz="1200" dirty="0" smtClean="0">
                <a:solidFill>
                  <a:srgbClr val="808284"/>
                </a:solidFill>
              </a:rPr>
              <a:t>Existe </a:t>
            </a:r>
            <a:r>
              <a:rPr lang="pt-BR" sz="1200" dirty="0">
                <a:solidFill>
                  <a:srgbClr val="808284"/>
                </a:solidFill>
              </a:rPr>
              <a:t>um tipo de evento adverso que exigirá maior </a:t>
            </a:r>
            <a:r>
              <a:rPr lang="pt-BR" sz="1200" dirty="0" smtClean="0">
                <a:solidFill>
                  <a:srgbClr val="808284"/>
                </a:solidFill>
              </a:rPr>
              <a:t>atenção...</a:t>
            </a:r>
            <a:endParaRPr lang="pt-BR" sz="1200" dirty="0">
              <a:solidFill>
                <a:srgbClr val="808284"/>
              </a:solidFill>
            </a:endParaRPr>
          </a:p>
          <a:p>
            <a:endParaRPr lang="pt-BR" sz="1200" dirty="0">
              <a:solidFill>
                <a:srgbClr val="808284"/>
              </a:solidFill>
            </a:endParaRPr>
          </a:p>
        </p:txBody>
      </p:sp>
      <p:sp>
        <p:nvSpPr>
          <p:cNvPr id="23" name="Retângulo 22"/>
          <p:cNvSpPr/>
          <p:nvPr/>
        </p:nvSpPr>
        <p:spPr>
          <a:xfrm>
            <a:off x="4485503" y="1519908"/>
            <a:ext cx="3756129" cy="3046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rgbClr val="FF0000"/>
              </a:solidFill>
            </a:endParaRPr>
          </a:p>
        </p:txBody>
      </p:sp>
      <p:sp>
        <p:nvSpPr>
          <p:cNvPr id="5" name="Retângulo 4"/>
          <p:cNvSpPr/>
          <p:nvPr/>
        </p:nvSpPr>
        <p:spPr>
          <a:xfrm>
            <a:off x="4525004" y="1568843"/>
            <a:ext cx="3716628" cy="2985433"/>
          </a:xfrm>
          <a:prstGeom prst="rect">
            <a:avLst/>
          </a:prstGeom>
        </p:spPr>
        <p:txBody>
          <a:bodyPr wrap="square">
            <a:spAutoFit/>
          </a:bodyPr>
          <a:lstStyle/>
          <a:p>
            <a:pPr algn="just">
              <a:lnSpc>
                <a:spcPct val="115000"/>
              </a:lnSpc>
              <a:spcAft>
                <a:spcPts val="1000"/>
              </a:spcAft>
            </a:pPr>
            <a:r>
              <a:rPr lang="pt-BR" sz="12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Evento Adverso Grave (EAG) </a:t>
            </a:r>
          </a:p>
          <a:p>
            <a:pPr algn="just">
              <a:lnSpc>
                <a:spcPct val="115000"/>
              </a:lnSpc>
              <a:spcAft>
                <a:spcPts val="1000"/>
              </a:spcAft>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É qualquer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ocorrência médica adversa que, em qualquer dose: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Resulte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morte.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Represente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risco à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vida.</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Implique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hospitalização ou prolongamento de uma hospitalização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existente.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Resulte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persistente inabilidade/incapacidade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significativa</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Cause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anomalia congênita.  </a:t>
            </a:r>
            <a:endParaRPr lang="pt-BR" sz="1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8" name="Grupo 7"/>
          <p:cNvGrpSpPr/>
          <p:nvPr/>
        </p:nvGrpSpPr>
        <p:grpSpPr>
          <a:xfrm>
            <a:off x="669364" y="3526434"/>
            <a:ext cx="2017325" cy="829741"/>
            <a:chOff x="817803" y="4272812"/>
            <a:chExt cx="2054671" cy="961774"/>
          </a:xfrm>
        </p:grpSpPr>
        <p:sp>
          <p:nvSpPr>
            <p:cNvPr id="25" name="Retângulo 24"/>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26"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613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6.2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Tipos de eventos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850542" y="3183452"/>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no Saiba Mais.</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6.2</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899350" y="1644590"/>
            <a:ext cx="3286245" cy="1631216"/>
          </a:xfrm>
          <a:prstGeom prst="rect">
            <a:avLst/>
          </a:prstGeom>
        </p:spPr>
        <p:txBody>
          <a:bodyPr wrap="square">
            <a:spAutoFit/>
          </a:bodyPr>
          <a:lstStyle/>
          <a:p>
            <a:r>
              <a:rPr lang="pt-BR" sz="1200" dirty="0">
                <a:solidFill>
                  <a:srgbClr val="808284"/>
                </a:solidFill>
              </a:rPr>
              <a:t>Evento Adverso Inesperado </a:t>
            </a:r>
            <a:r>
              <a:rPr lang="pt-BR" sz="1200" dirty="0" smtClean="0">
                <a:solidFill>
                  <a:srgbClr val="808284"/>
                </a:solidFill>
              </a:rPr>
              <a:t>é aquele que não está descrito </a:t>
            </a:r>
            <a:r>
              <a:rPr lang="pt-BR" sz="1200" dirty="0">
                <a:solidFill>
                  <a:srgbClr val="808284"/>
                </a:solidFill>
              </a:rPr>
              <a:t>como reação adversa na brochura do medicamento experimental ou na bula</a:t>
            </a:r>
            <a:r>
              <a:rPr lang="pt-BR" sz="1200" dirty="0" smtClean="0">
                <a:solidFill>
                  <a:srgbClr val="808284"/>
                </a:solidFill>
              </a:rPr>
              <a:t>.</a:t>
            </a:r>
          </a:p>
          <a:p>
            <a:endParaRPr lang="pt-BR" sz="1200" dirty="0">
              <a:solidFill>
                <a:srgbClr val="808284"/>
              </a:solidFill>
            </a:endParaRPr>
          </a:p>
          <a:p>
            <a:r>
              <a:rPr lang="pt-BR" sz="1200" dirty="0">
                <a:solidFill>
                  <a:srgbClr val="808284"/>
                </a:solidFill>
              </a:rPr>
              <a:t>Existe um tipo de evento adverso que exigirá maior </a:t>
            </a:r>
            <a:r>
              <a:rPr lang="pt-BR" sz="1200" dirty="0" smtClean="0">
                <a:solidFill>
                  <a:srgbClr val="808284"/>
                </a:solidFill>
              </a:rPr>
              <a:t>atenção...</a:t>
            </a:r>
            <a:endParaRPr lang="pt-BR" sz="1200" dirty="0">
              <a:solidFill>
                <a:srgbClr val="808284"/>
              </a:solidFill>
            </a:endParaRPr>
          </a:p>
          <a:p>
            <a:endParaRPr lang="pt-BR" sz="1200" dirty="0">
              <a:solidFill>
                <a:srgbClr val="808284"/>
              </a:solidFill>
            </a:endParaRPr>
          </a:p>
        </p:txBody>
      </p:sp>
      <p:sp>
        <p:nvSpPr>
          <p:cNvPr id="23" name="Retângulo 22"/>
          <p:cNvSpPr/>
          <p:nvPr/>
        </p:nvSpPr>
        <p:spPr>
          <a:xfrm>
            <a:off x="4485503" y="1519908"/>
            <a:ext cx="3756129" cy="3046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rgbClr val="FF0000"/>
              </a:solidFill>
            </a:endParaRPr>
          </a:p>
        </p:txBody>
      </p:sp>
      <p:sp>
        <p:nvSpPr>
          <p:cNvPr id="5" name="Retângulo 4"/>
          <p:cNvSpPr/>
          <p:nvPr/>
        </p:nvSpPr>
        <p:spPr>
          <a:xfrm>
            <a:off x="4525004" y="1568843"/>
            <a:ext cx="3716628" cy="2985433"/>
          </a:xfrm>
          <a:prstGeom prst="rect">
            <a:avLst/>
          </a:prstGeom>
        </p:spPr>
        <p:txBody>
          <a:bodyPr wrap="square">
            <a:spAutoFit/>
          </a:bodyPr>
          <a:lstStyle/>
          <a:p>
            <a:pPr algn="just">
              <a:lnSpc>
                <a:spcPct val="115000"/>
              </a:lnSpc>
              <a:spcAft>
                <a:spcPts val="1000"/>
              </a:spcAft>
            </a:pPr>
            <a:r>
              <a:rPr lang="pt-BR" sz="12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Evento Adverso Grave (EAG) </a:t>
            </a:r>
          </a:p>
          <a:p>
            <a:pPr algn="just">
              <a:lnSpc>
                <a:spcPct val="115000"/>
              </a:lnSpc>
              <a:spcAft>
                <a:spcPts val="1000"/>
              </a:spcAft>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É qualquer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ocorrência médica adversa que, em qualquer dose: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Resulte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morte.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Represente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risco à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vida.</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Implique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hospitalização ou prolongamento de uma hospitalização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existente.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Resulte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persistente inabilidade/incapacidade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significativa</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Cause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anomalia congênita.  </a:t>
            </a:r>
            <a:endParaRPr lang="pt-BR" sz="1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8" name="Grupo 7"/>
          <p:cNvGrpSpPr/>
          <p:nvPr/>
        </p:nvGrpSpPr>
        <p:grpSpPr>
          <a:xfrm>
            <a:off x="669364" y="3526434"/>
            <a:ext cx="2017325" cy="829741"/>
            <a:chOff x="817803" y="4272812"/>
            <a:chExt cx="2054671" cy="961774"/>
          </a:xfrm>
        </p:grpSpPr>
        <p:sp>
          <p:nvSpPr>
            <p:cNvPr id="25" name="Retângulo 24"/>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26"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tângulo 26"/>
          <p:cNvSpPr/>
          <p:nvPr/>
        </p:nvSpPr>
        <p:spPr>
          <a:xfrm flipH="1">
            <a:off x="717764" y="1039430"/>
            <a:ext cx="3702704" cy="4513669"/>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r>
              <a:rPr lang="pt-BR" dirty="0"/>
              <a:t>A denominação </a:t>
            </a:r>
            <a:r>
              <a:rPr lang="pt-BR" dirty="0" smtClean="0"/>
              <a:t>que você viu nesta tela é </a:t>
            </a:r>
            <a:r>
              <a:rPr lang="pt-BR" dirty="0"/>
              <a:t>do Guia de Boas Práticas Clínicas ICH E6(R2</a:t>
            </a:r>
            <a:r>
              <a:rPr lang="pt-BR" dirty="0" smtClean="0"/>
              <a:t>).</a:t>
            </a:r>
          </a:p>
          <a:p>
            <a:r>
              <a:rPr lang="pt-BR" dirty="0" smtClean="0"/>
              <a:t> </a:t>
            </a:r>
            <a:endParaRPr lang="pt-BR" dirty="0"/>
          </a:p>
          <a:p>
            <a:r>
              <a:rPr lang="pt-BR" dirty="0"/>
              <a:t>A ANVISA e a CONEP citam conceitos mais abrangentes, por exemplo, conforme Carta circular da CONEP  nº 13/2020, EAG </a:t>
            </a:r>
            <a:r>
              <a:rPr lang="pt-BR" dirty="0" smtClean="0"/>
              <a:t>é:</a:t>
            </a:r>
          </a:p>
          <a:p>
            <a:endParaRPr lang="pt-BR" dirty="0" smtClean="0"/>
          </a:p>
          <a:p>
            <a:r>
              <a:rPr lang="pt-BR" dirty="0" smtClean="0"/>
              <a:t>Qualquer </a:t>
            </a:r>
            <a:r>
              <a:rPr lang="pt-BR" dirty="0"/>
              <a:t>ocorrência desfavorável com o participante da pesquisa, </a:t>
            </a:r>
            <a:r>
              <a:rPr lang="pt-BR" u="sng" dirty="0"/>
              <a:t>após a assinatura do TCLE</a:t>
            </a:r>
            <a:r>
              <a:rPr lang="pt-BR" dirty="0"/>
              <a:t>, que resulte nos desfechos citados </a:t>
            </a:r>
            <a:r>
              <a:rPr lang="pt-BR" dirty="0" smtClean="0"/>
              <a:t>ao lado, </a:t>
            </a:r>
            <a:r>
              <a:rPr lang="pt-BR" dirty="0"/>
              <a:t>além de:  </a:t>
            </a:r>
            <a:r>
              <a:rPr lang="pt-BR" dirty="0" smtClean="0"/>
              <a:t>ocorrência </a:t>
            </a:r>
            <a:r>
              <a:rPr lang="pt-BR" dirty="0"/>
              <a:t>médica significativa que, baseada em julgamento médico apropriado, pode prejudicar o participante e/ou requerer intervenção médica ou cirúrgica para prevenir quaisquer das demais ocorrências citadas; qualquer suspeita de transmissão de agente infeccioso por meio de um medicamento.</a:t>
            </a:r>
          </a:p>
        </p:txBody>
      </p:sp>
      <p:sp>
        <p:nvSpPr>
          <p:cNvPr id="28" name="CaixaDeTexto 27"/>
          <p:cNvSpPr txBox="1"/>
          <p:nvPr/>
        </p:nvSpPr>
        <p:spPr>
          <a:xfrm>
            <a:off x="4005500" y="1204519"/>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439983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6.3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Tipos de eventos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899349" y="2202559"/>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6.3</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899350" y="1644590"/>
            <a:ext cx="3286245" cy="646331"/>
          </a:xfrm>
          <a:prstGeom prst="rect">
            <a:avLst/>
          </a:prstGeom>
        </p:spPr>
        <p:txBody>
          <a:bodyPr wrap="square">
            <a:spAutoFit/>
          </a:bodyPr>
          <a:lstStyle/>
          <a:p>
            <a:r>
              <a:rPr lang="pt-BR" sz="1200" dirty="0" smtClean="0">
                <a:solidFill>
                  <a:srgbClr val="808284"/>
                </a:solidFill>
              </a:rPr>
              <a:t>Existe </a:t>
            </a:r>
            <a:r>
              <a:rPr lang="pt-BR" sz="1200" dirty="0">
                <a:solidFill>
                  <a:srgbClr val="808284"/>
                </a:solidFill>
              </a:rPr>
              <a:t>um tipo de evento adverso que exigirá maior </a:t>
            </a:r>
            <a:r>
              <a:rPr lang="pt-BR" sz="1200" dirty="0" smtClean="0">
                <a:solidFill>
                  <a:srgbClr val="808284"/>
                </a:solidFill>
              </a:rPr>
              <a:t>atenção...</a:t>
            </a:r>
            <a:endParaRPr lang="pt-BR" sz="1200" dirty="0">
              <a:solidFill>
                <a:srgbClr val="808284"/>
              </a:solidFill>
            </a:endParaRPr>
          </a:p>
          <a:p>
            <a:endParaRPr lang="pt-BR" sz="1200" dirty="0">
              <a:solidFill>
                <a:srgbClr val="808284"/>
              </a:solidFill>
            </a:endParaRPr>
          </a:p>
        </p:txBody>
      </p:sp>
      <p:sp>
        <p:nvSpPr>
          <p:cNvPr id="23" name="Retângulo 22"/>
          <p:cNvSpPr/>
          <p:nvPr/>
        </p:nvSpPr>
        <p:spPr>
          <a:xfrm>
            <a:off x="4485503" y="1519908"/>
            <a:ext cx="3756129" cy="3046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rgbClr val="FF0000"/>
              </a:solidFill>
            </a:endParaRPr>
          </a:p>
        </p:txBody>
      </p:sp>
      <p:sp>
        <p:nvSpPr>
          <p:cNvPr id="5" name="Retângulo 4"/>
          <p:cNvSpPr/>
          <p:nvPr/>
        </p:nvSpPr>
        <p:spPr>
          <a:xfrm>
            <a:off x="4525004" y="1568843"/>
            <a:ext cx="3716628" cy="2985433"/>
          </a:xfrm>
          <a:prstGeom prst="rect">
            <a:avLst/>
          </a:prstGeom>
        </p:spPr>
        <p:txBody>
          <a:bodyPr wrap="square">
            <a:spAutoFit/>
          </a:bodyPr>
          <a:lstStyle/>
          <a:p>
            <a:pPr algn="just">
              <a:lnSpc>
                <a:spcPct val="115000"/>
              </a:lnSpc>
              <a:spcAft>
                <a:spcPts val="1000"/>
              </a:spcAft>
            </a:pPr>
            <a:r>
              <a:rPr lang="pt-BR" sz="12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Evento Adverso Grave (EAG) </a:t>
            </a:r>
          </a:p>
          <a:p>
            <a:pPr algn="just">
              <a:lnSpc>
                <a:spcPct val="115000"/>
              </a:lnSpc>
              <a:spcAft>
                <a:spcPts val="1000"/>
              </a:spcAft>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É qualquer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ocorrência médica adversa que, em qualquer dose: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Resulte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morte.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Represente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risco à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vida.</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Implique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hospitalização ou prolongamento de uma hospitalização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existente.</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Resulte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em persistente inabilidade/incapacidade </a:t>
            </a: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significativa</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endParaRPr lang="pt-BR"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pt-BR" sz="1200" dirty="0" smtClean="0">
                <a:solidFill>
                  <a:srgbClr val="FF0000"/>
                </a:solidFill>
                <a:latin typeface="Arial" panose="020B0604020202020204" pitchFamily="34" charset="0"/>
                <a:ea typeface="Calibri" panose="020F0502020204030204" pitchFamily="34" charset="0"/>
                <a:cs typeface="Times New Roman" panose="02020603050405020304" pitchFamily="18" charset="0"/>
              </a:rPr>
              <a:t>Cause </a:t>
            </a:r>
            <a:r>
              <a:rPr lang="pt-BR"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anomalia congênita.  </a:t>
            </a:r>
            <a:endParaRPr lang="pt-BR" sz="1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21" name="Grupo 20"/>
          <p:cNvGrpSpPr/>
          <p:nvPr/>
        </p:nvGrpSpPr>
        <p:grpSpPr>
          <a:xfrm>
            <a:off x="1123563" y="3001095"/>
            <a:ext cx="2017325" cy="829741"/>
            <a:chOff x="817803" y="4272812"/>
            <a:chExt cx="2054671" cy="961774"/>
          </a:xfrm>
        </p:grpSpPr>
        <p:sp>
          <p:nvSpPr>
            <p:cNvPr id="22" name="Retângulo 21"/>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bg1">
                      <a:lumMod val="65000"/>
                    </a:schemeClr>
                  </a:solidFill>
                </a:rPr>
                <a:t>Saiba Mais</a:t>
              </a:r>
              <a:endParaRPr lang="pt-BR" sz="1600" b="1" dirty="0">
                <a:solidFill>
                  <a:schemeClr val="bg1">
                    <a:lumMod val="65000"/>
                  </a:schemeClr>
                </a:solidFill>
              </a:endParaRPr>
            </a:p>
          </p:txBody>
        </p:sp>
        <p:pic>
          <p:nvPicPr>
            <p:cNvPr id="24"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853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Tipos de eventos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913275" y="3954251"/>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em Saiba Mais.</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882699" y="1601424"/>
            <a:ext cx="3286245" cy="2308324"/>
          </a:xfrm>
          <a:prstGeom prst="rect">
            <a:avLst/>
          </a:prstGeom>
        </p:spPr>
        <p:txBody>
          <a:bodyPr wrap="square">
            <a:spAutoFit/>
          </a:bodyPr>
          <a:lstStyle/>
          <a:p>
            <a:r>
              <a:rPr lang="pt-BR" sz="1200" b="1" dirty="0" smtClean="0">
                <a:solidFill>
                  <a:srgbClr val="808284"/>
                </a:solidFill>
              </a:rPr>
              <a:t>Evento </a:t>
            </a:r>
            <a:r>
              <a:rPr lang="pt-BR" sz="1200" b="1" dirty="0">
                <a:solidFill>
                  <a:srgbClr val="808284"/>
                </a:solidFill>
              </a:rPr>
              <a:t>Adverso Grave ou Evento Adverso Sério?</a:t>
            </a:r>
          </a:p>
          <a:p>
            <a:endParaRPr lang="pt-BR" sz="1200" dirty="0">
              <a:solidFill>
                <a:srgbClr val="808284"/>
              </a:solidFill>
            </a:endParaRPr>
          </a:p>
          <a:p>
            <a:r>
              <a:rPr lang="pt-BR" sz="1200" dirty="0">
                <a:solidFill>
                  <a:srgbClr val="808284"/>
                </a:solidFill>
              </a:rPr>
              <a:t>Existe muita confusão em torno da terminologia “Grave” e “Sério”, referindo-se aos eventos adversos. </a:t>
            </a:r>
          </a:p>
          <a:p>
            <a:endParaRPr lang="pt-BR" sz="1200" dirty="0">
              <a:solidFill>
                <a:srgbClr val="808284"/>
              </a:solidFill>
            </a:endParaRPr>
          </a:p>
          <a:p>
            <a:r>
              <a:rPr lang="pt-BR" sz="1200" dirty="0">
                <a:solidFill>
                  <a:srgbClr val="808284"/>
                </a:solidFill>
              </a:rPr>
              <a:t>Isso ocorre porque tornou-se comum a adoção de uma tradução literal e direta do termo em inglês </a:t>
            </a:r>
            <a:r>
              <a:rPr lang="pt-BR" sz="1200" dirty="0" err="1">
                <a:solidFill>
                  <a:srgbClr val="808284"/>
                </a:solidFill>
              </a:rPr>
              <a:t>Serious</a:t>
            </a:r>
            <a:r>
              <a:rPr lang="pt-BR" sz="1200" dirty="0">
                <a:solidFill>
                  <a:srgbClr val="808284"/>
                </a:solidFill>
              </a:rPr>
              <a:t> Adverse </a:t>
            </a:r>
            <a:r>
              <a:rPr lang="pt-BR" sz="1200" dirty="0" err="1">
                <a:solidFill>
                  <a:srgbClr val="808284"/>
                </a:solidFill>
              </a:rPr>
              <a:t>Event</a:t>
            </a:r>
            <a:r>
              <a:rPr lang="pt-BR" sz="1200" dirty="0">
                <a:solidFill>
                  <a:srgbClr val="808284"/>
                </a:solidFill>
              </a:rPr>
              <a:t> para Evento Adverso Sério.</a:t>
            </a:r>
          </a:p>
          <a:p>
            <a:endParaRPr lang="pt-BR" sz="1200" dirty="0">
              <a:solidFill>
                <a:srgbClr val="808284"/>
              </a:solidFill>
            </a:endParaRPr>
          </a:p>
        </p:txBody>
      </p:sp>
      <p:sp>
        <p:nvSpPr>
          <p:cNvPr id="28" name="CaixaDeTexto 27"/>
          <p:cNvSpPr txBox="1"/>
          <p:nvPr/>
        </p:nvSpPr>
        <p:spPr>
          <a:xfrm>
            <a:off x="8441823" y="670776"/>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30" name="CaixaDeTexto 29"/>
          <p:cNvSpPr txBox="1"/>
          <p:nvPr/>
        </p:nvSpPr>
        <p:spPr>
          <a:xfrm>
            <a:off x="8579700" y="350707"/>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grpSp>
        <p:nvGrpSpPr>
          <p:cNvPr id="34" name="Grupo 33"/>
          <p:cNvGrpSpPr/>
          <p:nvPr/>
        </p:nvGrpSpPr>
        <p:grpSpPr>
          <a:xfrm>
            <a:off x="5149898" y="2110331"/>
            <a:ext cx="2017325" cy="829741"/>
            <a:chOff x="817803" y="4272812"/>
            <a:chExt cx="2054671" cy="961774"/>
          </a:xfrm>
        </p:grpSpPr>
        <p:sp>
          <p:nvSpPr>
            <p:cNvPr id="35" name="Retângulo 34"/>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36"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15965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Tipos de eventos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913275" y="3954251"/>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Vá para próxima tela e aprenda sobre o monitoramento de EA.</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882699" y="1601424"/>
            <a:ext cx="3286245" cy="2308324"/>
          </a:xfrm>
          <a:prstGeom prst="rect">
            <a:avLst/>
          </a:prstGeom>
        </p:spPr>
        <p:txBody>
          <a:bodyPr wrap="square">
            <a:spAutoFit/>
          </a:bodyPr>
          <a:lstStyle/>
          <a:p>
            <a:r>
              <a:rPr lang="pt-BR" sz="1200" b="1" dirty="0" smtClean="0">
                <a:solidFill>
                  <a:srgbClr val="808284"/>
                </a:solidFill>
              </a:rPr>
              <a:t>Evento </a:t>
            </a:r>
            <a:r>
              <a:rPr lang="pt-BR" sz="1200" b="1" dirty="0">
                <a:solidFill>
                  <a:srgbClr val="808284"/>
                </a:solidFill>
              </a:rPr>
              <a:t>Adverso Grave ou Evento Adverso Sério?</a:t>
            </a:r>
          </a:p>
          <a:p>
            <a:endParaRPr lang="pt-BR" sz="1200" dirty="0">
              <a:solidFill>
                <a:srgbClr val="808284"/>
              </a:solidFill>
            </a:endParaRPr>
          </a:p>
          <a:p>
            <a:r>
              <a:rPr lang="pt-BR" sz="1200" dirty="0">
                <a:solidFill>
                  <a:srgbClr val="808284"/>
                </a:solidFill>
              </a:rPr>
              <a:t>Existe muita confusão em torno da terminologia “Grave” e “Sério”, referindo-se aos eventos adversos. </a:t>
            </a:r>
          </a:p>
          <a:p>
            <a:endParaRPr lang="pt-BR" sz="1200" dirty="0">
              <a:solidFill>
                <a:srgbClr val="808284"/>
              </a:solidFill>
            </a:endParaRPr>
          </a:p>
          <a:p>
            <a:r>
              <a:rPr lang="pt-BR" sz="1200" dirty="0">
                <a:solidFill>
                  <a:srgbClr val="808284"/>
                </a:solidFill>
              </a:rPr>
              <a:t>Isso ocorre porque tornou-se comum a adoção de uma tradução literal e direta do termo em inglês </a:t>
            </a:r>
            <a:r>
              <a:rPr lang="pt-BR" sz="1200" dirty="0" err="1">
                <a:solidFill>
                  <a:srgbClr val="808284"/>
                </a:solidFill>
              </a:rPr>
              <a:t>Serious</a:t>
            </a:r>
            <a:r>
              <a:rPr lang="pt-BR" sz="1200" dirty="0">
                <a:solidFill>
                  <a:srgbClr val="808284"/>
                </a:solidFill>
              </a:rPr>
              <a:t> Adverse </a:t>
            </a:r>
            <a:r>
              <a:rPr lang="pt-BR" sz="1200" dirty="0" err="1">
                <a:solidFill>
                  <a:srgbClr val="808284"/>
                </a:solidFill>
              </a:rPr>
              <a:t>Event</a:t>
            </a:r>
            <a:r>
              <a:rPr lang="pt-BR" sz="1200" dirty="0">
                <a:solidFill>
                  <a:srgbClr val="808284"/>
                </a:solidFill>
              </a:rPr>
              <a:t> para Evento Adverso Sério.</a:t>
            </a:r>
          </a:p>
          <a:p>
            <a:endParaRPr lang="pt-BR" sz="1200" dirty="0">
              <a:solidFill>
                <a:srgbClr val="808284"/>
              </a:solidFill>
            </a:endParaRPr>
          </a:p>
        </p:txBody>
      </p:sp>
      <p:sp>
        <p:nvSpPr>
          <p:cNvPr id="28" name="CaixaDeTexto 27"/>
          <p:cNvSpPr txBox="1"/>
          <p:nvPr/>
        </p:nvSpPr>
        <p:spPr>
          <a:xfrm>
            <a:off x="8441823" y="670776"/>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30" name="CaixaDeTexto 29"/>
          <p:cNvSpPr txBox="1"/>
          <p:nvPr/>
        </p:nvSpPr>
        <p:spPr>
          <a:xfrm>
            <a:off x="8579700" y="350707"/>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grpSp>
        <p:nvGrpSpPr>
          <p:cNvPr id="34" name="Grupo 33"/>
          <p:cNvGrpSpPr/>
          <p:nvPr/>
        </p:nvGrpSpPr>
        <p:grpSpPr>
          <a:xfrm>
            <a:off x="5149898" y="2110331"/>
            <a:ext cx="2017325" cy="829741"/>
            <a:chOff x="817803" y="4272812"/>
            <a:chExt cx="2054671" cy="961774"/>
          </a:xfrm>
        </p:grpSpPr>
        <p:sp>
          <p:nvSpPr>
            <p:cNvPr id="35" name="Retângulo 34"/>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bg1">
                      <a:lumMod val="65000"/>
                    </a:schemeClr>
                  </a:solidFill>
                </a:rPr>
                <a:t>Saiba Mais</a:t>
              </a:r>
              <a:endParaRPr lang="pt-BR" sz="1600" b="1" dirty="0">
                <a:solidFill>
                  <a:schemeClr val="bg1">
                    <a:lumMod val="65000"/>
                  </a:schemeClr>
                </a:solidFill>
              </a:endParaRPr>
            </a:p>
          </p:txBody>
        </p:sp>
        <p:pic>
          <p:nvPicPr>
            <p:cNvPr id="36"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tângulo 20"/>
          <p:cNvSpPr/>
          <p:nvPr/>
        </p:nvSpPr>
        <p:spPr>
          <a:xfrm flipH="1">
            <a:off x="913274" y="275773"/>
            <a:ext cx="4422234" cy="3393860"/>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r>
              <a:rPr lang="pt-BR" dirty="0"/>
              <a:t>Neste curso, vamos </a:t>
            </a:r>
            <a:r>
              <a:rPr lang="pt-BR" dirty="0" smtClean="0"/>
              <a:t>utilizar </a:t>
            </a:r>
            <a:r>
              <a:rPr lang="pt-BR" dirty="0"/>
              <a:t>o termo </a:t>
            </a:r>
            <a:r>
              <a:rPr lang="pt-BR" b="1" dirty="0"/>
              <a:t>Evento Adverso Grave</a:t>
            </a:r>
            <a:r>
              <a:rPr lang="pt-BR" dirty="0"/>
              <a:t>, para definir eventos que tenham como desfechos específicos </a:t>
            </a:r>
            <a:r>
              <a:rPr lang="pt-BR" dirty="0" smtClean="0"/>
              <a:t>o que foram citados nesta tela.</a:t>
            </a:r>
          </a:p>
          <a:p>
            <a:endParaRPr lang="pt-BR" dirty="0"/>
          </a:p>
          <a:p>
            <a:r>
              <a:rPr lang="pt-BR" dirty="0" smtClean="0"/>
              <a:t>Consideramos</a:t>
            </a:r>
            <a:r>
              <a:rPr lang="pt-BR" dirty="0"/>
              <a:t>, aqui, inclusive, a definição da ANVISA (agência brasileira que regulamenta especificamente os ensaios clínicos, membro do ICH), onde o termo </a:t>
            </a:r>
            <a:r>
              <a:rPr lang="pt-BR" i="1" dirty="0" err="1"/>
              <a:t>serious</a:t>
            </a:r>
            <a:r>
              <a:rPr lang="pt-BR" dirty="0"/>
              <a:t> recebeu a tradução </a:t>
            </a:r>
            <a:r>
              <a:rPr lang="pt-BR" dirty="0" smtClean="0"/>
              <a:t>“Grave</a:t>
            </a:r>
            <a:r>
              <a:rPr lang="pt-BR" dirty="0"/>
              <a:t>” nos idiomas português e espanhol, conforme “The WHO Adverse </a:t>
            </a:r>
            <a:r>
              <a:rPr lang="pt-BR" dirty="0" err="1"/>
              <a:t>Reactions</a:t>
            </a:r>
            <a:r>
              <a:rPr lang="pt-BR" dirty="0"/>
              <a:t> </a:t>
            </a:r>
            <a:r>
              <a:rPr lang="pt-BR" dirty="0" err="1"/>
              <a:t>Terminology</a:t>
            </a:r>
            <a:r>
              <a:rPr lang="pt-BR" dirty="0"/>
              <a:t>” (WHOART) – Terminologia de Reações Adversas da Organização Mundial da Saúde – OMS e a carta circular </a:t>
            </a:r>
            <a:r>
              <a:rPr lang="pt-BR" dirty="0" smtClean="0"/>
              <a:t>CONEP </a:t>
            </a:r>
            <a:r>
              <a:rPr lang="pt-BR" dirty="0"/>
              <a:t>nº13/2020, que coloca </a:t>
            </a:r>
            <a:r>
              <a:rPr lang="pt-BR" dirty="0" smtClean="0"/>
              <a:t>“Sério” </a:t>
            </a:r>
            <a:r>
              <a:rPr lang="pt-BR" dirty="0"/>
              <a:t>como sinônimo de </a:t>
            </a:r>
            <a:r>
              <a:rPr lang="pt-BR" dirty="0" smtClean="0"/>
              <a:t>“Grave”. </a:t>
            </a:r>
            <a:endParaRPr lang="pt-BR" dirty="0"/>
          </a:p>
        </p:txBody>
      </p:sp>
      <p:sp>
        <p:nvSpPr>
          <p:cNvPr id="22" name="CaixaDeTexto 21"/>
          <p:cNvSpPr txBox="1"/>
          <p:nvPr/>
        </p:nvSpPr>
        <p:spPr>
          <a:xfrm>
            <a:off x="4885337" y="352780"/>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12896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smtClean="0">
                <a:solidFill>
                  <a:schemeClr val="lt1"/>
                </a:solidFill>
              </a:rPr>
              <a:t>Imagem</a:t>
            </a:r>
            <a:endParaRPr lang="pt-BR" sz="1200" dirty="0">
              <a:solidFill>
                <a:schemeClr val="lt1"/>
              </a:solidFil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8</a:t>
            </a:r>
            <a:endParaRPr sz="1200" b="0" i="0" u="none" strike="noStrike" cap="none" dirty="0">
              <a:solidFill>
                <a:schemeClr val="lt1"/>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Google Shape;398;p61"/>
          <p:cNvSpPr/>
          <p:nvPr/>
        </p:nvSpPr>
        <p:spPr>
          <a:xfrm>
            <a:off x="7772680" y="5264835"/>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8</a:t>
            </a:r>
            <a:endParaRPr sz="1200" b="0" i="0" u="none" strike="noStrike" cap="none" dirty="0">
              <a:solidFill>
                <a:schemeClr val="lt1"/>
              </a:solidFill>
              <a:latin typeface="Arial"/>
              <a:ea typeface="Arial"/>
              <a:cs typeface="Arial"/>
              <a:sym typeface="Arial"/>
            </a:endParaRPr>
          </a:p>
        </p:txBody>
      </p:sp>
      <p:sp>
        <p:nvSpPr>
          <p:cNvPr id="28" name="Google Shape;399;p61"/>
          <p:cNvSpPr txBox="1"/>
          <p:nvPr/>
        </p:nvSpPr>
        <p:spPr>
          <a:xfrm>
            <a:off x="896425" y="900598"/>
            <a:ext cx="5590871" cy="1238620"/>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Monitoramento de </a:t>
            </a:r>
            <a:r>
              <a:rPr lang="pt-BR" sz="2000" b="1" dirty="0">
                <a:solidFill>
                  <a:srgbClr val="00A9B2"/>
                </a:solidFill>
              </a:rPr>
              <a:t>E</a:t>
            </a:r>
            <a:r>
              <a:rPr lang="pt-BR" sz="2000" b="1" dirty="0" smtClean="0">
                <a:solidFill>
                  <a:srgbClr val="00A9B2"/>
                </a:solidFill>
              </a:rPr>
              <a:t>ventos Adversos</a:t>
            </a:r>
            <a:endParaRPr lang="pt-BR" sz="2000" b="1" dirty="0">
              <a:solidFill>
                <a:srgbClr val="00A9B2"/>
              </a:solidFill>
            </a:endParaRPr>
          </a:p>
        </p:txBody>
      </p:sp>
      <p:sp>
        <p:nvSpPr>
          <p:cNvPr id="29" name="Google Shape;400;p61"/>
          <p:cNvSpPr txBox="1"/>
          <p:nvPr/>
        </p:nvSpPr>
        <p:spPr>
          <a:xfrm>
            <a:off x="199605" y="1635805"/>
            <a:ext cx="9028616" cy="2471879"/>
          </a:xfrm>
          <a:prstGeom prst="rect">
            <a:avLst/>
          </a:prstGeom>
          <a:solidFill>
            <a:schemeClr val="bg1"/>
          </a:solidFill>
          <a:ln>
            <a:noFill/>
          </a:ln>
        </p:spPr>
        <p:txBody>
          <a:bodyPr spcFirstLastPara="1" wrap="square" lIns="91425" tIns="45700" rIns="91425" bIns="45700" anchor="t" anchorCtr="0">
            <a:noAutofit/>
          </a:bodyPr>
          <a:lstStyle/>
          <a:p>
            <a:pPr algn="ctr"/>
            <a:r>
              <a:rPr lang="pt-BR" b="1" dirty="0" smtClean="0">
                <a:solidFill>
                  <a:srgbClr val="808284"/>
                </a:solidFill>
              </a:rPr>
              <a:t>O </a:t>
            </a:r>
            <a:r>
              <a:rPr lang="pt-BR" b="1" dirty="0">
                <a:solidFill>
                  <a:srgbClr val="808284"/>
                </a:solidFill>
              </a:rPr>
              <a:t>protocolo da pesquisa deve ter uma seção específica sobre o monitoramento dos eventos adversos.</a:t>
            </a:r>
          </a:p>
        </p:txBody>
      </p:sp>
      <p:sp>
        <p:nvSpPr>
          <p:cNvPr id="30" name="Google Shape;401;p61">
            <a:extLst>
              <a:ext uri="{FF2B5EF4-FFF2-40B4-BE49-F238E27FC236}">
                <a16:creationId xmlns="" xmlns:a16="http://schemas.microsoft.com/office/drawing/2014/main" id="{9D01709D-51A5-764D-B320-23B8814D1755}"/>
              </a:ext>
            </a:extLst>
          </p:cNvPr>
          <p:cNvSpPr txBox="1"/>
          <p:nvPr/>
        </p:nvSpPr>
        <p:spPr>
          <a:xfrm>
            <a:off x="4697255" y="4762697"/>
            <a:ext cx="3606738" cy="442630"/>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próxima tela.</a:t>
            </a:r>
            <a:endParaRPr lang="pt-BR" sz="1200" b="1" dirty="0">
              <a:solidFill>
                <a:srgbClr val="FECE22"/>
              </a:solidFill>
            </a:endParaRPr>
          </a:p>
        </p:txBody>
      </p:sp>
      <p:sp>
        <p:nvSpPr>
          <p:cNvPr id="4" name="Retângulo 3"/>
          <p:cNvSpPr/>
          <p:nvPr/>
        </p:nvSpPr>
        <p:spPr>
          <a:xfrm>
            <a:off x="952117" y="3483492"/>
            <a:ext cx="3661992" cy="1200329"/>
          </a:xfrm>
          <a:prstGeom prst="rect">
            <a:avLst/>
          </a:prstGeom>
          <a:solidFill>
            <a:schemeClr val="bg1"/>
          </a:solidFill>
        </p:spPr>
        <p:txBody>
          <a:bodyPr wrap="square">
            <a:spAutoFit/>
          </a:bodyPr>
          <a:lstStyle/>
          <a:p>
            <a:r>
              <a:rPr lang="pt-BR" sz="1200" dirty="0" smtClean="0">
                <a:solidFill>
                  <a:srgbClr val="808284"/>
                </a:solidFill>
              </a:rPr>
              <a:t>Esta </a:t>
            </a:r>
            <a:r>
              <a:rPr lang="pt-BR" sz="1200" dirty="0">
                <a:solidFill>
                  <a:srgbClr val="808284"/>
                </a:solidFill>
              </a:rPr>
              <a:t>opção deve ser cuidadosamente discutida durante o desenho de um protocolo, pois não é impossível que novos </a:t>
            </a:r>
            <a:r>
              <a:rPr lang="pt-BR" sz="1200" dirty="0" smtClean="0">
                <a:solidFill>
                  <a:srgbClr val="808284"/>
                </a:solidFill>
              </a:rPr>
              <a:t>medicamentos </a:t>
            </a:r>
            <a:r>
              <a:rPr lang="pt-BR" sz="1200" dirty="0">
                <a:solidFill>
                  <a:srgbClr val="808284"/>
                </a:solidFill>
              </a:rPr>
              <a:t>causem efeitos colaterais inesperados, que podem se confundir com doenças de causa aparentemente bem conhecidas.</a:t>
            </a:r>
          </a:p>
        </p:txBody>
      </p:sp>
      <p:sp>
        <p:nvSpPr>
          <p:cNvPr id="17" name="Retângulo 16"/>
          <p:cNvSpPr/>
          <p:nvPr/>
        </p:nvSpPr>
        <p:spPr>
          <a:xfrm>
            <a:off x="1067530" y="2187924"/>
            <a:ext cx="3287901"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trazer uma imagem vetorizada de uma lupa com a sigla EA no meio.</a:t>
            </a:r>
            <a:endParaRPr lang="pt-BR" dirty="0">
              <a:solidFill>
                <a:schemeClr val="tx1"/>
              </a:solidFill>
            </a:endParaRPr>
          </a:p>
        </p:txBody>
      </p:sp>
      <p:sp>
        <p:nvSpPr>
          <p:cNvPr id="18" name="Retângulo 17"/>
          <p:cNvSpPr/>
          <p:nvPr/>
        </p:nvSpPr>
        <p:spPr>
          <a:xfrm>
            <a:off x="4864379" y="3429223"/>
            <a:ext cx="2808532" cy="12716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t>
            </a:r>
            <a:r>
              <a:rPr lang="pt-BR" dirty="0">
                <a:solidFill>
                  <a:schemeClr val="tx1"/>
                </a:solidFill>
              </a:rPr>
              <a:t>trazer uma imagem vetorizada </a:t>
            </a:r>
            <a:r>
              <a:rPr lang="pt-BR" dirty="0" smtClean="0">
                <a:solidFill>
                  <a:schemeClr val="tx1"/>
                </a:solidFill>
              </a:rPr>
              <a:t>que remeta a protocolo.</a:t>
            </a:r>
            <a:endParaRPr lang="pt-BR" dirty="0">
              <a:solidFill>
                <a:schemeClr val="tx1"/>
              </a:solidFill>
            </a:endParaRPr>
          </a:p>
        </p:txBody>
      </p:sp>
      <p:sp>
        <p:nvSpPr>
          <p:cNvPr id="21" name="Retângulo 20"/>
          <p:cNvSpPr/>
          <p:nvPr/>
        </p:nvSpPr>
        <p:spPr>
          <a:xfrm>
            <a:off x="7389629" y="21451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Trazer os textos e imagens com um efeito de animação “slide”.</a:t>
            </a:r>
            <a:endParaRPr lang="pt-BR" dirty="0">
              <a:solidFill>
                <a:schemeClr val="tx1"/>
              </a:solidFill>
            </a:endParaRPr>
          </a:p>
        </p:txBody>
      </p:sp>
      <p:sp>
        <p:nvSpPr>
          <p:cNvPr id="5" name="Retângulo 4"/>
          <p:cNvSpPr/>
          <p:nvPr/>
        </p:nvSpPr>
        <p:spPr>
          <a:xfrm>
            <a:off x="4683018" y="2291405"/>
            <a:ext cx="3635212" cy="830997"/>
          </a:xfrm>
          <a:prstGeom prst="rect">
            <a:avLst/>
          </a:prstGeom>
        </p:spPr>
        <p:txBody>
          <a:bodyPr wrap="square">
            <a:spAutoFit/>
          </a:bodyPr>
          <a:lstStyle/>
          <a:p>
            <a:r>
              <a:rPr lang="pt-BR" sz="1200" dirty="0">
                <a:solidFill>
                  <a:srgbClr val="808284"/>
                </a:solidFill>
              </a:rPr>
              <a:t>Alguns eventos médicos podem ser definidos pelo protocolo como “não </a:t>
            </a:r>
            <a:r>
              <a:rPr lang="pt-BR" sz="1200" dirty="0" smtClean="0">
                <a:solidFill>
                  <a:srgbClr val="808284"/>
                </a:solidFill>
              </a:rPr>
              <a:t>notificáveis”, como </a:t>
            </a:r>
            <a:r>
              <a:rPr lang="pt-BR" sz="1200" dirty="0">
                <a:solidFill>
                  <a:srgbClr val="808284"/>
                </a:solidFill>
              </a:rPr>
              <a:t>por exemplo: doenças muito frequentes na população estudada ou de causa bem conhecida. </a:t>
            </a:r>
          </a:p>
        </p:txBody>
      </p:sp>
    </p:spTree>
    <p:extLst>
      <p:ext uri="{BB962C8B-B14F-4D97-AF65-F5344CB8AC3E}">
        <p14:creationId xmlns:p14="http://schemas.microsoft.com/office/powerpoint/2010/main" val="245016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Monitoramento de Eventos Adversos</a:t>
            </a:r>
          </a:p>
        </p:txBody>
      </p:sp>
      <p:sp>
        <p:nvSpPr>
          <p:cNvPr id="400" name="Google Shape;400;p61"/>
          <p:cNvSpPr txBox="1"/>
          <p:nvPr/>
        </p:nvSpPr>
        <p:spPr>
          <a:xfrm>
            <a:off x="943309" y="1832113"/>
            <a:ext cx="3412122"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Um </a:t>
            </a:r>
            <a:r>
              <a:rPr lang="pt-BR" sz="1200" dirty="0">
                <a:solidFill>
                  <a:srgbClr val="808284"/>
                </a:solidFill>
              </a:rPr>
              <a:t>outro ponto fundamental é definir o início da notificação às instâncias devidas: se logo após a assinatura do TCLE ou após a primeira dose do medicamento </a:t>
            </a:r>
            <a:r>
              <a:rPr lang="pt-BR" sz="1200" dirty="0" err="1">
                <a:solidFill>
                  <a:srgbClr val="808284"/>
                </a:solidFill>
              </a:rPr>
              <a:t>investigacional</a:t>
            </a:r>
            <a:r>
              <a:rPr lang="pt-BR" sz="1200" dirty="0">
                <a:solidFill>
                  <a:srgbClr val="808284"/>
                </a:solidFill>
              </a:rPr>
              <a:t>. </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9</a:t>
            </a:r>
            <a:endParaRPr sz="1200" b="0" i="0" u="none" strike="noStrike" cap="none" dirty="0">
              <a:solidFill>
                <a:schemeClr val="lt1"/>
              </a:solidFill>
              <a:latin typeface="Arial"/>
              <a:ea typeface="Arial"/>
              <a:cs typeface="Arial"/>
              <a:sym typeface="Arial"/>
            </a:endParaRP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936304" y="2896561"/>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no Saiba Mais.</a:t>
            </a:r>
            <a:endParaRPr lang="pt-BR" sz="1200" b="1" dirty="0">
              <a:solidFill>
                <a:srgbClr val="FECE22"/>
              </a:solidFill>
            </a:endParaRPr>
          </a:p>
        </p:txBody>
      </p:sp>
      <p:grpSp>
        <p:nvGrpSpPr>
          <p:cNvPr id="19" name="Grupo 18"/>
          <p:cNvGrpSpPr/>
          <p:nvPr/>
        </p:nvGrpSpPr>
        <p:grpSpPr>
          <a:xfrm>
            <a:off x="1169053" y="3367544"/>
            <a:ext cx="2017325" cy="829741"/>
            <a:chOff x="817803" y="4272812"/>
            <a:chExt cx="2054671" cy="961774"/>
          </a:xfrm>
        </p:grpSpPr>
        <p:sp>
          <p:nvSpPr>
            <p:cNvPr id="21" name="Retângulo 20"/>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22"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Medics working over charts vector illustration. Medical research, medical development, modern clinic. Healthcare concept. Creative design for layouts, web pages, banners"/>
          <p:cNvPicPr>
            <a:picLocks noChangeAspect="1" noChangeArrowheads="1"/>
          </p:cNvPicPr>
          <p:nvPr/>
        </p:nvPicPr>
        <p:blipFill>
          <a:blip r:embed="rId6">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3807577" y="1362032"/>
            <a:ext cx="4709550" cy="306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9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r>
              <a:rPr lang="pt-BR" sz="1200" dirty="0" smtClean="0">
                <a:solidFill>
                  <a:schemeClr val="lt1"/>
                </a:solidFill>
              </a:rPr>
              <a:t>.1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Monitoramento de Eventos Adversos</a:t>
            </a:r>
          </a:p>
        </p:txBody>
      </p:sp>
      <p:sp>
        <p:nvSpPr>
          <p:cNvPr id="400" name="Google Shape;400;p61"/>
          <p:cNvSpPr txBox="1"/>
          <p:nvPr/>
        </p:nvSpPr>
        <p:spPr>
          <a:xfrm>
            <a:off x="943309" y="1832113"/>
            <a:ext cx="3412122"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Um </a:t>
            </a:r>
            <a:r>
              <a:rPr lang="pt-BR" sz="1200" dirty="0">
                <a:solidFill>
                  <a:srgbClr val="808284"/>
                </a:solidFill>
              </a:rPr>
              <a:t>outro ponto fundamental é definir o início da notificação às instâncias devidas: se logo após a assinatura do TCLE ou após a primeira dose do medicamento </a:t>
            </a:r>
            <a:r>
              <a:rPr lang="pt-BR" sz="1200" dirty="0" err="1">
                <a:solidFill>
                  <a:srgbClr val="808284"/>
                </a:solidFill>
              </a:rPr>
              <a:t>investigacional</a:t>
            </a:r>
            <a:r>
              <a:rPr lang="pt-BR" sz="1200" dirty="0">
                <a:solidFill>
                  <a:srgbClr val="808284"/>
                </a:solidFill>
              </a:rPr>
              <a:t>. </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r>
              <a:rPr lang="pt-BR" sz="1200" dirty="0" smtClean="0">
                <a:solidFill>
                  <a:schemeClr val="lt1"/>
                </a:solidFill>
              </a:rPr>
              <a:t>.1</a:t>
            </a:r>
            <a:endParaRPr sz="1200" b="0" i="0" u="none" strike="noStrike" cap="none" dirty="0">
              <a:solidFill>
                <a:schemeClr val="lt1"/>
              </a:solidFill>
              <a:latin typeface="Arial"/>
              <a:ea typeface="Arial"/>
              <a:cs typeface="Arial"/>
              <a:sym typeface="Arial"/>
            </a:endParaRP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936304" y="2896561"/>
            <a:ext cx="3286245"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Vá para a próxima tela e veja uma situação. Será o seu momento de decidir!</a:t>
            </a:r>
            <a:endParaRPr lang="pt-BR" sz="1200" b="1" dirty="0">
              <a:solidFill>
                <a:srgbClr val="FECE22"/>
              </a:solidFill>
            </a:endParaRPr>
          </a:p>
        </p:txBody>
      </p:sp>
      <p:grpSp>
        <p:nvGrpSpPr>
          <p:cNvPr id="19" name="Grupo 18"/>
          <p:cNvGrpSpPr/>
          <p:nvPr/>
        </p:nvGrpSpPr>
        <p:grpSpPr>
          <a:xfrm>
            <a:off x="1169053" y="3367544"/>
            <a:ext cx="2017325" cy="829741"/>
            <a:chOff x="817803" y="4272812"/>
            <a:chExt cx="2054671" cy="961774"/>
          </a:xfrm>
        </p:grpSpPr>
        <p:sp>
          <p:nvSpPr>
            <p:cNvPr id="21" name="Retângulo 20"/>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bg1">
                      <a:lumMod val="65000"/>
                    </a:schemeClr>
                  </a:solidFill>
                </a:rPr>
                <a:t>Saiba Mais</a:t>
              </a:r>
              <a:endParaRPr lang="pt-BR" sz="1600" b="1" dirty="0">
                <a:solidFill>
                  <a:schemeClr val="bg1">
                    <a:lumMod val="65000"/>
                  </a:schemeClr>
                </a:solidFill>
              </a:endParaRPr>
            </a:p>
          </p:txBody>
        </p:sp>
        <p:pic>
          <p:nvPicPr>
            <p:cNvPr id="22"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Medics working over charts vector illustration. Medical research, medical development, modern clinic. Healthcare concept. Creative design for layouts, web pages, banners"/>
          <p:cNvPicPr>
            <a:picLocks noChangeAspect="1" noChangeArrowheads="1"/>
          </p:cNvPicPr>
          <p:nvPr/>
        </p:nvPicPr>
        <p:blipFill>
          <a:blip r:embed="rId6">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3807577" y="1362032"/>
            <a:ext cx="4709550" cy="3069057"/>
          </a:xfrm>
          <a:prstGeom prst="rect">
            <a:avLst/>
          </a:prstGeom>
          <a:noFill/>
          <a:extLst>
            <a:ext uri="{909E8E84-426E-40DD-AFC4-6F175D3DCCD1}">
              <a14:hiddenFill xmlns:a14="http://schemas.microsoft.com/office/drawing/2010/main">
                <a:solidFill>
                  <a:srgbClr val="FFFFFF"/>
                </a:solidFill>
              </a14:hiddenFill>
            </a:ext>
          </a:extLst>
        </p:spPr>
      </p:pic>
      <p:sp>
        <p:nvSpPr>
          <p:cNvPr id="23" name="Retângulo 22"/>
          <p:cNvSpPr/>
          <p:nvPr/>
        </p:nvSpPr>
        <p:spPr>
          <a:xfrm flipH="1">
            <a:off x="4471001" y="1544594"/>
            <a:ext cx="4630399" cy="3274541"/>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p>
          <a:p>
            <a:r>
              <a:rPr lang="pt-BR" dirty="0" smtClean="0"/>
              <a:t>Sobre a notificação às instâncias, a </a:t>
            </a:r>
            <a:r>
              <a:rPr lang="pt-BR" dirty="0"/>
              <a:t>primeira </a:t>
            </a:r>
            <a:r>
              <a:rPr lang="pt-BR" dirty="0" smtClean="0"/>
              <a:t>opção, logo após a assinatura do TCLE, é </a:t>
            </a:r>
            <a:r>
              <a:rPr lang="pt-BR" dirty="0"/>
              <a:t>a mais comum, pois considera os eventos adversos que podem estar relacionados a procedimentos do estudo e não apenas ao uso do produto em investigação</a:t>
            </a:r>
            <a:r>
              <a:rPr lang="pt-BR" dirty="0" smtClean="0"/>
              <a:t>.</a:t>
            </a:r>
          </a:p>
          <a:p>
            <a:endParaRPr lang="pt-BR" dirty="0"/>
          </a:p>
          <a:p>
            <a:r>
              <a:rPr lang="pt-BR" dirty="0" smtClean="0"/>
              <a:t>Também deve ser decidido qual </a:t>
            </a:r>
            <a:r>
              <a:rPr lang="pt-BR" dirty="0"/>
              <a:t>será o meio para fazer a notificação, por </a:t>
            </a:r>
            <a:r>
              <a:rPr lang="pt-BR" dirty="0" smtClean="0"/>
              <a:t>exemplo: sistema </a:t>
            </a:r>
            <a:r>
              <a:rPr lang="pt-BR" dirty="0"/>
              <a:t>informatizado, formulário padrão, definição das informações essenciais; ainda o tempo para notificação e quais os procedimentos para realizá-la e preferencialmente uma lista em anexo dos termos a serem utilizados.</a:t>
            </a:r>
          </a:p>
        </p:txBody>
      </p:sp>
      <p:sp>
        <p:nvSpPr>
          <p:cNvPr id="24" name="CaixaDeTexto 23"/>
          <p:cNvSpPr txBox="1"/>
          <p:nvPr/>
        </p:nvSpPr>
        <p:spPr>
          <a:xfrm>
            <a:off x="8730178" y="1606960"/>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03605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a:p>
        </p:txBody>
      </p:sp>
      <p:sp>
        <p:nvSpPr>
          <p:cNvPr id="4" name="AutoShape 2" descr="https://preview.3.basecamp.com/3249166/buckets/9445739/uploads/2580144700/versions/4002759116/representations/eyJfcmFpbHMiOnsibWVzc2FnZSI6IkJBaDdCem9RWVhWMGIxOXZjbWxsYm5SVU9ndHlaWE5wZW1WSklnMDJPRFI0TmpBd1BnWTZCa1ZVIiwiZXhwIjpudWxsLCJwdXIiOiJ2YXJpYXRpb24ifX0=--c72c3e8208e4245dc5088b3bd49870b2d9f725e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Google Shape;330;p56"/>
          <p:cNvSpPr/>
          <p:nvPr/>
        </p:nvSpPr>
        <p:spPr>
          <a:xfrm>
            <a:off x="0" y="-318977"/>
            <a:ext cx="23712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Interação: Botão</a:t>
            </a:r>
            <a:endParaRPr sz="1200" b="0" i="0" u="none" strike="noStrike" cap="none">
              <a:solidFill>
                <a:schemeClr val="lt1"/>
              </a:solidFill>
              <a:latin typeface="Arial"/>
              <a:ea typeface="Arial"/>
              <a:cs typeface="Arial"/>
              <a:sym typeface="Arial"/>
            </a:endParaRPr>
          </a:p>
        </p:txBody>
      </p:sp>
      <p:sp>
        <p:nvSpPr>
          <p:cNvPr id="10" name="Google Shape;332;p56"/>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Tela: Capa</a:t>
            </a:r>
            <a:endParaRPr sz="1200" b="0" i="0" u="none" strike="noStrike" cap="none">
              <a:solidFill>
                <a:schemeClr val="lt1"/>
              </a:solidFill>
              <a:latin typeface="Arial"/>
              <a:ea typeface="Arial"/>
              <a:cs typeface="Arial"/>
              <a:sym typeface="Arial"/>
            </a:endParaRPr>
          </a:p>
        </p:txBody>
      </p:sp>
      <p:pic>
        <p:nvPicPr>
          <p:cNvPr id="6" name="Imagem 5"/>
          <p:cNvPicPr>
            <a:picLocks noChangeAspect="1"/>
          </p:cNvPicPr>
          <p:nvPr/>
        </p:nvPicPr>
        <p:blipFill>
          <a:blip r:embed="rId2"/>
          <a:stretch>
            <a:fillRect/>
          </a:stretch>
        </p:blipFill>
        <p:spPr>
          <a:xfrm>
            <a:off x="-1" y="-1185"/>
            <a:ext cx="9143853" cy="5779685"/>
          </a:xfrm>
          <a:prstGeom prst="rect">
            <a:avLst/>
          </a:prstGeom>
        </p:spPr>
      </p:pic>
      <p:grpSp>
        <p:nvGrpSpPr>
          <p:cNvPr id="13" name="Grupo 12"/>
          <p:cNvGrpSpPr/>
          <p:nvPr/>
        </p:nvGrpSpPr>
        <p:grpSpPr>
          <a:xfrm>
            <a:off x="307975" y="1881515"/>
            <a:ext cx="1155032" cy="1837099"/>
            <a:chOff x="368132" y="1895517"/>
            <a:chExt cx="1019510" cy="1837099"/>
          </a:xfrm>
          <a:solidFill>
            <a:schemeClr val="bg1"/>
          </a:solidFill>
        </p:grpSpPr>
        <p:sp>
          <p:nvSpPr>
            <p:cNvPr id="12" name="Elipse 11"/>
            <p:cNvSpPr/>
            <p:nvPr/>
          </p:nvSpPr>
          <p:spPr>
            <a:xfrm>
              <a:off x="968540" y="1895517"/>
              <a:ext cx="348917" cy="6714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5000"/>
            </a:p>
          </p:txBody>
        </p:sp>
        <p:sp>
          <p:nvSpPr>
            <p:cNvPr id="11" name="Elipse 10"/>
            <p:cNvSpPr/>
            <p:nvPr/>
          </p:nvSpPr>
          <p:spPr>
            <a:xfrm>
              <a:off x="368132" y="1983939"/>
              <a:ext cx="1019510" cy="17486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000" b="1" dirty="0">
                  <a:solidFill>
                    <a:srgbClr val="FECE22"/>
                  </a:solidFill>
                </a:rPr>
                <a:t>7</a:t>
              </a:r>
            </a:p>
          </p:txBody>
        </p:sp>
      </p:grpSp>
      <p:sp>
        <p:nvSpPr>
          <p:cNvPr id="14" name="Retângulo 13"/>
          <p:cNvSpPr/>
          <p:nvPr/>
        </p:nvSpPr>
        <p:spPr>
          <a:xfrm>
            <a:off x="1469023" y="3689387"/>
            <a:ext cx="2273969" cy="347020"/>
          </a:xfrm>
          <a:prstGeom prst="rect">
            <a:avLst/>
          </a:prstGeom>
          <a:solidFill>
            <a:srgbClr val="E75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t>EVENTO ADVERSO GRAVE</a:t>
            </a:r>
            <a:endParaRPr lang="pt-BR" sz="1100" dirty="0"/>
          </a:p>
        </p:txBody>
      </p:sp>
      <p:sp>
        <p:nvSpPr>
          <p:cNvPr id="15" name="Google Shape;332;p56"/>
          <p:cNvSpPr/>
          <p:nvPr/>
        </p:nvSpPr>
        <p:spPr>
          <a:xfrm>
            <a:off x="7660710" y="5255799"/>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Tela: Capa</a:t>
            </a:r>
            <a:endParaRPr sz="1200" b="0" i="0" u="none" strike="noStrike" cap="none">
              <a:solidFill>
                <a:schemeClr val="lt1"/>
              </a:solidFill>
              <a:latin typeface="Arial"/>
              <a:ea typeface="Arial"/>
              <a:cs typeface="Arial"/>
              <a:sym typeface="Arial"/>
            </a:endParaRPr>
          </a:p>
        </p:txBody>
      </p:sp>
      <p:sp>
        <p:nvSpPr>
          <p:cNvPr id="5" name="Retângulo 4"/>
          <p:cNvSpPr/>
          <p:nvPr/>
        </p:nvSpPr>
        <p:spPr>
          <a:xfrm>
            <a:off x="4126832" y="1060095"/>
            <a:ext cx="3533878" cy="37947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fazer uma imagem com composição de vetores de medicamentos bulas e pesquisador.</a:t>
            </a:r>
            <a:endParaRPr lang="pt-BR" dirty="0">
              <a:solidFill>
                <a:schemeClr val="tx1"/>
              </a:solidFill>
            </a:endParaRPr>
          </a:p>
        </p:txBody>
      </p:sp>
    </p:spTree>
    <p:extLst>
      <p:ext uri="{BB962C8B-B14F-4D97-AF65-F5344CB8AC3E}">
        <p14:creationId xmlns:p14="http://schemas.microsoft.com/office/powerpoint/2010/main" val="272488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Múltipla escolha</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10</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5672950" cy="743639"/>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Na prática!</a:t>
            </a:r>
            <a:endParaRPr lang="pt-BR" sz="2000" b="1" dirty="0">
              <a:solidFill>
                <a:srgbClr val="00A9B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814449"/>
            <a:ext cx="7012588" cy="30481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Google Shape;398;p61"/>
          <p:cNvSpPr/>
          <p:nvPr/>
        </p:nvSpPr>
        <p:spPr>
          <a:xfrm>
            <a:off x="7811663" y="527685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10</a:t>
            </a:r>
            <a:endParaRPr sz="1200" b="0" i="0" u="none" strike="noStrike" cap="none" dirty="0">
              <a:solidFill>
                <a:schemeClr val="lt1"/>
              </a:solidFill>
              <a:latin typeface="Arial"/>
              <a:ea typeface="Arial"/>
              <a:cs typeface="Arial"/>
              <a:sym typeface="Arial"/>
            </a:endParaRPr>
          </a:p>
        </p:txBody>
      </p:sp>
      <p:sp>
        <p:nvSpPr>
          <p:cNvPr id="24" name="Google Shape;401;p61">
            <a:extLst>
              <a:ext uri="{FF2B5EF4-FFF2-40B4-BE49-F238E27FC236}">
                <a16:creationId xmlns="" xmlns:a16="http://schemas.microsoft.com/office/drawing/2014/main" id="{9D01709D-51A5-764D-B320-23B8814D1755}"/>
              </a:ext>
            </a:extLst>
          </p:cNvPr>
          <p:cNvSpPr txBox="1"/>
          <p:nvPr/>
        </p:nvSpPr>
        <p:spPr>
          <a:xfrm>
            <a:off x="4035682" y="3647245"/>
            <a:ext cx="2158395" cy="31593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Selecione uma resposta.</a:t>
            </a:r>
            <a:endParaRPr lang="pt-BR" sz="1200" b="1" dirty="0">
              <a:solidFill>
                <a:srgbClr val="FECE22"/>
              </a:solidFill>
            </a:endParaRPr>
          </a:p>
        </p:txBody>
      </p:sp>
      <p:sp>
        <p:nvSpPr>
          <p:cNvPr id="5" name="Retângulo 4"/>
          <p:cNvSpPr/>
          <p:nvPr/>
        </p:nvSpPr>
        <p:spPr>
          <a:xfrm>
            <a:off x="4035683" y="1708253"/>
            <a:ext cx="3544167" cy="1938992"/>
          </a:xfrm>
          <a:prstGeom prst="rect">
            <a:avLst/>
          </a:prstGeom>
        </p:spPr>
        <p:txBody>
          <a:bodyPr wrap="square">
            <a:spAutoFit/>
          </a:bodyPr>
          <a:lstStyle/>
          <a:p>
            <a:r>
              <a:rPr lang="pt-BR" sz="1200" b="1" dirty="0" smtClean="0">
                <a:solidFill>
                  <a:srgbClr val="808284"/>
                </a:solidFill>
              </a:rPr>
              <a:t>Situação</a:t>
            </a:r>
            <a:r>
              <a:rPr lang="pt-BR" sz="1200" b="1" dirty="0">
                <a:solidFill>
                  <a:srgbClr val="808284"/>
                </a:solidFill>
              </a:rPr>
              <a:t>: </a:t>
            </a:r>
            <a:endParaRPr lang="pt-BR" sz="1200" b="1" dirty="0" smtClean="0">
              <a:solidFill>
                <a:srgbClr val="808284"/>
              </a:solidFill>
            </a:endParaRPr>
          </a:p>
          <a:p>
            <a:endParaRPr lang="pt-BR" sz="1200" dirty="0">
              <a:solidFill>
                <a:srgbClr val="808284"/>
              </a:solidFill>
            </a:endParaRPr>
          </a:p>
          <a:p>
            <a:r>
              <a:rPr lang="pt-BR" sz="1200" dirty="0" smtClean="0">
                <a:solidFill>
                  <a:srgbClr val="808284"/>
                </a:solidFill>
              </a:rPr>
              <a:t>Uma </a:t>
            </a:r>
            <a:r>
              <a:rPr lang="pt-BR" sz="1200" dirty="0">
                <a:solidFill>
                  <a:srgbClr val="808284"/>
                </a:solidFill>
              </a:rPr>
              <a:t>pessoa logo após assinar o TCLE sai do seu centro de pesquisa e leva um tombo na rua e precisa levar dois pontos no joelho. </a:t>
            </a:r>
            <a:endParaRPr lang="pt-BR" sz="1200" dirty="0" smtClean="0">
              <a:solidFill>
                <a:srgbClr val="808284"/>
              </a:solidFill>
            </a:endParaRPr>
          </a:p>
          <a:p>
            <a:endParaRPr lang="pt-BR" sz="1200" dirty="0">
              <a:solidFill>
                <a:srgbClr val="808284"/>
              </a:solidFill>
            </a:endParaRPr>
          </a:p>
          <a:p>
            <a:r>
              <a:rPr lang="pt-BR" sz="1200" dirty="0" smtClean="0">
                <a:solidFill>
                  <a:srgbClr val="808284"/>
                </a:solidFill>
              </a:rPr>
              <a:t>Ela </a:t>
            </a:r>
            <a:r>
              <a:rPr lang="pt-BR" sz="1200" dirty="0">
                <a:solidFill>
                  <a:srgbClr val="808284"/>
                </a:solidFill>
              </a:rPr>
              <a:t>ainda não tomou a medicação do estudo e o protocolo específica que os eventos serão considerados após ao uso da medicação. Isto é um evento adverso? </a:t>
            </a:r>
          </a:p>
        </p:txBody>
      </p:sp>
      <p:sp>
        <p:nvSpPr>
          <p:cNvPr id="6" name="Retângulo 5"/>
          <p:cNvSpPr/>
          <p:nvPr/>
        </p:nvSpPr>
        <p:spPr>
          <a:xfrm>
            <a:off x="4268218" y="4212583"/>
            <a:ext cx="742507" cy="357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SIM</a:t>
            </a:r>
            <a:endParaRPr lang="pt-BR" dirty="0"/>
          </a:p>
        </p:txBody>
      </p:sp>
      <p:sp>
        <p:nvSpPr>
          <p:cNvPr id="23" name="Retângulo 22"/>
          <p:cNvSpPr/>
          <p:nvPr/>
        </p:nvSpPr>
        <p:spPr>
          <a:xfrm>
            <a:off x="5376412" y="4212583"/>
            <a:ext cx="742507" cy="357563"/>
          </a:xfrm>
          <a:prstGeom prst="rect">
            <a:avLst/>
          </a:prstGeom>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bg1"/>
                </a:solidFill>
              </a:rPr>
              <a:t>NÃO</a:t>
            </a:r>
            <a:endParaRPr lang="pt-BR" dirty="0">
              <a:solidFill>
                <a:schemeClr val="bg1"/>
              </a:solidFill>
            </a:endParaRPr>
          </a:p>
        </p:txBody>
      </p:sp>
      <p:pic>
        <p:nvPicPr>
          <p:cNvPr id="1026" name="Picture 2" descr="dúvida, ícone de vetor de encolh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0295" y="1588487"/>
            <a:ext cx="2856478" cy="2951694"/>
          </a:xfrm>
          <a:prstGeom prst="rect">
            <a:avLst/>
          </a:prstGeom>
          <a:noFill/>
          <a:extLst>
            <a:ext uri="{909E8E84-426E-40DD-AFC4-6F175D3DCCD1}">
              <a14:hiddenFill xmlns:a14="http://schemas.microsoft.com/office/drawing/2010/main">
                <a:solidFill>
                  <a:srgbClr val="FFFFFF"/>
                </a:solidFill>
              </a14:hiddenFill>
            </a:ext>
          </a:extLst>
        </p:spPr>
      </p:pic>
      <p:sp>
        <p:nvSpPr>
          <p:cNvPr id="25" name="Retângulo 24"/>
          <p:cNvSpPr/>
          <p:nvPr/>
        </p:nvSpPr>
        <p:spPr>
          <a:xfrm>
            <a:off x="7667404" y="695742"/>
            <a:ext cx="3666902" cy="326743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smtClean="0">
              <a:solidFill>
                <a:schemeClr val="tx1"/>
              </a:solidFill>
            </a:endParaRPr>
          </a:p>
          <a:p>
            <a:endParaRPr lang="pt-BR" sz="1200" dirty="0">
              <a:solidFill>
                <a:schemeClr val="tx1"/>
              </a:solidFill>
            </a:endParaRPr>
          </a:p>
          <a:p>
            <a:r>
              <a:rPr lang="pt-BR" sz="1200" dirty="0" smtClean="0">
                <a:solidFill>
                  <a:schemeClr val="tx1"/>
                </a:solidFill>
              </a:rPr>
              <a:t>Observação:</a:t>
            </a:r>
          </a:p>
          <a:p>
            <a:endParaRPr lang="pt-BR" sz="1200" dirty="0">
              <a:solidFill>
                <a:schemeClr val="tx1"/>
              </a:solidFill>
            </a:endParaRPr>
          </a:p>
          <a:p>
            <a:r>
              <a:rPr lang="pt-BR" sz="1200" dirty="0">
                <a:solidFill>
                  <a:schemeClr val="tx1"/>
                </a:solidFill>
              </a:rPr>
              <a:t>Se clicar em </a:t>
            </a:r>
            <a:r>
              <a:rPr lang="pt-BR" sz="1200" dirty="0" smtClean="0">
                <a:solidFill>
                  <a:schemeClr val="tx1"/>
                </a:solidFill>
              </a:rPr>
              <a:t>sim aparece o texto</a:t>
            </a:r>
          </a:p>
          <a:p>
            <a:endParaRPr lang="pt-BR" sz="1200" dirty="0" smtClean="0">
              <a:solidFill>
                <a:schemeClr val="tx1"/>
              </a:solidFill>
            </a:endParaRPr>
          </a:p>
          <a:p>
            <a:r>
              <a:rPr lang="pt-BR" sz="1200" dirty="0" smtClean="0">
                <a:solidFill>
                  <a:schemeClr val="tx1"/>
                </a:solidFill>
              </a:rPr>
              <a:t>Reveja </a:t>
            </a:r>
            <a:r>
              <a:rPr lang="pt-BR" sz="1200" dirty="0">
                <a:solidFill>
                  <a:schemeClr val="tx1"/>
                </a:solidFill>
              </a:rPr>
              <a:t>a situação, se o protocolo determina que os eventos adversos serão observados após o uso da medicação, portanto, este ocorrido não é um evento adverso.</a:t>
            </a:r>
          </a:p>
          <a:p>
            <a:endParaRPr lang="pt-BR" sz="1200" dirty="0" smtClean="0">
              <a:solidFill>
                <a:schemeClr val="tx1"/>
              </a:solidFill>
            </a:endParaRPr>
          </a:p>
          <a:p>
            <a:endParaRPr lang="pt-BR" sz="1200" dirty="0">
              <a:solidFill>
                <a:schemeClr val="tx1"/>
              </a:solidFill>
            </a:endParaRPr>
          </a:p>
          <a:p>
            <a:r>
              <a:rPr lang="pt-BR" sz="1200" dirty="0" smtClean="0">
                <a:solidFill>
                  <a:schemeClr val="tx1"/>
                </a:solidFill>
              </a:rPr>
              <a:t>Se </a:t>
            </a:r>
            <a:r>
              <a:rPr lang="pt-BR" sz="1200" dirty="0">
                <a:solidFill>
                  <a:schemeClr val="tx1"/>
                </a:solidFill>
              </a:rPr>
              <a:t>clicar em </a:t>
            </a:r>
            <a:r>
              <a:rPr lang="pt-BR" sz="1200" dirty="0" smtClean="0">
                <a:solidFill>
                  <a:schemeClr val="tx1"/>
                </a:solidFill>
              </a:rPr>
              <a:t>não- aparece o texto</a:t>
            </a:r>
          </a:p>
          <a:p>
            <a:endParaRPr lang="pt-BR" sz="1200" dirty="0">
              <a:solidFill>
                <a:schemeClr val="tx1"/>
              </a:solidFill>
            </a:endParaRPr>
          </a:p>
          <a:p>
            <a:r>
              <a:rPr lang="pt-BR" sz="1200" dirty="0" smtClean="0">
                <a:solidFill>
                  <a:schemeClr val="tx1"/>
                </a:solidFill>
              </a:rPr>
              <a:t>Isso mesmo! Para este estudo o protocolo determina que </a:t>
            </a:r>
            <a:r>
              <a:rPr lang="pt-BR" sz="1200" dirty="0">
                <a:solidFill>
                  <a:schemeClr val="tx1"/>
                </a:solidFill>
              </a:rPr>
              <a:t>os eventos adversos serão observados após o uso da medicação. </a:t>
            </a:r>
          </a:p>
          <a:p>
            <a:endParaRPr lang="pt-BR" sz="1200" dirty="0" smtClean="0">
              <a:solidFill>
                <a:schemeClr val="tx1"/>
              </a:solidFill>
            </a:endParaRPr>
          </a:p>
          <a:p>
            <a:endParaRPr lang="pt-BR" sz="1200" dirty="0">
              <a:solidFill>
                <a:schemeClr val="tx1"/>
              </a:solidFill>
            </a:endParaRPr>
          </a:p>
          <a:p>
            <a:endParaRPr lang="pt-BR" sz="1200" dirty="0">
              <a:solidFill>
                <a:schemeClr val="tx1"/>
              </a:solidFill>
            </a:endParaRPr>
          </a:p>
        </p:txBody>
      </p:sp>
    </p:spTree>
    <p:extLst>
      <p:ext uri="{BB962C8B-B14F-4D97-AF65-F5344CB8AC3E}">
        <p14:creationId xmlns:p14="http://schemas.microsoft.com/office/powerpoint/2010/main" val="3843313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smtClean="0">
                <a:solidFill>
                  <a:schemeClr val="lt1"/>
                </a:solidFill>
              </a:rPr>
              <a:t>Imagem</a:t>
            </a:r>
            <a:endParaRPr lang="pt-BR" sz="1200" dirty="0">
              <a:solidFill>
                <a:schemeClr val="lt1"/>
              </a:solidFil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Monitoramento de Eventos </a:t>
            </a:r>
            <a:r>
              <a:rPr lang="pt-BR" sz="2000" b="1" dirty="0" smtClean="0">
                <a:solidFill>
                  <a:srgbClr val="00A9B2"/>
                </a:solidFill>
              </a:rPr>
              <a:t>Adversos Graves</a:t>
            </a:r>
            <a:endParaRPr lang="pt-BR" sz="2000" b="1" dirty="0">
              <a:solidFill>
                <a:srgbClr val="00A9B2"/>
              </a:solidFill>
            </a:endParaRPr>
          </a:p>
        </p:txBody>
      </p:sp>
      <p:sp>
        <p:nvSpPr>
          <p:cNvPr id="400" name="Google Shape;400;p61"/>
          <p:cNvSpPr txBox="1"/>
          <p:nvPr/>
        </p:nvSpPr>
        <p:spPr>
          <a:xfrm>
            <a:off x="931124" y="2093393"/>
            <a:ext cx="3219121" cy="268103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Os </a:t>
            </a:r>
            <a:r>
              <a:rPr lang="pt-BR" sz="1200" dirty="0">
                <a:solidFill>
                  <a:srgbClr val="808284"/>
                </a:solidFill>
              </a:rPr>
              <a:t>EAG devem ser comunicados pelo pesquisador ao patrocinador, normalmente, num prazo de 24 horas após o conhecimento do mesmo por parte da equipe do estudo.</a:t>
            </a:r>
          </a:p>
          <a:p>
            <a:endParaRPr lang="pt-B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957362" y="3249527"/>
            <a:ext cx="298751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Vá para a próxima tela e veja como um pesquisador deve informar um EAG  ao CEP.</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a:t>
            </a:r>
            <a:endParaRPr sz="1200" b="0" i="0" u="none" strike="noStrike" cap="none" dirty="0">
              <a:solidFill>
                <a:schemeClr val="lt1"/>
              </a:solidFill>
              <a:latin typeface="Arial"/>
              <a:ea typeface="Arial"/>
              <a:cs typeface="Arial"/>
              <a:sym typeface="Arial"/>
            </a:endParaRPr>
          </a:p>
        </p:txBody>
      </p:sp>
      <p:pic>
        <p:nvPicPr>
          <p:cNvPr id="2050" name="Picture 2" descr="Ícone de vetor de 24 horas. Rotação total."/>
          <p:cNvPicPr>
            <a:picLocks noChangeAspect="1" noChangeArrowheads="1"/>
          </p:cNvPicPr>
          <p:nvPr/>
        </p:nvPicPr>
        <p:blipFill rotWithShape="1">
          <a:blip r:embed="rId5">
            <a:clrChange>
              <a:clrFrom>
                <a:srgbClr val="F7F7F7"/>
              </a:clrFrom>
              <a:clrTo>
                <a:srgbClr val="F7F7F7">
                  <a:alpha val="0"/>
                </a:srgbClr>
              </a:clrTo>
            </a:clrChange>
            <a:extLst>
              <a:ext uri="{28A0092B-C50C-407E-A947-70E740481C1C}">
                <a14:useLocalDpi xmlns:a14="http://schemas.microsoft.com/office/drawing/2010/main" val="0"/>
              </a:ext>
            </a:extLst>
          </a:blip>
          <a:srcRect l="20156" t="11248" r="13681" b="37070"/>
          <a:stretch/>
        </p:blipFill>
        <p:spPr bwMode="auto">
          <a:xfrm>
            <a:off x="4355431" y="1722303"/>
            <a:ext cx="3781167" cy="305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561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771593" y="922216"/>
            <a:ext cx="7856999" cy="1112413"/>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Monitoramento de Eventos Adversos Graves</a:t>
            </a:r>
          </a:p>
        </p:txBody>
      </p:sp>
      <p:sp>
        <p:nvSpPr>
          <p:cNvPr id="400" name="Google Shape;400;p61"/>
          <p:cNvSpPr txBox="1"/>
          <p:nvPr/>
        </p:nvSpPr>
        <p:spPr>
          <a:xfrm>
            <a:off x="754326" y="1426117"/>
            <a:ext cx="8121691" cy="233350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De acordo com a </a:t>
            </a:r>
            <a:r>
              <a:rPr lang="pt-BR" sz="1200" dirty="0">
                <a:solidFill>
                  <a:srgbClr val="808284"/>
                </a:solidFill>
              </a:rPr>
              <a:t>carta circular 13/2020 da CONEP, o pesquisador deve enviar o EAG ao CEP, conforme </a:t>
            </a:r>
            <a:r>
              <a:rPr lang="pt-BR" sz="1200" dirty="0" smtClean="0">
                <a:solidFill>
                  <a:srgbClr val="808284"/>
                </a:solidFill>
              </a:rPr>
              <a:t>esse fluxo. </a:t>
            </a:r>
            <a:endParaRPr lang="pt-B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p:nvPr/>
        </p:nvPicPr>
        <p:blipFill>
          <a:blip r:embed="rId5">
            <a:extLst>
              <a:ext uri="{28A0092B-C50C-407E-A947-70E740481C1C}">
                <a14:useLocalDpi xmlns:a14="http://schemas.microsoft.com/office/drawing/2010/main" val="0"/>
              </a:ext>
            </a:extLst>
          </a:blip>
          <a:srcRect/>
          <a:stretch>
            <a:fillRect/>
          </a:stretch>
        </p:blipFill>
        <p:spPr bwMode="auto">
          <a:xfrm>
            <a:off x="963827" y="2056321"/>
            <a:ext cx="6975443" cy="3410585"/>
          </a:xfrm>
          <a:prstGeom prst="rect">
            <a:avLst/>
          </a:prstGeom>
          <a:noFill/>
        </p:spPr>
      </p:pic>
      <p:sp>
        <p:nvSpPr>
          <p:cNvPr id="21" name="Retângulo 20"/>
          <p:cNvSpPr/>
          <p:nvPr/>
        </p:nvSpPr>
        <p:spPr>
          <a:xfrm>
            <a:off x="-731042" y="3280936"/>
            <a:ext cx="1470454" cy="195181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DG redesenhar essa imagem.</a:t>
            </a:r>
          </a:p>
          <a:p>
            <a:endParaRPr lang="pt-BR" dirty="0">
              <a:solidFill>
                <a:schemeClr val="tx1"/>
              </a:solidFill>
            </a:endParaRPr>
          </a:p>
          <a:p>
            <a:r>
              <a:rPr lang="pt-BR" dirty="0" smtClean="0">
                <a:solidFill>
                  <a:schemeClr val="tx1"/>
                </a:solidFill>
              </a:rPr>
              <a:t>Utilize o recurso zoom para aumentar a legibilidade.</a:t>
            </a:r>
            <a:endParaRPr lang="pt-BR" dirty="0">
              <a:solidFill>
                <a:schemeClr val="tx1"/>
              </a:solidFill>
            </a:endParaRPr>
          </a:p>
        </p:txBody>
      </p:sp>
      <p:sp>
        <p:nvSpPr>
          <p:cNvPr id="22" name="Google Shape;401;p61">
            <a:extLst>
              <a:ext uri="{FF2B5EF4-FFF2-40B4-BE49-F238E27FC236}">
                <a16:creationId xmlns="" xmlns:a16="http://schemas.microsoft.com/office/drawing/2014/main" id="{9D01709D-51A5-764D-B320-23B8814D1755}"/>
              </a:ext>
            </a:extLst>
          </p:cNvPr>
          <p:cNvSpPr txBox="1"/>
          <p:nvPr/>
        </p:nvSpPr>
        <p:spPr>
          <a:xfrm>
            <a:off x="754325" y="1855512"/>
            <a:ext cx="3601106" cy="200810"/>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Passe o mouse pela imagem para ampliá-la.</a:t>
            </a:r>
            <a:endParaRPr lang="pt-BR" sz="1200" b="1" dirty="0">
              <a:solidFill>
                <a:srgbClr val="FECE22"/>
              </a:solidFill>
            </a:endParaRPr>
          </a:p>
        </p:txBody>
      </p:sp>
      <p:sp>
        <p:nvSpPr>
          <p:cNvPr id="23" name="Google Shape;398;p61"/>
          <p:cNvSpPr/>
          <p:nvPr/>
        </p:nvSpPr>
        <p:spPr>
          <a:xfrm>
            <a:off x="7772680" y="5232753"/>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94909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217544"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O </a:t>
            </a:r>
            <a:r>
              <a:rPr lang="pt-BR" sz="2000" b="1" dirty="0">
                <a:solidFill>
                  <a:srgbClr val="00A9B2"/>
                </a:solidFill>
              </a:rPr>
              <a:t>que fazer no caso de Eventos Adversos Graves?</a:t>
            </a:r>
          </a:p>
        </p:txBody>
      </p:sp>
      <p:sp>
        <p:nvSpPr>
          <p:cNvPr id="400" name="Google Shape;400;p61"/>
          <p:cNvSpPr txBox="1"/>
          <p:nvPr/>
        </p:nvSpPr>
        <p:spPr>
          <a:xfrm>
            <a:off x="887451" y="1537369"/>
            <a:ext cx="3560381"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Em </a:t>
            </a:r>
            <a:r>
              <a:rPr lang="pt-BR" sz="1200" dirty="0">
                <a:solidFill>
                  <a:srgbClr val="808284"/>
                </a:solidFill>
              </a:rPr>
              <a:t>caso de evento adverso ocorrido no país, o pesquisador responsável do centro onde ocorreu deve assegurar medidas imediatas adequadas frente ao EAG ocorrido. Além de elaborar periodicamente um relatório consolidado de EAG que ocorreram no estudo em seu centro de pesquisa. </a:t>
            </a:r>
          </a:p>
          <a:p>
            <a:endParaRP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5125357" y="4835125"/>
            <a:ext cx="2931248" cy="300350"/>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Vá para a próxima tela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13</a:t>
            </a:r>
            <a:endParaRPr sz="1200" b="0" i="0" u="none" strike="noStrike" cap="none" dirty="0">
              <a:solidFill>
                <a:schemeClr val="lt1"/>
              </a:solidFill>
              <a:latin typeface="Arial"/>
              <a:ea typeface="Arial"/>
              <a:cs typeface="Arial"/>
              <a:sym typeface="Arial"/>
            </a:endParaRPr>
          </a:p>
        </p:txBody>
      </p:sp>
      <p:sp>
        <p:nvSpPr>
          <p:cNvPr id="18"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smtClean="0">
                <a:solidFill>
                  <a:schemeClr val="lt1"/>
                </a:solidFill>
              </a:rPr>
              <a:t>Imagem</a:t>
            </a:r>
            <a:endParaRPr lang="pt-BR" sz="1200" dirty="0">
              <a:solidFill>
                <a:schemeClr val="lt1"/>
              </a:solidFill>
            </a:endParaRPr>
          </a:p>
        </p:txBody>
      </p:sp>
      <p:sp>
        <p:nvSpPr>
          <p:cNvPr id="19" name="Retângulo 18"/>
          <p:cNvSpPr/>
          <p:nvPr/>
        </p:nvSpPr>
        <p:spPr>
          <a:xfrm>
            <a:off x="7389629" y="21451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Trazer os textos e fotos com um efeito de animação “slide”.</a:t>
            </a:r>
            <a:endParaRPr lang="pt-BR" dirty="0">
              <a:solidFill>
                <a:schemeClr val="tx1"/>
              </a:solidFill>
            </a:endParaRPr>
          </a:p>
        </p:txBody>
      </p:sp>
      <p:sp>
        <p:nvSpPr>
          <p:cNvPr id="6" name="Retângulo 5"/>
          <p:cNvSpPr/>
          <p:nvPr/>
        </p:nvSpPr>
        <p:spPr>
          <a:xfrm>
            <a:off x="5032261" y="3001307"/>
            <a:ext cx="3520774" cy="1754326"/>
          </a:xfrm>
          <a:prstGeom prst="rect">
            <a:avLst/>
          </a:prstGeom>
        </p:spPr>
        <p:txBody>
          <a:bodyPr wrap="square">
            <a:spAutoFit/>
          </a:bodyPr>
          <a:lstStyle/>
          <a:p>
            <a:r>
              <a:rPr lang="pt-BR" sz="1200" dirty="0" smtClean="0">
                <a:solidFill>
                  <a:srgbClr val="808284"/>
                </a:solidFill>
              </a:rPr>
              <a:t>Em projetos </a:t>
            </a:r>
            <a:r>
              <a:rPr lang="pt-BR" sz="1200" dirty="0">
                <a:solidFill>
                  <a:srgbClr val="808284"/>
                </a:solidFill>
              </a:rPr>
              <a:t>multicêntricos, o pesquisador do centro coordenador </a:t>
            </a:r>
            <a:r>
              <a:rPr lang="pt-BR" sz="1200" dirty="0" smtClean="0">
                <a:solidFill>
                  <a:srgbClr val="808284"/>
                </a:solidFill>
              </a:rPr>
              <a:t>deve também </a:t>
            </a:r>
            <a:r>
              <a:rPr lang="pt-BR" sz="1200" dirty="0">
                <a:solidFill>
                  <a:srgbClr val="808284"/>
                </a:solidFill>
              </a:rPr>
              <a:t>elaborar o relatório consolidado contendo as informações dos eventos adversos de todos os centros de pesquisa e submetê-lo ao CEP ao qual está vinculado, via Plataforma Brasil, por meio da funcionalidade "notificação", por ocasião da submissão dos relatórios parcial e final do estudo. </a:t>
            </a:r>
          </a:p>
        </p:txBody>
      </p:sp>
      <p:sp>
        <p:nvSpPr>
          <p:cNvPr id="22" name="Retângulo 21"/>
          <p:cNvSpPr/>
          <p:nvPr/>
        </p:nvSpPr>
        <p:spPr>
          <a:xfrm>
            <a:off x="4984415" y="1629996"/>
            <a:ext cx="3568619"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Trazer um ícone vetorizado colorido que remeta a relatório</a:t>
            </a:r>
            <a:endParaRPr lang="pt-BR" dirty="0">
              <a:solidFill>
                <a:schemeClr val="tx1"/>
              </a:solidFill>
            </a:endParaRPr>
          </a:p>
        </p:txBody>
      </p:sp>
      <p:sp>
        <p:nvSpPr>
          <p:cNvPr id="23" name="Retângulo 22"/>
          <p:cNvSpPr/>
          <p:nvPr/>
        </p:nvSpPr>
        <p:spPr>
          <a:xfrm>
            <a:off x="1040125" y="3407151"/>
            <a:ext cx="3568619"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Trazer a logo da Plataforma Brasil</a:t>
            </a:r>
            <a:endParaRPr lang="pt-BR" dirty="0">
              <a:solidFill>
                <a:schemeClr val="tx1"/>
              </a:solidFill>
            </a:endParaRPr>
          </a:p>
        </p:txBody>
      </p:sp>
    </p:spTree>
    <p:extLst>
      <p:ext uri="{BB962C8B-B14F-4D97-AF65-F5344CB8AC3E}">
        <p14:creationId xmlns:p14="http://schemas.microsoft.com/office/powerpoint/2010/main" val="1705165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Imagem</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14</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2847" y="959723"/>
            <a:ext cx="8139807"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O que fazer no caso de Eventos Adversos Graves?</a:t>
            </a:r>
          </a:p>
        </p:txBody>
      </p:sp>
      <p:sp>
        <p:nvSpPr>
          <p:cNvPr id="400" name="Google Shape;400;p61"/>
          <p:cNvSpPr txBox="1"/>
          <p:nvPr/>
        </p:nvSpPr>
        <p:spPr>
          <a:xfrm>
            <a:off x="822846" y="1549511"/>
            <a:ext cx="7883281"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É responsabilidade do pesquisador </a:t>
            </a:r>
            <a:r>
              <a:rPr lang="pt-BR" sz="1200" dirty="0">
                <a:solidFill>
                  <a:srgbClr val="808284"/>
                </a:solidFill>
              </a:rPr>
              <a:t>do centro coordenador </a:t>
            </a:r>
            <a:r>
              <a:rPr lang="pt-BR" sz="1200" dirty="0" smtClean="0">
                <a:solidFill>
                  <a:srgbClr val="808284"/>
                </a:solidFill>
              </a:rPr>
              <a:t>elaborar </a:t>
            </a:r>
            <a:r>
              <a:rPr lang="pt-BR" sz="1200" dirty="0">
                <a:solidFill>
                  <a:srgbClr val="808284"/>
                </a:solidFill>
              </a:rPr>
              <a:t>o relatório consolidado e enviar ao CEP em relação aos EAG ocorridos fora do país, além das interrupções das pesquisas ou modificações relevantes.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pic>
        <p:nvPicPr>
          <p:cNvPr id="3074" name="Picture 2" descr="mapa do mun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101" y="2054615"/>
            <a:ext cx="7291416" cy="2949327"/>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401;p61">
            <a:extLst>
              <a:ext uri="{FF2B5EF4-FFF2-40B4-BE49-F238E27FC236}">
                <a16:creationId xmlns="" xmlns:a16="http://schemas.microsoft.com/office/drawing/2014/main" id="{9D01709D-51A5-764D-B320-23B8814D1755}"/>
              </a:ext>
            </a:extLst>
          </p:cNvPr>
          <p:cNvSpPr txBox="1"/>
          <p:nvPr/>
        </p:nvSpPr>
        <p:spPr>
          <a:xfrm>
            <a:off x="3016597" y="4803857"/>
            <a:ext cx="3383947" cy="355084"/>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             Siga para a próxima tela.</a:t>
            </a:r>
            <a:endParaRPr lang="pt-BR" sz="1200" b="1" dirty="0">
              <a:solidFill>
                <a:srgbClr val="FECE22"/>
              </a:solidFill>
            </a:endParaRPr>
          </a:p>
        </p:txBody>
      </p:sp>
    </p:spTree>
    <p:extLst>
      <p:ext uri="{BB962C8B-B14F-4D97-AF65-F5344CB8AC3E}">
        <p14:creationId xmlns:p14="http://schemas.microsoft.com/office/powerpoint/2010/main" val="4058525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Box destaque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15</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1021640" y="1109772"/>
            <a:ext cx="7114092" cy="743639"/>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O que fazer no caso de Eventos Adversos Graves?</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3243230" y="4661880"/>
            <a:ext cx="3580920" cy="442378"/>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a:solidFill>
                  <a:srgbClr val="FECE22"/>
                </a:solidFill>
              </a:rPr>
              <a:t> </a:t>
            </a:r>
            <a:r>
              <a:rPr lang="pt-BR" sz="1200" b="1" dirty="0" smtClean="0">
                <a:solidFill>
                  <a:srgbClr val="FECE22"/>
                </a:solidFill>
              </a:rPr>
              <a:t>           Siga </a:t>
            </a:r>
            <a:r>
              <a:rPr lang="pt-BR" sz="1200" b="1" dirty="0">
                <a:solidFill>
                  <a:srgbClr val="FECE22"/>
                </a:solidFill>
              </a:rPr>
              <a:t>para a próxima tela.</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836389" y="530639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15</a:t>
            </a:r>
            <a:endParaRPr sz="1200" b="0" i="0" u="none" strike="noStrike" cap="none" dirty="0">
              <a:solidFill>
                <a:schemeClr val="lt1"/>
              </a:solidFill>
              <a:latin typeface="Arial"/>
              <a:ea typeface="Arial"/>
              <a:cs typeface="Arial"/>
              <a:sym typeface="Arial"/>
            </a:endParaRPr>
          </a:p>
        </p:txBody>
      </p:sp>
      <p:sp>
        <p:nvSpPr>
          <p:cNvPr id="19" name="Retângulo 18"/>
          <p:cNvSpPr/>
          <p:nvPr/>
        </p:nvSpPr>
        <p:spPr>
          <a:xfrm>
            <a:off x="1359569" y="1813414"/>
            <a:ext cx="6798121" cy="2677656"/>
          </a:xfrm>
          <a:prstGeom prst="rect">
            <a:avLst/>
          </a:prstGeom>
          <a:solidFill>
            <a:schemeClr val="accent5">
              <a:lumMod val="75000"/>
            </a:schemeClr>
          </a:solidFill>
        </p:spPr>
        <p:txBody>
          <a:bodyPr wrap="square">
            <a:spAutoFit/>
          </a:bodyPr>
          <a:lstStyle/>
          <a:p>
            <a:endParaRPr lang="pt-BR" sz="1200" dirty="0" smtClean="0">
              <a:solidFill>
                <a:schemeClr val="bg1"/>
              </a:solidFill>
            </a:endParaRPr>
          </a:p>
          <a:p>
            <a:endParaRPr lang="pt-BR" sz="1200" dirty="0">
              <a:solidFill>
                <a:schemeClr val="bg1"/>
              </a:solidFill>
            </a:endParaRPr>
          </a:p>
          <a:p>
            <a:endParaRPr lang="pt-BR" sz="1200" dirty="0" smtClean="0">
              <a:solidFill>
                <a:schemeClr val="bg1"/>
              </a:solidFill>
            </a:endParaRPr>
          </a:p>
          <a:p>
            <a:endParaRPr lang="pt-BR" sz="1200" dirty="0" smtClean="0">
              <a:solidFill>
                <a:schemeClr val="bg1"/>
              </a:solidFill>
            </a:endParaRPr>
          </a:p>
          <a:p>
            <a:r>
              <a:rPr lang="pt-BR" sz="1200" dirty="0" smtClean="0">
                <a:solidFill>
                  <a:schemeClr val="bg1"/>
                </a:solidFill>
              </a:rPr>
              <a:t>É papel do </a:t>
            </a:r>
            <a:r>
              <a:rPr lang="pt-BR" sz="1200" dirty="0">
                <a:solidFill>
                  <a:schemeClr val="bg1"/>
                </a:solidFill>
              </a:rPr>
              <a:t>CEP avaliar a relevância do EAG e a partir dos relatos recebidos que contém as medidas tomadas pelo pesquisador quanto à segurança dos participantes, e comparando com os riscos descritos no protocolo de pesquisa, </a:t>
            </a:r>
            <a:r>
              <a:rPr lang="pt-BR" sz="1200" dirty="0" smtClean="0">
                <a:solidFill>
                  <a:schemeClr val="bg1"/>
                </a:solidFill>
              </a:rPr>
              <a:t>poderá solicitar </a:t>
            </a:r>
            <a:r>
              <a:rPr lang="pt-BR" sz="1200" dirty="0">
                <a:solidFill>
                  <a:schemeClr val="bg1"/>
                </a:solidFill>
              </a:rPr>
              <a:t>alguma intervenção no estudo, tais como a interrupção temporária, interrupção do recrutamento ou outra que julgar necessária por meio de parecer. </a:t>
            </a:r>
            <a:r>
              <a:rPr lang="pt-BR" sz="1200" dirty="0" smtClean="0">
                <a:solidFill>
                  <a:schemeClr val="bg1"/>
                </a:solidFill>
              </a:rPr>
              <a:t>Mesmo se o evento não ocorreu em participantes da instituição, deve ser analisado pelo pesquisador e pelo CEP (relatos de segurança).</a:t>
            </a:r>
          </a:p>
          <a:p>
            <a:r>
              <a:rPr lang="pt-BR" sz="1200" dirty="0" smtClean="0">
                <a:solidFill>
                  <a:schemeClr val="bg1"/>
                </a:solidFill>
              </a:rPr>
              <a:t> </a:t>
            </a:r>
          </a:p>
          <a:p>
            <a:endParaRPr lang="pt-BR" sz="1200" dirty="0">
              <a:solidFill>
                <a:schemeClr val="bg1"/>
              </a:solidFill>
            </a:endParaRPr>
          </a:p>
          <a:p>
            <a:endParaRPr lang="pt-BR" sz="1200" dirty="0">
              <a:solidFill>
                <a:schemeClr val="bg1"/>
              </a:solidFill>
            </a:endParaRPr>
          </a:p>
          <a:p>
            <a:endParaRPr lang="pt-BR" sz="1200" dirty="0">
              <a:solidFill>
                <a:schemeClr val="bg1"/>
              </a:solidFill>
            </a:endParaRPr>
          </a:p>
        </p:txBody>
      </p:sp>
      <p:sp>
        <p:nvSpPr>
          <p:cNvPr id="18" name="Retângulo 17"/>
          <p:cNvSpPr/>
          <p:nvPr/>
        </p:nvSpPr>
        <p:spPr>
          <a:xfrm>
            <a:off x="8355018" y="190848"/>
            <a:ext cx="1768363" cy="21435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fazer um box destacado.</a:t>
            </a:r>
          </a:p>
          <a:p>
            <a:pPr algn="ctr"/>
            <a:endParaRPr lang="pt-BR" dirty="0">
              <a:solidFill>
                <a:schemeClr val="tx1"/>
              </a:solidFill>
            </a:endParaRPr>
          </a:p>
        </p:txBody>
      </p:sp>
    </p:spTree>
    <p:extLst>
      <p:ext uri="{BB962C8B-B14F-4D97-AF65-F5344CB8AC3E}">
        <p14:creationId xmlns:p14="http://schemas.microsoft.com/office/powerpoint/2010/main" val="367699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Imagem</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16</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2847" y="959723"/>
            <a:ext cx="8139807"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O que fazer no caso de Eventos Adversos Graves?</a:t>
            </a:r>
          </a:p>
        </p:txBody>
      </p:sp>
      <p:sp>
        <p:nvSpPr>
          <p:cNvPr id="400" name="Google Shape;400;p61"/>
          <p:cNvSpPr txBox="1"/>
          <p:nvPr/>
        </p:nvSpPr>
        <p:spPr>
          <a:xfrm>
            <a:off x="5262534" y="1868247"/>
            <a:ext cx="3484422"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Se uma participante estiver grávida, ou caso ocorra uma gravidez durante </a:t>
            </a:r>
            <a:r>
              <a:rPr lang="pt-BR" sz="1200" dirty="0">
                <a:solidFill>
                  <a:srgbClr val="808284"/>
                </a:solidFill>
              </a:rPr>
              <a:t>o estudo, o investigador e o patrocinador devem acompanhar a mãe e o filho.</a:t>
            </a:r>
          </a:p>
          <a:p>
            <a:endParaRPr lang="pt-B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16</a:t>
            </a:r>
            <a:endParaRPr sz="1200" b="0" i="0" u="none" strike="noStrike" cap="none" dirty="0">
              <a:solidFill>
                <a:schemeClr val="lt1"/>
              </a:solidFill>
              <a:latin typeface="Arial"/>
              <a:ea typeface="Arial"/>
              <a:cs typeface="Arial"/>
              <a:sym typeface="Arial"/>
            </a:endParaRPr>
          </a:p>
        </p:txBody>
      </p:sp>
      <p:sp>
        <p:nvSpPr>
          <p:cNvPr id="21" name="Google Shape;401;p61">
            <a:extLst>
              <a:ext uri="{FF2B5EF4-FFF2-40B4-BE49-F238E27FC236}">
                <a16:creationId xmlns="" xmlns:a16="http://schemas.microsoft.com/office/drawing/2014/main" id="{9D01709D-51A5-764D-B320-23B8814D1755}"/>
              </a:ext>
            </a:extLst>
          </p:cNvPr>
          <p:cNvSpPr txBox="1"/>
          <p:nvPr/>
        </p:nvSpPr>
        <p:spPr>
          <a:xfrm>
            <a:off x="4737623" y="2869373"/>
            <a:ext cx="3395723" cy="355084"/>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             Siga para a próxima tela.</a:t>
            </a:r>
            <a:endParaRPr lang="pt-BR" sz="1200" b="1" dirty="0">
              <a:solidFill>
                <a:srgbClr val="FECE22"/>
              </a:solidFill>
            </a:endParaRPr>
          </a:p>
        </p:txBody>
      </p:sp>
      <p:pic>
        <p:nvPicPr>
          <p:cNvPr id="5122" name="Picture 2" descr="pregnant woman logo modern flat design illustr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762" y="1533206"/>
            <a:ext cx="4108348" cy="324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83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Imagem</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17</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2847" y="959723"/>
            <a:ext cx="8139807"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O que fazer no caso de Eventos Adversos Graves?</a:t>
            </a:r>
          </a:p>
        </p:txBody>
      </p:sp>
      <p:sp>
        <p:nvSpPr>
          <p:cNvPr id="400" name="Google Shape;400;p61"/>
          <p:cNvSpPr txBox="1"/>
          <p:nvPr/>
        </p:nvSpPr>
        <p:spPr>
          <a:xfrm>
            <a:off x="771938" y="1958778"/>
            <a:ext cx="3484422"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É dever do patrocinador </a:t>
            </a:r>
            <a:r>
              <a:rPr lang="pt-BR" sz="1200" dirty="0">
                <a:solidFill>
                  <a:srgbClr val="808284"/>
                </a:solidFill>
              </a:rPr>
              <a:t>notificar à </a:t>
            </a:r>
            <a:r>
              <a:rPr lang="pt-BR" sz="1200" dirty="0" smtClean="0">
                <a:solidFill>
                  <a:srgbClr val="808284"/>
                </a:solidFill>
              </a:rPr>
              <a:t>ANVISA </a:t>
            </a:r>
            <a:r>
              <a:rPr lang="pt-BR" sz="1200" dirty="0">
                <a:solidFill>
                  <a:srgbClr val="808284"/>
                </a:solidFill>
              </a:rPr>
              <a:t>os </a:t>
            </a:r>
            <a:r>
              <a:rPr lang="pt-BR" sz="1200" dirty="0" smtClean="0">
                <a:solidFill>
                  <a:srgbClr val="808284"/>
                </a:solidFill>
              </a:rPr>
              <a:t>EAG inesperados </a:t>
            </a:r>
            <a:r>
              <a:rPr lang="pt-BR" sz="1200" dirty="0">
                <a:solidFill>
                  <a:srgbClr val="808284"/>
                </a:solidFill>
              </a:rPr>
              <a:t>ocorridos no território nacional, cuja causalidade seja possível, provável ou </a:t>
            </a:r>
            <a:r>
              <a:rPr lang="pt-BR" sz="1200" dirty="0" smtClean="0">
                <a:solidFill>
                  <a:schemeClr val="tx2">
                    <a:lumMod val="50000"/>
                  </a:schemeClr>
                </a:solidFill>
              </a:rPr>
              <a:t>definida</a:t>
            </a:r>
            <a:r>
              <a:rPr lang="pt-BR" sz="1200" dirty="0" smtClean="0"/>
              <a:t> </a:t>
            </a:r>
            <a:r>
              <a:rPr lang="pt-BR" sz="1200" dirty="0" smtClean="0">
                <a:solidFill>
                  <a:srgbClr val="808284"/>
                </a:solidFill>
              </a:rPr>
              <a:t>em </a:t>
            </a:r>
            <a:r>
              <a:rPr lang="pt-BR" sz="1200" dirty="0">
                <a:solidFill>
                  <a:srgbClr val="808284"/>
                </a:solidFill>
              </a:rPr>
              <a:t>relação ao produto sob investigação, por meio do </a:t>
            </a:r>
            <a:r>
              <a:rPr lang="pt-BR" sz="1200" dirty="0">
                <a:solidFill>
                  <a:srgbClr val="0070C0"/>
                </a:solidFill>
              </a:rPr>
              <a:t>formulário eletrônico</a:t>
            </a:r>
            <a:r>
              <a:rPr lang="x-none" sz="1200" dirty="0">
                <a:solidFill>
                  <a:srgbClr val="808284"/>
                </a:solidFill>
              </a:rPr>
              <a:t> em no máximo 7  dias corridos a contar da data de conhecimento do caso pelo patrocinador.</a:t>
            </a:r>
            <a:endParaRPr lang="pt-BR" sz="1200" dirty="0">
              <a:solidFill>
                <a:srgbClr val="808284"/>
              </a:solidFill>
            </a:endParaRPr>
          </a:p>
          <a:p>
            <a:endParaRPr lang="pt-B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17</a:t>
            </a:r>
            <a:endParaRPr sz="1200" b="0" i="0" u="none" strike="noStrike" cap="none" dirty="0">
              <a:solidFill>
                <a:schemeClr val="lt1"/>
              </a:solidFill>
              <a:latin typeface="Arial"/>
              <a:ea typeface="Arial"/>
              <a:cs typeface="Arial"/>
              <a:sym typeface="Arial"/>
            </a:endParaRPr>
          </a:p>
        </p:txBody>
      </p:sp>
      <p:sp>
        <p:nvSpPr>
          <p:cNvPr id="21" name="Google Shape;401;p61">
            <a:extLst>
              <a:ext uri="{FF2B5EF4-FFF2-40B4-BE49-F238E27FC236}">
                <a16:creationId xmlns="" xmlns:a16="http://schemas.microsoft.com/office/drawing/2014/main" id="{9D01709D-51A5-764D-B320-23B8814D1755}"/>
              </a:ext>
            </a:extLst>
          </p:cNvPr>
          <p:cNvSpPr txBox="1"/>
          <p:nvPr/>
        </p:nvSpPr>
        <p:spPr>
          <a:xfrm>
            <a:off x="771937" y="3397673"/>
            <a:ext cx="2937114" cy="355084"/>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 </a:t>
            </a:r>
            <a:endParaRPr lang="pt-BR" sz="1200" b="1" dirty="0">
              <a:solidFill>
                <a:srgbClr val="FECE22"/>
              </a:solidFill>
            </a:endParaRPr>
          </a:p>
        </p:txBody>
      </p:sp>
      <p:sp>
        <p:nvSpPr>
          <p:cNvPr id="4" name="Retângulo 3"/>
          <p:cNvSpPr/>
          <p:nvPr/>
        </p:nvSpPr>
        <p:spPr>
          <a:xfrm>
            <a:off x="5434173" y="1460477"/>
            <a:ext cx="5683005" cy="738664"/>
          </a:xfrm>
          <a:prstGeom prst="rect">
            <a:avLst/>
          </a:prstGeom>
          <a:solidFill>
            <a:srgbClr val="FFFF00"/>
          </a:solidFill>
        </p:spPr>
        <p:txBody>
          <a:bodyPr wrap="square">
            <a:spAutoFit/>
          </a:bodyPr>
          <a:lstStyle/>
          <a:p>
            <a:r>
              <a:rPr lang="pt-BR" dirty="0" smtClean="0"/>
              <a:t>DG redirecionar o clique para este link.</a:t>
            </a:r>
            <a:endParaRPr lang="pt-BR" dirty="0">
              <a:hlinkClick r:id="rId5"/>
            </a:endParaRPr>
          </a:p>
          <a:p>
            <a:endParaRPr lang="pt-BR" u="sng" dirty="0" smtClean="0">
              <a:hlinkClick r:id="rId5"/>
            </a:endParaRPr>
          </a:p>
          <a:p>
            <a:r>
              <a:rPr lang="x-none" u="sng" dirty="0" smtClean="0">
                <a:hlinkClick r:id="rId5"/>
              </a:rPr>
              <a:t>http</a:t>
            </a:r>
            <a:r>
              <a:rPr lang="x-none" u="sng" dirty="0">
                <a:hlinkClick r:id="rId5"/>
              </a:rPr>
              <a:t>://formsus.datasus.gov.br/site/formulario.php?id_aplicacao=3961</a:t>
            </a:r>
            <a:endParaRPr lang="pt-BR" dirty="0"/>
          </a:p>
        </p:txBody>
      </p:sp>
      <p:cxnSp>
        <p:nvCxnSpPr>
          <p:cNvPr id="6" name="Conector reto 5"/>
          <p:cNvCxnSpPr/>
          <p:nvPr/>
        </p:nvCxnSpPr>
        <p:spPr>
          <a:xfrm flipV="1">
            <a:off x="4089866" y="1925611"/>
            <a:ext cx="1288250" cy="889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4661802" y="2775932"/>
            <a:ext cx="3568619"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Trazer a logo da ANVISA</a:t>
            </a:r>
            <a:endParaRPr lang="pt-BR" dirty="0">
              <a:solidFill>
                <a:schemeClr val="tx1"/>
              </a:solidFill>
            </a:endParaRPr>
          </a:p>
        </p:txBody>
      </p:sp>
    </p:spTree>
    <p:extLst>
      <p:ext uri="{BB962C8B-B14F-4D97-AF65-F5344CB8AC3E}">
        <p14:creationId xmlns:p14="http://schemas.microsoft.com/office/powerpoint/2010/main" val="941102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8422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Imagem</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18</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2847" y="959723"/>
            <a:ext cx="8139807"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O que fazer no caso de Eventos Adversos Graves?</a:t>
            </a:r>
          </a:p>
        </p:txBody>
      </p:sp>
      <p:sp>
        <p:nvSpPr>
          <p:cNvPr id="400" name="Google Shape;400;p61"/>
          <p:cNvSpPr txBox="1"/>
          <p:nvPr/>
        </p:nvSpPr>
        <p:spPr>
          <a:xfrm>
            <a:off x="877119" y="1636861"/>
            <a:ext cx="3484422"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Já os </a:t>
            </a:r>
            <a:r>
              <a:rPr lang="pt-BR" sz="1200" dirty="0">
                <a:solidFill>
                  <a:srgbClr val="808284"/>
                </a:solidFill>
              </a:rPr>
              <a:t>dados agregados de todos os outros eventos adversos que não forem categorizados como graves e inesperados, cuja relação com produto sob investigação não seja possível, provável ou </a:t>
            </a:r>
            <a:r>
              <a:rPr lang="pt-BR" sz="1200" dirty="0" smtClean="0">
                <a:solidFill>
                  <a:srgbClr val="808284"/>
                </a:solidFill>
              </a:rPr>
              <a:t>definitiva </a:t>
            </a:r>
            <a:r>
              <a:rPr lang="pt-BR" sz="1200" dirty="0">
                <a:solidFill>
                  <a:srgbClr val="808284"/>
                </a:solidFill>
              </a:rPr>
              <a:t>devem ser avaliados sistematicamente pelo patrocinador ou </a:t>
            </a:r>
            <a:r>
              <a:rPr lang="pt-BR" sz="1200" u="sng" dirty="0">
                <a:solidFill>
                  <a:srgbClr val="FF0000"/>
                </a:solidFill>
              </a:rPr>
              <a:t>Comitê Independente de Monitoramento de </a:t>
            </a:r>
            <a:r>
              <a:rPr lang="pt-BR" sz="1200" u="sng" dirty="0" smtClean="0">
                <a:solidFill>
                  <a:srgbClr val="FF0000"/>
                </a:solidFill>
              </a:rPr>
              <a:t>Segurança </a:t>
            </a:r>
            <a:r>
              <a:rPr lang="pt-BR" sz="1200" dirty="0" smtClean="0">
                <a:solidFill>
                  <a:srgbClr val="808284"/>
                </a:solidFill>
              </a:rPr>
              <a:t>e </a:t>
            </a:r>
            <a:r>
              <a:rPr lang="pt-BR" sz="1200" dirty="0">
                <a:solidFill>
                  <a:srgbClr val="808284"/>
                </a:solidFill>
              </a:rPr>
              <a:t>os resultados desta avaliação devem ser submetidos à Anvisa no Relatório de Atualização de Segurança do Desenvolvimento do Medicamento Experimental ou nos relatórios anuais.</a:t>
            </a:r>
          </a:p>
          <a:p>
            <a:endParaRPr lang="pt-BR" sz="1200" dirty="0">
              <a:solidFill>
                <a:srgbClr val="808284"/>
              </a:solidFill>
            </a:endParaRPr>
          </a:p>
          <a:p>
            <a:endParaRPr lang="pt-B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18</a:t>
            </a:r>
            <a:endParaRPr sz="1200" b="0" i="0" u="none" strike="noStrike" cap="none" dirty="0">
              <a:solidFill>
                <a:schemeClr val="lt1"/>
              </a:solidFill>
              <a:latin typeface="Arial"/>
              <a:ea typeface="Arial"/>
              <a:cs typeface="Arial"/>
              <a:sym typeface="Arial"/>
            </a:endParaRPr>
          </a:p>
        </p:txBody>
      </p:sp>
      <p:sp>
        <p:nvSpPr>
          <p:cNvPr id="21" name="Google Shape;401;p61">
            <a:extLst>
              <a:ext uri="{FF2B5EF4-FFF2-40B4-BE49-F238E27FC236}">
                <a16:creationId xmlns="" xmlns:a16="http://schemas.microsoft.com/office/drawing/2014/main" id="{9D01709D-51A5-764D-B320-23B8814D1755}"/>
              </a:ext>
            </a:extLst>
          </p:cNvPr>
          <p:cNvSpPr txBox="1"/>
          <p:nvPr/>
        </p:nvSpPr>
        <p:spPr>
          <a:xfrm>
            <a:off x="795168" y="4551236"/>
            <a:ext cx="2937114" cy="355084"/>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 </a:t>
            </a:r>
            <a:endParaRPr lang="pt-BR" sz="1200" b="1" dirty="0">
              <a:solidFill>
                <a:srgbClr val="FECE22"/>
              </a:solidFill>
            </a:endParaRPr>
          </a:p>
        </p:txBody>
      </p:sp>
      <p:sp>
        <p:nvSpPr>
          <p:cNvPr id="4" name="Retângulo 3"/>
          <p:cNvSpPr/>
          <p:nvPr/>
        </p:nvSpPr>
        <p:spPr>
          <a:xfrm>
            <a:off x="-1961147" y="84327"/>
            <a:ext cx="2187375" cy="4832092"/>
          </a:xfrm>
          <a:prstGeom prst="rect">
            <a:avLst/>
          </a:prstGeom>
          <a:solidFill>
            <a:srgbClr val="0070C0"/>
          </a:solidFill>
        </p:spPr>
        <p:txBody>
          <a:bodyPr wrap="square">
            <a:spAutoFit/>
          </a:bodyPr>
          <a:lstStyle/>
          <a:p>
            <a:r>
              <a:rPr lang="pt-BR" dirty="0">
                <a:solidFill>
                  <a:schemeClr val="bg1"/>
                </a:solidFill>
              </a:rPr>
              <a:t>Um Comitê Independente de Monitoramento de Segurança é uma instância independente, constituída para o monitoramento de dados específicos de segurança coletados de um ou mais ensaios clínicos em intervalos definidos. Sua composição é multidisciplinar e deve incluir indivíduos com experiência clínica, estatística e bioética. Recomenda ao patrocinador se um estudo deve ser continuado, modificado ou interrompido. </a:t>
            </a:r>
          </a:p>
        </p:txBody>
      </p:sp>
      <p:cxnSp>
        <p:nvCxnSpPr>
          <p:cNvPr id="6" name="Conector reto 5"/>
          <p:cNvCxnSpPr/>
          <p:nvPr/>
        </p:nvCxnSpPr>
        <p:spPr>
          <a:xfrm>
            <a:off x="72139" y="1996610"/>
            <a:ext cx="877118" cy="8028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146" name="Picture 2" descr="Medical research laboratory concept in isometric vector illustration. Pharmaceutical or chemical lab background with microscope and equipment. Web banner layout template."/>
          <p:cNvPicPr>
            <a:picLocks noChangeAspect="1" noChangeArrowheads="1"/>
          </p:cNvPicPr>
          <p:nvPr/>
        </p:nvPicPr>
        <p:blipFill rotWithShape="1">
          <a:blip r:embed="rId5">
            <a:extLst>
              <a:ext uri="{28A0092B-C50C-407E-A947-70E740481C1C}">
                <a14:useLocalDpi xmlns:a14="http://schemas.microsoft.com/office/drawing/2010/main" val="0"/>
              </a:ext>
            </a:extLst>
          </a:blip>
          <a:srcRect l="41068" r="1248" b="10908"/>
          <a:stretch/>
        </p:blipFill>
        <p:spPr bwMode="auto">
          <a:xfrm>
            <a:off x="4724150" y="1654198"/>
            <a:ext cx="3443629" cy="282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8422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Hotspot</a:t>
            </a:r>
            <a:r>
              <a:rPr lang="pt-BR" sz="1200" dirty="0">
                <a:solidFill>
                  <a:schemeClr val="lt1"/>
                </a:solidFill>
              </a:rPr>
              <a:t> </a:t>
            </a:r>
            <a:r>
              <a:rPr lang="pt-BR" sz="1200" dirty="0" err="1">
                <a:solidFill>
                  <a:schemeClr val="lt1"/>
                </a:solidFill>
              </a:rPr>
              <a:t>Image</a:t>
            </a:r>
            <a:endParaRPr lang="pt-BR" sz="1200" dirty="0">
              <a:solidFill>
                <a:schemeClr val="lt1"/>
              </a:solidFil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2847" y="959723"/>
            <a:ext cx="8139807"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Conceitos </a:t>
            </a:r>
            <a:r>
              <a:rPr lang="pt-BR" sz="2000" b="1" dirty="0">
                <a:solidFill>
                  <a:srgbClr val="00A9B2"/>
                </a:solidFill>
              </a:rPr>
              <a:t>importantes para o relato de um evento adverso</a:t>
            </a:r>
          </a:p>
        </p:txBody>
      </p:sp>
      <p:sp>
        <p:nvSpPr>
          <p:cNvPr id="400" name="Google Shape;400;p61"/>
          <p:cNvSpPr txBox="1"/>
          <p:nvPr/>
        </p:nvSpPr>
        <p:spPr>
          <a:xfrm>
            <a:off x="787475" y="1490549"/>
            <a:ext cx="7917965" cy="2914375"/>
          </a:xfrm>
          <a:prstGeom prst="rect">
            <a:avLst/>
          </a:prstGeom>
          <a:solidFill>
            <a:schemeClr val="bg1"/>
          </a:solidFill>
          <a:ln>
            <a:noFill/>
          </a:ln>
        </p:spPr>
        <p:txBody>
          <a:bodyPr spcFirstLastPara="1" wrap="square" lIns="91425" tIns="45700" rIns="91425" bIns="45700" anchor="t" anchorCtr="0">
            <a:noAutofit/>
          </a:bodyPr>
          <a:lstStyle/>
          <a:p>
            <a:pPr algn="ctr"/>
            <a:r>
              <a:rPr lang="pt-BR" sz="1200" dirty="0">
                <a:solidFill>
                  <a:srgbClr val="808284"/>
                </a:solidFill>
              </a:rPr>
              <a:t> </a:t>
            </a:r>
            <a:r>
              <a:rPr lang="pt-BR" sz="1200" dirty="0" smtClean="0">
                <a:solidFill>
                  <a:srgbClr val="808284"/>
                </a:solidFill>
              </a:rPr>
              <a:t>Para </a:t>
            </a:r>
            <a:r>
              <a:rPr lang="pt-BR" sz="1200" dirty="0">
                <a:solidFill>
                  <a:srgbClr val="808284"/>
                </a:solidFill>
              </a:rPr>
              <a:t>realizar </a:t>
            </a:r>
            <a:r>
              <a:rPr lang="pt-BR" sz="1200" dirty="0" smtClean="0">
                <a:solidFill>
                  <a:srgbClr val="808284"/>
                </a:solidFill>
              </a:rPr>
              <a:t>relatos </a:t>
            </a:r>
            <a:r>
              <a:rPr lang="pt-BR" sz="1200" dirty="0">
                <a:solidFill>
                  <a:srgbClr val="808284"/>
                </a:solidFill>
              </a:rPr>
              <a:t>de </a:t>
            </a:r>
            <a:r>
              <a:rPr lang="pt-BR" sz="1200" dirty="0" smtClean="0">
                <a:solidFill>
                  <a:srgbClr val="808284"/>
                </a:solidFill>
              </a:rPr>
              <a:t>eventos adversos, o pesquisador deve avaliar alguns conceitos. </a:t>
            </a:r>
            <a:endParaRPr lang="pt-B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Google Shape;401;p61">
            <a:extLst>
              <a:ext uri="{FF2B5EF4-FFF2-40B4-BE49-F238E27FC236}">
                <a16:creationId xmlns="" xmlns:a16="http://schemas.microsoft.com/office/drawing/2014/main" id="{9D01709D-51A5-764D-B320-23B8814D1755}"/>
              </a:ext>
            </a:extLst>
          </p:cNvPr>
          <p:cNvSpPr txBox="1"/>
          <p:nvPr/>
        </p:nvSpPr>
        <p:spPr>
          <a:xfrm>
            <a:off x="1973178" y="1962518"/>
            <a:ext cx="6497053" cy="355084"/>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letras destacadas e conheça esses termos importantes.</a:t>
            </a:r>
            <a:endParaRPr lang="pt-BR" sz="1200" b="1" dirty="0">
              <a:solidFill>
                <a:srgbClr val="FECE22"/>
              </a:solidFill>
            </a:endParaRPr>
          </a:p>
        </p:txBody>
      </p:sp>
      <p:pic>
        <p:nvPicPr>
          <p:cNvPr id="8194" name="Picture 2" descr="Vocabulary line icon. Book glossary sign. Quality design elements. Technology vocabulary button. Editable stroke. Vector"/>
          <p:cNvPicPr>
            <a:picLocks noChangeAspect="1" noChangeArrowheads="1"/>
          </p:cNvPicPr>
          <p:nvPr/>
        </p:nvPicPr>
        <p:blipFill rotWithShape="1">
          <a:blip r:embed="rId5">
            <a:extLst>
              <a:ext uri="{28A0092B-C50C-407E-A947-70E740481C1C}">
                <a14:useLocalDpi xmlns:a14="http://schemas.microsoft.com/office/drawing/2010/main" val="0"/>
              </a:ext>
            </a:extLst>
          </a:blip>
          <a:srcRect l="8362" r="5432"/>
          <a:stretch/>
        </p:blipFill>
        <p:spPr bwMode="auto">
          <a:xfrm>
            <a:off x="1696453" y="2252145"/>
            <a:ext cx="6100010" cy="322645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2508817" y="2420324"/>
            <a:ext cx="546844" cy="584775"/>
          </a:xfrm>
          <a:prstGeom prst="rect">
            <a:avLst/>
          </a:prstGeom>
          <a:solidFill>
            <a:schemeClr val="bg1"/>
          </a:solidFill>
        </p:spPr>
        <p:txBody>
          <a:bodyPr wrap="square" rtlCol="0">
            <a:spAutoFit/>
          </a:bodyPr>
          <a:lstStyle/>
          <a:p>
            <a:r>
              <a:rPr lang="pt-BR" sz="3200" b="1" dirty="0" smtClean="0">
                <a:solidFill>
                  <a:srgbClr val="FF0000"/>
                </a:solidFill>
              </a:rPr>
              <a:t>C</a:t>
            </a:r>
            <a:endParaRPr lang="pt-BR" sz="3200" b="1" dirty="0">
              <a:solidFill>
                <a:srgbClr val="FF0000"/>
              </a:solidFill>
            </a:endParaRPr>
          </a:p>
        </p:txBody>
      </p:sp>
      <p:sp>
        <p:nvSpPr>
          <p:cNvPr id="22" name="CaixaDeTexto 21"/>
          <p:cNvSpPr txBox="1"/>
          <p:nvPr/>
        </p:nvSpPr>
        <p:spPr>
          <a:xfrm>
            <a:off x="6513346" y="2366745"/>
            <a:ext cx="546844" cy="584775"/>
          </a:xfrm>
          <a:prstGeom prst="rect">
            <a:avLst/>
          </a:prstGeom>
          <a:solidFill>
            <a:schemeClr val="bg1"/>
          </a:solidFill>
        </p:spPr>
        <p:txBody>
          <a:bodyPr wrap="square" rtlCol="0">
            <a:spAutoFit/>
          </a:bodyPr>
          <a:lstStyle/>
          <a:p>
            <a:r>
              <a:rPr lang="pt-BR" sz="3200" b="1" dirty="0">
                <a:solidFill>
                  <a:srgbClr val="FF0000"/>
                </a:solidFill>
              </a:rPr>
              <a:t>F</a:t>
            </a:r>
          </a:p>
        </p:txBody>
      </p:sp>
      <p:sp>
        <p:nvSpPr>
          <p:cNvPr id="23" name="CaixaDeTexto 22"/>
          <p:cNvSpPr txBox="1"/>
          <p:nvPr/>
        </p:nvSpPr>
        <p:spPr>
          <a:xfrm>
            <a:off x="7116207" y="4239495"/>
            <a:ext cx="546844" cy="584775"/>
          </a:xfrm>
          <a:prstGeom prst="rect">
            <a:avLst/>
          </a:prstGeom>
          <a:solidFill>
            <a:schemeClr val="bg1"/>
          </a:solidFill>
        </p:spPr>
        <p:txBody>
          <a:bodyPr wrap="square" rtlCol="0">
            <a:spAutoFit/>
          </a:bodyPr>
          <a:lstStyle/>
          <a:p>
            <a:r>
              <a:rPr lang="pt-BR" sz="3200" b="1" dirty="0">
                <a:solidFill>
                  <a:srgbClr val="FF0000"/>
                </a:solidFill>
              </a:rPr>
              <a:t>P</a:t>
            </a:r>
          </a:p>
        </p:txBody>
      </p:sp>
      <p:sp>
        <p:nvSpPr>
          <p:cNvPr id="24" name="CaixaDeTexto 23"/>
          <p:cNvSpPr txBox="1"/>
          <p:nvPr/>
        </p:nvSpPr>
        <p:spPr>
          <a:xfrm>
            <a:off x="1961973" y="4139126"/>
            <a:ext cx="546844" cy="584775"/>
          </a:xfrm>
          <a:prstGeom prst="rect">
            <a:avLst/>
          </a:prstGeom>
          <a:solidFill>
            <a:schemeClr val="bg1"/>
          </a:solidFill>
        </p:spPr>
        <p:txBody>
          <a:bodyPr wrap="square" rtlCol="0">
            <a:spAutoFit/>
          </a:bodyPr>
          <a:lstStyle/>
          <a:p>
            <a:r>
              <a:rPr lang="pt-BR" sz="3200" b="1" dirty="0">
                <a:solidFill>
                  <a:srgbClr val="FF0000"/>
                </a:solidFill>
              </a:rPr>
              <a:t>S</a:t>
            </a:r>
          </a:p>
        </p:txBody>
      </p:sp>
      <p:sp>
        <p:nvSpPr>
          <p:cNvPr id="25" name="CaixaDeTexto 24"/>
          <p:cNvSpPr txBox="1"/>
          <p:nvPr/>
        </p:nvSpPr>
        <p:spPr>
          <a:xfrm>
            <a:off x="4345906" y="5010983"/>
            <a:ext cx="546844" cy="307777"/>
          </a:xfrm>
          <a:prstGeom prst="rect">
            <a:avLst/>
          </a:prstGeom>
          <a:solidFill>
            <a:schemeClr val="bg1"/>
          </a:solidFill>
        </p:spPr>
        <p:txBody>
          <a:bodyPr wrap="square" rtlCol="0">
            <a:spAutoFit/>
          </a:bodyPr>
          <a:lstStyle/>
          <a:p>
            <a:endParaRPr lang="pt-BR" b="1" dirty="0">
              <a:solidFill>
                <a:srgbClr val="FF0000"/>
              </a:solidFill>
            </a:endParaRPr>
          </a:p>
        </p:txBody>
      </p:sp>
      <p:sp>
        <p:nvSpPr>
          <p:cNvPr id="27" name="CaixaDeTexto 26"/>
          <p:cNvSpPr txBox="1"/>
          <p:nvPr/>
        </p:nvSpPr>
        <p:spPr>
          <a:xfrm>
            <a:off x="4066082" y="3961022"/>
            <a:ext cx="1189564" cy="307777"/>
          </a:xfrm>
          <a:prstGeom prst="rect">
            <a:avLst/>
          </a:prstGeom>
          <a:solidFill>
            <a:schemeClr val="bg1"/>
          </a:solidFill>
        </p:spPr>
        <p:txBody>
          <a:bodyPr wrap="square" rtlCol="0">
            <a:spAutoFit/>
          </a:bodyPr>
          <a:lstStyle/>
          <a:p>
            <a:pPr algn="ctr"/>
            <a:r>
              <a:rPr lang="pt-BR" b="1" dirty="0" smtClean="0">
                <a:solidFill>
                  <a:schemeClr val="accent1">
                    <a:lumMod val="75000"/>
                  </a:schemeClr>
                </a:solidFill>
              </a:rPr>
              <a:t>AZ</a:t>
            </a:r>
            <a:endParaRPr lang="pt-BR" b="1" dirty="0">
              <a:solidFill>
                <a:schemeClr val="accent1">
                  <a:lumMod val="75000"/>
                </a:schemeClr>
              </a:solidFill>
            </a:endParaRPr>
          </a:p>
        </p:txBody>
      </p:sp>
      <p:sp>
        <p:nvSpPr>
          <p:cNvPr id="28"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19</a:t>
            </a:r>
            <a:endParaRPr sz="1200" b="0" i="0" u="none" strike="noStrike" cap="none" dirty="0">
              <a:solidFill>
                <a:schemeClr val="lt1"/>
              </a:solidFill>
              <a:latin typeface="Arial"/>
              <a:ea typeface="Arial"/>
              <a:cs typeface="Arial"/>
              <a:sym typeface="Arial"/>
            </a:endParaRPr>
          </a:p>
        </p:txBody>
      </p:sp>
      <p:sp>
        <p:nvSpPr>
          <p:cNvPr id="29" name="Retângulo 28"/>
          <p:cNvSpPr/>
          <p:nvPr/>
        </p:nvSpPr>
        <p:spPr>
          <a:xfrm>
            <a:off x="7676209" y="3299791"/>
            <a:ext cx="3568619" cy="12213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aqui a ideia é de um glossário para 4 termos. Quando o cursista clicar na letra o livro se abre e traz o conceito.</a:t>
            </a:r>
          </a:p>
          <a:p>
            <a:pPr algn="ctr"/>
            <a:endParaRPr lang="pt-BR" dirty="0">
              <a:solidFill>
                <a:schemeClr val="tx1"/>
              </a:solidFill>
            </a:endParaRPr>
          </a:p>
          <a:p>
            <a:pPr algn="ctr"/>
            <a:r>
              <a:rPr lang="pt-BR" dirty="0" smtClean="0">
                <a:solidFill>
                  <a:schemeClr val="tx1"/>
                </a:solidFill>
              </a:rPr>
              <a:t>O conteúdo consta nos slides a seguir.</a:t>
            </a:r>
            <a:endParaRPr lang="pt-BR" dirty="0">
              <a:solidFill>
                <a:schemeClr val="tx1"/>
              </a:solidFill>
            </a:endParaRPr>
          </a:p>
        </p:txBody>
      </p:sp>
    </p:spTree>
    <p:extLst>
      <p:ext uri="{BB962C8B-B14F-4D97-AF65-F5344CB8AC3E}">
        <p14:creationId xmlns:p14="http://schemas.microsoft.com/office/powerpoint/2010/main" val="6480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8" name="Retângulo 7"/>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Google Shape;388;p60"/>
          <p:cNvSpPr txBox="1"/>
          <p:nvPr/>
        </p:nvSpPr>
        <p:spPr>
          <a:xfrm>
            <a:off x="965432" y="2211508"/>
            <a:ext cx="3611282" cy="234813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0" i="0" u="none" strike="noStrike" cap="none" dirty="0">
                <a:solidFill>
                  <a:srgbClr val="808284"/>
                </a:solidFill>
                <a:sym typeface="Arial"/>
              </a:rPr>
              <a:t>Seja </a:t>
            </a:r>
            <a:r>
              <a:rPr lang="pt-BR" sz="1200" dirty="0">
                <a:solidFill>
                  <a:srgbClr val="808284"/>
                </a:solidFill>
              </a:rPr>
              <a:t>bem-vindo(a) ao módulo </a:t>
            </a:r>
            <a:r>
              <a:rPr lang="pt-BR" sz="1200" b="1" dirty="0" smtClean="0">
                <a:solidFill>
                  <a:srgbClr val="808284"/>
                </a:solidFill>
              </a:rPr>
              <a:t>Evento Adverso Grave</a:t>
            </a:r>
            <a:r>
              <a:rPr lang="pt-BR" sz="1200" dirty="0" smtClean="0">
                <a:solidFill>
                  <a:srgbClr val="808284"/>
                </a:solidFill>
              </a:rPr>
              <a:t>.</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1" dirty="0">
              <a:solidFill>
                <a:srgbClr val="808284"/>
              </a:solidFill>
            </a:endParaRPr>
          </a:p>
          <a:p>
            <a:pPr>
              <a:buSzPts val="1600"/>
            </a:pPr>
            <a:r>
              <a:rPr lang="pt-BR" sz="1200" dirty="0">
                <a:solidFill>
                  <a:srgbClr val="808284"/>
                </a:solidFill>
              </a:rPr>
              <a:t>Nele, você verá os conceitos de Eventos Adversos Graves (EAG) e não-graves, suas formas de relato e implicações de segurança para os participantes de pesquisa.</a:t>
            </a:r>
          </a:p>
          <a:p>
            <a:pPr>
              <a:buSzPts val="1600"/>
            </a:pPr>
            <a:r>
              <a:rPr lang="pt-BR" sz="1200" dirty="0">
                <a:solidFill>
                  <a:srgbClr val="808284"/>
                </a:solidFill>
              </a:rPr>
              <a:t> </a:t>
            </a:r>
          </a:p>
          <a:p>
            <a:pPr marL="0" marR="0" lvl="0" indent="0" algn="l" rtl="0">
              <a:lnSpc>
                <a:spcPct val="100000"/>
              </a:lnSpc>
              <a:spcBef>
                <a:spcPts val="0"/>
              </a:spcBef>
              <a:spcAft>
                <a:spcPts val="0"/>
              </a:spcAft>
              <a:buClr>
                <a:srgbClr val="000000"/>
              </a:buClr>
              <a:buSzPts val="1600"/>
              <a:buFont typeface="Arial"/>
              <a:buNone/>
            </a:pPr>
            <a:endParaRPr lang="pt-B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r>
              <a:rPr lang="pt-BR" sz="1200" dirty="0" smtClean="0">
                <a:solidFill>
                  <a:srgbClr val="808284"/>
                </a:solidFill>
              </a:rPr>
              <a:t>Bons estudos!</a:t>
            </a:r>
            <a:endParaRPr sz="1200" b="0" i="0" u="none" strike="noStrike" cap="none" dirty="0">
              <a:solidFill>
                <a:srgbClr val="808284"/>
              </a:solidFill>
              <a:sym typeface="Arial"/>
            </a:endParaRPr>
          </a:p>
        </p:txBody>
      </p:sp>
      <p:sp>
        <p:nvSpPr>
          <p:cNvPr id="16" name="Google Shape;398;p61"/>
          <p:cNvSpPr/>
          <p:nvPr/>
        </p:nvSpPr>
        <p:spPr>
          <a:xfrm>
            <a:off x="7953152" y="524979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17" name="Google Shape;389;p60"/>
          <p:cNvSpPr txBox="1"/>
          <p:nvPr/>
        </p:nvSpPr>
        <p:spPr>
          <a:xfrm>
            <a:off x="877532" y="4223282"/>
            <a:ext cx="3384146"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sp>
        <p:nvSpPr>
          <p:cNvPr id="22" name="Retângulo 21"/>
          <p:cNvSpPr/>
          <p:nvPr/>
        </p:nvSpPr>
        <p:spPr>
          <a:xfrm>
            <a:off x="4560099" y="3646227"/>
            <a:ext cx="1008976" cy="1261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Google Shape;388;p60"/>
          <p:cNvSpPr txBox="1"/>
          <p:nvPr/>
        </p:nvSpPr>
        <p:spPr>
          <a:xfrm>
            <a:off x="928158" y="2215026"/>
            <a:ext cx="3282895" cy="193067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0" i="0" u="none" strike="noStrike" cap="none" dirty="0">
                <a:solidFill>
                  <a:srgbClr val="808284"/>
                </a:solidFill>
                <a:sym typeface="Arial"/>
              </a:rPr>
              <a:t>Seja </a:t>
            </a:r>
            <a:r>
              <a:rPr lang="pt-BR" sz="1200" dirty="0">
                <a:solidFill>
                  <a:srgbClr val="808284"/>
                </a:solidFill>
              </a:rPr>
              <a:t>bem-vindo(a) ao módulo </a:t>
            </a:r>
            <a:r>
              <a:rPr lang="pt-BR" sz="1200" b="1" dirty="0" smtClean="0">
                <a:solidFill>
                  <a:srgbClr val="808284"/>
                </a:solidFill>
              </a:rPr>
              <a:t>Evento Adverso Grave</a:t>
            </a:r>
            <a:r>
              <a:rPr lang="pt-BR" sz="1200" dirty="0" smtClean="0">
                <a:solidFill>
                  <a:srgbClr val="808284"/>
                </a:solidFill>
              </a:rPr>
              <a:t>.</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1" dirty="0">
              <a:solidFill>
                <a:srgbClr val="808284"/>
              </a:solidFill>
            </a:endParaRPr>
          </a:p>
          <a:p>
            <a:pPr>
              <a:buSzPts val="1600"/>
            </a:pPr>
            <a:r>
              <a:rPr lang="pt-BR" sz="1200" dirty="0">
                <a:solidFill>
                  <a:srgbClr val="808284"/>
                </a:solidFill>
              </a:rPr>
              <a:t>Nele, você verá os conceitos de Eventos Adversos Graves (EAG) e não-graves, suas formas de relato e implicações de segurança para os participantes de pesquisa.</a:t>
            </a:r>
          </a:p>
          <a:p>
            <a:pPr>
              <a:buSzPts val="1600"/>
            </a:pPr>
            <a:r>
              <a:rPr lang="pt-BR" sz="1200" dirty="0">
                <a:solidFill>
                  <a:srgbClr val="808284"/>
                </a:solidFill>
              </a:rPr>
              <a:t> </a:t>
            </a:r>
          </a:p>
          <a:p>
            <a:pPr marL="0" marR="0" lvl="0" indent="0" algn="l" rtl="0">
              <a:lnSpc>
                <a:spcPct val="100000"/>
              </a:lnSpc>
              <a:spcBef>
                <a:spcPts val="0"/>
              </a:spcBef>
              <a:spcAft>
                <a:spcPts val="0"/>
              </a:spcAft>
              <a:buClr>
                <a:srgbClr val="000000"/>
              </a:buClr>
              <a:buSzPts val="1600"/>
              <a:buFont typeface="Arial"/>
              <a:buNone/>
            </a:pPr>
            <a:endParaRPr lang="pt-B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r>
              <a:rPr lang="pt-BR" sz="1200" dirty="0" smtClean="0">
                <a:solidFill>
                  <a:srgbClr val="808284"/>
                </a:solidFill>
              </a:rPr>
              <a:t>Bons estudos!</a:t>
            </a:r>
            <a:endParaRPr sz="1200" b="0" i="0" u="none" strike="noStrike" cap="none" dirty="0">
              <a:solidFill>
                <a:srgbClr val="808284"/>
              </a:solidFill>
              <a:sym typeface="Arial"/>
            </a:endParaRPr>
          </a:p>
        </p:txBody>
      </p:sp>
      <p:sp>
        <p:nvSpPr>
          <p:cNvPr id="21" name="Retângulo 20"/>
          <p:cNvSpPr/>
          <p:nvPr/>
        </p:nvSpPr>
        <p:spPr>
          <a:xfrm>
            <a:off x="4521918" y="1181784"/>
            <a:ext cx="3936282" cy="37947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usar uma imagem </a:t>
            </a:r>
            <a:r>
              <a:rPr lang="pt-BR" dirty="0">
                <a:solidFill>
                  <a:schemeClr val="tx1"/>
                </a:solidFill>
              </a:rPr>
              <a:t>que remeta a medicamentos/segurança</a:t>
            </a:r>
          </a:p>
        </p:txBody>
      </p:sp>
    </p:spTree>
    <p:extLst>
      <p:ext uri="{BB962C8B-B14F-4D97-AF65-F5344CB8AC3E}">
        <p14:creationId xmlns:p14="http://schemas.microsoft.com/office/powerpoint/2010/main" val="149941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692317" y="385010"/>
            <a:ext cx="4307304" cy="5262979"/>
          </a:xfrm>
          <a:prstGeom prst="rect">
            <a:avLst/>
          </a:prstGeom>
          <a:noFill/>
        </p:spPr>
        <p:txBody>
          <a:bodyPr wrap="square" rtlCol="0">
            <a:spAutoFit/>
          </a:bodyPr>
          <a:lstStyle/>
          <a:p>
            <a:endParaRPr lang="pt-BR" sz="1200" dirty="0"/>
          </a:p>
          <a:p>
            <a:endParaRPr lang="pt-BR" sz="1200" dirty="0" smtClean="0"/>
          </a:p>
          <a:p>
            <a:r>
              <a:rPr lang="pt-BR" sz="1200" dirty="0"/>
              <a:t>Possível: evento clínico, incluindo-se anormalidades em testes de laboratório, que se apresenta em período de tempo razoável de administração do medicamento, mas que também pode ser explicado por doença concomitante, ou outros medicamentos, ou substâncias químicas. Informações sobre a suspensão do uso do medicamento podem estar ausentes ou obscuras.</a:t>
            </a:r>
          </a:p>
          <a:p>
            <a:endParaRPr lang="pt-BR" sz="1200" dirty="0" smtClean="0"/>
          </a:p>
          <a:p>
            <a:r>
              <a:rPr lang="pt-BR" sz="1200" dirty="0" smtClean="0"/>
              <a:t>Improvável</a:t>
            </a:r>
            <a:r>
              <a:rPr lang="pt-BR" sz="1200" dirty="0"/>
              <a:t>: evento clínico, incluindo-se anormalidades em testes de laboratório, que apresenta relação temporal com a administração do medicamento, que torna uma relação causal improvável e em que outros medicamentos, substâncias químicas, ou doenças subjacentes, propiciam explicações plausíveis.</a:t>
            </a:r>
          </a:p>
          <a:p>
            <a:endParaRPr lang="pt-BR" sz="1200" dirty="0" smtClean="0"/>
          </a:p>
          <a:p>
            <a:r>
              <a:rPr lang="pt-BR" sz="1200" dirty="0" smtClean="0"/>
              <a:t>Condicional/Não-classificada</a:t>
            </a:r>
            <a:r>
              <a:rPr lang="pt-BR" sz="1200" dirty="0"/>
              <a:t>: evento clínico, incluindo-se anormalidades em testes de laboratório, notificado como sendo uma reação adversa, sobre o qual são necessários mais dados para avaliação adequada, ou quando os dados adicionais estão sendo analisados.</a:t>
            </a:r>
          </a:p>
          <a:p>
            <a:endParaRPr lang="pt-BR" sz="1200" dirty="0" smtClean="0"/>
          </a:p>
          <a:p>
            <a:r>
              <a:rPr lang="pt-BR" sz="1200" dirty="0" smtClean="0"/>
              <a:t>Não-classificável/Não-acessível</a:t>
            </a:r>
            <a:r>
              <a:rPr lang="pt-BR" sz="1200" dirty="0"/>
              <a:t>: notificação que sugere uma reação adversa que não pode ser avaliada, porque as informações são insuficientes, ou contraditórias e que não pode ser completada ou verificada.</a:t>
            </a:r>
          </a:p>
          <a:p>
            <a:endParaRPr lang="pt-BR" sz="1200" dirty="0"/>
          </a:p>
        </p:txBody>
      </p:sp>
      <p:sp>
        <p:nvSpPr>
          <p:cNvPr id="5" name="Retângulo 4"/>
          <p:cNvSpPr/>
          <p:nvPr/>
        </p:nvSpPr>
        <p:spPr>
          <a:xfrm>
            <a:off x="120317" y="577787"/>
            <a:ext cx="4427620" cy="4524315"/>
          </a:xfrm>
          <a:prstGeom prst="rect">
            <a:avLst/>
          </a:prstGeom>
        </p:spPr>
        <p:txBody>
          <a:bodyPr wrap="square">
            <a:spAutoFit/>
          </a:bodyPr>
          <a:lstStyle/>
          <a:p>
            <a:endParaRPr lang="pt-BR" sz="1200" dirty="0"/>
          </a:p>
          <a:p>
            <a:r>
              <a:rPr lang="pt-BR" sz="1200" b="1" dirty="0" smtClean="0">
                <a:solidFill>
                  <a:schemeClr val="tx1"/>
                </a:solidFill>
              </a:rPr>
              <a:t>Causalidade</a:t>
            </a:r>
          </a:p>
          <a:p>
            <a:endParaRPr lang="pt-BR" sz="1200" dirty="0">
              <a:solidFill>
                <a:srgbClr val="FF0000"/>
              </a:solidFill>
            </a:endParaRPr>
          </a:p>
          <a:p>
            <a:r>
              <a:rPr lang="pt-BR" sz="1200" dirty="0"/>
              <a:t>R</a:t>
            </a:r>
            <a:r>
              <a:rPr lang="pt-BR" sz="1200" dirty="0" smtClean="0"/>
              <a:t>elação </a:t>
            </a:r>
            <a:r>
              <a:rPr lang="pt-BR" sz="1200" dirty="0"/>
              <a:t>de causa/efeito entre a intervenção realizada e o evento. Esta relação pode ser classificada como</a:t>
            </a:r>
            <a:r>
              <a:rPr lang="pt-BR" sz="1200" dirty="0" smtClean="0"/>
              <a:t>:</a:t>
            </a:r>
          </a:p>
          <a:p>
            <a:endParaRPr lang="pt-BR" sz="1200" dirty="0"/>
          </a:p>
          <a:p>
            <a:r>
              <a:rPr lang="pt-BR" sz="1200" dirty="0"/>
              <a:t>Definida: evento clínico, incluindo-se anormalidades em testes de laboratório, que ocorre em espaço de tempo plausível, em relação à administração do medicamento e que não pode ser explicado por doença de base, ou por outros medicamentos, ou mesmo substâncias químicas. A resposta da suspensão do uso do medicamento deve ser clinicamente plausível. O evento deve ser farmacológica, ou fenomenologicamente definitivo, usando-se um procedimento de reintrodução satisfatória, se necessário.</a:t>
            </a:r>
          </a:p>
          <a:p>
            <a:endParaRPr lang="pt-BR" sz="1200" dirty="0"/>
          </a:p>
          <a:p>
            <a:r>
              <a:rPr lang="pt-BR" sz="1200" dirty="0"/>
              <a:t>Provável: evento clínico, incluindo-se anormalidades em testes de laboratório, que se apresenta em período de tempo razoável de administração do medicamento, improvável de ser atribuído a uma doença concomitante, ou outros medicamentos, ou substâncias químicas, e que apresenta uma resposta clinicamente razoável à suspensão do uso do medicamento. Informações sobre a reintrodução não são necessárias para completar esta definição</a:t>
            </a:r>
            <a:r>
              <a:rPr lang="pt-BR" sz="1200" dirty="0" smtClean="0"/>
              <a:t>.</a:t>
            </a:r>
            <a:endParaRPr lang="pt-BR" sz="1200" dirty="0"/>
          </a:p>
        </p:txBody>
      </p:sp>
      <p:sp>
        <p:nvSpPr>
          <p:cNvPr id="6" name="Retângulo 5"/>
          <p:cNvSpPr/>
          <p:nvPr/>
        </p:nvSpPr>
        <p:spPr>
          <a:xfrm>
            <a:off x="3518676" y="77231"/>
            <a:ext cx="2130711" cy="307777"/>
          </a:xfrm>
          <a:prstGeom prst="rect">
            <a:avLst/>
          </a:prstGeom>
        </p:spPr>
        <p:txBody>
          <a:bodyPr wrap="none">
            <a:spAutoFit/>
          </a:bodyPr>
          <a:lstStyle/>
          <a:p>
            <a:r>
              <a:rPr lang="pt-BR" b="1" dirty="0"/>
              <a:t>Conteúdo do glossário</a:t>
            </a:r>
          </a:p>
        </p:txBody>
      </p:sp>
      <p:cxnSp>
        <p:nvCxnSpPr>
          <p:cNvPr id="8" name="Conector reto 7"/>
          <p:cNvCxnSpPr/>
          <p:nvPr/>
        </p:nvCxnSpPr>
        <p:spPr>
          <a:xfrm>
            <a:off x="4547937" y="577787"/>
            <a:ext cx="0" cy="5149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747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20317" y="577787"/>
            <a:ext cx="4427620" cy="2862322"/>
          </a:xfrm>
          <a:prstGeom prst="rect">
            <a:avLst/>
          </a:prstGeom>
        </p:spPr>
        <p:txBody>
          <a:bodyPr wrap="square">
            <a:spAutoFit/>
          </a:bodyPr>
          <a:lstStyle/>
          <a:p>
            <a:r>
              <a:rPr lang="pt-BR" sz="1200" b="1" dirty="0">
                <a:solidFill>
                  <a:schemeClr val="tx1"/>
                </a:solidFill>
              </a:rPr>
              <a:t>Frequência</a:t>
            </a:r>
          </a:p>
          <a:p>
            <a:endParaRPr lang="pt-BR" sz="1200" dirty="0"/>
          </a:p>
          <a:p>
            <a:r>
              <a:rPr lang="pt-BR" sz="1200" dirty="0"/>
              <a:t>Quanto à frequência, os eventos adversos são considerados como: </a:t>
            </a:r>
            <a:endParaRPr lang="pt-BR" sz="1200" dirty="0" smtClean="0"/>
          </a:p>
          <a:p>
            <a:endParaRPr lang="pt-BR" sz="1200" dirty="0" smtClean="0"/>
          </a:p>
          <a:p>
            <a:r>
              <a:rPr lang="pt-BR" sz="1200" dirty="0" smtClean="0"/>
              <a:t>Muito comuns: quando </a:t>
            </a:r>
            <a:r>
              <a:rPr lang="pt-BR" sz="1200" dirty="0"/>
              <a:t>a frequência é maior ou igual a </a:t>
            </a:r>
            <a:r>
              <a:rPr lang="pt-BR" sz="1200" dirty="0" smtClean="0"/>
              <a:t>10,00%.</a:t>
            </a:r>
          </a:p>
          <a:p>
            <a:endParaRPr lang="pt-BR" sz="1200" dirty="0" smtClean="0"/>
          </a:p>
          <a:p>
            <a:r>
              <a:rPr lang="pt-BR" sz="1200" dirty="0" smtClean="0"/>
              <a:t>Comuns</a:t>
            </a:r>
            <a:r>
              <a:rPr lang="pt-BR" sz="1200" dirty="0"/>
              <a:t>:</a:t>
            </a:r>
            <a:r>
              <a:rPr lang="pt-BR" sz="1200" dirty="0" smtClean="0"/>
              <a:t> </a:t>
            </a:r>
            <a:r>
              <a:rPr lang="pt-BR" sz="1200" dirty="0"/>
              <a:t>maior ou igual a 1,00% e menor que 10,00</a:t>
            </a:r>
            <a:r>
              <a:rPr lang="pt-BR" sz="1200" dirty="0" smtClean="0"/>
              <a:t>%.</a:t>
            </a:r>
          </a:p>
          <a:p>
            <a:endParaRPr lang="pt-BR" sz="1200" dirty="0"/>
          </a:p>
          <a:p>
            <a:r>
              <a:rPr lang="pt-BR" sz="1200" dirty="0" smtClean="0"/>
              <a:t>Incomuns</a:t>
            </a:r>
            <a:r>
              <a:rPr lang="pt-BR" sz="1200" dirty="0"/>
              <a:t>:</a:t>
            </a:r>
            <a:r>
              <a:rPr lang="pt-BR" sz="1200" dirty="0" smtClean="0"/>
              <a:t> </a:t>
            </a:r>
            <a:r>
              <a:rPr lang="pt-BR" sz="1200" dirty="0"/>
              <a:t>maior ou igual a 0,10% e menor que 1,00</a:t>
            </a:r>
            <a:r>
              <a:rPr lang="pt-BR" sz="1200" dirty="0" smtClean="0"/>
              <a:t>%.</a:t>
            </a:r>
          </a:p>
          <a:p>
            <a:endParaRPr lang="pt-BR" sz="1200" dirty="0"/>
          </a:p>
          <a:p>
            <a:r>
              <a:rPr lang="pt-BR" sz="1200" dirty="0" smtClean="0"/>
              <a:t>Raros</a:t>
            </a:r>
            <a:r>
              <a:rPr lang="pt-BR" sz="1200" dirty="0"/>
              <a:t>:</a:t>
            </a:r>
            <a:r>
              <a:rPr lang="pt-BR" sz="1200" dirty="0" smtClean="0"/>
              <a:t> </a:t>
            </a:r>
            <a:r>
              <a:rPr lang="pt-BR" sz="1200" dirty="0"/>
              <a:t>maior ou igual a 0,01% e menor que </a:t>
            </a:r>
            <a:r>
              <a:rPr lang="pt-BR" sz="1200" dirty="0" smtClean="0"/>
              <a:t>0,10%.</a:t>
            </a:r>
          </a:p>
          <a:p>
            <a:endParaRPr lang="pt-BR" sz="1200" dirty="0"/>
          </a:p>
          <a:p>
            <a:r>
              <a:rPr lang="pt-BR" sz="1200" dirty="0" smtClean="0"/>
              <a:t>Muito raros: </a:t>
            </a:r>
            <a:r>
              <a:rPr lang="pt-BR" sz="1200" dirty="0"/>
              <a:t>menor que 0,01%.</a:t>
            </a:r>
          </a:p>
        </p:txBody>
      </p:sp>
      <p:sp>
        <p:nvSpPr>
          <p:cNvPr id="6" name="Retângulo 5"/>
          <p:cNvSpPr/>
          <p:nvPr/>
        </p:nvSpPr>
        <p:spPr>
          <a:xfrm>
            <a:off x="3518676" y="77231"/>
            <a:ext cx="2130711" cy="307777"/>
          </a:xfrm>
          <a:prstGeom prst="rect">
            <a:avLst/>
          </a:prstGeom>
        </p:spPr>
        <p:txBody>
          <a:bodyPr wrap="none">
            <a:spAutoFit/>
          </a:bodyPr>
          <a:lstStyle/>
          <a:p>
            <a:r>
              <a:rPr lang="pt-BR" b="1" dirty="0"/>
              <a:t>Conteúdo do glossário</a:t>
            </a:r>
          </a:p>
        </p:txBody>
      </p:sp>
      <p:cxnSp>
        <p:nvCxnSpPr>
          <p:cNvPr id="8" name="Conector reto 7"/>
          <p:cNvCxnSpPr/>
          <p:nvPr/>
        </p:nvCxnSpPr>
        <p:spPr>
          <a:xfrm>
            <a:off x="4547937" y="577787"/>
            <a:ext cx="0" cy="5149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5113483" y="2048506"/>
            <a:ext cx="3568619" cy="12213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colocar aqui alguma imagem que remeta a gráfico de frequência.</a:t>
            </a:r>
            <a:endParaRPr lang="pt-BR" dirty="0">
              <a:solidFill>
                <a:schemeClr val="tx1"/>
              </a:solidFill>
            </a:endParaRPr>
          </a:p>
        </p:txBody>
      </p:sp>
    </p:spTree>
    <p:extLst>
      <p:ext uri="{BB962C8B-B14F-4D97-AF65-F5344CB8AC3E}">
        <p14:creationId xmlns:p14="http://schemas.microsoft.com/office/powerpoint/2010/main" val="46729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20317" y="577787"/>
            <a:ext cx="4427620" cy="2123658"/>
          </a:xfrm>
          <a:prstGeom prst="rect">
            <a:avLst/>
          </a:prstGeom>
        </p:spPr>
        <p:txBody>
          <a:bodyPr wrap="square">
            <a:spAutoFit/>
          </a:bodyPr>
          <a:lstStyle/>
          <a:p>
            <a:r>
              <a:rPr lang="pt-BR" sz="1200" b="1" dirty="0" smtClean="0"/>
              <a:t>Previsibilidade</a:t>
            </a:r>
          </a:p>
          <a:p>
            <a:endParaRPr lang="pt-BR" sz="1200" b="1" dirty="0"/>
          </a:p>
          <a:p>
            <a:r>
              <a:rPr lang="pt-BR" sz="1200" dirty="0" smtClean="0"/>
              <a:t>Eventos adversos previstos: </a:t>
            </a:r>
            <a:r>
              <a:rPr lang="pt-BR" sz="1200" dirty="0"/>
              <a:t>são aqueles que já estão descritos anteriormente na brochura do investigador/bula ou no protocolo da pesquisa. </a:t>
            </a:r>
            <a:endParaRPr lang="pt-BR" sz="1200" dirty="0" smtClean="0"/>
          </a:p>
          <a:p>
            <a:endParaRPr lang="pt-BR" sz="1200" dirty="0"/>
          </a:p>
          <a:p>
            <a:r>
              <a:rPr lang="pt-BR" sz="1200" dirty="0" smtClean="0"/>
              <a:t>Eventos adversos imprevistos: são aqueles </a:t>
            </a:r>
            <a:r>
              <a:rPr lang="pt-BR" sz="1200" dirty="0"/>
              <a:t>que ainda não </a:t>
            </a:r>
            <a:r>
              <a:rPr lang="pt-BR" sz="1200" dirty="0" smtClean="0"/>
              <a:t>estão descritos, </a:t>
            </a:r>
            <a:r>
              <a:rPr lang="pt-BR" sz="1200" dirty="0"/>
              <a:t>incluindo eventos que possam ser sintomaticamente e </a:t>
            </a:r>
            <a:r>
              <a:rPr lang="pt-BR" sz="1200" dirty="0" err="1"/>
              <a:t>fisiopatologicamente</a:t>
            </a:r>
            <a:r>
              <a:rPr lang="pt-BR" sz="1200" dirty="0"/>
              <a:t> relacionados a outro já descrito, mas que diferem desse evento pelo grau de gravidade e especificidade.</a:t>
            </a:r>
          </a:p>
        </p:txBody>
      </p:sp>
      <p:sp>
        <p:nvSpPr>
          <p:cNvPr id="6" name="Retângulo 5"/>
          <p:cNvSpPr/>
          <p:nvPr/>
        </p:nvSpPr>
        <p:spPr>
          <a:xfrm>
            <a:off x="3518676" y="77231"/>
            <a:ext cx="2130711" cy="307777"/>
          </a:xfrm>
          <a:prstGeom prst="rect">
            <a:avLst/>
          </a:prstGeom>
        </p:spPr>
        <p:txBody>
          <a:bodyPr wrap="none">
            <a:spAutoFit/>
          </a:bodyPr>
          <a:lstStyle/>
          <a:p>
            <a:r>
              <a:rPr lang="pt-BR" b="1" dirty="0"/>
              <a:t>Conteúdo do glossário</a:t>
            </a:r>
          </a:p>
        </p:txBody>
      </p:sp>
      <p:cxnSp>
        <p:nvCxnSpPr>
          <p:cNvPr id="8" name="Conector reto 7"/>
          <p:cNvCxnSpPr/>
          <p:nvPr/>
        </p:nvCxnSpPr>
        <p:spPr>
          <a:xfrm>
            <a:off x="4547937" y="577787"/>
            <a:ext cx="0" cy="5149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5113483" y="2048506"/>
            <a:ext cx="3568619" cy="12213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colocar aqui uma imagem de bula vetorizada.</a:t>
            </a:r>
            <a:endParaRPr lang="pt-BR" dirty="0">
              <a:solidFill>
                <a:schemeClr val="tx1"/>
              </a:solidFill>
            </a:endParaRPr>
          </a:p>
        </p:txBody>
      </p:sp>
    </p:spTree>
    <p:extLst>
      <p:ext uri="{BB962C8B-B14F-4D97-AF65-F5344CB8AC3E}">
        <p14:creationId xmlns:p14="http://schemas.microsoft.com/office/powerpoint/2010/main" val="358703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20317" y="577787"/>
            <a:ext cx="4427620" cy="3970318"/>
          </a:xfrm>
          <a:prstGeom prst="rect">
            <a:avLst/>
          </a:prstGeom>
        </p:spPr>
        <p:txBody>
          <a:bodyPr wrap="square">
            <a:spAutoFit/>
          </a:bodyPr>
          <a:lstStyle/>
          <a:p>
            <a:r>
              <a:rPr lang="pt-BR" sz="1200" b="1" dirty="0" smtClean="0"/>
              <a:t>Severidade</a:t>
            </a:r>
          </a:p>
          <a:p>
            <a:endParaRPr lang="pt-BR" sz="1200" dirty="0"/>
          </a:p>
          <a:p>
            <a:r>
              <a:rPr lang="pt-BR" sz="1200" dirty="0"/>
              <a:t>É importante não confundir com gravidade. Em relação a severidade pode-se classificar de acordo com a intensidade das intercorrências verificadas em</a:t>
            </a:r>
            <a:r>
              <a:rPr lang="pt-BR" sz="1200" dirty="0" smtClean="0"/>
              <a:t>:</a:t>
            </a:r>
          </a:p>
          <a:p>
            <a:endParaRPr lang="pt-BR" sz="1200" dirty="0"/>
          </a:p>
          <a:p>
            <a:r>
              <a:rPr lang="pt-BR" sz="1200" dirty="0"/>
              <a:t>Leves: reações de pouca importância e curta duração, podem requerer tratamento, mas não afetam substancialmente a vida normal do participante</a:t>
            </a:r>
            <a:r>
              <a:rPr lang="pt-BR" sz="1200" dirty="0" smtClean="0"/>
              <a:t>.</a:t>
            </a:r>
          </a:p>
          <a:p>
            <a:endParaRPr lang="pt-BR" sz="1200" dirty="0"/>
          </a:p>
          <a:p>
            <a:r>
              <a:rPr lang="pt-BR" sz="1200" dirty="0"/>
              <a:t>Moderadas: alteram a atividade normal do participante, resultam em incapacidade transitória sem sequelas, provocam hospitalização, prolongamento da hospitalização, atenção em serviço de urgência, ou falta ao trabalho ou escola.</a:t>
            </a:r>
          </a:p>
          <a:p>
            <a:endParaRPr lang="pt-BR" sz="1200" dirty="0" smtClean="0"/>
          </a:p>
          <a:p>
            <a:r>
              <a:rPr lang="pt-BR" sz="1200" dirty="0" smtClean="0"/>
              <a:t>Graves</a:t>
            </a:r>
            <a:r>
              <a:rPr lang="pt-BR" sz="1200" dirty="0"/>
              <a:t>: reações que ameaçam diretamente a vida do participante, anomalias congênitas, resultem em incapacidade permanente ou significativa, ou que necessitem de intervenção para prevenir sequelas.</a:t>
            </a:r>
          </a:p>
          <a:p>
            <a:endParaRPr lang="pt-BR" sz="1200" dirty="0" smtClean="0"/>
          </a:p>
          <a:p>
            <a:r>
              <a:rPr lang="pt-BR" sz="1200" dirty="0" smtClean="0"/>
              <a:t>Letais</a:t>
            </a:r>
            <a:r>
              <a:rPr lang="pt-BR" sz="1200" dirty="0"/>
              <a:t>: reações que levam ao óbito.</a:t>
            </a:r>
          </a:p>
        </p:txBody>
      </p:sp>
      <p:sp>
        <p:nvSpPr>
          <p:cNvPr id="6" name="Retângulo 5"/>
          <p:cNvSpPr/>
          <p:nvPr/>
        </p:nvSpPr>
        <p:spPr>
          <a:xfrm>
            <a:off x="3518676" y="77231"/>
            <a:ext cx="2130711" cy="307777"/>
          </a:xfrm>
          <a:prstGeom prst="rect">
            <a:avLst/>
          </a:prstGeom>
        </p:spPr>
        <p:txBody>
          <a:bodyPr wrap="none">
            <a:spAutoFit/>
          </a:bodyPr>
          <a:lstStyle/>
          <a:p>
            <a:r>
              <a:rPr lang="pt-BR" b="1" dirty="0"/>
              <a:t>Conteúdo do glossário</a:t>
            </a:r>
          </a:p>
        </p:txBody>
      </p:sp>
      <p:cxnSp>
        <p:nvCxnSpPr>
          <p:cNvPr id="8" name="Conector reto 7"/>
          <p:cNvCxnSpPr/>
          <p:nvPr/>
        </p:nvCxnSpPr>
        <p:spPr>
          <a:xfrm>
            <a:off x="4547937" y="577787"/>
            <a:ext cx="0" cy="5149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5113483" y="2048506"/>
            <a:ext cx="3568619" cy="12213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colocar aqui algum gráfico com as palavras Leve, Moderada, Grave, Letal.</a:t>
            </a:r>
            <a:endParaRPr lang="pt-BR" dirty="0">
              <a:solidFill>
                <a:schemeClr val="tx1"/>
              </a:solidFill>
            </a:endParaRPr>
          </a:p>
        </p:txBody>
      </p:sp>
    </p:spTree>
    <p:extLst>
      <p:ext uri="{BB962C8B-B14F-4D97-AF65-F5344CB8AC3E}">
        <p14:creationId xmlns:p14="http://schemas.microsoft.com/office/powerpoint/2010/main" val="3054838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8422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19.1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2847" y="959723"/>
            <a:ext cx="8139807"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Conceitos </a:t>
            </a:r>
            <a:r>
              <a:rPr lang="pt-BR" sz="2000" b="1" dirty="0">
                <a:solidFill>
                  <a:srgbClr val="00A9B2"/>
                </a:solidFill>
              </a:rPr>
              <a:t>importantes para o relato de um evento adverso</a:t>
            </a:r>
          </a:p>
        </p:txBody>
      </p:sp>
      <p:sp>
        <p:nvSpPr>
          <p:cNvPr id="400" name="Google Shape;400;p61"/>
          <p:cNvSpPr txBox="1"/>
          <p:nvPr/>
        </p:nvSpPr>
        <p:spPr>
          <a:xfrm>
            <a:off x="787475" y="1490549"/>
            <a:ext cx="7917965" cy="2914375"/>
          </a:xfrm>
          <a:prstGeom prst="rect">
            <a:avLst/>
          </a:prstGeom>
          <a:solidFill>
            <a:schemeClr val="bg1"/>
          </a:solidFill>
          <a:ln>
            <a:noFill/>
          </a:ln>
        </p:spPr>
        <p:txBody>
          <a:bodyPr spcFirstLastPara="1" wrap="square" lIns="91425" tIns="45700" rIns="91425" bIns="45700" anchor="t" anchorCtr="0">
            <a:noAutofit/>
          </a:bodyPr>
          <a:lstStyle/>
          <a:p>
            <a:pPr algn="ctr"/>
            <a:r>
              <a:rPr lang="pt-BR" sz="1200" dirty="0">
                <a:solidFill>
                  <a:srgbClr val="808284"/>
                </a:solidFill>
              </a:rPr>
              <a:t> </a:t>
            </a:r>
            <a:r>
              <a:rPr lang="pt-BR" sz="1200" dirty="0" smtClean="0">
                <a:solidFill>
                  <a:srgbClr val="808284"/>
                </a:solidFill>
              </a:rPr>
              <a:t>Para </a:t>
            </a:r>
            <a:r>
              <a:rPr lang="pt-BR" sz="1200" dirty="0">
                <a:solidFill>
                  <a:srgbClr val="808284"/>
                </a:solidFill>
              </a:rPr>
              <a:t>realizar </a:t>
            </a:r>
            <a:r>
              <a:rPr lang="pt-BR" sz="1200" dirty="0" smtClean="0">
                <a:solidFill>
                  <a:srgbClr val="808284"/>
                </a:solidFill>
              </a:rPr>
              <a:t>relatos </a:t>
            </a:r>
            <a:r>
              <a:rPr lang="pt-BR" sz="1200" dirty="0">
                <a:solidFill>
                  <a:srgbClr val="808284"/>
                </a:solidFill>
              </a:rPr>
              <a:t>de </a:t>
            </a:r>
            <a:r>
              <a:rPr lang="pt-BR" sz="1200" dirty="0" smtClean="0">
                <a:solidFill>
                  <a:srgbClr val="808284"/>
                </a:solidFill>
              </a:rPr>
              <a:t>eventos adversos, o pesquisador deve avaliar alguns conceitos. </a:t>
            </a:r>
            <a:endParaRPr lang="pt-B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Google Shape;401;p61">
            <a:extLst>
              <a:ext uri="{FF2B5EF4-FFF2-40B4-BE49-F238E27FC236}">
                <a16:creationId xmlns="" xmlns:a16="http://schemas.microsoft.com/office/drawing/2014/main" id="{9D01709D-51A5-764D-B320-23B8814D1755}"/>
              </a:ext>
            </a:extLst>
          </p:cNvPr>
          <p:cNvSpPr txBox="1"/>
          <p:nvPr/>
        </p:nvSpPr>
        <p:spPr>
          <a:xfrm>
            <a:off x="1973178" y="1962518"/>
            <a:ext cx="6497053" cy="355084"/>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 e aprenda sobre dados para relato.</a:t>
            </a:r>
            <a:endParaRPr lang="pt-BR" sz="1200" b="1" dirty="0">
              <a:solidFill>
                <a:srgbClr val="FECE22"/>
              </a:solidFill>
            </a:endParaRPr>
          </a:p>
        </p:txBody>
      </p:sp>
      <p:pic>
        <p:nvPicPr>
          <p:cNvPr id="8194" name="Picture 2" descr="Vocabulary line icon. Book glossary sign. Quality design elements. Technology vocabulary button. Editable stroke. Vector"/>
          <p:cNvPicPr>
            <a:picLocks noChangeAspect="1" noChangeArrowheads="1"/>
          </p:cNvPicPr>
          <p:nvPr/>
        </p:nvPicPr>
        <p:blipFill rotWithShape="1">
          <a:blip r:embed="rId5">
            <a:extLst>
              <a:ext uri="{28A0092B-C50C-407E-A947-70E740481C1C}">
                <a14:useLocalDpi xmlns:a14="http://schemas.microsoft.com/office/drawing/2010/main" val="0"/>
              </a:ext>
            </a:extLst>
          </a:blip>
          <a:srcRect l="8362" r="5432"/>
          <a:stretch/>
        </p:blipFill>
        <p:spPr bwMode="auto">
          <a:xfrm>
            <a:off x="1696453" y="2252145"/>
            <a:ext cx="6100010" cy="322645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2508817" y="2420324"/>
            <a:ext cx="546844" cy="584775"/>
          </a:xfrm>
          <a:prstGeom prst="rect">
            <a:avLst/>
          </a:prstGeom>
          <a:solidFill>
            <a:schemeClr val="bg1"/>
          </a:solidFill>
        </p:spPr>
        <p:txBody>
          <a:bodyPr wrap="square" rtlCol="0">
            <a:spAutoFit/>
          </a:bodyPr>
          <a:lstStyle/>
          <a:p>
            <a:r>
              <a:rPr lang="pt-BR" sz="3200" b="1" dirty="0" smtClean="0">
                <a:solidFill>
                  <a:schemeClr val="bg1">
                    <a:lumMod val="65000"/>
                  </a:schemeClr>
                </a:solidFill>
              </a:rPr>
              <a:t>C</a:t>
            </a:r>
            <a:endParaRPr lang="pt-BR" sz="3200" b="1" dirty="0">
              <a:solidFill>
                <a:schemeClr val="bg1">
                  <a:lumMod val="65000"/>
                </a:schemeClr>
              </a:solidFill>
            </a:endParaRPr>
          </a:p>
        </p:txBody>
      </p:sp>
      <p:sp>
        <p:nvSpPr>
          <p:cNvPr id="22" name="CaixaDeTexto 21"/>
          <p:cNvSpPr txBox="1"/>
          <p:nvPr/>
        </p:nvSpPr>
        <p:spPr>
          <a:xfrm>
            <a:off x="6513346" y="2366745"/>
            <a:ext cx="546844" cy="584775"/>
          </a:xfrm>
          <a:prstGeom prst="rect">
            <a:avLst/>
          </a:prstGeom>
          <a:solidFill>
            <a:schemeClr val="bg1"/>
          </a:solidFill>
        </p:spPr>
        <p:txBody>
          <a:bodyPr wrap="square" rtlCol="0">
            <a:spAutoFit/>
          </a:bodyPr>
          <a:lstStyle/>
          <a:p>
            <a:r>
              <a:rPr lang="pt-BR" sz="3200" b="1" dirty="0">
                <a:solidFill>
                  <a:schemeClr val="bg1">
                    <a:lumMod val="65000"/>
                  </a:schemeClr>
                </a:solidFill>
              </a:rPr>
              <a:t>F</a:t>
            </a:r>
          </a:p>
        </p:txBody>
      </p:sp>
      <p:sp>
        <p:nvSpPr>
          <p:cNvPr id="23" name="CaixaDeTexto 22"/>
          <p:cNvSpPr txBox="1"/>
          <p:nvPr/>
        </p:nvSpPr>
        <p:spPr>
          <a:xfrm>
            <a:off x="7116207" y="4239495"/>
            <a:ext cx="546844" cy="584775"/>
          </a:xfrm>
          <a:prstGeom prst="rect">
            <a:avLst/>
          </a:prstGeom>
          <a:solidFill>
            <a:schemeClr val="bg1"/>
          </a:solidFill>
        </p:spPr>
        <p:txBody>
          <a:bodyPr wrap="square" rtlCol="0">
            <a:spAutoFit/>
          </a:bodyPr>
          <a:lstStyle/>
          <a:p>
            <a:r>
              <a:rPr lang="pt-BR" sz="3200" b="1" dirty="0">
                <a:solidFill>
                  <a:schemeClr val="bg1">
                    <a:lumMod val="65000"/>
                  </a:schemeClr>
                </a:solidFill>
              </a:rPr>
              <a:t>P</a:t>
            </a:r>
          </a:p>
        </p:txBody>
      </p:sp>
      <p:sp>
        <p:nvSpPr>
          <p:cNvPr id="24" name="CaixaDeTexto 23"/>
          <p:cNvSpPr txBox="1"/>
          <p:nvPr/>
        </p:nvSpPr>
        <p:spPr>
          <a:xfrm>
            <a:off x="1961973" y="4139126"/>
            <a:ext cx="546844" cy="584775"/>
          </a:xfrm>
          <a:prstGeom prst="rect">
            <a:avLst/>
          </a:prstGeom>
          <a:solidFill>
            <a:schemeClr val="bg1"/>
          </a:solidFill>
        </p:spPr>
        <p:txBody>
          <a:bodyPr wrap="square" rtlCol="0">
            <a:spAutoFit/>
          </a:bodyPr>
          <a:lstStyle/>
          <a:p>
            <a:r>
              <a:rPr lang="pt-BR" sz="3200" b="1" dirty="0">
                <a:solidFill>
                  <a:schemeClr val="bg1">
                    <a:lumMod val="65000"/>
                  </a:schemeClr>
                </a:solidFill>
              </a:rPr>
              <a:t>S</a:t>
            </a:r>
          </a:p>
        </p:txBody>
      </p:sp>
      <p:sp>
        <p:nvSpPr>
          <p:cNvPr id="25" name="CaixaDeTexto 24"/>
          <p:cNvSpPr txBox="1"/>
          <p:nvPr/>
        </p:nvSpPr>
        <p:spPr>
          <a:xfrm>
            <a:off x="4345906" y="5010983"/>
            <a:ext cx="546844" cy="307777"/>
          </a:xfrm>
          <a:prstGeom prst="rect">
            <a:avLst/>
          </a:prstGeom>
          <a:solidFill>
            <a:schemeClr val="bg1"/>
          </a:solidFill>
        </p:spPr>
        <p:txBody>
          <a:bodyPr wrap="square" rtlCol="0">
            <a:spAutoFit/>
          </a:bodyPr>
          <a:lstStyle/>
          <a:p>
            <a:endParaRPr lang="pt-BR" b="1" dirty="0">
              <a:solidFill>
                <a:srgbClr val="FF0000"/>
              </a:solidFill>
            </a:endParaRPr>
          </a:p>
        </p:txBody>
      </p:sp>
      <p:sp>
        <p:nvSpPr>
          <p:cNvPr id="27" name="CaixaDeTexto 26"/>
          <p:cNvSpPr txBox="1"/>
          <p:nvPr/>
        </p:nvSpPr>
        <p:spPr>
          <a:xfrm>
            <a:off x="4066082" y="3961022"/>
            <a:ext cx="1189564" cy="307777"/>
          </a:xfrm>
          <a:prstGeom prst="rect">
            <a:avLst/>
          </a:prstGeom>
          <a:solidFill>
            <a:schemeClr val="bg1"/>
          </a:solidFill>
        </p:spPr>
        <p:txBody>
          <a:bodyPr wrap="square" rtlCol="0">
            <a:spAutoFit/>
          </a:bodyPr>
          <a:lstStyle/>
          <a:p>
            <a:pPr algn="ctr"/>
            <a:r>
              <a:rPr lang="pt-BR" b="1" dirty="0" smtClean="0">
                <a:solidFill>
                  <a:schemeClr val="accent1">
                    <a:lumMod val="75000"/>
                  </a:schemeClr>
                </a:solidFill>
              </a:rPr>
              <a:t>AZ</a:t>
            </a:r>
            <a:endParaRPr lang="pt-BR" b="1" dirty="0">
              <a:solidFill>
                <a:schemeClr val="accent1">
                  <a:lumMod val="75000"/>
                </a:schemeClr>
              </a:solidFill>
            </a:endParaRPr>
          </a:p>
        </p:txBody>
      </p:sp>
      <p:sp>
        <p:nvSpPr>
          <p:cNvPr id="28"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19.1</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43406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8422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Imagem</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20</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2847" y="959723"/>
            <a:ext cx="8139807"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Dados </a:t>
            </a:r>
            <a:r>
              <a:rPr lang="pt-BR" sz="2000" b="1" dirty="0">
                <a:solidFill>
                  <a:srgbClr val="00A9B2"/>
                </a:solidFill>
              </a:rPr>
              <a:t>para o relato de um evento adverso</a:t>
            </a:r>
          </a:p>
        </p:txBody>
      </p:sp>
      <p:sp>
        <p:nvSpPr>
          <p:cNvPr id="400" name="Google Shape;400;p61"/>
          <p:cNvSpPr txBox="1"/>
          <p:nvPr/>
        </p:nvSpPr>
        <p:spPr>
          <a:xfrm>
            <a:off x="879669" y="1541010"/>
            <a:ext cx="3399516"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Agora que </a:t>
            </a:r>
            <a:r>
              <a:rPr lang="pt-BR" sz="1200" dirty="0">
                <a:solidFill>
                  <a:srgbClr val="808284"/>
                </a:solidFill>
              </a:rPr>
              <a:t>você já sabe os </a:t>
            </a:r>
            <a:r>
              <a:rPr lang="pt-BR" sz="1200" dirty="0" smtClean="0">
                <a:solidFill>
                  <a:srgbClr val="808284"/>
                </a:solidFill>
              </a:rPr>
              <a:t>conceitos para fazer um relato, veja quais são </a:t>
            </a:r>
            <a:r>
              <a:rPr lang="pt-BR" sz="1200" dirty="0">
                <a:solidFill>
                  <a:srgbClr val="808284"/>
                </a:solidFill>
              </a:rPr>
              <a:t>os dados </a:t>
            </a:r>
            <a:r>
              <a:rPr lang="pt-BR" sz="1200" dirty="0" smtClean="0">
                <a:solidFill>
                  <a:srgbClr val="808284"/>
                </a:solidFill>
              </a:rPr>
              <a:t>que devem constar na </a:t>
            </a:r>
            <a:r>
              <a:rPr lang="pt-BR" sz="1200" dirty="0">
                <a:solidFill>
                  <a:srgbClr val="808284"/>
                </a:solidFill>
              </a:rPr>
              <a:t>ficha para o </a:t>
            </a:r>
            <a:r>
              <a:rPr lang="pt-BR" sz="1200" dirty="0" smtClean="0">
                <a:solidFill>
                  <a:srgbClr val="808284"/>
                </a:solidFill>
              </a:rPr>
              <a:t>relato.</a:t>
            </a:r>
            <a:endParaRPr lang="pt-B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Google Shape;401;p61">
            <a:extLst>
              <a:ext uri="{FF2B5EF4-FFF2-40B4-BE49-F238E27FC236}">
                <a16:creationId xmlns="" xmlns:a16="http://schemas.microsoft.com/office/drawing/2014/main" id="{9D01709D-51A5-764D-B320-23B8814D1755}"/>
              </a:ext>
            </a:extLst>
          </p:cNvPr>
          <p:cNvSpPr txBox="1"/>
          <p:nvPr/>
        </p:nvSpPr>
        <p:spPr>
          <a:xfrm>
            <a:off x="879670" y="2386249"/>
            <a:ext cx="3399516" cy="355084"/>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imagem e veja um exemplo de ficha. Depois, clique no Saiba Mais.</a:t>
            </a:r>
            <a:endParaRPr lang="pt-BR" sz="1200" b="1" dirty="0">
              <a:solidFill>
                <a:srgbClr val="FECE22"/>
              </a:solidFill>
            </a:endParaRPr>
          </a:p>
        </p:txBody>
      </p:sp>
      <p:sp>
        <p:nvSpPr>
          <p:cNvPr id="25" name="CaixaDeTexto 24"/>
          <p:cNvSpPr txBox="1"/>
          <p:nvPr/>
        </p:nvSpPr>
        <p:spPr>
          <a:xfrm>
            <a:off x="4345906" y="5010983"/>
            <a:ext cx="546844" cy="307777"/>
          </a:xfrm>
          <a:prstGeom prst="rect">
            <a:avLst/>
          </a:prstGeom>
          <a:solidFill>
            <a:schemeClr val="bg1"/>
          </a:solidFill>
        </p:spPr>
        <p:txBody>
          <a:bodyPr wrap="square" rtlCol="0">
            <a:spAutoFit/>
          </a:bodyPr>
          <a:lstStyle/>
          <a:p>
            <a:endParaRPr lang="pt-BR" b="1" dirty="0">
              <a:solidFill>
                <a:srgbClr val="FF0000"/>
              </a:solidFill>
            </a:endParaRPr>
          </a:p>
        </p:txBody>
      </p:sp>
      <p:sp>
        <p:nvSpPr>
          <p:cNvPr id="28"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18</a:t>
            </a:r>
            <a:endParaRPr sz="1200" b="0" i="0" u="none" strike="noStrike" cap="none" dirty="0">
              <a:solidFill>
                <a:schemeClr val="lt1"/>
              </a:solidFill>
              <a:latin typeface="Arial"/>
              <a:ea typeface="Arial"/>
              <a:cs typeface="Arial"/>
              <a:sym typeface="Arial"/>
            </a:endParaRPr>
          </a:p>
        </p:txBody>
      </p:sp>
      <p:grpSp>
        <p:nvGrpSpPr>
          <p:cNvPr id="26" name="Grupo 25"/>
          <p:cNvGrpSpPr/>
          <p:nvPr/>
        </p:nvGrpSpPr>
        <p:grpSpPr>
          <a:xfrm>
            <a:off x="1169053" y="3367544"/>
            <a:ext cx="2017325" cy="829741"/>
            <a:chOff x="817803" y="4272812"/>
            <a:chExt cx="2054671" cy="961774"/>
          </a:xfrm>
        </p:grpSpPr>
        <p:sp>
          <p:nvSpPr>
            <p:cNvPr id="29" name="Retângulo 28"/>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30"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Retângulo 30"/>
          <p:cNvSpPr/>
          <p:nvPr/>
        </p:nvSpPr>
        <p:spPr>
          <a:xfrm>
            <a:off x="4484859" y="1835174"/>
            <a:ext cx="3568619" cy="240687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colocar aqui uma imagem que remeta a uma ficha de preenchimento.</a:t>
            </a:r>
          </a:p>
          <a:p>
            <a:pPr algn="ctr"/>
            <a:endParaRPr lang="pt-BR" dirty="0">
              <a:solidFill>
                <a:schemeClr val="tx1"/>
              </a:solidFill>
            </a:endParaRPr>
          </a:p>
          <a:p>
            <a:pPr algn="ctr"/>
            <a:r>
              <a:rPr lang="pt-BR" dirty="0" smtClean="0">
                <a:solidFill>
                  <a:schemeClr val="tx1"/>
                </a:solidFill>
              </a:rPr>
              <a:t>Após o clique ela abre em tamanho maior e mostra os dados que estão no slide a seguir.</a:t>
            </a:r>
          </a:p>
          <a:p>
            <a:pPr algn="ctr"/>
            <a:endParaRPr lang="pt-BR" dirty="0">
              <a:solidFill>
                <a:schemeClr val="tx1"/>
              </a:solidFill>
            </a:endParaRPr>
          </a:p>
          <a:p>
            <a:pPr algn="ctr"/>
            <a:r>
              <a:rPr lang="pt-BR" dirty="0" smtClean="0">
                <a:solidFill>
                  <a:schemeClr val="tx1"/>
                </a:solidFill>
              </a:rPr>
              <a:t>Deve ter um aspecto de ficha cadastral.</a:t>
            </a:r>
            <a:endParaRPr lang="pt-BR" dirty="0">
              <a:solidFill>
                <a:schemeClr val="tx1"/>
              </a:solidFill>
            </a:endParaRPr>
          </a:p>
        </p:txBody>
      </p:sp>
    </p:spTree>
    <p:extLst>
      <p:ext uri="{BB962C8B-B14F-4D97-AF65-F5344CB8AC3E}">
        <p14:creationId xmlns:p14="http://schemas.microsoft.com/office/powerpoint/2010/main" val="1275915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90750" y="0"/>
            <a:ext cx="8832933" cy="1264046"/>
          </a:xfrm>
        </p:spPr>
        <p:txBody>
          <a:bodyPr/>
          <a:lstStyle/>
          <a:p>
            <a:r>
              <a:rPr lang="pt-BR" sz="1400" b="1" dirty="0" smtClean="0">
                <a:solidFill>
                  <a:schemeClr val="tx1"/>
                </a:solidFill>
              </a:rPr>
              <a:t>Conteúdo da ficha</a:t>
            </a:r>
          </a:p>
          <a:p>
            <a:endParaRPr lang="pt-BR" sz="1400" dirty="0">
              <a:solidFill>
                <a:schemeClr val="tx1"/>
              </a:solidFill>
            </a:endParaRPr>
          </a:p>
          <a:p>
            <a:r>
              <a:rPr lang="bg-BG" sz="1400" dirty="0" smtClean="0"/>
              <a:t>•</a:t>
            </a:r>
            <a:r>
              <a:rPr lang="es-ES" sz="1400" dirty="0" smtClean="0"/>
              <a:t> </a:t>
            </a:r>
            <a:r>
              <a:rPr lang="pt-BR" sz="1400" dirty="0" smtClean="0">
                <a:solidFill>
                  <a:schemeClr val="tx1"/>
                </a:solidFill>
              </a:rPr>
              <a:t>Nome </a:t>
            </a:r>
            <a:r>
              <a:rPr lang="pt-BR" sz="1400" dirty="0">
                <a:solidFill>
                  <a:schemeClr val="tx1"/>
                </a:solidFill>
              </a:rPr>
              <a:t>do evento</a:t>
            </a:r>
          </a:p>
          <a:p>
            <a:r>
              <a:rPr lang="bg-BG" sz="1400" dirty="0" smtClean="0"/>
              <a:t>•</a:t>
            </a:r>
            <a:r>
              <a:rPr lang="es-ES" sz="1400" dirty="0" smtClean="0"/>
              <a:t> </a:t>
            </a:r>
            <a:r>
              <a:rPr lang="pt-BR" sz="1400" dirty="0" smtClean="0">
                <a:solidFill>
                  <a:schemeClr val="tx1"/>
                </a:solidFill>
              </a:rPr>
              <a:t>Data </a:t>
            </a:r>
            <a:r>
              <a:rPr lang="pt-BR" sz="1400" dirty="0">
                <a:solidFill>
                  <a:schemeClr val="tx1"/>
                </a:solidFill>
              </a:rPr>
              <a:t>de início</a:t>
            </a:r>
          </a:p>
          <a:p>
            <a:r>
              <a:rPr lang="bg-BG" sz="1400" dirty="0" smtClean="0"/>
              <a:t>•</a:t>
            </a:r>
            <a:r>
              <a:rPr lang="es-ES" sz="1400" dirty="0" smtClean="0"/>
              <a:t> </a:t>
            </a:r>
            <a:r>
              <a:rPr lang="pt-BR" sz="1400" dirty="0" smtClean="0">
                <a:solidFill>
                  <a:schemeClr val="tx1"/>
                </a:solidFill>
              </a:rPr>
              <a:t>Data </a:t>
            </a:r>
            <a:r>
              <a:rPr lang="pt-BR" sz="1400" dirty="0">
                <a:solidFill>
                  <a:schemeClr val="tx1"/>
                </a:solidFill>
              </a:rPr>
              <a:t>de fim (ou se continua)</a:t>
            </a:r>
          </a:p>
          <a:p>
            <a:r>
              <a:rPr lang="bg-BG" sz="1400" dirty="0" smtClean="0"/>
              <a:t>•</a:t>
            </a:r>
            <a:r>
              <a:rPr lang="es-ES" sz="1400" dirty="0" smtClean="0"/>
              <a:t> </a:t>
            </a:r>
            <a:r>
              <a:rPr lang="pt-BR" sz="1400" dirty="0" smtClean="0">
                <a:solidFill>
                  <a:schemeClr val="tx1"/>
                </a:solidFill>
              </a:rPr>
              <a:t>Descrição </a:t>
            </a:r>
            <a:r>
              <a:rPr lang="pt-BR" sz="1400" dirty="0">
                <a:solidFill>
                  <a:schemeClr val="tx1"/>
                </a:solidFill>
              </a:rPr>
              <a:t>do evento</a:t>
            </a:r>
          </a:p>
          <a:p>
            <a:r>
              <a:rPr lang="bg-BG" sz="1400" dirty="0" smtClean="0"/>
              <a:t>•</a:t>
            </a:r>
            <a:r>
              <a:rPr lang="es-ES" sz="1400" dirty="0" smtClean="0"/>
              <a:t> </a:t>
            </a:r>
            <a:r>
              <a:rPr lang="pt-BR" sz="1400" dirty="0" smtClean="0">
                <a:solidFill>
                  <a:schemeClr val="tx1"/>
                </a:solidFill>
              </a:rPr>
              <a:t>Produto </a:t>
            </a:r>
            <a:r>
              <a:rPr lang="pt-BR" sz="1400" dirty="0" err="1">
                <a:solidFill>
                  <a:schemeClr val="tx1"/>
                </a:solidFill>
              </a:rPr>
              <a:t>investigacional</a:t>
            </a:r>
            <a:r>
              <a:rPr lang="pt-BR" sz="1400" dirty="0">
                <a:solidFill>
                  <a:schemeClr val="tx1"/>
                </a:solidFill>
              </a:rPr>
              <a:t> em uso</a:t>
            </a:r>
          </a:p>
          <a:p>
            <a:r>
              <a:rPr lang="bg-BG" sz="1400" dirty="0" smtClean="0"/>
              <a:t>•</a:t>
            </a:r>
            <a:r>
              <a:rPr lang="es-ES" sz="1400" dirty="0" smtClean="0"/>
              <a:t> </a:t>
            </a:r>
            <a:r>
              <a:rPr lang="pt-BR" sz="1400" dirty="0" smtClean="0">
                <a:solidFill>
                  <a:schemeClr val="tx1"/>
                </a:solidFill>
              </a:rPr>
              <a:t>Estudo </a:t>
            </a:r>
            <a:r>
              <a:rPr lang="pt-BR" sz="1400" dirty="0">
                <a:solidFill>
                  <a:schemeClr val="tx1"/>
                </a:solidFill>
              </a:rPr>
              <a:t>em que o </a:t>
            </a:r>
            <a:r>
              <a:rPr lang="pt-BR" sz="1400" dirty="0" smtClean="0">
                <a:solidFill>
                  <a:schemeClr val="tx1"/>
                </a:solidFill>
              </a:rPr>
              <a:t>participante está </a:t>
            </a:r>
            <a:r>
              <a:rPr lang="pt-BR" sz="1400" dirty="0">
                <a:solidFill>
                  <a:schemeClr val="tx1"/>
                </a:solidFill>
              </a:rPr>
              <a:t>incluído</a:t>
            </a:r>
          </a:p>
          <a:p>
            <a:r>
              <a:rPr lang="bg-BG" sz="1400" dirty="0" smtClean="0"/>
              <a:t>•</a:t>
            </a:r>
            <a:r>
              <a:rPr lang="es-ES" sz="1400" dirty="0" smtClean="0"/>
              <a:t> </a:t>
            </a:r>
            <a:r>
              <a:rPr lang="pt-BR" sz="1400" dirty="0" smtClean="0">
                <a:solidFill>
                  <a:schemeClr val="tx1"/>
                </a:solidFill>
              </a:rPr>
              <a:t>Medicações </a:t>
            </a:r>
            <a:r>
              <a:rPr lang="pt-BR" sz="1400" dirty="0">
                <a:solidFill>
                  <a:schemeClr val="tx1"/>
                </a:solidFill>
              </a:rPr>
              <a:t>concomitantes</a:t>
            </a:r>
          </a:p>
          <a:p>
            <a:r>
              <a:rPr lang="bg-BG" sz="1400" dirty="0" smtClean="0"/>
              <a:t>•</a:t>
            </a:r>
            <a:r>
              <a:rPr lang="es-ES" sz="1400" dirty="0" smtClean="0"/>
              <a:t> </a:t>
            </a:r>
            <a:r>
              <a:rPr lang="pt-BR" sz="1400" dirty="0" smtClean="0">
                <a:solidFill>
                  <a:schemeClr val="tx1"/>
                </a:solidFill>
              </a:rPr>
              <a:t>Exames </a:t>
            </a:r>
            <a:r>
              <a:rPr lang="pt-BR" sz="1400" dirty="0">
                <a:solidFill>
                  <a:schemeClr val="tx1"/>
                </a:solidFill>
              </a:rPr>
              <a:t>laboratoriais relevantes</a:t>
            </a:r>
          </a:p>
          <a:p>
            <a:r>
              <a:rPr lang="bg-BG" sz="1400" dirty="0" smtClean="0"/>
              <a:t>•</a:t>
            </a:r>
            <a:r>
              <a:rPr lang="es-ES" sz="1400" dirty="0"/>
              <a:t> </a:t>
            </a:r>
            <a:r>
              <a:rPr lang="pt-BR" sz="1400" dirty="0" smtClean="0">
                <a:solidFill>
                  <a:schemeClr val="tx1"/>
                </a:solidFill>
              </a:rPr>
              <a:t>Classificação </a:t>
            </a:r>
            <a:r>
              <a:rPr lang="pt-BR" sz="1400" dirty="0">
                <a:solidFill>
                  <a:schemeClr val="tx1"/>
                </a:solidFill>
              </a:rPr>
              <a:t>do evento quanto à: gravidade, severidade, causalidade e se era esperado ou não</a:t>
            </a:r>
          </a:p>
          <a:p>
            <a:r>
              <a:rPr lang="bg-BG" sz="1400" dirty="0" smtClean="0"/>
              <a:t>•</a:t>
            </a:r>
            <a:r>
              <a:rPr lang="es-ES" sz="1400" dirty="0" smtClean="0"/>
              <a:t> </a:t>
            </a:r>
            <a:r>
              <a:rPr lang="pt-BR" sz="1400" dirty="0" smtClean="0">
                <a:solidFill>
                  <a:schemeClr val="tx1"/>
                </a:solidFill>
              </a:rPr>
              <a:t>Se </a:t>
            </a:r>
            <a:r>
              <a:rPr lang="pt-BR" sz="1400" dirty="0">
                <a:solidFill>
                  <a:schemeClr val="tx1"/>
                </a:solidFill>
              </a:rPr>
              <a:t>causou interrupção do uso do medicamento do estudo</a:t>
            </a:r>
          </a:p>
          <a:p>
            <a:r>
              <a:rPr lang="bg-BG" sz="1400" dirty="0" smtClean="0"/>
              <a:t>•</a:t>
            </a:r>
            <a:r>
              <a:rPr lang="es-ES" sz="1400" dirty="0" smtClean="0"/>
              <a:t> </a:t>
            </a:r>
            <a:r>
              <a:rPr lang="pt-BR" sz="1400" dirty="0" smtClean="0">
                <a:solidFill>
                  <a:schemeClr val="tx1"/>
                </a:solidFill>
              </a:rPr>
              <a:t>Evolução </a:t>
            </a:r>
            <a:r>
              <a:rPr lang="pt-BR" sz="1400" dirty="0">
                <a:solidFill>
                  <a:schemeClr val="tx1"/>
                </a:solidFill>
              </a:rPr>
              <a:t>após </a:t>
            </a:r>
            <a:r>
              <a:rPr lang="pt-BR" sz="1400" dirty="0" smtClean="0">
                <a:solidFill>
                  <a:schemeClr val="tx1"/>
                </a:solidFill>
              </a:rPr>
              <a:t>reintrodução </a:t>
            </a:r>
            <a:r>
              <a:rPr lang="pt-BR" sz="1400" dirty="0">
                <a:solidFill>
                  <a:schemeClr val="tx1"/>
                </a:solidFill>
              </a:rPr>
              <a:t>do medicamento do estudo</a:t>
            </a:r>
          </a:p>
          <a:p>
            <a:r>
              <a:rPr lang="bg-BG" sz="1400" dirty="0" smtClean="0"/>
              <a:t>•</a:t>
            </a:r>
            <a:r>
              <a:rPr lang="es-ES" sz="1400" dirty="0" smtClean="0"/>
              <a:t> </a:t>
            </a:r>
            <a:r>
              <a:rPr lang="pt-BR" sz="1400" dirty="0" smtClean="0">
                <a:solidFill>
                  <a:schemeClr val="tx1"/>
                </a:solidFill>
              </a:rPr>
              <a:t>Evolução </a:t>
            </a:r>
            <a:r>
              <a:rPr lang="pt-BR" sz="1400" dirty="0">
                <a:solidFill>
                  <a:schemeClr val="tx1"/>
                </a:solidFill>
              </a:rPr>
              <a:t>final do evento</a:t>
            </a:r>
          </a:p>
          <a:p>
            <a:r>
              <a:rPr lang="bg-BG" sz="1400" dirty="0" smtClean="0"/>
              <a:t>•</a:t>
            </a:r>
            <a:r>
              <a:rPr lang="es-ES" sz="1400" dirty="0" smtClean="0"/>
              <a:t> </a:t>
            </a:r>
            <a:r>
              <a:rPr lang="pt-BR" sz="1400" dirty="0" smtClean="0">
                <a:solidFill>
                  <a:schemeClr val="tx1"/>
                </a:solidFill>
              </a:rPr>
              <a:t>Dados </a:t>
            </a:r>
            <a:r>
              <a:rPr lang="pt-BR" sz="1400" dirty="0">
                <a:solidFill>
                  <a:schemeClr val="tx1"/>
                </a:solidFill>
              </a:rPr>
              <a:t>do </a:t>
            </a:r>
            <a:r>
              <a:rPr lang="pt-BR" sz="1400" dirty="0" smtClean="0">
                <a:solidFill>
                  <a:schemeClr val="tx1"/>
                </a:solidFill>
              </a:rPr>
              <a:t>participante : </a:t>
            </a:r>
            <a:r>
              <a:rPr lang="pt-BR" sz="1400" dirty="0">
                <a:solidFill>
                  <a:schemeClr val="tx2">
                    <a:lumMod val="50000"/>
                  </a:schemeClr>
                </a:solidFill>
              </a:rPr>
              <a:t>identificação do participante no estudo (PID</a:t>
            </a:r>
            <a:r>
              <a:rPr lang="pt-BR" sz="1400" dirty="0" smtClean="0">
                <a:solidFill>
                  <a:schemeClr val="tx2">
                    <a:lumMod val="50000"/>
                  </a:schemeClr>
                </a:solidFill>
              </a:rPr>
              <a:t>), </a:t>
            </a:r>
            <a:r>
              <a:rPr lang="pt-BR" sz="1400" dirty="0" smtClean="0">
                <a:solidFill>
                  <a:schemeClr val="tx1"/>
                </a:solidFill>
              </a:rPr>
              <a:t>sexo, </a:t>
            </a:r>
            <a:r>
              <a:rPr lang="pt-BR" sz="1400" dirty="0">
                <a:solidFill>
                  <a:schemeClr val="tx1"/>
                </a:solidFill>
              </a:rPr>
              <a:t>peso e altura</a:t>
            </a:r>
          </a:p>
          <a:p>
            <a:endParaRPr lang="pt-BR" sz="1400" dirty="0">
              <a:solidFill>
                <a:schemeClr val="tx1"/>
              </a:solidFill>
            </a:endParaRPr>
          </a:p>
        </p:txBody>
      </p:sp>
    </p:spTree>
    <p:extLst>
      <p:ext uri="{BB962C8B-B14F-4D97-AF65-F5344CB8AC3E}">
        <p14:creationId xmlns:p14="http://schemas.microsoft.com/office/powerpoint/2010/main" val="289645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8422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Imagem</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20</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2847" y="959723"/>
            <a:ext cx="8139807" cy="1162574"/>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Dados </a:t>
            </a:r>
            <a:r>
              <a:rPr lang="pt-BR" sz="2000" b="1" dirty="0">
                <a:solidFill>
                  <a:srgbClr val="00A9B2"/>
                </a:solidFill>
              </a:rPr>
              <a:t>para o relato de um evento adverso</a:t>
            </a:r>
          </a:p>
        </p:txBody>
      </p:sp>
      <p:sp>
        <p:nvSpPr>
          <p:cNvPr id="400" name="Google Shape;400;p61"/>
          <p:cNvSpPr txBox="1"/>
          <p:nvPr/>
        </p:nvSpPr>
        <p:spPr>
          <a:xfrm>
            <a:off x="879669" y="1541010"/>
            <a:ext cx="3399516"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Agora, </a:t>
            </a:r>
            <a:r>
              <a:rPr lang="pt-BR" sz="1200" dirty="0">
                <a:solidFill>
                  <a:srgbClr val="808284"/>
                </a:solidFill>
              </a:rPr>
              <a:t>que você já sabe os </a:t>
            </a:r>
            <a:r>
              <a:rPr lang="pt-BR" sz="1200" dirty="0" smtClean="0">
                <a:solidFill>
                  <a:srgbClr val="808284"/>
                </a:solidFill>
              </a:rPr>
              <a:t>conceitos para fazer um relato, veja quais são </a:t>
            </a:r>
            <a:r>
              <a:rPr lang="pt-BR" sz="1200" dirty="0">
                <a:solidFill>
                  <a:srgbClr val="808284"/>
                </a:solidFill>
              </a:rPr>
              <a:t>os dados </a:t>
            </a:r>
            <a:r>
              <a:rPr lang="pt-BR" sz="1200" dirty="0" smtClean="0">
                <a:solidFill>
                  <a:srgbClr val="808284"/>
                </a:solidFill>
              </a:rPr>
              <a:t>que devem constar na </a:t>
            </a:r>
            <a:r>
              <a:rPr lang="pt-BR" sz="1200" dirty="0">
                <a:solidFill>
                  <a:srgbClr val="808284"/>
                </a:solidFill>
              </a:rPr>
              <a:t>ficha para o </a:t>
            </a:r>
            <a:r>
              <a:rPr lang="pt-BR" sz="1200" dirty="0" smtClean="0">
                <a:solidFill>
                  <a:srgbClr val="808284"/>
                </a:solidFill>
              </a:rPr>
              <a:t>relato.</a:t>
            </a:r>
            <a:endParaRPr lang="pt-B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Google Shape;401;p61">
            <a:extLst>
              <a:ext uri="{FF2B5EF4-FFF2-40B4-BE49-F238E27FC236}">
                <a16:creationId xmlns="" xmlns:a16="http://schemas.microsoft.com/office/drawing/2014/main" id="{9D01709D-51A5-764D-B320-23B8814D1755}"/>
              </a:ext>
            </a:extLst>
          </p:cNvPr>
          <p:cNvSpPr txBox="1"/>
          <p:nvPr/>
        </p:nvSpPr>
        <p:spPr>
          <a:xfrm>
            <a:off x="879670" y="2386249"/>
            <a:ext cx="3399516" cy="355084"/>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Vá para a próxima tela.</a:t>
            </a:r>
            <a:endParaRPr lang="pt-BR" sz="1200" b="1" dirty="0">
              <a:solidFill>
                <a:srgbClr val="FECE22"/>
              </a:solidFill>
            </a:endParaRPr>
          </a:p>
        </p:txBody>
      </p:sp>
      <p:sp>
        <p:nvSpPr>
          <p:cNvPr id="25" name="CaixaDeTexto 24"/>
          <p:cNvSpPr txBox="1"/>
          <p:nvPr/>
        </p:nvSpPr>
        <p:spPr>
          <a:xfrm>
            <a:off x="4345906" y="5010983"/>
            <a:ext cx="546844" cy="307777"/>
          </a:xfrm>
          <a:prstGeom prst="rect">
            <a:avLst/>
          </a:prstGeom>
          <a:solidFill>
            <a:schemeClr val="bg1"/>
          </a:solidFill>
        </p:spPr>
        <p:txBody>
          <a:bodyPr wrap="square" rtlCol="0">
            <a:spAutoFit/>
          </a:bodyPr>
          <a:lstStyle/>
          <a:p>
            <a:endParaRPr lang="pt-BR" b="1" dirty="0">
              <a:solidFill>
                <a:srgbClr val="FF0000"/>
              </a:solidFill>
            </a:endParaRPr>
          </a:p>
        </p:txBody>
      </p:sp>
      <p:sp>
        <p:nvSpPr>
          <p:cNvPr id="28"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20.1</a:t>
            </a:r>
            <a:endParaRPr sz="1200" b="0" i="0" u="none" strike="noStrike" cap="none" dirty="0">
              <a:solidFill>
                <a:schemeClr val="lt1"/>
              </a:solidFill>
              <a:latin typeface="Arial"/>
              <a:ea typeface="Arial"/>
              <a:cs typeface="Arial"/>
              <a:sym typeface="Arial"/>
            </a:endParaRPr>
          </a:p>
        </p:txBody>
      </p:sp>
      <p:grpSp>
        <p:nvGrpSpPr>
          <p:cNvPr id="26" name="Grupo 25"/>
          <p:cNvGrpSpPr/>
          <p:nvPr/>
        </p:nvGrpSpPr>
        <p:grpSpPr>
          <a:xfrm>
            <a:off x="1169053" y="3367544"/>
            <a:ext cx="2017325" cy="829741"/>
            <a:chOff x="817803" y="4272812"/>
            <a:chExt cx="2054671" cy="961774"/>
          </a:xfrm>
        </p:grpSpPr>
        <p:sp>
          <p:nvSpPr>
            <p:cNvPr id="29" name="Retângulo 28"/>
            <p:cNvSpPr/>
            <p:nvPr/>
          </p:nvSpPr>
          <p:spPr>
            <a:xfrm>
              <a:off x="1548641" y="460510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bg1">
                      <a:lumMod val="65000"/>
                    </a:schemeClr>
                  </a:solidFill>
                </a:rPr>
                <a:t>Saiba Mais</a:t>
              </a:r>
              <a:endParaRPr lang="pt-BR" sz="1600" b="1" dirty="0">
                <a:solidFill>
                  <a:schemeClr val="bg1">
                    <a:lumMod val="65000"/>
                  </a:schemeClr>
                </a:solidFill>
              </a:endParaRPr>
            </a:p>
          </p:txBody>
        </p:sp>
        <p:pic>
          <p:nvPicPr>
            <p:cNvPr id="30"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817803" y="4272812"/>
              <a:ext cx="1132764" cy="81886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Retângulo 30"/>
          <p:cNvSpPr/>
          <p:nvPr/>
        </p:nvSpPr>
        <p:spPr>
          <a:xfrm>
            <a:off x="4484859" y="1835174"/>
            <a:ext cx="3568619" cy="240687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colocar aqui uma imagem que remeta a uma ficha de preenchimento.</a:t>
            </a:r>
          </a:p>
          <a:p>
            <a:pPr algn="ctr"/>
            <a:endParaRPr lang="pt-BR" dirty="0">
              <a:solidFill>
                <a:schemeClr val="tx1"/>
              </a:solidFill>
            </a:endParaRPr>
          </a:p>
          <a:p>
            <a:pPr algn="ctr"/>
            <a:r>
              <a:rPr lang="pt-BR" dirty="0" smtClean="0">
                <a:solidFill>
                  <a:schemeClr val="tx1"/>
                </a:solidFill>
              </a:rPr>
              <a:t>Após o clique ela abre em tamanho maior e mostra os dados que estão no slide a seguir.</a:t>
            </a:r>
          </a:p>
          <a:p>
            <a:pPr algn="ctr"/>
            <a:endParaRPr lang="pt-BR" dirty="0">
              <a:solidFill>
                <a:schemeClr val="tx1"/>
              </a:solidFill>
            </a:endParaRPr>
          </a:p>
          <a:p>
            <a:pPr algn="ctr"/>
            <a:r>
              <a:rPr lang="pt-BR" dirty="0" smtClean="0">
                <a:solidFill>
                  <a:schemeClr val="tx1"/>
                </a:solidFill>
              </a:rPr>
              <a:t>Deve ter um aspecto de ficha cadastral.</a:t>
            </a:r>
            <a:endParaRPr lang="pt-BR" dirty="0">
              <a:solidFill>
                <a:schemeClr val="tx1"/>
              </a:solidFill>
            </a:endParaRPr>
          </a:p>
        </p:txBody>
      </p:sp>
      <p:sp>
        <p:nvSpPr>
          <p:cNvPr id="22" name="Retângulo 21"/>
          <p:cNvSpPr/>
          <p:nvPr/>
        </p:nvSpPr>
        <p:spPr>
          <a:xfrm flipH="1">
            <a:off x="3270599" y="3150203"/>
            <a:ext cx="3035446" cy="1591133"/>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p>
          <a:p>
            <a:r>
              <a:rPr lang="pt-BR" dirty="0"/>
              <a:t>Esta ficha deverá ser atualizada até o evento adverso ter terminado ou o estudo ter sido finalizado.</a:t>
            </a:r>
          </a:p>
        </p:txBody>
      </p:sp>
      <p:sp>
        <p:nvSpPr>
          <p:cNvPr id="23" name="CaixaDeTexto 22"/>
          <p:cNvSpPr txBox="1"/>
          <p:nvPr/>
        </p:nvSpPr>
        <p:spPr>
          <a:xfrm>
            <a:off x="5883919" y="3286019"/>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144889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752164"/>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21</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Text</a:t>
            </a:r>
            <a:r>
              <a:rPr lang="pt-BR" sz="1200" dirty="0" smtClean="0">
                <a:solidFill>
                  <a:schemeClr val="lt1"/>
                </a:solidFill>
              </a:rPr>
              <a:t> Input</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778935" y="1062450"/>
            <a:ext cx="5946520" cy="2641952"/>
          </a:xfrm>
          <a:prstGeom prst="rect">
            <a:avLst/>
          </a:prstGeom>
          <a:solidFill>
            <a:schemeClr val="bg1"/>
          </a:solidFill>
          <a:ln>
            <a:noFill/>
          </a:ln>
        </p:spPr>
        <p:txBody>
          <a:bodyPr spcFirstLastPara="1" wrap="square" lIns="91425" tIns="45700" rIns="91425" bIns="45700" anchor="t" anchorCtr="0">
            <a:noAutofit/>
          </a:bodyPr>
          <a:lstStyle/>
          <a:p>
            <a:r>
              <a:rPr lang="pt-BR" sz="1100" b="1" dirty="0" smtClean="0">
                <a:solidFill>
                  <a:srgbClr val="808284"/>
                </a:solidFill>
              </a:rPr>
              <a:t>Situação:</a:t>
            </a:r>
          </a:p>
          <a:p>
            <a:endParaRPr lang="pt-BR" sz="1100" dirty="0">
              <a:solidFill>
                <a:srgbClr val="808284"/>
              </a:solidFill>
            </a:endParaRPr>
          </a:p>
          <a:p>
            <a:r>
              <a:rPr lang="pt-BR" sz="1100" dirty="0" smtClean="0">
                <a:solidFill>
                  <a:srgbClr val="808284"/>
                </a:solidFill>
              </a:rPr>
              <a:t>Duas </a:t>
            </a:r>
            <a:r>
              <a:rPr lang="pt-BR" sz="1100" dirty="0">
                <a:solidFill>
                  <a:srgbClr val="808284"/>
                </a:solidFill>
              </a:rPr>
              <a:t>semanas após receber a segunda dose de um medicamento (esquema programado de 3 doses) um bebê de 3 meses é trazido ao centro de pesquisa com irritabilidade, vômitos e prostração. Ao exame é constatada paresia bilateral de pernas e a criança é internada para </a:t>
            </a:r>
            <a:r>
              <a:rPr lang="pt-BR" sz="1100" dirty="0" smtClean="0">
                <a:solidFill>
                  <a:srgbClr val="808284"/>
                </a:solidFill>
              </a:rPr>
              <a:t>investigação. Responda e depois clique em “Confirmar”.</a:t>
            </a:r>
          </a:p>
          <a:p>
            <a:pPr lvl="0"/>
            <a:endParaRPr lang="pt-BR" sz="1100" dirty="0">
              <a:solidFill>
                <a:srgbClr val="808284"/>
              </a:solidFill>
            </a:endParaRPr>
          </a:p>
          <a:p>
            <a:pPr lvl="0"/>
            <a:r>
              <a:rPr lang="pt-BR" sz="1100" dirty="0" smtClean="0">
                <a:solidFill>
                  <a:srgbClr val="808284"/>
                </a:solidFill>
              </a:rPr>
              <a:t>Nome do evento</a:t>
            </a:r>
          </a:p>
          <a:p>
            <a:pPr lvl="0"/>
            <a:endParaRPr lang="pt-BR" sz="1100" dirty="0">
              <a:solidFill>
                <a:srgbClr val="808284"/>
              </a:solidFill>
            </a:endParaRPr>
          </a:p>
          <a:p>
            <a:pPr lvl="0"/>
            <a:endParaRPr lang="pt-BR" sz="1100" dirty="0" smtClean="0">
              <a:solidFill>
                <a:srgbClr val="808284"/>
              </a:solidFill>
            </a:endParaRPr>
          </a:p>
          <a:p>
            <a:pPr lvl="0"/>
            <a:r>
              <a:rPr lang="pt-BR" sz="1100" dirty="0" smtClean="0">
                <a:solidFill>
                  <a:srgbClr val="808284"/>
                </a:solidFill>
              </a:rPr>
              <a:t>Gravidade</a:t>
            </a:r>
          </a:p>
          <a:p>
            <a:pPr lvl="0"/>
            <a:endParaRPr lang="pt-BR" sz="1100" dirty="0">
              <a:solidFill>
                <a:srgbClr val="808284"/>
              </a:solidFill>
            </a:endParaRPr>
          </a:p>
          <a:p>
            <a:pPr lvl="0"/>
            <a:endParaRPr lang="pt-BR" sz="1100" dirty="0" smtClean="0">
              <a:solidFill>
                <a:srgbClr val="808284"/>
              </a:solidFill>
            </a:endParaRPr>
          </a:p>
          <a:p>
            <a:pPr lvl="0"/>
            <a:r>
              <a:rPr lang="pt-BR" sz="1100" dirty="0" smtClean="0">
                <a:solidFill>
                  <a:srgbClr val="808284"/>
                </a:solidFill>
              </a:rPr>
              <a:t>Severidade</a:t>
            </a:r>
          </a:p>
          <a:p>
            <a:pPr lvl="0"/>
            <a:endParaRPr lang="pt-BR" sz="1100" dirty="0">
              <a:solidFill>
                <a:srgbClr val="808284"/>
              </a:solidFill>
            </a:endParaRPr>
          </a:p>
          <a:p>
            <a:pPr lvl="0"/>
            <a:endParaRPr lang="pt-BR" sz="1100" dirty="0" smtClean="0">
              <a:solidFill>
                <a:srgbClr val="808284"/>
              </a:solidFill>
            </a:endParaRPr>
          </a:p>
          <a:p>
            <a:pPr lvl="0"/>
            <a:r>
              <a:rPr lang="pt-BR" sz="1100" dirty="0" smtClean="0">
                <a:solidFill>
                  <a:srgbClr val="808284"/>
                </a:solidFill>
              </a:rPr>
              <a:t>Causalidade – Relação com o produto </a:t>
            </a:r>
            <a:r>
              <a:rPr lang="pt-BR" sz="1100" dirty="0" err="1" smtClean="0">
                <a:solidFill>
                  <a:srgbClr val="808284"/>
                </a:solidFill>
              </a:rPr>
              <a:t>investigacional</a:t>
            </a:r>
            <a:endParaRPr lang="pt-BR" sz="1100" dirty="0" smtClean="0">
              <a:solidFill>
                <a:srgbClr val="808284"/>
              </a:solidFill>
            </a:endParaRPr>
          </a:p>
          <a:p>
            <a:pPr lvl="0"/>
            <a:endParaRPr lang="pt-BR" sz="1100" dirty="0">
              <a:solidFill>
                <a:srgbClr val="808284"/>
              </a:solidFill>
            </a:endParaRPr>
          </a:p>
          <a:p>
            <a:pPr lvl="0"/>
            <a:endParaRPr lang="pt-BR" sz="1100" dirty="0" smtClean="0">
              <a:solidFill>
                <a:srgbClr val="808284"/>
              </a:solidFill>
            </a:endParaRPr>
          </a:p>
          <a:p>
            <a:pPr lvl="0"/>
            <a:r>
              <a:rPr lang="pt-BR" sz="1100" dirty="0" smtClean="0">
                <a:solidFill>
                  <a:srgbClr val="808284"/>
                </a:solidFill>
              </a:rPr>
              <a:t>Previsibilidade – Esperado ou não esperado</a:t>
            </a: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21</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869430" y="2509238"/>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869430" y="3022752"/>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a:off x="869430" y="3513730"/>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869430" y="4022697"/>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869430" y="4535054"/>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3669632" y="5067171"/>
            <a:ext cx="1479985" cy="43611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CONFIRMAR</a:t>
            </a:r>
            <a:endParaRPr lang="pt-BR" dirty="0"/>
          </a:p>
        </p:txBody>
      </p:sp>
      <p:sp>
        <p:nvSpPr>
          <p:cNvPr id="31" name="Google Shape;399;p61"/>
          <p:cNvSpPr txBox="1"/>
          <p:nvPr/>
        </p:nvSpPr>
        <p:spPr>
          <a:xfrm>
            <a:off x="821152" y="677781"/>
            <a:ext cx="5672950" cy="393623"/>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Na prática!</a:t>
            </a:r>
            <a:endParaRPr lang="pt-BR" sz="2000" b="1" dirty="0">
              <a:solidFill>
                <a:srgbClr val="00A9B2"/>
              </a:solidFill>
            </a:endParaRPr>
          </a:p>
        </p:txBody>
      </p:sp>
      <p:pic>
        <p:nvPicPr>
          <p:cNvPr id="32" name="Picture 2" descr="dúvida, ícone de vetor de encol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19" y="1675153"/>
            <a:ext cx="2856478" cy="2951694"/>
          </a:xfrm>
          <a:prstGeom prst="rect">
            <a:avLst/>
          </a:prstGeom>
          <a:noFill/>
          <a:extLst>
            <a:ext uri="{909E8E84-426E-40DD-AFC4-6F175D3DCCD1}">
              <a14:hiddenFill xmlns:a14="http://schemas.microsoft.com/office/drawing/2010/main">
                <a:solidFill>
                  <a:srgbClr val="FFFFFF"/>
                </a:solidFill>
              </a14:hiddenFill>
            </a:ext>
          </a:extLst>
        </p:spPr>
      </p:pic>
      <p:sp>
        <p:nvSpPr>
          <p:cNvPr id="33" name="Retângulo 32"/>
          <p:cNvSpPr/>
          <p:nvPr/>
        </p:nvSpPr>
        <p:spPr>
          <a:xfrm>
            <a:off x="7265078" y="358241"/>
            <a:ext cx="3396898" cy="44435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Feedback</a:t>
            </a:r>
          </a:p>
          <a:p>
            <a:endParaRPr lang="pt-BR" dirty="0">
              <a:solidFill>
                <a:schemeClr val="tx1"/>
              </a:solidFill>
            </a:endParaRPr>
          </a:p>
          <a:p>
            <a:r>
              <a:rPr lang="pt-BR" dirty="0" smtClean="0">
                <a:solidFill>
                  <a:schemeClr val="tx1"/>
                </a:solidFill>
              </a:rPr>
              <a:t>Aparece somente depois de preencher todas as caixas e clicar em confirmar.</a:t>
            </a:r>
          </a:p>
          <a:p>
            <a:endParaRPr lang="pt-BR" dirty="0">
              <a:solidFill>
                <a:schemeClr val="tx1"/>
              </a:solidFill>
            </a:endParaRPr>
          </a:p>
          <a:p>
            <a:r>
              <a:rPr lang="pt-BR" dirty="0">
                <a:solidFill>
                  <a:schemeClr val="tx1"/>
                </a:solidFill>
              </a:rPr>
              <a:t>Nome do evento: irritabilidade, vômitos, prostração, paresia bilateral de membros inferiores. </a:t>
            </a:r>
          </a:p>
          <a:p>
            <a:endParaRPr lang="pt-BR" dirty="0" smtClean="0">
              <a:solidFill>
                <a:schemeClr val="tx1"/>
              </a:solidFill>
            </a:endParaRPr>
          </a:p>
          <a:p>
            <a:r>
              <a:rPr lang="pt-BR" dirty="0" smtClean="0">
                <a:solidFill>
                  <a:schemeClr val="tx1"/>
                </a:solidFill>
              </a:rPr>
              <a:t>Gravidade</a:t>
            </a:r>
            <a:r>
              <a:rPr lang="pt-BR" dirty="0">
                <a:solidFill>
                  <a:schemeClr val="tx1"/>
                </a:solidFill>
              </a:rPr>
              <a:t>: é um EAG (hospitalização</a:t>
            </a:r>
            <a:r>
              <a:rPr lang="pt-BR" dirty="0" smtClean="0">
                <a:solidFill>
                  <a:schemeClr val="tx1"/>
                </a:solidFill>
              </a:rPr>
              <a:t>)</a:t>
            </a:r>
          </a:p>
          <a:p>
            <a:endParaRPr lang="pt-BR" dirty="0">
              <a:solidFill>
                <a:schemeClr val="tx1"/>
              </a:solidFill>
            </a:endParaRPr>
          </a:p>
          <a:p>
            <a:r>
              <a:rPr lang="pt-BR" dirty="0" smtClean="0">
                <a:solidFill>
                  <a:schemeClr val="tx1"/>
                </a:solidFill>
              </a:rPr>
              <a:t>Severidade</a:t>
            </a:r>
            <a:r>
              <a:rPr lang="pt-BR" dirty="0">
                <a:solidFill>
                  <a:schemeClr val="tx1"/>
                </a:solidFill>
              </a:rPr>
              <a:t>: </a:t>
            </a:r>
            <a:r>
              <a:rPr lang="pt-BR" dirty="0" smtClean="0">
                <a:solidFill>
                  <a:schemeClr val="tx1"/>
                </a:solidFill>
              </a:rPr>
              <a:t>grave (</a:t>
            </a:r>
            <a:r>
              <a:rPr lang="pt-BR" dirty="0">
                <a:solidFill>
                  <a:schemeClr val="tx1"/>
                </a:solidFill>
              </a:rPr>
              <a:t>traz ameaça à vida</a:t>
            </a:r>
            <a:r>
              <a:rPr lang="pt-BR" dirty="0" smtClean="0">
                <a:solidFill>
                  <a:schemeClr val="tx1"/>
                </a:solidFill>
              </a:rPr>
              <a:t>) </a:t>
            </a:r>
          </a:p>
          <a:p>
            <a:endParaRPr lang="pt-BR" dirty="0">
              <a:solidFill>
                <a:schemeClr val="tx1"/>
              </a:solidFill>
            </a:endParaRPr>
          </a:p>
          <a:p>
            <a:r>
              <a:rPr lang="pt-BR" dirty="0" smtClean="0">
                <a:solidFill>
                  <a:schemeClr val="tx1"/>
                </a:solidFill>
              </a:rPr>
              <a:t>Relação </a:t>
            </a:r>
            <a:r>
              <a:rPr lang="pt-BR" dirty="0">
                <a:solidFill>
                  <a:schemeClr val="tx1"/>
                </a:solidFill>
              </a:rPr>
              <a:t>com o produto </a:t>
            </a:r>
            <a:r>
              <a:rPr lang="pt-BR" dirty="0" err="1">
                <a:solidFill>
                  <a:schemeClr val="tx1"/>
                </a:solidFill>
              </a:rPr>
              <a:t>investigacional</a:t>
            </a:r>
            <a:r>
              <a:rPr lang="pt-BR" dirty="0">
                <a:solidFill>
                  <a:schemeClr val="tx1"/>
                </a:solidFill>
              </a:rPr>
              <a:t>: provavelmente </a:t>
            </a:r>
            <a:r>
              <a:rPr lang="pt-BR" dirty="0" smtClean="0">
                <a:solidFill>
                  <a:schemeClr val="tx1"/>
                </a:solidFill>
              </a:rPr>
              <a:t>relacionado</a:t>
            </a:r>
          </a:p>
          <a:p>
            <a:endParaRPr lang="pt-BR" dirty="0">
              <a:solidFill>
                <a:schemeClr val="tx1"/>
              </a:solidFill>
            </a:endParaRPr>
          </a:p>
          <a:p>
            <a:r>
              <a:rPr lang="pt-BR" dirty="0" smtClean="0">
                <a:solidFill>
                  <a:schemeClr val="tx1"/>
                </a:solidFill>
              </a:rPr>
              <a:t>Esperado </a:t>
            </a:r>
            <a:r>
              <a:rPr lang="pt-BR" dirty="0">
                <a:solidFill>
                  <a:schemeClr val="tx1"/>
                </a:solidFill>
              </a:rPr>
              <a:t>ou não esperado: ver o descrito na </a:t>
            </a:r>
            <a:r>
              <a:rPr lang="pt-BR" dirty="0" smtClean="0">
                <a:solidFill>
                  <a:schemeClr val="tx1"/>
                </a:solidFill>
              </a:rPr>
              <a:t>brochura</a:t>
            </a:r>
            <a:endParaRPr lang="pt-BR" dirty="0">
              <a:solidFill>
                <a:schemeClr val="tx1"/>
              </a:solidFill>
            </a:endParaRPr>
          </a:p>
        </p:txBody>
      </p:sp>
    </p:spTree>
    <p:extLst>
      <p:ext uri="{BB962C8B-B14F-4D97-AF65-F5344CB8AC3E}">
        <p14:creationId xmlns:p14="http://schemas.microsoft.com/office/powerpoint/2010/main" val="2716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22</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Text</a:t>
            </a:r>
            <a:r>
              <a:rPr lang="pt-BR" sz="1200" dirty="0" smtClean="0">
                <a:solidFill>
                  <a:schemeClr val="lt1"/>
                </a:solidFill>
              </a:rPr>
              <a:t> Input</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20456" y="945695"/>
            <a:ext cx="6181923" cy="2641952"/>
          </a:xfrm>
          <a:prstGeom prst="rect">
            <a:avLst/>
          </a:prstGeom>
          <a:solidFill>
            <a:schemeClr val="bg1"/>
          </a:solidFill>
          <a:ln>
            <a:noFill/>
          </a:ln>
        </p:spPr>
        <p:txBody>
          <a:bodyPr spcFirstLastPara="1" wrap="square" lIns="91425" tIns="45700" rIns="91425" bIns="45700" anchor="t" anchorCtr="0">
            <a:noAutofit/>
          </a:bodyPr>
          <a:lstStyle/>
          <a:p>
            <a:r>
              <a:rPr lang="pt-BR" sz="1100" b="1" dirty="0" smtClean="0">
                <a:solidFill>
                  <a:srgbClr val="808284"/>
                </a:solidFill>
              </a:rPr>
              <a:t>Situação:</a:t>
            </a:r>
          </a:p>
          <a:p>
            <a:endParaRPr lang="pt-BR" sz="1100" dirty="0">
              <a:solidFill>
                <a:srgbClr val="808284"/>
              </a:solidFill>
            </a:endParaRPr>
          </a:p>
          <a:p>
            <a:r>
              <a:rPr lang="pt-BR" sz="1100" dirty="0" smtClean="0">
                <a:solidFill>
                  <a:srgbClr val="808284"/>
                </a:solidFill>
              </a:rPr>
              <a:t>Após 3 horas  da 1ª dose </a:t>
            </a:r>
            <a:r>
              <a:rPr lang="pt-BR" sz="1100" dirty="0">
                <a:solidFill>
                  <a:srgbClr val="808284"/>
                </a:solidFill>
              </a:rPr>
              <a:t>de uma vacina </a:t>
            </a:r>
            <a:r>
              <a:rPr lang="pt-BR" sz="1100" dirty="0" err="1">
                <a:solidFill>
                  <a:srgbClr val="808284"/>
                </a:solidFill>
              </a:rPr>
              <a:t>investigacional</a:t>
            </a:r>
            <a:r>
              <a:rPr lang="pt-BR" sz="1100" dirty="0">
                <a:solidFill>
                  <a:srgbClr val="808284"/>
                </a:solidFill>
              </a:rPr>
              <a:t> um adulto volta ao centro </a:t>
            </a:r>
            <a:r>
              <a:rPr lang="pt-BR" sz="1100" dirty="0" smtClean="0">
                <a:solidFill>
                  <a:srgbClr val="808284"/>
                </a:solidFill>
              </a:rPr>
              <a:t>reclamando de </a:t>
            </a:r>
            <a:r>
              <a:rPr lang="pt-BR" sz="1100" dirty="0">
                <a:solidFill>
                  <a:srgbClr val="808284"/>
                </a:solidFill>
              </a:rPr>
              <a:t>dor no local da aplicação que o impede de movimentar o braço e que não regrediu com analgésicos comuns. Ao exame constata-se hiperemia e aumento de temperatura no local. A brochura do investigador cita que efeitos locais leves a moderados ocorrem em cerca de 50% dos vacinados. </a:t>
            </a:r>
            <a:r>
              <a:rPr lang="pt-BR" sz="1100" dirty="0" smtClean="0">
                <a:solidFill>
                  <a:srgbClr val="808284"/>
                </a:solidFill>
              </a:rPr>
              <a:t>Responda e depois clique em “Confirmar”.</a:t>
            </a:r>
          </a:p>
          <a:p>
            <a:pPr lvl="0"/>
            <a:endParaRPr lang="pt-BR" sz="1100" dirty="0">
              <a:solidFill>
                <a:srgbClr val="808284"/>
              </a:solidFill>
            </a:endParaRPr>
          </a:p>
          <a:p>
            <a:pPr lvl="0"/>
            <a:r>
              <a:rPr lang="pt-BR" sz="1100" dirty="0" smtClean="0">
                <a:solidFill>
                  <a:srgbClr val="808284"/>
                </a:solidFill>
              </a:rPr>
              <a:t>Nome do evento</a:t>
            </a:r>
          </a:p>
          <a:p>
            <a:pPr lvl="0"/>
            <a:endParaRPr lang="pt-BR" sz="1100" dirty="0">
              <a:solidFill>
                <a:srgbClr val="808284"/>
              </a:solidFill>
            </a:endParaRPr>
          </a:p>
          <a:p>
            <a:pPr lvl="0"/>
            <a:endParaRPr lang="pt-BR" sz="1100" dirty="0" smtClean="0">
              <a:solidFill>
                <a:srgbClr val="808284"/>
              </a:solidFill>
            </a:endParaRPr>
          </a:p>
          <a:p>
            <a:pPr lvl="0"/>
            <a:r>
              <a:rPr lang="pt-BR" sz="1100" dirty="0" smtClean="0">
                <a:solidFill>
                  <a:srgbClr val="808284"/>
                </a:solidFill>
              </a:rPr>
              <a:t>Gravidade</a:t>
            </a:r>
          </a:p>
          <a:p>
            <a:pPr lvl="0"/>
            <a:endParaRPr lang="pt-BR" sz="1100" dirty="0">
              <a:solidFill>
                <a:srgbClr val="808284"/>
              </a:solidFill>
            </a:endParaRPr>
          </a:p>
          <a:p>
            <a:pPr lvl="0"/>
            <a:endParaRPr lang="pt-BR" sz="1100" dirty="0" smtClean="0">
              <a:solidFill>
                <a:srgbClr val="808284"/>
              </a:solidFill>
            </a:endParaRPr>
          </a:p>
          <a:p>
            <a:pPr lvl="0"/>
            <a:r>
              <a:rPr lang="pt-BR" sz="1100" dirty="0" smtClean="0">
                <a:solidFill>
                  <a:srgbClr val="808284"/>
                </a:solidFill>
              </a:rPr>
              <a:t>Severidade</a:t>
            </a:r>
          </a:p>
          <a:p>
            <a:pPr lvl="0"/>
            <a:endParaRPr lang="pt-BR" sz="1100" dirty="0">
              <a:solidFill>
                <a:srgbClr val="808284"/>
              </a:solidFill>
            </a:endParaRPr>
          </a:p>
          <a:p>
            <a:pPr lvl="0"/>
            <a:endParaRPr lang="pt-BR" sz="1100" dirty="0" smtClean="0">
              <a:solidFill>
                <a:srgbClr val="808284"/>
              </a:solidFill>
            </a:endParaRPr>
          </a:p>
          <a:p>
            <a:pPr lvl="0"/>
            <a:r>
              <a:rPr lang="pt-BR" sz="1100" dirty="0" smtClean="0">
                <a:solidFill>
                  <a:srgbClr val="808284"/>
                </a:solidFill>
              </a:rPr>
              <a:t>Causalidade – Relação com o produto </a:t>
            </a:r>
            <a:r>
              <a:rPr lang="pt-BR" sz="1100" dirty="0" err="1" smtClean="0">
                <a:solidFill>
                  <a:srgbClr val="808284"/>
                </a:solidFill>
              </a:rPr>
              <a:t>investigacional</a:t>
            </a:r>
            <a:endParaRPr lang="pt-BR" sz="1100" dirty="0" smtClean="0">
              <a:solidFill>
                <a:srgbClr val="808284"/>
              </a:solidFill>
            </a:endParaRPr>
          </a:p>
          <a:p>
            <a:pPr lvl="0"/>
            <a:endParaRPr lang="pt-BR" sz="1100" dirty="0">
              <a:solidFill>
                <a:srgbClr val="808284"/>
              </a:solidFill>
            </a:endParaRPr>
          </a:p>
          <a:p>
            <a:pPr lvl="0"/>
            <a:endParaRPr lang="pt-BR" sz="1100" dirty="0" smtClean="0">
              <a:solidFill>
                <a:srgbClr val="808284"/>
              </a:solidFill>
            </a:endParaRPr>
          </a:p>
          <a:p>
            <a:pPr lvl="0"/>
            <a:r>
              <a:rPr lang="pt-BR" sz="1100" dirty="0" smtClean="0">
                <a:solidFill>
                  <a:srgbClr val="808284"/>
                </a:solidFill>
              </a:rPr>
              <a:t>Previsibilidade – Esperado ou não esperado</a:t>
            </a: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100" b="0" i="0" u="none" strike="noStrike" cap="none" dirty="0">
              <a:solidFill>
                <a:srgbClr val="808284"/>
              </a:solidFill>
              <a:sym typeface="Aria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22</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869430" y="2509238"/>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869430" y="3070880"/>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a:off x="869430" y="3549826"/>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869430" y="4070823"/>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869430" y="4571149"/>
            <a:ext cx="3241184" cy="23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3669632" y="5067171"/>
            <a:ext cx="1479985" cy="43611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CONFIRMAR</a:t>
            </a:r>
            <a:endParaRPr lang="pt-BR" dirty="0"/>
          </a:p>
        </p:txBody>
      </p:sp>
      <p:sp>
        <p:nvSpPr>
          <p:cNvPr id="29" name="Google Shape;399;p61"/>
          <p:cNvSpPr txBox="1"/>
          <p:nvPr/>
        </p:nvSpPr>
        <p:spPr>
          <a:xfrm>
            <a:off x="810874" y="558082"/>
            <a:ext cx="5672950" cy="319440"/>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Na prática!</a:t>
            </a:r>
            <a:endParaRPr lang="pt-BR" sz="2000" b="1" dirty="0">
              <a:solidFill>
                <a:srgbClr val="00A9B2"/>
              </a:solidFill>
            </a:endParaRPr>
          </a:p>
        </p:txBody>
      </p:sp>
      <p:pic>
        <p:nvPicPr>
          <p:cNvPr id="30" name="Picture 2" descr="dúvida, ícone de vetor de encol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191" y="2033921"/>
            <a:ext cx="2856478" cy="2951694"/>
          </a:xfrm>
          <a:prstGeom prst="rect">
            <a:avLst/>
          </a:prstGeom>
          <a:noFill/>
          <a:extLst>
            <a:ext uri="{909E8E84-426E-40DD-AFC4-6F175D3DCCD1}">
              <a14:hiddenFill xmlns:a14="http://schemas.microsoft.com/office/drawing/2010/main">
                <a:solidFill>
                  <a:srgbClr val="FFFFFF"/>
                </a:solidFill>
              </a14:hiddenFill>
            </a:ext>
          </a:extLst>
        </p:spPr>
      </p:pic>
      <p:sp>
        <p:nvSpPr>
          <p:cNvPr id="33" name="Retângulo 32"/>
          <p:cNvSpPr/>
          <p:nvPr/>
        </p:nvSpPr>
        <p:spPr>
          <a:xfrm>
            <a:off x="7265078" y="358241"/>
            <a:ext cx="3396898" cy="44435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Feedback</a:t>
            </a:r>
          </a:p>
          <a:p>
            <a:endParaRPr lang="pt-BR" dirty="0">
              <a:solidFill>
                <a:schemeClr val="tx1"/>
              </a:solidFill>
            </a:endParaRPr>
          </a:p>
          <a:p>
            <a:r>
              <a:rPr lang="pt-BR" dirty="0" smtClean="0">
                <a:solidFill>
                  <a:schemeClr val="tx1"/>
                </a:solidFill>
              </a:rPr>
              <a:t>Aparece somente depois de preencher todas as caixas e clicar em confirmar.</a:t>
            </a:r>
          </a:p>
          <a:p>
            <a:endParaRPr lang="pt-BR" dirty="0">
              <a:solidFill>
                <a:schemeClr val="tx1"/>
              </a:solidFill>
            </a:endParaRPr>
          </a:p>
          <a:p>
            <a:r>
              <a:rPr lang="pt-BR" dirty="0">
                <a:solidFill>
                  <a:schemeClr val="tx1"/>
                </a:solidFill>
              </a:rPr>
              <a:t>Nome do evento: reação local à </a:t>
            </a:r>
            <a:r>
              <a:rPr lang="pt-BR" dirty="0" smtClean="0">
                <a:solidFill>
                  <a:schemeClr val="tx1"/>
                </a:solidFill>
              </a:rPr>
              <a:t>vacina</a:t>
            </a:r>
          </a:p>
          <a:p>
            <a:endParaRPr lang="pt-BR" dirty="0" smtClean="0">
              <a:solidFill>
                <a:schemeClr val="tx1"/>
              </a:solidFill>
            </a:endParaRPr>
          </a:p>
          <a:p>
            <a:r>
              <a:rPr lang="pt-BR" dirty="0" smtClean="0">
                <a:solidFill>
                  <a:schemeClr val="tx1"/>
                </a:solidFill>
              </a:rPr>
              <a:t>Gravidade</a:t>
            </a:r>
            <a:r>
              <a:rPr lang="pt-BR" dirty="0">
                <a:solidFill>
                  <a:schemeClr val="tx1"/>
                </a:solidFill>
              </a:rPr>
              <a:t>: não é EAG</a:t>
            </a:r>
            <a:endParaRPr lang="pt-BR" dirty="0" smtClean="0">
              <a:solidFill>
                <a:schemeClr val="tx1"/>
              </a:solidFill>
            </a:endParaRPr>
          </a:p>
          <a:p>
            <a:endParaRPr lang="pt-BR" dirty="0">
              <a:solidFill>
                <a:schemeClr val="tx1"/>
              </a:solidFill>
            </a:endParaRPr>
          </a:p>
          <a:p>
            <a:r>
              <a:rPr lang="pt-BR" dirty="0" smtClean="0">
                <a:solidFill>
                  <a:schemeClr val="tx1"/>
                </a:solidFill>
              </a:rPr>
              <a:t>Severidade</a:t>
            </a:r>
            <a:r>
              <a:rPr lang="pt-BR" dirty="0">
                <a:solidFill>
                  <a:schemeClr val="tx1"/>
                </a:solidFill>
              </a:rPr>
              <a:t>: </a:t>
            </a:r>
            <a:r>
              <a:rPr lang="pt-BR" dirty="0" smtClean="0">
                <a:solidFill>
                  <a:schemeClr val="tx1"/>
                </a:solidFill>
              </a:rPr>
              <a:t>grave </a:t>
            </a:r>
            <a:r>
              <a:rPr lang="pt-BR" dirty="0">
                <a:solidFill>
                  <a:schemeClr val="tx1"/>
                </a:solidFill>
              </a:rPr>
              <a:t>(impede movimentação do braço, sem melhora com intervenção)</a:t>
            </a:r>
            <a:r>
              <a:rPr lang="pt-BR" dirty="0" smtClean="0">
                <a:solidFill>
                  <a:schemeClr val="tx1"/>
                </a:solidFill>
              </a:rPr>
              <a:t> </a:t>
            </a:r>
          </a:p>
          <a:p>
            <a:endParaRPr lang="pt-BR" dirty="0">
              <a:solidFill>
                <a:schemeClr val="tx1"/>
              </a:solidFill>
            </a:endParaRPr>
          </a:p>
          <a:p>
            <a:r>
              <a:rPr lang="pt-BR" dirty="0" smtClean="0">
                <a:solidFill>
                  <a:schemeClr val="tx1"/>
                </a:solidFill>
              </a:rPr>
              <a:t>Relação </a:t>
            </a:r>
            <a:r>
              <a:rPr lang="pt-BR" dirty="0">
                <a:solidFill>
                  <a:schemeClr val="tx1"/>
                </a:solidFill>
              </a:rPr>
              <a:t>com o produto </a:t>
            </a:r>
            <a:r>
              <a:rPr lang="pt-BR" dirty="0" err="1">
                <a:solidFill>
                  <a:schemeClr val="tx1"/>
                </a:solidFill>
              </a:rPr>
              <a:t>investigacional</a:t>
            </a:r>
            <a:r>
              <a:rPr lang="pt-BR" dirty="0">
                <a:solidFill>
                  <a:schemeClr val="tx1"/>
                </a:solidFill>
              </a:rPr>
              <a:t>: definitivamente </a:t>
            </a:r>
            <a:r>
              <a:rPr lang="pt-BR" dirty="0" smtClean="0">
                <a:solidFill>
                  <a:schemeClr val="tx1"/>
                </a:solidFill>
              </a:rPr>
              <a:t>relacionado</a:t>
            </a:r>
          </a:p>
          <a:p>
            <a:endParaRPr lang="pt-BR" dirty="0">
              <a:solidFill>
                <a:schemeClr val="tx1"/>
              </a:solidFill>
            </a:endParaRPr>
          </a:p>
          <a:p>
            <a:r>
              <a:rPr lang="pt-BR" dirty="0" smtClean="0">
                <a:solidFill>
                  <a:schemeClr val="tx1"/>
                </a:solidFill>
              </a:rPr>
              <a:t>Esperado </a:t>
            </a:r>
            <a:r>
              <a:rPr lang="pt-BR" dirty="0">
                <a:solidFill>
                  <a:schemeClr val="tx1"/>
                </a:solidFill>
              </a:rPr>
              <a:t>ou não esperado: não esperado, a brochura cita leves a moderados</a:t>
            </a:r>
          </a:p>
        </p:txBody>
      </p:sp>
    </p:spTree>
    <p:extLst>
      <p:ext uri="{BB962C8B-B14F-4D97-AF65-F5344CB8AC3E}">
        <p14:creationId xmlns:p14="http://schemas.microsoft.com/office/powerpoint/2010/main" val="34487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dirty="0">
                <a:solidFill>
                  <a:schemeClr val="lt1"/>
                </a:solidFill>
              </a:rPr>
              <a:t>Imagem</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5" name="Retângulo 14"/>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389;p60"/>
          <p:cNvSpPr txBox="1"/>
          <p:nvPr/>
        </p:nvSpPr>
        <p:spPr>
          <a:xfrm>
            <a:off x="5885091" y="4459684"/>
            <a:ext cx="3078436"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BBD4D"/>
                </a:solidFill>
                <a:latin typeface="Arial"/>
                <a:ea typeface="Arial"/>
                <a:cs typeface="Arial"/>
                <a:sym typeface="Arial"/>
              </a:rPr>
              <a:t>Siga para próxima tela.</a:t>
            </a:r>
            <a:endParaRPr sz="1200" b="1" i="0" u="none" strike="noStrike" cap="none" dirty="0">
              <a:solidFill>
                <a:srgbClr val="FBBD4D"/>
              </a:solidFill>
              <a:latin typeface="Arial"/>
              <a:ea typeface="Arial"/>
              <a:cs typeface="Arial"/>
              <a:sym typeface="Arial"/>
            </a:endParaRPr>
          </a:p>
        </p:txBody>
      </p:sp>
      <p:sp>
        <p:nvSpPr>
          <p:cNvPr id="21" name="Google Shape;398;p61"/>
          <p:cNvSpPr/>
          <p:nvPr/>
        </p:nvSpPr>
        <p:spPr>
          <a:xfrm>
            <a:off x="7953152" y="534487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sp>
        <p:nvSpPr>
          <p:cNvPr id="22" name="Google Shape;399;p61"/>
          <p:cNvSpPr txBox="1"/>
          <p:nvPr/>
        </p:nvSpPr>
        <p:spPr>
          <a:xfrm>
            <a:off x="896426" y="900598"/>
            <a:ext cx="705672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Introdução</a:t>
            </a:r>
            <a:endParaRPr sz="2000" b="1" dirty="0">
              <a:solidFill>
                <a:srgbClr val="00A9B2"/>
              </a:solidFill>
            </a:endParaRPr>
          </a:p>
        </p:txBody>
      </p:sp>
      <p:sp>
        <p:nvSpPr>
          <p:cNvPr id="23" name="Google Shape;400;p61"/>
          <p:cNvSpPr txBox="1"/>
          <p:nvPr/>
        </p:nvSpPr>
        <p:spPr>
          <a:xfrm>
            <a:off x="990429" y="1760700"/>
            <a:ext cx="2214715" cy="1896058"/>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Como você </a:t>
            </a:r>
            <a:r>
              <a:rPr lang="pt-BR" sz="1200" dirty="0" smtClean="0">
                <a:solidFill>
                  <a:srgbClr val="808284"/>
                </a:solidFill>
              </a:rPr>
              <a:t>viu nos </a:t>
            </a:r>
            <a:r>
              <a:rPr lang="pt-BR" sz="1200" dirty="0">
                <a:solidFill>
                  <a:srgbClr val="808284"/>
                </a:solidFill>
              </a:rPr>
              <a:t>módulos anteriores, toda pesquisa envolve </a:t>
            </a:r>
            <a:r>
              <a:rPr lang="pt-BR" sz="1200" dirty="0" smtClean="0">
                <a:solidFill>
                  <a:srgbClr val="808284"/>
                </a:solidFill>
              </a:rPr>
              <a:t>riscos. </a:t>
            </a:r>
          </a:p>
          <a:p>
            <a:endParaRPr lang="pt-BR" sz="1200" dirty="0">
              <a:solidFill>
                <a:srgbClr val="808284"/>
              </a:solidFill>
            </a:endParaRPr>
          </a:p>
          <a:p>
            <a:r>
              <a:rPr lang="pt-BR" sz="1200" dirty="0" smtClean="0">
                <a:solidFill>
                  <a:srgbClr val="808284"/>
                </a:solidFill>
              </a:rPr>
              <a:t>E </a:t>
            </a:r>
            <a:r>
              <a:rPr lang="pt-BR" sz="1200" dirty="0">
                <a:solidFill>
                  <a:srgbClr val="808284"/>
                </a:solidFill>
              </a:rPr>
              <a:t>é dever do pesquisador </a:t>
            </a:r>
            <a:r>
              <a:rPr lang="pt-BR" sz="1200" dirty="0" smtClean="0">
                <a:solidFill>
                  <a:srgbClr val="808284"/>
                </a:solidFill>
              </a:rPr>
              <a:t>cuidar do bem-estar </a:t>
            </a:r>
            <a:r>
              <a:rPr lang="pt-BR" sz="1200" dirty="0">
                <a:solidFill>
                  <a:srgbClr val="808284"/>
                </a:solidFill>
              </a:rPr>
              <a:t>e segurança dos participantes de pesquisa.</a:t>
            </a:r>
          </a:p>
          <a:p>
            <a:endParaRPr lang="pt-BR" sz="1200" dirty="0" smtClean="0">
              <a:solidFill>
                <a:srgbClr val="808284"/>
              </a:solidFill>
            </a:endParaRPr>
          </a:p>
          <a:p>
            <a:endParaRPr lang="pt-BR" sz="1200" dirty="0">
              <a:solidFill>
                <a:srgbClr val="808284"/>
              </a:solidFill>
            </a:endParaRPr>
          </a:p>
          <a:p>
            <a:pPr>
              <a:buSzPts val="1600"/>
            </a:pPr>
            <a:endParaRPr lang="pt-BR" sz="1200" dirty="0">
              <a:solidFill>
                <a:srgbClr val="808284"/>
              </a:solidFill>
            </a:endParaRPr>
          </a:p>
        </p:txBody>
      </p:sp>
      <p:sp>
        <p:nvSpPr>
          <p:cNvPr id="4" name="Retângulo 3"/>
          <p:cNvSpPr/>
          <p:nvPr/>
        </p:nvSpPr>
        <p:spPr>
          <a:xfrm>
            <a:off x="1036773" y="3572135"/>
            <a:ext cx="7154671" cy="830997"/>
          </a:xfrm>
          <a:prstGeom prst="rect">
            <a:avLst/>
          </a:prstGeom>
          <a:solidFill>
            <a:schemeClr val="bg1"/>
          </a:solidFill>
        </p:spPr>
        <p:txBody>
          <a:bodyPr wrap="square">
            <a:spAutoFit/>
          </a:bodyPr>
          <a:lstStyle/>
          <a:p>
            <a:r>
              <a:rPr lang="pt-BR" sz="1200" dirty="0" smtClean="0">
                <a:solidFill>
                  <a:srgbClr val="808284"/>
                </a:solidFill>
              </a:rPr>
              <a:t>A seguir, </a:t>
            </a:r>
            <a:r>
              <a:rPr lang="pt-BR" sz="1200" dirty="0">
                <a:solidFill>
                  <a:srgbClr val="808284"/>
                </a:solidFill>
              </a:rPr>
              <a:t>você irá aprender </a:t>
            </a:r>
            <a:r>
              <a:rPr lang="pt-BR" sz="1200" dirty="0" smtClean="0">
                <a:solidFill>
                  <a:srgbClr val="808284"/>
                </a:solidFill>
              </a:rPr>
              <a:t>sobre alguns </a:t>
            </a:r>
            <a:r>
              <a:rPr lang="pt-BR" sz="1200" dirty="0">
                <a:solidFill>
                  <a:srgbClr val="808284"/>
                </a:solidFill>
              </a:rPr>
              <a:t>pontos </a:t>
            </a:r>
            <a:r>
              <a:rPr lang="pt-BR" sz="1200" dirty="0" smtClean="0">
                <a:solidFill>
                  <a:srgbClr val="808284"/>
                </a:solidFill>
              </a:rPr>
              <a:t>importantes que devem ser </a:t>
            </a:r>
            <a:r>
              <a:rPr lang="pt-BR" sz="1200" dirty="0">
                <a:solidFill>
                  <a:srgbClr val="808284"/>
                </a:solidFill>
              </a:rPr>
              <a:t>observados em ensaios clínicos - pesquisas para o desenvolvimento de medicamentos, sejam novos ou reposicionados, independentemente da finalidade de registro. </a:t>
            </a:r>
            <a:endParaRPr lang="pt-BR" sz="1200" dirty="0" smtClean="0">
              <a:solidFill>
                <a:srgbClr val="808284"/>
              </a:solidFill>
            </a:endParaRPr>
          </a:p>
          <a:p>
            <a:endParaRPr lang="pt-BR" sz="1200" dirty="0">
              <a:solidFill>
                <a:srgbClr val="808284"/>
              </a:solidFill>
            </a:endParaRPr>
          </a:p>
        </p:txBody>
      </p:sp>
      <p:sp>
        <p:nvSpPr>
          <p:cNvPr id="6" name="Retângulo 5"/>
          <p:cNvSpPr/>
          <p:nvPr/>
        </p:nvSpPr>
        <p:spPr>
          <a:xfrm>
            <a:off x="3140614" y="1369194"/>
            <a:ext cx="4991305" cy="2217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4" name="Picture 2" descr="Health insurance concept.Healthcare, finance and medical service. Vector illustration about health insurance."/>
          <p:cNvPicPr>
            <a:picLocks noChangeAspect="1" noChangeArrowheads="1"/>
          </p:cNvPicPr>
          <p:nvPr/>
        </p:nvPicPr>
        <p:blipFill rotWithShape="1">
          <a:blip r:embed="rId5">
            <a:clrChange>
              <a:clrFrom>
                <a:srgbClr val="E0F1F9"/>
              </a:clrFrom>
              <a:clrTo>
                <a:srgbClr val="E0F1F9">
                  <a:alpha val="0"/>
                </a:srgbClr>
              </a:clrTo>
            </a:clrChange>
            <a:extLst>
              <a:ext uri="{28A0092B-C50C-407E-A947-70E740481C1C}">
                <a14:useLocalDpi xmlns:a14="http://schemas.microsoft.com/office/drawing/2010/main" val="0"/>
              </a:ext>
            </a:extLst>
          </a:blip>
          <a:srcRect l="33792" t="1102" r="160" b="4674"/>
          <a:stretch/>
        </p:blipFill>
        <p:spPr bwMode="auto">
          <a:xfrm>
            <a:off x="3161216" y="1285220"/>
            <a:ext cx="5098741" cy="2112441"/>
          </a:xfrm>
          <a:prstGeom prst="rect">
            <a:avLst/>
          </a:prstGeom>
          <a:noFill/>
          <a:extLst>
            <a:ext uri="{909E8E84-426E-40DD-AFC4-6F175D3DCCD1}">
              <a14:hiddenFill xmlns:a14="http://schemas.microsoft.com/office/drawing/2010/main">
                <a:solidFill>
                  <a:srgbClr val="FFFFFF"/>
                </a:solidFill>
              </a14:hiddenFill>
            </a:ext>
          </a:extLst>
        </p:spPr>
      </p:pic>
      <p:sp>
        <p:nvSpPr>
          <p:cNvPr id="25" name="Retângulo 24"/>
          <p:cNvSpPr/>
          <p:nvPr/>
        </p:nvSpPr>
        <p:spPr>
          <a:xfrm>
            <a:off x="7389629" y="21451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Trazer os textos e a imagem com um efeito de animação “slide”.</a:t>
            </a:r>
            <a:endParaRPr lang="pt-BR" dirty="0">
              <a:solidFill>
                <a:schemeClr val="tx1"/>
              </a:solidFill>
            </a:endParaRPr>
          </a:p>
        </p:txBody>
      </p:sp>
    </p:spTree>
    <p:extLst>
      <p:ext uri="{BB962C8B-B14F-4D97-AF65-F5344CB8AC3E}">
        <p14:creationId xmlns:p14="http://schemas.microsoft.com/office/powerpoint/2010/main" val="401653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grpSp>
        <p:nvGrpSpPr>
          <p:cNvPr id="6" name="Grupo 5"/>
          <p:cNvGrpSpPr/>
          <p:nvPr/>
        </p:nvGrpSpPr>
        <p:grpSpPr>
          <a:xfrm>
            <a:off x="-1" y="0"/>
            <a:ext cx="9228221" cy="5895474"/>
            <a:chOff x="-1" y="0"/>
            <a:chExt cx="9228221" cy="5895474"/>
          </a:xfrm>
        </p:grpSpPr>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5" name="Retângulo 4"/>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23</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6" name="Google Shape;399;p61"/>
          <p:cNvSpPr txBox="1"/>
          <p:nvPr/>
        </p:nvSpPr>
        <p:spPr>
          <a:xfrm>
            <a:off x="849710" y="1179313"/>
            <a:ext cx="2619052"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Conclusão</a:t>
            </a:r>
            <a:endParaRPr lang="pt-BR" sz="2000" b="1" dirty="0">
              <a:solidFill>
                <a:srgbClr val="00A9B2"/>
              </a:solidFill>
            </a:endParaRPr>
          </a:p>
        </p:txBody>
      </p:sp>
      <p:sp>
        <p:nvSpPr>
          <p:cNvPr id="17" name="Google Shape;388;p60"/>
          <p:cNvSpPr txBox="1"/>
          <p:nvPr/>
        </p:nvSpPr>
        <p:spPr>
          <a:xfrm>
            <a:off x="897340" y="1715875"/>
            <a:ext cx="3651510" cy="2323862"/>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Neste módulo, você </a:t>
            </a:r>
            <a:r>
              <a:rPr lang="pt-BR" sz="1200" dirty="0" smtClean="0">
                <a:solidFill>
                  <a:srgbClr val="808284"/>
                </a:solidFill>
              </a:rPr>
              <a:t>aprendeu a </a:t>
            </a:r>
            <a:r>
              <a:rPr lang="pt-BR" sz="1200" dirty="0">
                <a:solidFill>
                  <a:srgbClr val="808284"/>
                </a:solidFill>
              </a:rPr>
              <a:t>diferenciar eventos graves e não </a:t>
            </a:r>
            <a:r>
              <a:rPr lang="pt-BR" sz="1200" dirty="0" smtClean="0">
                <a:solidFill>
                  <a:srgbClr val="808284"/>
                </a:solidFill>
              </a:rPr>
              <a:t>graves e a </a:t>
            </a:r>
            <a:r>
              <a:rPr lang="pt-BR" sz="1200" dirty="0">
                <a:solidFill>
                  <a:srgbClr val="808284"/>
                </a:solidFill>
              </a:rPr>
              <a:t>importância do acompanhamento </a:t>
            </a:r>
            <a:r>
              <a:rPr lang="pt-BR" sz="1200" dirty="0" smtClean="0">
                <a:solidFill>
                  <a:srgbClr val="808284"/>
                </a:solidFill>
              </a:rPr>
              <a:t>deles. Você viu também como preencher </a:t>
            </a:r>
            <a:r>
              <a:rPr lang="pt-BR" sz="1200" dirty="0">
                <a:solidFill>
                  <a:srgbClr val="808284"/>
                </a:solidFill>
              </a:rPr>
              <a:t>adequadamente o formulário de registro específico para cada caso, respeitando os prazos estabelecidos, e ainda, ter ciência de quais instâncias devem ter acesso a estas informações e quais abordagens devem ser feitas em relação ao participante.</a:t>
            </a:r>
          </a:p>
          <a:p>
            <a:endParaRPr lang="pt-BR" sz="1200" dirty="0">
              <a:solidFill>
                <a:srgbClr val="808284"/>
              </a:solidFill>
            </a:endParaRPr>
          </a:p>
          <a:p>
            <a:r>
              <a:rPr lang="pt-BR" sz="1200" dirty="0" smtClean="0">
                <a:solidFill>
                  <a:srgbClr val="808284"/>
                </a:solidFill>
              </a:rPr>
              <a:t>Agora</a:t>
            </a:r>
            <a:r>
              <a:rPr lang="pt-BR" sz="1200" dirty="0">
                <a:solidFill>
                  <a:srgbClr val="808284"/>
                </a:solidFill>
              </a:rPr>
              <a:t>, vamos testar seus conhecimentos?</a:t>
            </a:r>
          </a:p>
          <a:p>
            <a:endParaRPr lang="pt-B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lang="pt-BR" sz="1200" dirty="0" smtClean="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r>
              <a:rPr lang="pt-BR" sz="1200" dirty="0">
                <a:solidFill>
                  <a:srgbClr val="808284"/>
                </a:solidFill>
              </a:rPr>
              <a:t> </a:t>
            </a:r>
            <a:endParaRPr sz="1200" dirty="0">
              <a:solidFill>
                <a:srgbClr val="808284"/>
              </a:solidFill>
            </a:endParaRPr>
          </a:p>
        </p:txBody>
      </p:sp>
      <p:sp>
        <p:nvSpPr>
          <p:cNvPr id="7" name="Retângulo 6"/>
          <p:cNvSpPr/>
          <p:nvPr/>
        </p:nvSpPr>
        <p:spPr>
          <a:xfrm>
            <a:off x="4548851" y="865449"/>
            <a:ext cx="4065759" cy="416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1">
            <a:extLst>
              <a:ext uri="{FF2B5EF4-FFF2-40B4-BE49-F238E27FC236}">
                <a16:creationId xmlns="" xmlns:a16="http://schemas.microsoft.com/office/drawing/2014/main" id="{62396A5C-8415-5546-9796-A212FB517515}"/>
              </a:ext>
            </a:extLst>
          </p:cNvPr>
          <p:cNvPicPr>
            <a:picLocks noChangeAspect="1"/>
          </p:cNvPicPr>
          <p:nvPr/>
        </p:nvPicPr>
        <p:blipFill>
          <a:blip r:embed="rId3"/>
          <a:stretch>
            <a:fillRect/>
          </a:stretch>
        </p:blipFill>
        <p:spPr>
          <a:xfrm>
            <a:off x="5293246" y="1924685"/>
            <a:ext cx="2543974" cy="2505498"/>
          </a:xfrm>
          <a:prstGeom prst="rect">
            <a:avLst/>
          </a:prstGeom>
        </p:spPr>
      </p:pic>
      <p:sp>
        <p:nvSpPr>
          <p:cNvPr id="15" name="Google Shape;398;p61"/>
          <p:cNvSpPr/>
          <p:nvPr/>
        </p:nvSpPr>
        <p:spPr>
          <a:xfrm>
            <a:off x="7837220" y="524968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23</a:t>
            </a:r>
            <a:endParaRPr sz="1200" b="0" i="0" u="none" strike="noStrike" cap="none" dirty="0">
              <a:solidFill>
                <a:schemeClr val="lt1"/>
              </a:solidFill>
              <a:latin typeface="Arial"/>
              <a:ea typeface="Arial"/>
              <a:cs typeface="Arial"/>
              <a:sym typeface="Arial"/>
            </a:endParaRPr>
          </a:p>
        </p:txBody>
      </p:sp>
      <p:sp>
        <p:nvSpPr>
          <p:cNvPr id="18" name="Retângulo 17"/>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15983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24</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047807" y="1359556"/>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1" y="1495695"/>
            <a:ext cx="4169076"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1</a:t>
            </a:r>
            <a:r>
              <a:rPr lang="pt-BR" sz="1200" dirty="0" smtClean="0">
                <a:solidFill>
                  <a:srgbClr val="808284"/>
                </a:solidFill>
              </a:rPr>
              <a:t>) </a:t>
            </a:r>
            <a:r>
              <a:rPr lang="pt-BR" sz="1200" dirty="0">
                <a:solidFill>
                  <a:srgbClr val="808284"/>
                </a:solidFill>
              </a:rPr>
              <a:t>Ao propor um ensaio clínico com uma medicação já comercializada o pesquisador utilizará a bula como referencial para o seu estudo.</a:t>
            </a:r>
          </a:p>
          <a:p>
            <a:endParaRPr lang="pt-BR" sz="1200" dirty="0" smtClean="0">
              <a:solidFill>
                <a:srgbClr val="808284"/>
              </a:solidFill>
            </a:endParaRPr>
          </a:p>
          <a:p>
            <a:pPr lvl="0"/>
            <a:r>
              <a:rPr lang="pt-BR" sz="1200" dirty="0">
                <a:solidFill>
                  <a:srgbClr val="808284"/>
                </a:solidFill>
              </a:rPr>
              <a:t>Esta </a:t>
            </a:r>
            <a:r>
              <a:rPr lang="pt-BR" sz="1200" dirty="0" smtClean="0">
                <a:solidFill>
                  <a:srgbClr val="808284"/>
                </a:solidFill>
              </a:rPr>
              <a:t>afirmação é: </a:t>
            </a:r>
          </a:p>
          <a:p>
            <a:pPr lvl="0"/>
            <a:endParaRPr lang="pt-BR" sz="1200" dirty="0">
              <a:solidFill>
                <a:srgbClr val="808284"/>
              </a:solidFill>
            </a:endParaRPr>
          </a:p>
          <a:p>
            <a:r>
              <a:rPr lang="pt-BR" sz="1200" dirty="0"/>
              <a:t> </a:t>
            </a:r>
          </a:p>
          <a:p>
            <a:pPr marL="228600" indent="-228600">
              <a:buFont typeface="Arial"/>
              <a:buAutoNum type="alphaLcParenR"/>
            </a:pPr>
            <a:r>
              <a:rPr lang="pt-BR" sz="1200" dirty="0">
                <a:solidFill>
                  <a:srgbClr val="808284"/>
                </a:solidFill>
              </a:rPr>
              <a:t>Falsa</a:t>
            </a:r>
          </a:p>
          <a:p>
            <a:pPr marL="228600" indent="-228600">
              <a:buFont typeface="+mj-lt"/>
              <a:buAutoNum type="alphaLcParenR"/>
            </a:pPr>
            <a:r>
              <a:rPr lang="pt-BR" sz="1200" dirty="0">
                <a:solidFill>
                  <a:srgbClr val="92D050"/>
                </a:solidFill>
              </a:rPr>
              <a:t>Verdadeira</a:t>
            </a: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7667404" y="589546"/>
            <a:ext cx="3666902" cy="44261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smtClean="0">
                <a:solidFill>
                  <a:schemeClr val="tx1"/>
                </a:solidFill>
              </a:rPr>
              <a:t>Observação:</a:t>
            </a:r>
          </a:p>
          <a:p>
            <a:endParaRPr lang="pt-BR" sz="1200" dirty="0">
              <a:solidFill>
                <a:schemeClr val="tx1"/>
              </a:solidFill>
            </a:endParaRPr>
          </a:p>
          <a:p>
            <a:r>
              <a:rPr lang="pt-BR" sz="1200" dirty="0">
                <a:solidFill>
                  <a:schemeClr val="tx1"/>
                </a:solidFill>
              </a:rPr>
              <a:t>Caso o aluno responda </a:t>
            </a:r>
            <a:r>
              <a:rPr lang="pt-BR" sz="1200" dirty="0" smtClean="0">
                <a:solidFill>
                  <a:schemeClr val="tx1"/>
                </a:solidFill>
              </a:rPr>
              <a:t>corretamente, </a:t>
            </a:r>
            <a:r>
              <a:rPr lang="pt-BR" sz="1200" dirty="0">
                <a:solidFill>
                  <a:schemeClr val="tx1"/>
                </a:solidFill>
              </a:rPr>
              <a:t>deve aparecer em VERDE: “Parabéns</a:t>
            </a:r>
            <a:r>
              <a:rPr lang="pt-BR" sz="1200" dirty="0" smtClean="0">
                <a:solidFill>
                  <a:schemeClr val="tx1"/>
                </a:solidFill>
              </a:rPr>
              <a:t>!”. </a:t>
            </a:r>
          </a:p>
          <a:p>
            <a:endParaRPr lang="pt-BR" sz="1200" dirty="0">
              <a:solidFill>
                <a:schemeClr val="tx1"/>
              </a:solidFill>
            </a:endParaRPr>
          </a:p>
          <a:p>
            <a:r>
              <a:rPr lang="pt-BR" sz="1200" dirty="0" smtClean="0">
                <a:solidFill>
                  <a:schemeClr val="tx1"/>
                </a:solidFill>
              </a:rPr>
              <a:t>O </a:t>
            </a:r>
            <a:r>
              <a:rPr lang="pt-BR" sz="1200" dirty="0">
                <a:solidFill>
                  <a:schemeClr val="tx1"/>
                </a:solidFill>
              </a:rPr>
              <a:t>Guia de Boas Práticas Clínicas ICH E6(R2) informa que é permitido o envio da bula para o Comitê de Ética em Pesquisa quando for uma medicação registrada.</a:t>
            </a:r>
          </a:p>
          <a:p>
            <a:endParaRPr lang="pt-BR" sz="1200" dirty="0" smtClean="0">
              <a:solidFill>
                <a:schemeClr val="tx1"/>
              </a:solidFill>
            </a:endParaRPr>
          </a:p>
          <a:p>
            <a:endParaRPr lang="pt-BR" sz="1200" dirty="0">
              <a:solidFill>
                <a:schemeClr val="tx1"/>
              </a:solidFill>
            </a:endParaRPr>
          </a:p>
          <a:p>
            <a:r>
              <a:rPr lang="pt-BR" sz="1200" dirty="0" smtClean="0">
                <a:solidFill>
                  <a:schemeClr val="tx1"/>
                </a:solidFill>
              </a:rPr>
              <a:t>Se responder incorretamente, </a:t>
            </a:r>
            <a:r>
              <a:rPr lang="pt-BR" sz="1200" dirty="0">
                <a:solidFill>
                  <a:schemeClr val="tx1"/>
                </a:solidFill>
              </a:rPr>
              <a:t>deve aparecer uma mensagem em VERMELHO: “Verifique a resposta correta</a:t>
            </a:r>
            <a:r>
              <a:rPr lang="pt-BR" sz="1200" dirty="0" smtClean="0">
                <a:solidFill>
                  <a:schemeClr val="tx1"/>
                </a:solidFill>
              </a:rPr>
              <a:t>”.</a:t>
            </a:r>
          </a:p>
          <a:p>
            <a:endParaRPr lang="pt-BR" sz="1200" dirty="0" smtClean="0">
              <a:solidFill>
                <a:schemeClr val="tx1"/>
              </a:solidFill>
            </a:endParaRPr>
          </a:p>
          <a:p>
            <a:r>
              <a:rPr lang="pt-BR" sz="1200" dirty="0" smtClean="0">
                <a:solidFill>
                  <a:schemeClr val="tx1"/>
                </a:solidFill>
              </a:rPr>
              <a:t>O </a:t>
            </a:r>
            <a:r>
              <a:rPr lang="pt-BR" sz="1200" dirty="0">
                <a:solidFill>
                  <a:schemeClr val="tx1"/>
                </a:solidFill>
              </a:rPr>
              <a:t>Guia de Boas Práticas Clínicas ICH E6(R2) informa que é permitido o envio da bula para o Comitê de Ética em Pesquisa quando for uma medicação registrada.</a:t>
            </a:r>
          </a:p>
          <a:p>
            <a:endParaRPr lang="pt-BR" sz="1200" dirty="0">
              <a:solidFill>
                <a:schemeClr val="tx1"/>
              </a:solidFil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24</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63213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25</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047807" y="1359556"/>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1" y="1495695"/>
            <a:ext cx="4169076"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2</a:t>
            </a:r>
            <a:r>
              <a:rPr lang="pt-BR" sz="1200" dirty="0" smtClean="0">
                <a:solidFill>
                  <a:srgbClr val="808284"/>
                </a:solidFill>
              </a:rPr>
              <a:t>) </a:t>
            </a:r>
            <a:r>
              <a:rPr lang="pt-BR" sz="1200" dirty="0">
                <a:solidFill>
                  <a:srgbClr val="808284"/>
                </a:solidFill>
              </a:rPr>
              <a:t>Assinale a alternativa que </a:t>
            </a:r>
            <a:r>
              <a:rPr lang="pt-BR" sz="1200" b="1" dirty="0">
                <a:solidFill>
                  <a:srgbClr val="808284"/>
                </a:solidFill>
              </a:rPr>
              <a:t>NÃO</a:t>
            </a:r>
            <a:r>
              <a:rPr lang="pt-BR" sz="1200" dirty="0">
                <a:solidFill>
                  <a:srgbClr val="808284"/>
                </a:solidFill>
              </a:rPr>
              <a:t> representa um Evento Adverso Grave: </a:t>
            </a:r>
          </a:p>
          <a:p>
            <a:pPr lvl="0"/>
            <a:r>
              <a:rPr lang="pt-BR" sz="1200" dirty="0" smtClean="0">
                <a:solidFill>
                  <a:srgbClr val="808284"/>
                </a:solidFill>
              </a:rPr>
              <a:t> </a:t>
            </a:r>
          </a:p>
          <a:p>
            <a:pPr lvl="0"/>
            <a:endParaRPr lang="pt-BR" sz="1200" dirty="0">
              <a:solidFill>
                <a:srgbClr val="808284"/>
              </a:solidFill>
            </a:endParaRPr>
          </a:p>
          <a:p>
            <a:r>
              <a:rPr lang="pt-BR" sz="1200" dirty="0"/>
              <a:t> </a:t>
            </a:r>
          </a:p>
          <a:p>
            <a:pPr marL="228600" indent="-228600">
              <a:buFont typeface="+mj-lt"/>
              <a:buAutoNum type="alphaLcParenR"/>
            </a:pPr>
            <a:r>
              <a:rPr lang="pt-BR" sz="1200" dirty="0" smtClean="0">
                <a:solidFill>
                  <a:schemeClr val="bg1">
                    <a:lumMod val="50000"/>
                  </a:schemeClr>
                </a:solidFill>
              </a:rPr>
              <a:t>Morte</a:t>
            </a:r>
          </a:p>
          <a:p>
            <a:pPr marL="228600" indent="-228600">
              <a:buFont typeface="+mj-lt"/>
              <a:buAutoNum type="alphaLcParenR"/>
            </a:pPr>
            <a:r>
              <a:rPr lang="pt-BR" sz="1200" dirty="0" smtClean="0">
                <a:solidFill>
                  <a:schemeClr val="bg1">
                    <a:lumMod val="50000"/>
                  </a:schemeClr>
                </a:solidFill>
              </a:rPr>
              <a:t>Anomalia congênita</a:t>
            </a:r>
          </a:p>
          <a:p>
            <a:pPr marL="228600" indent="-228600">
              <a:buFont typeface="+mj-lt"/>
              <a:buAutoNum type="alphaLcParenR"/>
            </a:pPr>
            <a:r>
              <a:rPr lang="pt-BR" sz="1200" dirty="0" smtClean="0">
                <a:solidFill>
                  <a:schemeClr val="bg1">
                    <a:lumMod val="50000"/>
                  </a:schemeClr>
                </a:solidFill>
              </a:rPr>
              <a:t>Hospitalização ou prolongamento de hospitalização</a:t>
            </a:r>
          </a:p>
          <a:p>
            <a:pPr marL="228600" indent="-228600">
              <a:buFont typeface="+mj-lt"/>
              <a:buAutoNum type="alphaLcParenR"/>
            </a:pPr>
            <a:r>
              <a:rPr lang="pt-BR" sz="1200" dirty="0" smtClean="0">
                <a:solidFill>
                  <a:srgbClr val="92D050"/>
                </a:solidFill>
              </a:rPr>
              <a:t>Vacinação</a:t>
            </a:r>
            <a:endParaRPr lang="pt-BR" sz="1200" dirty="0">
              <a:solidFill>
                <a:srgbClr val="92D050"/>
              </a:solidFill>
            </a:endParaRP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7667404" y="0"/>
            <a:ext cx="3666902" cy="50157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smtClean="0">
              <a:solidFill>
                <a:schemeClr val="tx1"/>
              </a:solidFill>
            </a:endParaRPr>
          </a:p>
          <a:p>
            <a:r>
              <a:rPr lang="pt-BR" sz="1200" dirty="0" smtClean="0">
                <a:solidFill>
                  <a:schemeClr val="tx1"/>
                </a:solidFill>
              </a:rPr>
              <a:t>Observação:</a:t>
            </a:r>
          </a:p>
          <a:p>
            <a:endParaRPr lang="pt-BR" sz="1200" dirty="0">
              <a:solidFill>
                <a:schemeClr val="tx1"/>
              </a:solidFill>
            </a:endParaRPr>
          </a:p>
          <a:p>
            <a:r>
              <a:rPr lang="pt-BR" sz="1200" dirty="0">
                <a:solidFill>
                  <a:schemeClr val="tx1"/>
                </a:solidFill>
              </a:rPr>
              <a:t>Caso o aluno responda </a:t>
            </a:r>
            <a:r>
              <a:rPr lang="pt-BR" sz="1200" dirty="0" smtClean="0">
                <a:solidFill>
                  <a:schemeClr val="tx1"/>
                </a:solidFill>
              </a:rPr>
              <a:t>corretamente, </a:t>
            </a:r>
            <a:r>
              <a:rPr lang="pt-BR" sz="1200" dirty="0">
                <a:solidFill>
                  <a:schemeClr val="tx1"/>
                </a:solidFill>
              </a:rPr>
              <a:t>deve aparecer em VERDE: “Parabéns</a:t>
            </a:r>
            <a:r>
              <a:rPr lang="pt-BR" sz="1200" dirty="0" smtClean="0">
                <a:solidFill>
                  <a:schemeClr val="tx1"/>
                </a:solidFill>
              </a:rPr>
              <a:t>!”. </a:t>
            </a:r>
          </a:p>
          <a:p>
            <a:endParaRPr lang="pt-BR" sz="1200" dirty="0" smtClean="0">
              <a:solidFill>
                <a:schemeClr val="tx1"/>
              </a:solidFill>
            </a:endParaRPr>
          </a:p>
          <a:p>
            <a:r>
              <a:rPr lang="pt-BR" sz="1200" dirty="0" smtClean="0">
                <a:solidFill>
                  <a:schemeClr val="tx1"/>
                </a:solidFill>
              </a:rPr>
              <a:t>O </a:t>
            </a:r>
            <a:r>
              <a:rPr lang="pt-BR" sz="1200" dirty="0">
                <a:solidFill>
                  <a:schemeClr val="tx1"/>
                </a:solidFill>
              </a:rPr>
              <a:t>Guia de Boas Práticas Clínicas ICH E6(R2) define como Evento Adverso Grave (EAG):  Qualquer ocorrência médica adversa que, em qualquer dose: resulte em morte; represente risco à vida; implique em hospitalização ou prolongamento de uma hospitalização existente; resulte em persistente inabilidade/incapacidade significativa, ou cause anomalia congênita.</a:t>
            </a:r>
            <a:endParaRPr lang="pt-BR" sz="1200" dirty="0" smtClean="0">
              <a:solidFill>
                <a:schemeClr val="tx1"/>
              </a:solidFill>
            </a:endParaRPr>
          </a:p>
          <a:p>
            <a:endParaRPr lang="pt-BR" sz="1200" dirty="0">
              <a:solidFill>
                <a:schemeClr val="tx1"/>
              </a:solidFill>
            </a:endParaRPr>
          </a:p>
          <a:p>
            <a:r>
              <a:rPr lang="pt-BR" sz="1200" dirty="0" smtClean="0">
                <a:solidFill>
                  <a:schemeClr val="tx1"/>
                </a:solidFill>
              </a:rPr>
              <a:t>Se responder incorretamente, </a:t>
            </a:r>
            <a:r>
              <a:rPr lang="pt-BR" sz="1200" dirty="0">
                <a:solidFill>
                  <a:schemeClr val="tx1"/>
                </a:solidFill>
              </a:rPr>
              <a:t>deve aparecer uma mensagem em VERMELHO: “Verifique a resposta correta</a:t>
            </a:r>
            <a:r>
              <a:rPr lang="pt-BR" sz="1200" dirty="0" smtClean="0">
                <a:solidFill>
                  <a:schemeClr val="tx1"/>
                </a:solidFill>
              </a:rPr>
              <a:t>”.</a:t>
            </a:r>
          </a:p>
          <a:p>
            <a:endParaRPr lang="pt-BR" sz="1200" dirty="0" smtClean="0">
              <a:solidFill>
                <a:schemeClr val="tx1"/>
              </a:solidFill>
            </a:endParaRPr>
          </a:p>
          <a:p>
            <a:r>
              <a:rPr lang="pt-BR" sz="1200" dirty="0">
                <a:solidFill>
                  <a:schemeClr val="tx1"/>
                </a:solidFill>
              </a:rPr>
              <a:t>O Guia de Boas Práticas Clínicas ICH E6(R2) define como Evento Adverso Grave (EAG):  Qualquer ocorrência médica adversa que, em qualquer dose: resulte em morte; represente risco à vida; implique em hospitalização ou prolongamento de uma hospitalização existente; resulte em persistente inabilidade/incapacidade significativa, ou cause anomalia congênita.</a:t>
            </a:r>
          </a:p>
          <a:p>
            <a:endParaRPr lang="pt-BR" sz="1200" dirty="0">
              <a:solidFill>
                <a:schemeClr val="tx1"/>
              </a:solidFil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25</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967693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26</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767205" y="1433989"/>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0" y="1348973"/>
            <a:ext cx="4992681"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3</a:t>
            </a:r>
            <a:r>
              <a:rPr lang="pt-BR" sz="1200" dirty="0" smtClean="0">
                <a:solidFill>
                  <a:srgbClr val="808284"/>
                </a:solidFill>
              </a:rPr>
              <a:t>) Correlacione:</a:t>
            </a:r>
            <a:endParaRPr lang="pt-BR" sz="1200" dirty="0">
              <a:solidFill>
                <a:srgbClr val="808284"/>
              </a:solidFill>
            </a:endParaRPr>
          </a:p>
          <a:p>
            <a:endParaRPr lang="pt-BR" sz="1200" dirty="0">
              <a:solidFill>
                <a:srgbClr val="808284"/>
              </a:solidFill>
            </a:endParaRPr>
          </a:p>
          <a:p>
            <a:r>
              <a:rPr lang="pt-BR" sz="1200" dirty="0">
                <a:solidFill>
                  <a:srgbClr val="808284"/>
                </a:solidFill>
              </a:rPr>
              <a:t>I. Em relação a severidade os eventos adversos podem ser classificados em:</a:t>
            </a:r>
          </a:p>
          <a:p>
            <a:r>
              <a:rPr lang="pt-BR" sz="1200" dirty="0">
                <a:solidFill>
                  <a:srgbClr val="808284"/>
                </a:solidFill>
              </a:rPr>
              <a:t>II. Sobre a comunicação de eventos adversos, o </a:t>
            </a:r>
            <a:r>
              <a:rPr lang="pt-BR" sz="1200" dirty="0" smtClean="0">
                <a:solidFill>
                  <a:srgbClr val="808284"/>
                </a:solidFill>
              </a:rPr>
              <a:t>pesquisador do </a:t>
            </a:r>
            <a:r>
              <a:rPr lang="pt-BR" sz="1200" dirty="0">
                <a:solidFill>
                  <a:srgbClr val="808284"/>
                </a:solidFill>
              </a:rPr>
              <a:t>centro coordenador</a:t>
            </a:r>
          </a:p>
          <a:p>
            <a:r>
              <a:rPr lang="pt-BR" sz="1200" dirty="0">
                <a:solidFill>
                  <a:srgbClr val="808284"/>
                </a:solidFill>
              </a:rPr>
              <a:t>III. Comitê Independente de Monitoramento de Segurança </a:t>
            </a:r>
          </a:p>
          <a:p>
            <a:endParaRPr lang="pt-BR" sz="1200" dirty="0">
              <a:solidFill>
                <a:srgbClr val="808284"/>
              </a:solidFill>
            </a:endParaRPr>
          </a:p>
          <a:p>
            <a:r>
              <a:rPr lang="pt-BR" sz="1200" dirty="0" smtClean="0">
                <a:solidFill>
                  <a:srgbClr val="808284"/>
                </a:solidFill>
              </a:rPr>
              <a:t>(   </a:t>
            </a:r>
            <a:r>
              <a:rPr lang="pt-BR" sz="1200" dirty="0">
                <a:solidFill>
                  <a:srgbClr val="808284"/>
                </a:solidFill>
              </a:rPr>
              <a:t>) se encarregará das notificações ao CEP em caso de eventos adversos graves ocorridos em centros estrangeiros. </a:t>
            </a:r>
          </a:p>
          <a:p>
            <a:r>
              <a:rPr lang="pt-BR" sz="1200" dirty="0">
                <a:solidFill>
                  <a:srgbClr val="808284"/>
                </a:solidFill>
              </a:rPr>
              <a:t>(   </a:t>
            </a:r>
            <a:r>
              <a:rPr lang="pt-BR" sz="1200" dirty="0" smtClean="0">
                <a:solidFill>
                  <a:srgbClr val="808284"/>
                </a:solidFill>
              </a:rPr>
              <a:t>) </a:t>
            </a:r>
            <a:r>
              <a:rPr lang="pt-BR" sz="1200" dirty="0">
                <a:solidFill>
                  <a:srgbClr val="808284"/>
                </a:solidFill>
              </a:rPr>
              <a:t>leve, moderado, grave e letal</a:t>
            </a:r>
          </a:p>
          <a:p>
            <a:r>
              <a:rPr lang="pt-BR" sz="1200" dirty="0">
                <a:solidFill>
                  <a:srgbClr val="808284"/>
                </a:solidFill>
              </a:rPr>
              <a:t>(  </a:t>
            </a:r>
            <a:r>
              <a:rPr lang="pt-BR" sz="1200" dirty="0" smtClean="0">
                <a:solidFill>
                  <a:srgbClr val="808284"/>
                </a:solidFill>
              </a:rPr>
              <a:t> </a:t>
            </a:r>
            <a:r>
              <a:rPr lang="pt-BR" sz="1200" dirty="0">
                <a:solidFill>
                  <a:srgbClr val="808284"/>
                </a:solidFill>
              </a:rPr>
              <a:t>) É uma instância independente, constituída para o monitoramento de dados específicos de segurança coletados de um ou mais ensaios clínicos em intervalos definidos.</a:t>
            </a:r>
          </a:p>
          <a:p>
            <a:endParaRPr lang="pt-BR" sz="1200" dirty="0" smtClean="0">
              <a:solidFill>
                <a:srgbClr val="808284"/>
              </a:solidFill>
            </a:endParaRPr>
          </a:p>
          <a:p>
            <a:r>
              <a:rPr lang="pt-BR" sz="1200" dirty="0" smtClean="0">
                <a:solidFill>
                  <a:srgbClr val="808284"/>
                </a:solidFill>
              </a:rPr>
              <a:t>Assinale </a:t>
            </a:r>
            <a:r>
              <a:rPr lang="pt-BR" sz="1200" dirty="0">
                <a:solidFill>
                  <a:srgbClr val="808284"/>
                </a:solidFill>
              </a:rPr>
              <a:t>a opção que apresenta, na sequência, a correlação correta:</a:t>
            </a:r>
          </a:p>
          <a:p>
            <a:endParaRPr lang="pt-BR" sz="1200" dirty="0">
              <a:solidFill>
                <a:srgbClr val="808284"/>
              </a:solidFill>
            </a:endParaRPr>
          </a:p>
          <a:p>
            <a:r>
              <a:rPr lang="pt-BR" sz="1200" dirty="0">
                <a:solidFill>
                  <a:srgbClr val="92D050"/>
                </a:solidFill>
              </a:rPr>
              <a:t>(a) II,I,III</a:t>
            </a:r>
          </a:p>
          <a:p>
            <a:r>
              <a:rPr lang="pt-BR" sz="1200" dirty="0">
                <a:solidFill>
                  <a:srgbClr val="808284"/>
                </a:solidFill>
              </a:rPr>
              <a:t>(b)  I, III, II</a:t>
            </a:r>
          </a:p>
          <a:p>
            <a:r>
              <a:rPr lang="pt-BR" sz="1200" dirty="0">
                <a:solidFill>
                  <a:srgbClr val="808284"/>
                </a:solidFill>
              </a:rPr>
              <a:t>(c) I, II, III </a:t>
            </a:r>
          </a:p>
          <a:p>
            <a:endParaRPr lang="pt-BR" sz="1200" dirty="0">
              <a:solidFill>
                <a:srgbClr val="808284"/>
              </a:solidFill>
            </a:endParaRP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5871411" y="263379"/>
            <a:ext cx="5462895" cy="57632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Observação:</a:t>
            </a:r>
          </a:p>
          <a:p>
            <a:endParaRPr lang="pt-BR" dirty="0">
              <a:solidFill>
                <a:schemeClr val="tx1"/>
              </a:solidFill>
            </a:endParaRPr>
          </a:p>
          <a:p>
            <a:r>
              <a:rPr lang="pt-BR" dirty="0">
                <a:solidFill>
                  <a:schemeClr val="tx1"/>
                </a:solidFill>
              </a:rPr>
              <a:t>Caso o aluno responda </a:t>
            </a:r>
            <a:r>
              <a:rPr lang="pt-BR" dirty="0" smtClean="0">
                <a:solidFill>
                  <a:schemeClr val="tx1"/>
                </a:solidFill>
              </a:rPr>
              <a:t>corretamente, </a:t>
            </a:r>
            <a:r>
              <a:rPr lang="pt-BR" dirty="0">
                <a:solidFill>
                  <a:schemeClr val="tx1"/>
                </a:solidFill>
              </a:rPr>
              <a:t>deve aparecer em VERDE: “Parabéns</a:t>
            </a:r>
            <a:r>
              <a:rPr lang="pt-BR" dirty="0" smtClean="0">
                <a:solidFill>
                  <a:schemeClr val="tx1"/>
                </a:solidFill>
              </a:rPr>
              <a:t>!”.</a:t>
            </a:r>
          </a:p>
          <a:p>
            <a:endParaRPr lang="pt-BR" dirty="0">
              <a:solidFill>
                <a:schemeClr val="tx1"/>
              </a:solidFill>
            </a:endParaRPr>
          </a:p>
          <a:p>
            <a:r>
              <a:rPr lang="pt-BR" dirty="0">
                <a:solidFill>
                  <a:schemeClr val="tx1"/>
                </a:solidFill>
              </a:rPr>
              <a:t>Carta circular 13/2020 da CONEP: apenas o </a:t>
            </a:r>
            <a:r>
              <a:rPr lang="pt-BR" dirty="0" smtClean="0">
                <a:solidFill>
                  <a:schemeClr val="tx1"/>
                </a:solidFill>
              </a:rPr>
              <a:t>pesquisador do </a:t>
            </a:r>
            <a:r>
              <a:rPr lang="pt-BR" dirty="0">
                <a:solidFill>
                  <a:schemeClr val="tx1"/>
                </a:solidFill>
              </a:rPr>
              <a:t>primeiro centro se encarregará de notificar o CEP em caso de eventos adversos graves ocorridos em centros estrangeiros, interrupções das pesquisas ou modificações relevantes, mantendo-se as notificações necessárias de cada pesquisador ao CEP local.</a:t>
            </a:r>
          </a:p>
          <a:p>
            <a:endParaRPr lang="pt-BR" dirty="0" smtClean="0">
              <a:solidFill>
                <a:schemeClr val="tx1"/>
              </a:solidFill>
            </a:endParaRPr>
          </a:p>
          <a:p>
            <a:r>
              <a:rPr lang="pt-BR" dirty="0" smtClean="0">
                <a:solidFill>
                  <a:schemeClr val="tx1"/>
                </a:solidFill>
              </a:rPr>
              <a:t>RDC </a:t>
            </a:r>
            <a:r>
              <a:rPr lang="pt-BR" dirty="0">
                <a:solidFill>
                  <a:schemeClr val="tx1"/>
                </a:solidFill>
              </a:rPr>
              <a:t>09/2015 – ANVISA - Regulamento para a realização de ensaios clínicos com medicamentos no Brasil. Glossário: Comitê Independente de Monitoramento de Segurança é uma instância independente, constituída para o monitoramento de dados específicos de segurança coletados de um ou mais ensaios clínicos em intervalos definidos.</a:t>
            </a:r>
          </a:p>
          <a:p>
            <a:endParaRPr lang="pt-BR" dirty="0" smtClean="0">
              <a:solidFill>
                <a:schemeClr val="tx1"/>
              </a:solidFill>
            </a:endParaRPr>
          </a:p>
          <a:p>
            <a:r>
              <a:rPr lang="pt-BR" dirty="0" smtClean="0">
                <a:solidFill>
                  <a:schemeClr val="tx1"/>
                </a:solidFill>
              </a:rPr>
              <a:t>OMS </a:t>
            </a:r>
            <a:r>
              <a:rPr lang="pt-BR" dirty="0">
                <a:solidFill>
                  <a:schemeClr val="tx1"/>
                </a:solidFill>
              </a:rPr>
              <a:t>define os critérios de classificação dos eventos adversos em relação a severidade em: leve, moderado, grave e </a:t>
            </a:r>
            <a:r>
              <a:rPr lang="pt-BR" dirty="0" smtClean="0">
                <a:solidFill>
                  <a:schemeClr val="tx1"/>
                </a:solidFill>
              </a:rPr>
              <a:t>letal.</a:t>
            </a:r>
            <a:endParaRPr lang="pt-BR" dirty="0">
              <a:solidFill>
                <a:schemeClr val="tx1"/>
              </a:solidFill>
            </a:endParaRPr>
          </a:p>
          <a:p>
            <a:endParaRPr lang="pt-BR" dirty="0" smtClean="0">
              <a:solidFill>
                <a:schemeClr val="tx1"/>
              </a:solidFill>
            </a:endParaRPr>
          </a:p>
          <a:p>
            <a:endParaRPr lang="pt-BR" dirty="0">
              <a:solidFill>
                <a:schemeClr val="tx1"/>
              </a:solidFill>
            </a:endParaRPr>
          </a:p>
          <a:p>
            <a:r>
              <a:rPr lang="pt-BR" dirty="0" smtClean="0">
                <a:solidFill>
                  <a:schemeClr val="tx1"/>
                </a:solidFill>
              </a:rPr>
              <a:t>Se responder incorretamente, </a:t>
            </a:r>
            <a:r>
              <a:rPr lang="pt-BR" dirty="0">
                <a:solidFill>
                  <a:schemeClr val="tx1"/>
                </a:solidFill>
              </a:rPr>
              <a:t>deve aparecer uma mensagem em VERMELHO: “Verifique a resposta correta</a:t>
            </a:r>
            <a:r>
              <a:rPr lang="pt-BR" dirty="0" smtClean="0">
                <a:solidFill>
                  <a:schemeClr val="tx1"/>
                </a:solidFill>
              </a:rPr>
              <a:t>”.</a:t>
            </a:r>
          </a:p>
          <a:p>
            <a:endParaRPr lang="pt-BR" dirty="0">
              <a:solidFill>
                <a:schemeClr val="tx1"/>
              </a:solidFill>
            </a:endParaRPr>
          </a:p>
          <a:p>
            <a:r>
              <a:rPr lang="pt-BR" dirty="0" smtClean="0">
                <a:solidFill>
                  <a:srgbClr val="FF0000"/>
                </a:solidFill>
              </a:rPr>
              <a:t>INSERIR O MESMO COMENTÁRIO DA RESPOSTA CORRETA!</a:t>
            </a:r>
            <a:endParaRPr lang="pt-BR" dirty="0">
              <a:solidFill>
                <a:srgbClr val="FF0000"/>
              </a:solidFill>
            </a:endParaRPr>
          </a:p>
        </p:txBody>
      </p:sp>
    </p:spTree>
    <p:extLst>
      <p:ext uri="{BB962C8B-B14F-4D97-AF65-F5344CB8AC3E}">
        <p14:creationId xmlns:p14="http://schemas.microsoft.com/office/powerpoint/2010/main" val="3716903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0"/>
            <a:ext cx="9144000" cy="5778500"/>
          </a:xfrm>
          <a:prstGeom prst="rect">
            <a:avLst/>
          </a:prstGeom>
        </p:spPr>
      </p:pic>
      <p:sp>
        <p:nvSpPr>
          <p:cNvPr id="6" name="Retângulo 5"/>
          <p:cNvSpPr/>
          <p:nvPr/>
        </p:nvSpPr>
        <p:spPr>
          <a:xfrm>
            <a:off x="3236495" y="3176337"/>
            <a:ext cx="3043989" cy="50532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27</a:t>
            </a:r>
            <a:endParaRPr sz="1200" b="0" i="0" u="none" strike="noStrike" cap="none" dirty="0">
              <a:solidFill>
                <a:schemeClr val="lt1"/>
              </a:solidFill>
              <a:latin typeface="Arial"/>
              <a:ea typeface="Arial"/>
              <a:cs typeface="Arial"/>
              <a:sym typeface="Arial"/>
            </a:endParaRPr>
          </a:p>
        </p:txBody>
      </p:sp>
      <p:sp>
        <p:nvSpPr>
          <p:cNvPr id="8" name="Google Shape;398;p61"/>
          <p:cNvSpPr/>
          <p:nvPr/>
        </p:nvSpPr>
        <p:spPr>
          <a:xfrm>
            <a:off x="7772680" y="523447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27</a:t>
            </a:r>
            <a:endParaRPr sz="1200" b="0" i="0" u="none" strike="noStrike" cap="none" dirty="0">
              <a:solidFill>
                <a:schemeClr val="lt1"/>
              </a:solidFill>
              <a:latin typeface="Arial"/>
              <a:ea typeface="Arial"/>
              <a:cs typeface="Arial"/>
              <a:sym typeface="Arial"/>
            </a:endParaRPr>
          </a:p>
        </p:txBody>
      </p:sp>
      <p:sp>
        <p:nvSpPr>
          <p:cNvPr id="9" name="Retângulo 8"/>
          <p:cNvSpPr/>
          <p:nvPr/>
        </p:nvSpPr>
        <p:spPr>
          <a:xfrm>
            <a:off x="5803392" y="363262"/>
            <a:ext cx="3270504" cy="221954"/>
          </a:xfrm>
          <a:prstGeom prst="rect">
            <a:avLst/>
          </a:prstGeom>
          <a:solidFill>
            <a:srgbClr val="EFE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Google Shape;413;p62"/>
          <p:cNvSpPr txBox="1"/>
          <p:nvPr/>
        </p:nvSpPr>
        <p:spPr>
          <a:xfrm>
            <a:off x="3259698" y="3176337"/>
            <a:ext cx="2997582" cy="1407290"/>
          </a:xfrm>
          <a:prstGeom prst="rect">
            <a:avLst/>
          </a:prstGeom>
          <a:noFill/>
          <a:ln>
            <a:noFill/>
          </a:ln>
        </p:spPr>
        <p:txBody>
          <a:bodyPr spcFirstLastPara="1" wrap="square" lIns="91425" tIns="45700" rIns="91425" bIns="45700" anchor="t" anchorCtr="0">
            <a:noAutofit/>
          </a:bodyPr>
          <a:lstStyle/>
          <a:p>
            <a:pPr algn="ctr"/>
            <a:r>
              <a:rPr lang="pt-BR" sz="1200" dirty="0">
                <a:solidFill>
                  <a:srgbClr val="808284"/>
                </a:solidFill>
              </a:rPr>
              <a:t>Parabéns! </a:t>
            </a:r>
          </a:p>
          <a:p>
            <a:pPr algn="ctr"/>
            <a:r>
              <a:rPr lang="pt-BR" sz="1200" dirty="0">
                <a:solidFill>
                  <a:srgbClr val="808284"/>
                </a:solidFill>
              </a:rPr>
              <a:t>Esse é o último módulo do </a:t>
            </a:r>
            <a:r>
              <a:rPr lang="pt-BR" sz="1200" b="1" dirty="0">
                <a:solidFill>
                  <a:srgbClr val="808284"/>
                </a:solidFill>
              </a:rPr>
              <a:t>Curso Boas</a:t>
            </a:r>
          </a:p>
          <a:p>
            <a:pPr algn="ctr"/>
            <a:r>
              <a:rPr lang="pt-BR" sz="1200" b="1" dirty="0">
                <a:solidFill>
                  <a:srgbClr val="808284"/>
                </a:solidFill>
              </a:rPr>
              <a:t>Práticas Clínicas</a:t>
            </a:r>
            <a:r>
              <a:rPr lang="pt-BR" sz="1200" dirty="0">
                <a:solidFill>
                  <a:srgbClr val="808284"/>
                </a:solidFill>
              </a:rPr>
              <a:t>. </a:t>
            </a:r>
          </a:p>
          <a:p>
            <a:pPr algn="ctr"/>
            <a:r>
              <a:rPr lang="pt-BR" sz="1200" dirty="0">
                <a:solidFill>
                  <a:srgbClr val="808284"/>
                </a:solidFill>
              </a:rPr>
              <a:t>Agora, realize a sua avaliação final</a:t>
            </a:r>
          </a:p>
          <a:p>
            <a:pPr algn="ctr"/>
            <a:r>
              <a:rPr lang="pt-BR" sz="1200" dirty="0">
                <a:solidFill>
                  <a:srgbClr val="808284"/>
                </a:solidFill>
              </a:rPr>
              <a:t>na plataforma. </a:t>
            </a:r>
          </a:p>
          <a:p>
            <a:pPr algn="ctr"/>
            <a:endParaRPr lang="pt-BR" sz="1200" dirty="0">
              <a:solidFill>
                <a:srgbClr val="808284"/>
              </a:solidFill>
            </a:endParaRPr>
          </a:p>
          <a:p>
            <a:pPr algn="ctr"/>
            <a:r>
              <a:rPr lang="pt-BR" sz="1200" dirty="0">
                <a:solidFill>
                  <a:srgbClr val="808284"/>
                </a:solidFill>
              </a:rPr>
              <a:t>Até a próxima!</a:t>
            </a:r>
            <a:endParaRPr sz="1200" b="0" i="0" u="none" strike="noStrike" cap="none" dirty="0">
              <a:solidFill>
                <a:srgbClr val="808284"/>
              </a:solidFill>
              <a:sym typeface="Arial"/>
            </a:endParaRPr>
          </a:p>
        </p:txBody>
      </p:sp>
    </p:spTree>
    <p:extLst>
      <p:ext uri="{BB962C8B-B14F-4D97-AF65-F5344CB8AC3E}">
        <p14:creationId xmlns:p14="http://schemas.microsoft.com/office/powerpoint/2010/main" val="152954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3</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3214635"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Quando um voluntário consente em participar de um ensaio clínico sabe que irá receber uma medicação ainda em teste, e deve ter clareza dos possíveis riscos do fármaco.</a:t>
            </a:r>
          </a:p>
          <a:p>
            <a:endParaRPr lang="pt-BR" sz="1200" dirty="0" smtClean="0">
              <a:solidFill>
                <a:srgbClr val="808284"/>
              </a:solidFill>
            </a:endParaRPr>
          </a:p>
          <a:p>
            <a:r>
              <a:rPr lang="pt-BR" sz="1200" dirty="0" smtClean="0">
                <a:solidFill>
                  <a:srgbClr val="808284"/>
                </a:solidFill>
              </a:rPr>
              <a:t> </a:t>
            </a:r>
          </a:p>
          <a:p>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23178" y="3112444"/>
            <a:ext cx="3334990" cy="33500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i="0" u="none" strike="noStrike" cap="none" dirty="0" smtClean="0">
                <a:solidFill>
                  <a:srgbClr val="FBBD4D"/>
                </a:solidFill>
                <a:latin typeface="Arial"/>
                <a:ea typeface="Arial"/>
                <a:cs typeface="Arial"/>
                <a:sym typeface="Arial"/>
              </a:rPr>
              <a:t>Clique na imagem e veja </a:t>
            </a:r>
            <a:r>
              <a:rPr lang="pt-BR" sz="1200" b="1" dirty="0">
                <a:solidFill>
                  <a:srgbClr val="FBBD4D"/>
                </a:solidFill>
              </a:rPr>
              <a:t>a </a:t>
            </a:r>
            <a:r>
              <a:rPr lang="pt-BR" sz="1200" b="1" dirty="0" smtClean="0">
                <a:solidFill>
                  <a:srgbClr val="FBBD4D"/>
                </a:solidFill>
              </a:rPr>
              <a:t>primeira </a:t>
            </a:r>
            <a:r>
              <a:rPr lang="pt-BR" sz="1200" b="1" dirty="0">
                <a:solidFill>
                  <a:srgbClr val="FBBD4D"/>
                </a:solidFill>
              </a:rPr>
              <a:t>consideração ética sobre EAG.</a:t>
            </a:r>
            <a:endParaRPr sz="1200" b="1" dirty="0">
              <a:solidFill>
                <a:srgbClr val="FBBD4D"/>
              </a:solidFill>
            </a:endParaRP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3</a:t>
            </a:r>
            <a:endParaRPr sz="1200" b="0" i="0" u="none" strike="noStrike" cap="none" dirty="0">
              <a:solidFill>
                <a:schemeClr val="lt1"/>
              </a:solidFill>
              <a:latin typeface="Arial"/>
              <a:ea typeface="Arial"/>
              <a:cs typeface="Arial"/>
              <a:sym typeface="Arial"/>
            </a:endParaRPr>
          </a:p>
        </p:txBody>
      </p:sp>
      <p:sp>
        <p:nvSpPr>
          <p:cNvPr id="30" name="Google Shape;399;p61"/>
          <p:cNvSpPr txBox="1"/>
          <p:nvPr/>
        </p:nvSpPr>
        <p:spPr>
          <a:xfrm>
            <a:off x="896426" y="1176975"/>
            <a:ext cx="5083136" cy="741944"/>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Introdução</a:t>
            </a:r>
          </a:p>
        </p:txBody>
      </p:sp>
      <p:sp>
        <p:nvSpPr>
          <p:cNvPr id="48" name="Retângulo 47"/>
          <p:cNvSpPr/>
          <p:nvPr/>
        </p:nvSpPr>
        <p:spPr>
          <a:xfrm>
            <a:off x="8634484" y="490911"/>
            <a:ext cx="2835546" cy="24868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Fazer um </a:t>
            </a:r>
            <a:r>
              <a:rPr lang="pt-BR" dirty="0" err="1" smtClean="0">
                <a:solidFill>
                  <a:schemeClr val="tx1"/>
                </a:solidFill>
              </a:rPr>
              <a:t>card</a:t>
            </a:r>
            <a:r>
              <a:rPr lang="pt-BR" dirty="0" smtClean="0">
                <a:solidFill>
                  <a:schemeClr val="tx1"/>
                </a:solidFill>
              </a:rPr>
              <a:t> com alguns ícones que remetam a medicamentos. </a:t>
            </a:r>
          </a:p>
          <a:p>
            <a:pPr algn="ctr"/>
            <a:endParaRPr lang="pt-BR" dirty="0">
              <a:solidFill>
                <a:schemeClr val="tx1"/>
              </a:solidFill>
            </a:endParaRPr>
          </a:p>
          <a:p>
            <a:pPr algn="ctr"/>
            <a:r>
              <a:rPr lang="pt-BR" dirty="0" smtClean="0">
                <a:solidFill>
                  <a:schemeClr val="tx1"/>
                </a:solidFill>
              </a:rPr>
              <a:t>Ao clicar o </a:t>
            </a:r>
            <a:r>
              <a:rPr lang="pt-BR" dirty="0" err="1" smtClean="0">
                <a:solidFill>
                  <a:schemeClr val="tx1"/>
                </a:solidFill>
              </a:rPr>
              <a:t>card</a:t>
            </a:r>
            <a:r>
              <a:rPr lang="pt-BR" dirty="0" smtClean="0">
                <a:solidFill>
                  <a:schemeClr val="tx1"/>
                </a:solidFill>
              </a:rPr>
              <a:t> ficará com “cara” de bula com o conteúdo no slide a seguir.</a:t>
            </a:r>
            <a:endParaRPr lang="pt-BR" dirty="0">
              <a:solidFill>
                <a:schemeClr val="tx1"/>
              </a:solidFill>
            </a:endParaRPr>
          </a:p>
        </p:txBody>
      </p:sp>
      <p:sp>
        <p:nvSpPr>
          <p:cNvPr id="4" name="Retângulo 3"/>
          <p:cNvSpPr/>
          <p:nvPr/>
        </p:nvSpPr>
        <p:spPr>
          <a:xfrm>
            <a:off x="4485503" y="1519908"/>
            <a:ext cx="3756129" cy="3046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122"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1278" r="23371" b="72607"/>
          <a:stretch/>
        </p:blipFill>
        <p:spPr bwMode="auto">
          <a:xfrm>
            <a:off x="6447742" y="2265069"/>
            <a:ext cx="877330" cy="13489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76774" t="68963" r="7009" b="11213"/>
          <a:stretch/>
        </p:blipFill>
        <p:spPr bwMode="auto">
          <a:xfrm>
            <a:off x="6049374" y="1577861"/>
            <a:ext cx="926758" cy="97618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48" t="27728" r="76270" b="53954"/>
          <a:stretch/>
        </p:blipFill>
        <p:spPr bwMode="auto">
          <a:xfrm>
            <a:off x="4712313" y="1833288"/>
            <a:ext cx="825580" cy="76287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7988" r="71659" b="71938"/>
          <a:stretch/>
        </p:blipFill>
        <p:spPr bwMode="auto">
          <a:xfrm>
            <a:off x="6954422" y="1711143"/>
            <a:ext cx="1130629" cy="69005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7079" t="71138" r="77137" b="13304"/>
          <a:stretch/>
        </p:blipFill>
        <p:spPr bwMode="auto">
          <a:xfrm>
            <a:off x="5264990" y="2671050"/>
            <a:ext cx="825580" cy="70117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6557" t="9493" r="38795" b="73695"/>
          <a:stretch/>
        </p:blipFill>
        <p:spPr bwMode="auto">
          <a:xfrm>
            <a:off x="4581972" y="3585374"/>
            <a:ext cx="1053286" cy="61903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6557" t="9493" r="38795" b="73695"/>
          <a:stretch/>
        </p:blipFill>
        <p:spPr bwMode="auto">
          <a:xfrm>
            <a:off x="7072720" y="2660911"/>
            <a:ext cx="1053286" cy="61903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7988" r="71659" b="71938"/>
          <a:stretch/>
        </p:blipFill>
        <p:spPr bwMode="auto">
          <a:xfrm>
            <a:off x="5606831" y="3731020"/>
            <a:ext cx="1130629" cy="69005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48" t="27728" r="76270" b="53954"/>
          <a:stretch/>
        </p:blipFill>
        <p:spPr bwMode="auto">
          <a:xfrm>
            <a:off x="6874552" y="3599609"/>
            <a:ext cx="825580" cy="76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5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3.1</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3214635"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Quando um voluntário consente em participar de um ensaio clínico sabe que irá receber uma medicação ainda em teste, e deve ter clareza dos possíveis riscos do fármaco.</a:t>
            </a:r>
          </a:p>
          <a:p>
            <a:endParaRPr lang="pt-BR" sz="1200" dirty="0" smtClean="0">
              <a:solidFill>
                <a:srgbClr val="808284"/>
              </a:solidFill>
            </a:endParaRPr>
          </a:p>
          <a:p>
            <a:r>
              <a:rPr lang="pt-BR" sz="1200" dirty="0" smtClean="0">
                <a:solidFill>
                  <a:srgbClr val="808284"/>
                </a:solidFill>
              </a:rPr>
              <a:t> </a:t>
            </a:r>
          </a:p>
          <a:p>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23178" y="3112444"/>
            <a:ext cx="3334990" cy="33500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i="0" u="none" strike="noStrike" cap="none" dirty="0" smtClean="0">
                <a:solidFill>
                  <a:srgbClr val="FBBD4D"/>
                </a:solidFill>
                <a:latin typeface="Arial"/>
                <a:ea typeface="Arial"/>
                <a:cs typeface="Arial"/>
                <a:sym typeface="Arial"/>
              </a:rPr>
              <a:t>Vá para </a:t>
            </a:r>
            <a:r>
              <a:rPr lang="pt-BR" sz="1200" b="1" i="0" u="none" strike="noStrike" cap="none" smtClean="0">
                <a:solidFill>
                  <a:srgbClr val="FBBD4D"/>
                </a:solidFill>
                <a:latin typeface="Arial"/>
                <a:ea typeface="Arial"/>
                <a:cs typeface="Arial"/>
                <a:sym typeface="Arial"/>
              </a:rPr>
              <a:t>a próxima tela.</a:t>
            </a:r>
            <a:endParaRPr sz="1200" b="1" dirty="0">
              <a:solidFill>
                <a:srgbClr val="FBBD4D"/>
              </a:solidFill>
            </a:endParaRP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3.1</a:t>
            </a:r>
            <a:endParaRPr sz="1200" b="0" i="0" u="none" strike="noStrike" cap="none" dirty="0">
              <a:solidFill>
                <a:schemeClr val="lt1"/>
              </a:solidFill>
              <a:latin typeface="Arial"/>
              <a:ea typeface="Arial"/>
              <a:cs typeface="Arial"/>
              <a:sym typeface="Arial"/>
            </a:endParaRPr>
          </a:p>
        </p:txBody>
      </p:sp>
      <p:sp>
        <p:nvSpPr>
          <p:cNvPr id="30" name="Google Shape;399;p61"/>
          <p:cNvSpPr txBox="1"/>
          <p:nvPr/>
        </p:nvSpPr>
        <p:spPr>
          <a:xfrm>
            <a:off x="896426" y="983408"/>
            <a:ext cx="5083136" cy="84987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Introdução</a:t>
            </a:r>
          </a:p>
        </p:txBody>
      </p:sp>
      <p:sp>
        <p:nvSpPr>
          <p:cNvPr id="4" name="Retângulo 3"/>
          <p:cNvSpPr/>
          <p:nvPr/>
        </p:nvSpPr>
        <p:spPr>
          <a:xfrm>
            <a:off x="4485503" y="1519908"/>
            <a:ext cx="3756129" cy="3046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122"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1278" r="23371" b="72607"/>
          <a:stretch/>
        </p:blipFill>
        <p:spPr bwMode="auto">
          <a:xfrm>
            <a:off x="6447742" y="2265069"/>
            <a:ext cx="877330" cy="13489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76774" t="68963" r="7009" b="11213"/>
          <a:stretch/>
        </p:blipFill>
        <p:spPr bwMode="auto">
          <a:xfrm>
            <a:off x="6049374" y="1577861"/>
            <a:ext cx="926758" cy="97618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48" t="27728" r="76270" b="53954"/>
          <a:stretch/>
        </p:blipFill>
        <p:spPr bwMode="auto">
          <a:xfrm>
            <a:off x="4712313" y="1833288"/>
            <a:ext cx="825580" cy="76287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7988" r="71659" b="71938"/>
          <a:stretch/>
        </p:blipFill>
        <p:spPr bwMode="auto">
          <a:xfrm>
            <a:off x="6954422" y="1711143"/>
            <a:ext cx="1130629" cy="69005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7079" t="71138" r="77137" b="13304"/>
          <a:stretch/>
        </p:blipFill>
        <p:spPr bwMode="auto">
          <a:xfrm>
            <a:off x="5264990" y="2671050"/>
            <a:ext cx="825580" cy="70117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6557" t="9493" r="38795" b="73695"/>
          <a:stretch/>
        </p:blipFill>
        <p:spPr bwMode="auto">
          <a:xfrm>
            <a:off x="4581972" y="3585374"/>
            <a:ext cx="1053286" cy="61903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6557" t="9493" r="38795" b="73695"/>
          <a:stretch/>
        </p:blipFill>
        <p:spPr bwMode="auto">
          <a:xfrm>
            <a:off x="7072720" y="2660911"/>
            <a:ext cx="1053286" cy="61903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7988" r="71659" b="71938"/>
          <a:stretch/>
        </p:blipFill>
        <p:spPr bwMode="auto">
          <a:xfrm>
            <a:off x="5606831" y="3731020"/>
            <a:ext cx="1130629" cy="69005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Simple Set of Pills Related Vector Line Icons. &#10;Contains such Icons as Gel, Inhaler, Prescription, Syrup and more. &#10;Editable Stroke. 48x48 Pixel Perfect. "/>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48" t="27728" r="76270" b="53954"/>
          <a:stretch/>
        </p:blipFill>
        <p:spPr bwMode="auto">
          <a:xfrm>
            <a:off x="6874552" y="3599609"/>
            <a:ext cx="825580" cy="762877"/>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4189425" y="1519908"/>
            <a:ext cx="4052207" cy="3046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dirty="0">
                <a:solidFill>
                  <a:srgbClr val="FF0000"/>
                </a:solidFill>
              </a:rPr>
              <a:t>Leia a Brochura do </a:t>
            </a:r>
            <a:r>
              <a:rPr lang="pt-BR" sz="1200" b="1" dirty="0" smtClean="0">
                <a:solidFill>
                  <a:srgbClr val="FF0000"/>
                </a:solidFill>
              </a:rPr>
              <a:t>Investigador ou </a:t>
            </a:r>
            <a:r>
              <a:rPr lang="pt-BR" sz="1200" b="1" dirty="0">
                <a:solidFill>
                  <a:srgbClr val="FF0000"/>
                </a:solidFill>
              </a:rPr>
              <a:t>Bula do </a:t>
            </a:r>
            <a:r>
              <a:rPr lang="pt-BR" sz="1200" b="1" dirty="0" smtClean="0">
                <a:solidFill>
                  <a:srgbClr val="FF0000"/>
                </a:solidFill>
              </a:rPr>
              <a:t>produto</a:t>
            </a:r>
          </a:p>
          <a:p>
            <a:endParaRPr lang="pt-BR" sz="1200" b="1" dirty="0">
              <a:solidFill>
                <a:srgbClr val="FF0000"/>
              </a:solidFill>
            </a:endParaRPr>
          </a:p>
          <a:p>
            <a:r>
              <a:rPr lang="pt-BR" sz="1200" dirty="0">
                <a:solidFill>
                  <a:srgbClr val="FF0000"/>
                </a:solidFill>
              </a:rPr>
              <a:t>Na brochura estarão descritos todos os dados clínicos e não clínicos do medicamento em estudo. </a:t>
            </a:r>
            <a:endParaRPr lang="pt-BR" sz="1200" dirty="0" smtClean="0">
              <a:solidFill>
                <a:srgbClr val="FF0000"/>
              </a:solidFill>
            </a:endParaRPr>
          </a:p>
          <a:p>
            <a:endParaRPr lang="pt-BR" sz="1200" dirty="0">
              <a:solidFill>
                <a:srgbClr val="FF0000"/>
              </a:solidFill>
            </a:endParaRPr>
          </a:p>
          <a:p>
            <a:r>
              <a:rPr lang="pt-BR" sz="1200" dirty="0">
                <a:solidFill>
                  <a:srgbClr val="FF0000"/>
                </a:solidFill>
              </a:rPr>
              <a:t>No caso de estudos com uma medicação já comercializada, as informações pertinentes estarão contidas na Bula.</a:t>
            </a:r>
          </a:p>
          <a:p>
            <a:endParaRPr lang="pt-BR" sz="1200" dirty="0">
              <a:solidFill>
                <a:srgbClr val="FF0000"/>
              </a:solidFill>
            </a:endParaRPr>
          </a:p>
          <a:p>
            <a:r>
              <a:rPr lang="pt-BR" sz="1200" dirty="0" smtClean="0">
                <a:solidFill>
                  <a:srgbClr val="FF0000"/>
                </a:solidFill>
              </a:rPr>
              <a:t>Isto permitirá que você insira </a:t>
            </a:r>
            <a:r>
              <a:rPr lang="pt-BR" sz="1200" dirty="0">
                <a:solidFill>
                  <a:srgbClr val="FF0000"/>
                </a:solidFill>
              </a:rPr>
              <a:t>no TCLE todos os riscos de eventos adversos previstos e quantificados, </a:t>
            </a:r>
            <a:r>
              <a:rPr lang="pt-BR" sz="1200" dirty="0" smtClean="0">
                <a:solidFill>
                  <a:srgbClr val="FF0000"/>
                </a:solidFill>
              </a:rPr>
              <a:t>e ajudará </a:t>
            </a:r>
            <a:r>
              <a:rPr lang="pt-BR" sz="1200" dirty="0">
                <a:solidFill>
                  <a:srgbClr val="FF0000"/>
                </a:solidFill>
              </a:rPr>
              <a:t>na previsão dos manejos dos mesmos.</a:t>
            </a:r>
          </a:p>
          <a:p>
            <a:endParaRPr lang="pt-BR" sz="1200" dirty="0">
              <a:solidFill>
                <a:srgbClr val="FF0000"/>
              </a:solidFill>
            </a:endParaRPr>
          </a:p>
        </p:txBody>
      </p:sp>
    </p:spTree>
    <p:extLst>
      <p:ext uri="{BB962C8B-B14F-4D97-AF65-F5344CB8AC3E}">
        <p14:creationId xmlns:p14="http://schemas.microsoft.com/office/powerpoint/2010/main" val="137274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Hotspotimage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3413970"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Um evento adverso (EA) é qualquer ocorrência médica inconveniente e que não, necessariamente, tem uma relação causal com o tratamento. </a:t>
            </a:r>
          </a:p>
          <a:p>
            <a:endParaRPr lang="pt-BR" sz="1200" dirty="0" smtClean="0">
              <a:solidFill>
                <a:srgbClr val="808284"/>
              </a:solidFill>
            </a:endParaRPr>
          </a:p>
          <a:p>
            <a:r>
              <a:rPr lang="pt-BR" sz="1200" dirty="0" smtClean="0">
                <a:solidFill>
                  <a:srgbClr val="808284"/>
                </a:solidFill>
              </a:rPr>
              <a:t>Assim</a:t>
            </a:r>
            <a:r>
              <a:rPr lang="pt-BR" sz="1200" dirty="0">
                <a:solidFill>
                  <a:srgbClr val="808284"/>
                </a:solidFill>
              </a:rPr>
              <a:t>, um evento adverso pode </a:t>
            </a:r>
            <a:r>
              <a:rPr lang="pt-BR" sz="1200" dirty="0" smtClean="0">
                <a:solidFill>
                  <a:srgbClr val="808284"/>
                </a:solidFill>
              </a:rPr>
              <a:t>ser...</a:t>
            </a:r>
            <a:endParaRPr lang="pt-BR" sz="1200" dirty="0">
              <a:solidFill>
                <a:srgbClr val="808284"/>
              </a:solidFill>
            </a:endParaRPr>
          </a:p>
          <a:p>
            <a:r>
              <a:rPr lang="pt-BR" sz="1200" dirty="0" smtClean="0">
                <a:solidFill>
                  <a:srgbClr val="808284"/>
                </a:solidFill>
              </a:rPr>
              <a:t> </a:t>
            </a:r>
          </a:p>
          <a:p>
            <a:r>
              <a:rPr lang="pt-BR" sz="1200" dirty="0" smtClean="0">
                <a:solidFill>
                  <a:srgbClr val="808284"/>
                </a:solidFill>
              </a:rPr>
              <a:t> </a:t>
            </a:r>
          </a:p>
          <a:p>
            <a:endParaRPr lang="pt-BR" sz="1200" dirty="0" smtClean="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65360" y="3694098"/>
            <a:ext cx="3532499" cy="33500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i="0" u="none" strike="noStrike" cap="none" dirty="0" smtClean="0">
                <a:solidFill>
                  <a:srgbClr val="FBBD4D"/>
                </a:solidFill>
                <a:latin typeface="Arial"/>
                <a:ea typeface="Arial"/>
                <a:cs typeface="Arial"/>
                <a:sym typeface="Arial"/>
              </a:rPr>
              <a:t>Clique nos marcadores e descubra!</a:t>
            </a:r>
            <a:endParaRPr sz="1200" b="1" dirty="0">
              <a:solidFill>
                <a:srgbClr val="FBBD4D"/>
              </a:solidFill>
            </a:endParaRP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4</a:t>
            </a:r>
            <a:endParaRPr sz="1200" b="0" i="0" u="none" strike="noStrike" cap="none" dirty="0">
              <a:solidFill>
                <a:schemeClr val="lt1"/>
              </a:solidFill>
              <a:latin typeface="Arial"/>
              <a:ea typeface="Arial"/>
              <a:cs typeface="Arial"/>
              <a:sym typeface="Arial"/>
            </a:endParaRPr>
          </a:p>
        </p:txBody>
      </p:sp>
      <p:sp>
        <p:nvSpPr>
          <p:cNvPr id="30" name="Google Shape;399;p61"/>
          <p:cNvSpPr txBox="1"/>
          <p:nvPr/>
        </p:nvSpPr>
        <p:spPr>
          <a:xfrm>
            <a:off x="896426" y="900598"/>
            <a:ext cx="5083136" cy="778496"/>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Tipos de eventos</a:t>
            </a:r>
            <a:endParaRPr lang="pt-BR" sz="2000" b="1" dirty="0">
              <a:solidFill>
                <a:srgbClr val="00A9B2"/>
              </a:solidFill>
            </a:endParaRPr>
          </a:p>
        </p:txBody>
      </p:sp>
      <p:grpSp>
        <p:nvGrpSpPr>
          <p:cNvPr id="22" name="Grupo 21"/>
          <p:cNvGrpSpPr/>
          <p:nvPr/>
        </p:nvGrpSpPr>
        <p:grpSpPr>
          <a:xfrm>
            <a:off x="4416438" y="1343612"/>
            <a:ext cx="4110227" cy="3773929"/>
            <a:chOff x="4527146" y="1192193"/>
            <a:chExt cx="4110227" cy="3773929"/>
          </a:xfrm>
        </p:grpSpPr>
        <p:sp>
          <p:nvSpPr>
            <p:cNvPr id="23" name="Retângulo 22"/>
            <p:cNvSpPr/>
            <p:nvPr/>
          </p:nvSpPr>
          <p:spPr>
            <a:xfrm>
              <a:off x="4527146" y="1192193"/>
              <a:ext cx="4110227" cy="3773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4" name="Picture 4" descr="Headache. The woman having headache, migraine. Cartoon vector illustr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5845" y="1457421"/>
              <a:ext cx="3812731" cy="2923094"/>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etângulo 24"/>
          <p:cNvSpPr/>
          <p:nvPr/>
        </p:nvSpPr>
        <p:spPr>
          <a:xfrm>
            <a:off x="8253549" y="204837"/>
            <a:ext cx="2859150" cy="22946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Designer Gráfico, criar 5 marcadores nessa imagem, não precisa ter os números, é só para estabelecer a ordem de clique.</a:t>
            </a:r>
          </a:p>
          <a:p>
            <a:pPr algn="ctr"/>
            <a:endParaRPr lang="pt-BR" dirty="0">
              <a:solidFill>
                <a:schemeClr val="tx1"/>
              </a:solidFill>
            </a:endParaRPr>
          </a:p>
          <a:p>
            <a:pPr algn="ctr"/>
            <a:r>
              <a:rPr lang="pt-BR" dirty="0" smtClean="0">
                <a:solidFill>
                  <a:schemeClr val="tx1"/>
                </a:solidFill>
              </a:rPr>
              <a:t>A cada clique aparece um pop-up. Habilitar um clique de cada vez seguindo a ordem de conteúdo do slide seguinte.</a:t>
            </a:r>
            <a:endParaRPr lang="pt-BR" dirty="0">
              <a:solidFill>
                <a:schemeClr val="tx1"/>
              </a:solidFill>
            </a:endParaRPr>
          </a:p>
        </p:txBody>
      </p:sp>
      <p:sp>
        <p:nvSpPr>
          <p:cNvPr id="4" name="Fluxograma: Somador 3"/>
          <p:cNvSpPr/>
          <p:nvPr/>
        </p:nvSpPr>
        <p:spPr>
          <a:xfrm>
            <a:off x="4995024" y="2479507"/>
            <a:ext cx="321615" cy="285052"/>
          </a:xfrm>
          <a:prstGeom prst="flowChartSummingJunct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Fluxograma: Somador 25"/>
          <p:cNvSpPr/>
          <p:nvPr/>
        </p:nvSpPr>
        <p:spPr>
          <a:xfrm>
            <a:off x="7631537" y="2499444"/>
            <a:ext cx="321615" cy="285052"/>
          </a:xfrm>
          <a:prstGeom prst="flowChartSummingJunct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Fluxograma: Somador 26"/>
          <p:cNvSpPr/>
          <p:nvPr/>
        </p:nvSpPr>
        <p:spPr>
          <a:xfrm>
            <a:off x="5085196" y="3861601"/>
            <a:ext cx="321615" cy="285052"/>
          </a:xfrm>
          <a:prstGeom prst="flowChartSummingJuncti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Fluxograma: Somador 27"/>
          <p:cNvSpPr/>
          <p:nvPr/>
        </p:nvSpPr>
        <p:spPr>
          <a:xfrm>
            <a:off x="6209887" y="1381208"/>
            <a:ext cx="321615" cy="285052"/>
          </a:xfrm>
          <a:prstGeom prst="flowChartSummingJunct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Fluxograma: Somador 28"/>
          <p:cNvSpPr/>
          <p:nvPr/>
        </p:nvSpPr>
        <p:spPr>
          <a:xfrm>
            <a:off x="8006064" y="3886578"/>
            <a:ext cx="321615" cy="285052"/>
          </a:xfrm>
          <a:prstGeom prst="flowChartSummingJunct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5177142" y="2157936"/>
            <a:ext cx="446302" cy="307777"/>
          </a:xfrm>
          <a:prstGeom prst="rect">
            <a:avLst/>
          </a:prstGeom>
          <a:noFill/>
        </p:spPr>
        <p:txBody>
          <a:bodyPr wrap="square" rtlCol="0">
            <a:spAutoFit/>
          </a:bodyPr>
          <a:lstStyle/>
          <a:p>
            <a:r>
              <a:rPr lang="pt-BR" dirty="0"/>
              <a:t>2</a:t>
            </a:r>
          </a:p>
        </p:txBody>
      </p:sp>
      <p:sp>
        <p:nvSpPr>
          <p:cNvPr id="31" name="CaixaDeTexto 30"/>
          <p:cNvSpPr txBox="1"/>
          <p:nvPr/>
        </p:nvSpPr>
        <p:spPr>
          <a:xfrm>
            <a:off x="4733913" y="3953633"/>
            <a:ext cx="446302" cy="307777"/>
          </a:xfrm>
          <a:prstGeom prst="rect">
            <a:avLst/>
          </a:prstGeom>
          <a:noFill/>
        </p:spPr>
        <p:txBody>
          <a:bodyPr wrap="square" rtlCol="0">
            <a:spAutoFit/>
          </a:bodyPr>
          <a:lstStyle/>
          <a:p>
            <a:r>
              <a:rPr lang="pt-BR" dirty="0" smtClean="0"/>
              <a:t>1</a:t>
            </a:r>
            <a:endParaRPr lang="pt-BR" dirty="0"/>
          </a:p>
        </p:txBody>
      </p:sp>
      <p:sp>
        <p:nvSpPr>
          <p:cNvPr id="32" name="CaixaDeTexto 31"/>
          <p:cNvSpPr txBox="1"/>
          <p:nvPr/>
        </p:nvSpPr>
        <p:spPr>
          <a:xfrm>
            <a:off x="6622224" y="1296715"/>
            <a:ext cx="446302" cy="307777"/>
          </a:xfrm>
          <a:prstGeom prst="rect">
            <a:avLst/>
          </a:prstGeom>
          <a:noFill/>
        </p:spPr>
        <p:txBody>
          <a:bodyPr wrap="square" rtlCol="0">
            <a:spAutoFit/>
          </a:bodyPr>
          <a:lstStyle/>
          <a:p>
            <a:r>
              <a:rPr lang="pt-BR" dirty="0"/>
              <a:t>3</a:t>
            </a:r>
          </a:p>
        </p:txBody>
      </p:sp>
      <p:sp>
        <p:nvSpPr>
          <p:cNvPr id="33" name="CaixaDeTexto 32"/>
          <p:cNvSpPr txBox="1"/>
          <p:nvPr/>
        </p:nvSpPr>
        <p:spPr>
          <a:xfrm>
            <a:off x="7258649" y="2288523"/>
            <a:ext cx="446302" cy="307777"/>
          </a:xfrm>
          <a:prstGeom prst="rect">
            <a:avLst/>
          </a:prstGeom>
          <a:noFill/>
        </p:spPr>
        <p:txBody>
          <a:bodyPr wrap="square" rtlCol="0">
            <a:spAutoFit/>
          </a:bodyPr>
          <a:lstStyle/>
          <a:p>
            <a:r>
              <a:rPr lang="pt-BR" dirty="0" smtClean="0"/>
              <a:t>4</a:t>
            </a:r>
            <a:endParaRPr lang="pt-BR" dirty="0"/>
          </a:p>
        </p:txBody>
      </p:sp>
      <p:sp>
        <p:nvSpPr>
          <p:cNvPr id="34" name="CaixaDeTexto 33"/>
          <p:cNvSpPr txBox="1"/>
          <p:nvPr/>
        </p:nvSpPr>
        <p:spPr>
          <a:xfrm>
            <a:off x="7857213" y="3504326"/>
            <a:ext cx="446302" cy="307777"/>
          </a:xfrm>
          <a:prstGeom prst="rect">
            <a:avLst/>
          </a:prstGeom>
          <a:noFill/>
        </p:spPr>
        <p:txBody>
          <a:bodyPr wrap="square" rtlCol="0">
            <a:spAutoFit/>
          </a:bodyPr>
          <a:lstStyle/>
          <a:p>
            <a:r>
              <a:rPr lang="pt-BR" dirty="0" smtClean="0"/>
              <a:t>5</a:t>
            </a:r>
            <a:endParaRPr lang="pt-BR" dirty="0"/>
          </a:p>
        </p:txBody>
      </p:sp>
    </p:spTree>
    <p:extLst>
      <p:ext uri="{BB962C8B-B14F-4D97-AF65-F5344CB8AC3E}">
        <p14:creationId xmlns:p14="http://schemas.microsoft.com/office/powerpoint/2010/main" val="350243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988540"/>
            <a:ext cx="8818283" cy="1264046"/>
          </a:xfrm>
        </p:spPr>
        <p:txBody>
          <a:bodyPr/>
          <a:lstStyle/>
          <a:p>
            <a:r>
              <a:rPr lang="pt-BR" sz="1400" dirty="0" smtClean="0">
                <a:solidFill>
                  <a:srgbClr val="FF0000"/>
                </a:solidFill>
              </a:rPr>
              <a:t>DG cada </a:t>
            </a:r>
            <a:r>
              <a:rPr lang="pt-BR" sz="1400" dirty="0" err="1" smtClean="0">
                <a:solidFill>
                  <a:srgbClr val="FF0000"/>
                </a:solidFill>
              </a:rPr>
              <a:t>bullet</a:t>
            </a:r>
            <a:r>
              <a:rPr lang="pt-BR" sz="1400" dirty="0" smtClean="0">
                <a:solidFill>
                  <a:srgbClr val="FF0000"/>
                </a:solidFill>
              </a:rPr>
              <a:t> é um pop-up diferente.</a:t>
            </a:r>
          </a:p>
          <a:p>
            <a:endParaRPr lang="pt-BR" sz="1400" dirty="0">
              <a:solidFill>
                <a:srgbClr val="FF0000"/>
              </a:solidFill>
            </a:endParaRPr>
          </a:p>
          <a:p>
            <a:pPr marL="571500" indent="-342900">
              <a:buFont typeface="+mj-lt"/>
              <a:buAutoNum type="arabicPeriod"/>
            </a:pPr>
            <a:r>
              <a:rPr lang="pt-BR" sz="1400" dirty="0" smtClean="0"/>
              <a:t>Uma </a:t>
            </a:r>
            <a:r>
              <a:rPr lang="pt-BR" sz="1400" dirty="0"/>
              <a:t>nova </a:t>
            </a:r>
            <a:r>
              <a:rPr lang="pt-BR" sz="1400" dirty="0" smtClean="0"/>
              <a:t>enfermidade. </a:t>
            </a:r>
            <a:endParaRPr lang="pt-BR" sz="1400" dirty="0"/>
          </a:p>
          <a:p>
            <a:pPr marL="571500" indent="-342900">
              <a:buFont typeface="+mj-lt"/>
              <a:buAutoNum type="arabicPeriod"/>
            </a:pPr>
            <a:r>
              <a:rPr lang="pt-BR" sz="1400" dirty="0"/>
              <a:t>U</a:t>
            </a:r>
            <a:r>
              <a:rPr lang="pt-BR" sz="1400" dirty="0" smtClean="0"/>
              <a:t>ma </a:t>
            </a:r>
            <a:r>
              <a:rPr lang="pt-BR" sz="1400" dirty="0"/>
              <a:t>piora de um </a:t>
            </a:r>
            <a:r>
              <a:rPr lang="pt-BR" sz="1400" dirty="0" smtClean="0"/>
              <a:t>sinal, </a:t>
            </a:r>
            <a:r>
              <a:rPr lang="pt-BR" sz="1400" dirty="0"/>
              <a:t>sintoma ou enfermidade existentes antes do início </a:t>
            </a:r>
            <a:r>
              <a:rPr lang="pt-BR" sz="1400" dirty="0" smtClean="0"/>
              <a:t>do </a:t>
            </a:r>
            <a:r>
              <a:rPr lang="pt-BR" sz="1400" dirty="0"/>
              <a:t>estudo, incluindo a condição para a qual o tratamento experimental está sendo </a:t>
            </a:r>
            <a:r>
              <a:rPr lang="pt-BR" sz="1400" dirty="0" smtClean="0"/>
              <a:t>feito. </a:t>
            </a:r>
            <a:endParaRPr lang="pt-BR" sz="1400" dirty="0"/>
          </a:p>
          <a:p>
            <a:pPr marL="571500" indent="-342900">
              <a:buFont typeface="+mj-lt"/>
              <a:buAutoNum type="arabicPeriod"/>
            </a:pPr>
            <a:r>
              <a:rPr lang="pt-BR" sz="1400" dirty="0" smtClean="0"/>
              <a:t>Um </a:t>
            </a:r>
            <a:r>
              <a:rPr lang="pt-BR" sz="1400" dirty="0"/>
              <a:t>efeito da medicação em estudo, incluindo o </a:t>
            </a:r>
            <a:r>
              <a:rPr lang="pt-BR" sz="1400" dirty="0" smtClean="0"/>
              <a:t>comparador.</a:t>
            </a:r>
            <a:endParaRPr lang="pt-BR" sz="1400" dirty="0"/>
          </a:p>
          <a:p>
            <a:pPr marL="571500" indent="-342900">
              <a:buFont typeface="+mj-lt"/>
              <a:buAutoNum type="arabicPeriod"/>
            </a:pPr>
            <a:r>
              <a:rPr lang="pt-BR" sz="1400" dirty="0"/>
              <a:t>U</a:t>
            </a:r>
            <a:r>
              <a:rPr lang="pt-BR" sz="1400" dirty="0" smtClean="0"/>
              <a:t>m </a:t>
            </a:r>
            <a:r>
              <a:rPr lang="pt-BR" sz="1400" dirty="0"/>
              <a:t>achado laboratorial </a:t>
            </a:r>
            <a:r>
              <a:rPr lang="pt-BR" sz="1400" dirty="0" smtClean="0"/>
              <a:t>anormal.</a:t>
            </a:r>
            <a:endParaRPr lang="pt-BR" sz="1400" dirty="0"/>
          </a:p>
          <a:p>
            <a:pPr marL="571500" indent="-342900">
              <a:buFont typeface="+mj-lt"/>
              <a:buAutoNum type="arabicPeriod"/>
            </a:pPr>
            <a:r>
              <a:rPr lang="pt-BR" sz="1400" dirty="0"/>
              <a:t>U</a:t>
            </a:r>
            <a:r>
              <a:rPr lang="pt-BR" sz="1400" dirty="0" smtClean="0"/>
              <a:t>ma </a:t>
            </a:r>
            <a:r>
              <a:rPr lang="pt-BR" sz="1400" dirty="0"/>
              <a:t>combinação de dois ou mais desses fatores.</a:t>
            </a:r>
          </a:p>
          <a:p>
            <a:endParaRPr lang="pt-BR" sz="1400" dirty="0">
              <a:solidFill>
                <a:srgbClr val="FF0000"/>
              </a:solidFill>
            </a:endParaRPr>
          </a:p>
        </p:txBody>
      </p:sp>
    </p:spTree>
    <p:extLst>
      <p:ext uri="{BB962C8B-B14F-4D97-AF65-F5344CB8AC3E}">
        <p14:creationId xmlns:p14="http://schemas.microsoft.com/office/powerpoint/2010/main" val="26198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Hotspotimage</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4.1</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3413970"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Um evento adverso (EA) é qualquer ocorrência médica inconveniente e que não, necessariamente, tem uma relação causal com o tratamento. </a:t>
            </a:r>
          </a:p>
          <a:p>
            <a:endParaRPr lang="pt-BR" sz="1200" dirty="0" smtClean="0">
              <a:solidFill>
                <a:srgbClr val="808284"/>
              </a:solidFill>
            </a:endParaRPr>
          </a:p>
          <a:p>
            <a:r>
              <a:rPr lang="pt-BR" sz="1200" dirty="0" smtClean="0">
                <a:solidFill>
                  <a:srgbClr val="808284"/>
                </a:solidFill>
              </a:rPr>
              <a:t>Assim</a:t>
            </a:r>
            <a:r>
              <a:rPr lang="pt-BR" sz="1200" dirty="0">
                <a:solidFill>
                  <a:srgbClr val="808284"/>
                </a:solidFill>
              </a:rPr>
              <a:t>, um evento adverso pode </a:t>
            </a:r>
            <a:r>
              <a:rPr lang="pt-BR" sz="1200" dirty="0" smtClean="0">
                <a:solidFill>
                  <a:srgbClr val="808284"/>
                </a:solidFill>
              </a:rPr>
              <a:t>ser...</a:t>
            </a:r>
            <a:endParaRPr lang="pt-BR" sz="1200" dirty="0">
              <a:solidFill>
                <a:srgbClr val="808284"/>
              </a:solidFill>
            </a:endParaRPr>
          </a:p>
          <a:p>
            <a:r>
              <a:rPr lang="pt-BR" sz="1200" dirty="0" smtClean="0">
                <a:solidFill>
                  <a:srgbClr val="808284"/>
                </a:solidFill>
              </a:rPr>
              <a:t> </a:t>
            </a:r>
          </a:p>
          <a:p>
            <a:r>
              <a:rPr lang="pt-BR" sz="1200" dirty="0" smtClean="0">
                <a:solidFill>
                  <a:srgbClr val="808284"/>
                </a:solidFill>
              </a:rPr>
              <a:t> </a:t>
            </a:r>
          </a:p>
          <a:p>
            <a:endParaRPr lang="pt-BR" sz="1200" dirty="0" smtClean="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65360" y="3694098"/>
            <a:ext cx="3532499" cy="33500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a:solidFill>
                  <a:srgbClr val="FBBD4D"/>
                </a:solidFill>
              </a:rPr>
              <a:t>Siga para próxima tela.</a:t>
            </a: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4.1</a:t>
            </a:r>
            <a:endParaRPr sz="1200" b="0" i="0" u="none" strike="noStrike" cap="none" dirty="0">
              <a:solidFill>
                <a:schemeClr val="lt1"/>
              </a:solidFill>
              <a:latin typeface="Arial"/>
              <a:ea typeface="Arial"/>
              <a:cs typeface="Arial"/>
              <a:sym typeface="Arial"/>
            </a:endParaRPr>
          </a:p>
        </p:txBody>
      </p:sp>
      <p:sp>
        <p:nvSpPr>
          <p:cNvPr id="30"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Tipos de eventos</a:t>
            </a:r>
            <a:endParaRPr lang="pt-BR" sz="2000" b="1" dirty="0">
              <a:solidFill>
                <a:srgbClr val="00A9B2"/>
              </a:solidFill>
            </a:endParaRPr>
          </a:p>
        </p:txBody>
      </p:sp>
      <p:grpSp>
        <p:nvGrpSpPr>
          <p:cNvPr id="22" name="Grupo 21"/>
          <p:cNvGrpSpPr/>
          <p:nvPr/>
        </p:nvGrpSpPr>
        <p:grpSpPr>
          <a:xfrm>
            <a:off x="4416438" y="1343612"/>
            <a:ext cx="4110227" cy="3773929"/>
            <a:chOff x="4527146" y="1192193"/>
            <a:chExt cx="4110227" cy="3773929"/>
          </a:xfrm>
        </p:grpSpPr>
        <p:sp>
          <p:nvSpPr>
            <p:cNvPr id="23" name="Retângulo 22"/>
            <p:cNvSpPr/>
            <p:nvPr/>
          </p:nvSpPr>
          <p:spPr>
            <a:xfrm>
              <a:off x="4527146" y="1192193"/>
              <a:ext cx="4110227" cy="3773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4" name="Picture 4" descr="Headache. The woman having headache, migraine. Cartoon vector illustr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5845" y="1457421"/>
              <a:ext cx="3812731" cy="2923094"/>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Fluxograma: Somador 3"/>
          <p:cNvSpPr/>
          <p:nvPr/>
        </p:nvSpPr>
        <p:spPr>
          <a:xfrm>
            <a:off x="4995024" y="2479507"/>
            <a:ext cx="321615" cy="285052"/>
          </a:xfrm>
          <a:prstGeom prst="flowChartSummingJunc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Fluxograma: Somador 25"/>
          <p:cNvSpPr/>
          <p:nvPr/>
        </p:nvSpPr>
        <p:spPr>
          <a:xfrm>
            <a:off x="7631537" y="2499444"/>
            <a:ext cx="321615" cy="285052"/>
          </a:xfrm>
          <a:prstGeom prst="flowChartSummingJunc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Fluxograma: Somador 26"/>
          <p:cNvSpPr/>
          <p:nvPr/>
        </p:nvSpPr>
        <p:spPr>
          <a:xfrm>
            <a:off x="5085196" y="3861601"/>
            <a:ext cx="321615" cy="285052"/>
          </a:xfrm>
          <a:prstGeom prst="flowChartSummingJunc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Fluxograma: Somador 27"/>
          <p:cNvSpPr/>
          <p:nvPr/>
        </p:nvSpPr>
        <p:spPr>
          <a:xfrm>
            <a:off x="6209887" y="1381208"/>
            <a:ext cx="321615" cy="285052"/>
          </a:xfrm>
          <a:prstGeom prst="flowChartSummingJunc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Fluxograma: Somador 28"/>
          <p:cNvSpPr/>
          <p:nvPr/>
        </p:nvSpPr>
        <p:spPr>
          <a:xfrm>
            <a:off x="8006064" y="3886578"/>
            <a:ext cx="321615" cy="285052"/>
          </a:xfrm>
          <a:prstGeom prst="flowChartSummingJunc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8602075"/>
      </p:ext>
    </p:extLst>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10736</TotalTime>
  <Words>5537</Words>
  <Application>Microsoft Macintosh PowerPoint</Application>
  <PresentationFormat>Personalizar</PresentationFormat>
  <Paragraphs>683</Paragraphs>
  <Slides>44</Slides>
  <Notes>28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44</vt:i4>
      </vt:variant>
    </vt:vector>
  </HeadingPairs>
  <TitlesOfParts>
    <vt:vector size="48" baseType="lpstr">
      <vt:lpstr>Calibri</vt:lpstr>
      <vt:lpstr>Times New Roman</vt:lpstr>
      <vt:lpstr>Arial</vt:lpstr>
      <vt:lpstr>Tema do Office</vt:lpstr>
      <vt:lpstr>Orientações gerais:</vt:lpstr>
      <vt:lpstr>Apresentação do PowerPoint</vt:lpstr>
      <vt:lpstr>Apresentação do PowerPoint</vt:lpstr>
      <vt:lpstr>Apresentação do PowerPoint</vt:lpstr>
      <vt:lpstr>Apresentação do PowerPoint</vt:lpstr>
      <vt:lpstr>Apresentação do PowerPoint</vt:lpstr>
      <vt:lpstr>Apresentação do PowerPoint</vt:lpstr>
      <vt:lpstr>Conteúdo dos marcadores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Jennifer Braathen Salgueiro</dc:creator>
  <cp:lastModifiedBy>Pedro Catramby</cp:lastModifiedBy>
  <cp:revision>338</cp:revision>
  <dcterms:modified xsi:type="dcterms:W3CDTF">2020-08-04T04:05:54Z</dcterms:modified>
</cp:coreProperties>
</file>