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1"/>
  </p:notesMasterIdLst>
  <p:sldIdLst>
    <p:sldId id="446" r:id="rId5"/>
    <p:sldId id="432" r:id="rId6"/>
    <p:sldId id="447" r:id="rId7"/>
    <p:sldId id="449" r:id="rId8"/>
    <p:sldId id="450" r:id="rId9"/>
    <p:sldId id="451" r:id="rId10"/>
    <p:sldId id="452" r:id="rId11"/>
    <p:sldId id="455" r:id="rId12"/>
    <p:sldId id="453" r:id="rId13"/>
    <p:sldId id="454" r:id="rId14"/>
    <p:sldId id="456" r:id="rId15"/>
    <p:sldId id="457" r:id="rId16"/>
    <p:sldId id="458" r:id="rId17"/>
    <p:sldId id="459" r:id="rId18"/>
    <p:sldId id="460" r:id="rId19"/>
    <p:sldId id="270" r:id="rId20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22"/>
      <p:bold r:id="rId23"/>
      <p:italic r:id="rId24"/>
      <p:boldItalic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Nunito Sans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3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10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10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107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105" Type="http://customschemas.google.com/relationships/presentationmetadata" Target="meta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423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7101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https://colab.research.google.com/drive/11f8yeYfJv2vQO7Pw4Z3j-GwDHwKlWiE5?usp=sharing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21/07/2024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F26FE383-15BF-3792-C21D-B644B814F0B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" name="Google Shape;57;p2"/>
          <p:cNvSpPr txBox="1"/>
          <p:nvPr/>
        </p:nvSpPr>
        <p:spPr>
          <a:xfrm>
            <a:off x="490382" y="2876867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Prof. Dr. Diego Renan Bruno</a:t>
            </a:r>
            <a:endParaRPr sz="1600" b="0" i="0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Doutor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Robótica e </a:t>
            </a:r>
            <a:r>
              <a:rPr lang="en-US" sz="1600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754163" y="691119"/>
            <a:ext cx="8274913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Deep Learning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para PLN  </a:t>
            </a: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0D29B4-F624-C3E4-3771-5B9A0887B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81896"/>
            <a:ext cx="9144000" cy="896006"/>
          </a:xfrm>
          <a:prstGeom prst="rect">
            <a:avLst/>
          </a:prstGeom>
        </p:spPr>
      </p:pic>
      <p:pic>
        <p:nvPicPr>
          <p:cNvPr id="16" name="Picture 2" descr="YOLO Darknet TXT Annotation Format">
            <a:extLst>
              <a:ext uri="{FF2B5EF4-FFF2-40B4-BE49-F238E27FC236}">
                <a16:creationId xmlns:a16="http://schemas.microsoft.com/office/drawing/2014/main" id="{5816BBA8-5B02-F357-C879-16F374AA3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470" y="4038114"/>
            <a:ext cx="2198595" cy="109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OpenCV – Wikipédia, a enciclopédia livre">
            <a:extLst>
              <a:ext uri="{FF2B5EF4-FFF2-40B4-BE49-F238E27FC236}">
                <a16:creationId xmlns:a16="http://schemas.microsoft.com/office/drawing/2014/main" id="{F8DA768E-C788-0F15-556B-1197172AF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92" y="4058785"/>
            <a:ext cx="901835" cy="111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TensorFlow Logo PNG Vector (SVG) Free Download">
            <a:extLst>
              <a:ext uri="{FF2B5EF4-FFF2-40B4-BE49-F238E27FC236}">
                <a16:creationId xmlns:a16="http://schemas.microsoft.com/office/drawing/2014/main" id="{54567830-385B-C6D6-0454-F9641D273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100" y="4107906"/>
            <a:ext cx="833302" cy="89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Inception v3 - Thambi Chat Bots Platform">
            <a:extLst>
              <a:ext uri="{FF2B5EF4-FFF2-40B4-BE49-F238E27FC236}">
                <a16:creationId xmlns:a16="http://schemas.microsoft.com/office/drawing/2014/main" id="{539FDA08-8AEA-B8C6-6D78-1542F96B7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4279775"/>
            <a:ext cx="828927" cy="82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316198E6-4567-EA83-1EB6-A31B9219D1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2" name="Picture 4" descr="google colab neural network for Sale OFF 60%">
            <a:extLst>
              <a:ext uri="{FF2B5EF4-FFF2-40B4-BE49-F238E27FC236}">
                <a16:creationId xmlns:a16="http://schemas.microsoft.com/office/drawing/2014/main" id="{6AAE8D76-4B9F-9E70-D00E-507C6659B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45" y="4081744"/>
            <a:ext cx="1177095" cy="117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EACFCF6E-EC17-27D8-8846-DD576FC15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100" y="3520547"/>
            <a:ext cx="1195571" cy="46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ocessamento de linguagem natural - ícones de diversos grátis">
            <a:extLst>
              <a:ext uri="{FF2B5EF4-FFF2-40B4-BE49-F238E27FC236}">
                <a16:creationId xmlns:a16="http://schemas.microsoft.com/office/drawing/2014/main" id="{25BADCFB-85DF-0410-ABEA-06BA3DC12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732" y="309714"/>
            <a:ext cx="2840309" cy="284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272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 do mundo real em PLN?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187866-F5F7-B3D5-3702-9096EACC3512}"/>
              </a:ext>
            </a:extLst>
          </p:cNvPr>
          <p:cNvSpPr txBox="1"/>
          <p:nvPr/>
        </p:nvSpPr>
        <p:spPr>
          <a:xfrm>
            <a:off x="277090" y="1066050"/>
            <a:ext cx="74692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O Google substitui seu sistema de tradução baseado em frases pela Neural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Machine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Translation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(NMT). Isso reduz os erros de tradução em 60%. Ele usa uma rede LSTM profunda com 8 camadas de codificador e 8 de decodificador.</a:t>
            </a:r>
          </a:p>
        </p:txBody>
      </p:sp>
      <p:pic>
        <p:nvPicPr>
          <p:cNvPr id="4098" name="Picture 2" descr="Google's model for NMT. Source: Wu et al. 2016, fig. 1.">
            <a:extLst>
              <a:ext uri="{FF2B5EF4-FFF2-40B4-BE49-F238E27FC236}">
                <a16:creationId xmlns:a16="http://schemas.microsoft.com/office/drawing/2014/main" id="{9DBB5DE6-BFB2-EDEF-FD2D-A6CD158C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6234" y="2068828"/>
            <a:ext cx="5864342" cy="307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393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 do mundo real em PLN?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187866-F5F7-B3D5-3702-9096EACC3512}"/>
              </a:ext>
            </a:extLst>
          </p:cNvPr>
          <p:cNvSpPr txBox="1"/>
          <p:nvPr/>
        </p:nvSpPr>
        <p:spPr>
          <a:xfrm>
            <a:off x="277090" y="1066050"/>
            <a:ext cx="322439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A revolução na área de NLP com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Deep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Learning teve início em 2018 com o lançamento dos modelos de linguagem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pré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-treinados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ELMo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e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ULMFiT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. Mas, foi a proposta de uma nova arquitetura de redes neurais, denominada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Transformer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, baseada unicamente em mecanismos de atenção, que mudaria para sempre as pesquisas nessa área.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E62E7B1-7B0E-7807-F491-5AF3DD48A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482" y="1119391"/>
            <a:ext cx="3285893" cy="404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290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 do mundo real em PLN?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187866-F5F7-B3D5-3702-9096EACC3512}"/>
              </a:ext>
            </a:extLst>
          </p:cNvPr>
          <p:cNvSpPr txBox="1"/>
          <p:nvPr/>
        </p:nvSpPr>
        <p:spPr>
          <a:xfrm>
            <a:off x="277090" y="1066050"/>
            <a:ext cx="322439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A arquitetura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Transformer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permitiu que o treinamento fosse realizado com um volume muito maior de dados do que era possível antes. Isso levou ao desenvolvimento de modelos de linguagem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pré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-treinados, que são previamente treinados e, posteriormente, são submetidos a um treinamento com um ajuste fino (fine-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tuning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) nas tarefas específicas de linguagem.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E62E7B1-7B0E-7807-F491-5AF3DD48A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482" y="1119391"/>
            <a:ext cx="3285893" cy="404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331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-11054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como isso é possível?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187866-F5F7-B3D5-3702-9096EACC3512}"/>
              </a:ext>
            </a:extLst>
          </p:cNvPr>
          <p:cNvSpPr txBox="1"/>
          <p:nvPr/>
        </p:nvSpPr>
        <p:spPr>
          <a:xfrm>
            <a:off x="277090" y="1066050"/>
            <a:ext cx="322439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Os </a:t>
            </a:r>
            <a:r>
              <a:rPr lang="pt-BR" sz="1800" b="1" dirty="0">
                <a:solidFill>
                  <a:schemeClr val="accent4"/>
                </a:solidFill>
                <a:latin typeface="Arial Narrow" panose="020B0606020202030204" pitchFamily="34" charset="0"/>
              </a:rPr>
              <a:t>word </a:t>
            </a:r>
            <a:r>
              <a:rPr lang="pt-BR" sz="1800" b="1" dirty="0" err="1">
                <a:solidFill>
                  <a:schemeClr val="accent4"/>
                </a:solidFill>
                <a:latin typeface="Arial Narrow" panose="020B0606020202030204" pitchFamily="34" charset="0"/>
              </a:rPr>
              <a:t>embeddings</a:t>
            </a:r>
            <a:r>
              <a:rPr lang="pt-BR" sz="1800" b="1" dirty="0">
                <a:solidFill>
                  <a:schemeClr val="accent4"/>
                </a:solidFill>
                <a:latin typeface="Arial Narrow" panose="020B0606020202030204" pitchFamily="34" charset="0"/>
              </a:rPr>
              <a:t> 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são representações vetoriais das palavras, que permitem capturar o contexto e relacionamento das palavras nos documentos (Figura 1), sem a necessidade de realizar engenharia de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features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com anotações exaustivas nas sentenças.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3547E25-7F1E-9BB4-F8B9-8D686F3B7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31" y="1261929"/>
            <a:ext cx="5699069" cy="199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930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-11054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como isso é possível?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187866-F5F7-B3D5-3702-9096EACC3512}"/>
              </a:ext>
            </a:extLst>
          </p:cNvPr>
          <p:cNvSpPr txBox="1"/>
          <p:nvPr/>
        </p:nvSpPr>
        <p:spPr>
          <a:xfrm>
            <a:off x="277090" y="1066050"/>
            <a:ext cx="322439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Os </a:t>
            </a:r>
            <a:r>
              <a:rPr lang="pt-BR" sz="1800" b="1" dirty="0">
                <a:solidFill>
                  <a:schemeClr val="accent4"/>
                </a:solidFill>
                <a:latin typeface="Arial Narrow" panose="020B0606020202030204" pitchFamily="34" charset="0"/>
              </a:rPr>
              <a:t>word </a:t>
            </a:r>
            <a:r>
              <a:rPr lang="pt-BR" sz="1800" b="1" dirty="0" err="1">
                <a:solidFill>
                  <a:schemeClr val="accent4"/>
                </a:solidFill>
                <a:latin typeface="Arial Narrow" panose="020B0606020202030204" pitchFamily="34" charset="0"/>
              </a:rPr>
              <a:t>embeddings</a:t>
            </a:r>
            <a:r>
              <a:rPr lang="pt-BR" sz="1800" b="1" dirty="0">
                <a:solidFill>
                  <a:schemeClr val="accent4"/>
                </a:solidFill>
                <a:latin typeface="Arial Narrow" panose="020B0606020202030204" pitchFamily="34" charset="0"/>
              </a:rPr>
              <a:t> 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são representações vetoriais das palavras, que permitem capturar o contexto e relacionamento das palavras nos documentos (Figura 1), sem a necessidade de realizar engenharia de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features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com anotações exaustivas nas sentenças.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3547E25-7F1E-9BB4-F8B9-8D686F3B7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31" y="1261929"/>
            <a:ext cx="5699069" cy="199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215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-11054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Conclusões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187866-F5F7-B3D5-3702-9096EACC3512}"/>
              </a:ext>
            </a:extLst>
          </p:cNvPr>
          <p:cNvSpPr txBox="1"/>
          <p:nvPr/>
        </p:nvSpPr>
        <p:spPr>
          <a:xfrm>
            <a:off x="277090" y="1066050"/>
            <a:ext cx="84208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O momento </a:t>
            </a:r>
            <a:r>
              <a:rPr lang="pt-BR" sz="1800" b="1" dirty="0" err="1">
                <a:solidFill>
                  <a:schemeClr val="accent4"/>
                </a:solidFill>
                <a:latin typeface="Arial Narrow" panose="020B0606020202030204" pitchFamily="34" charset="0"/>
              </a:rPr>
              <a:t>ImageNet</a:t>
            </a:r>
            <a:r>
              <a:rPr lang="pt-BR" sz="1800" b="1" dirty="0">
                <a:solidFill>
                  <a:schemeClr val="accent4"/>
                </a:solidFill>
                <a:latin typeface="Arial Narrow" panose="020B0606020202030204" pitchFamily="34" charset="0"/>
              </a:rPr>
              <a:t>, em 2012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, marcou o início de um enorme interesse de pesquisadores e empresas no mundo todo por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Deep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Learning. Já o ano de 2018 determinou o início da revolução da área de NLP com os modelos de linguagem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pré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-treinados, como </a:t>
            </a:r>
            <a:r>
              <a:rPr lang="pt-BR" sz="1800" b="1" dirty="0" err="1">
                <a:solidFill>
                  <a:schemeClr val="accent4"/>
                </a:solidFill>
                <a:latin typeface="Arial Narrow" panose="020B0606020202030204" pitchFamily="34" charset="0"/>
              </a:rPr>
              <a:t>ELMo</a:t>
            </a:r>
            <a:r>
              <a:rPr lang="pt-BR" sz="1800" b="1" dirty="0">
                <a:solidFill>
                  <a:schemeClr val="accent4"/>
                </a:solidFill>
                <a:latin typeface="Arial Narrow" panose="020B0606020202030204" pitchFamily="34" charset="0"/>
              </a:rPr>
              <a:t>, GPT e BERT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, que produziram avanços significativos em várias tarefas de linguagem natural, tais como inferência, análise de sentimento e tradução de linguagem, em um curto espaço de tempo.</a:t>
            </a:r>
          </a:p>
        </p:txBody>
      </p:sp>
    </p:spTree>
    <p:extLst>
      <p:ext uri="{BB962C8B-B14F-4D97-AF65-F5344CB8AC3E}">
        <p14:creationId xmlns:p14="http://schemas.microsoft.com/office/powerpoint/2010/main" val="2950468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72555" y="21040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11" name="Picture 2" descr="Lenna - Wikipedia">
            <a:extLst>
              <a:ext uri="{FF2B5EF4-FFF2-40B4-BE49-F238E27FC236}">
                <a16:creationId xmlns:a16="http://schemas.microsoft.com/office/drawing/2014/main" id="{18133670-36CC-8F79-58A8-97F8E215C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89" y="1819402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dia Kit - OpenCV">
            <a:extLst>
              <a:ext uri="{FF2B5EF4-FFF2-40B4-BE49-F238E27FC236}">
                <a16:creationId xmlns:a16="http://schemas.microsoft.com/office/drawing/2014/main" id="{CF8F7B42-B959-61BC-A01B-34929BFCC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98" y="2988625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1AFC102-5F64-B337-B2C5-5D9D143EE7AA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E6E29B-C12A-D47A-B43A-D2A5DA0DB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B7B3EB3-F160-C28D-B213-E4C1C7A412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4" name="Google Shape;58;p2">
            <a:extLst>
              <a:ext uri="{FF2B5EF4-FFF2-40B4-BE49-F238E27FC236}">
                <a16:creationId xmlns:a16="http://schemas.microsoft.com/office/drawing/2014/main" id="{B142177D-CE0C-398A-54D7-E7EF005D4BBA}"/>
              </a:ext>
            </a:extLst>
          </p:cNvPr>
          <p:cNvSpPr txBox="1"/>
          <p:nvPr/>
        </p:nvSpPr>
        <p:spPr>
          <a:xfrm>
            <a:off x="405444" y="705411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Deep Learning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para PLN</a:t>
            </a:r>
            <a:endParaRPr lang="en-US" sz="3200" b="1" dirty="0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158;g10a4cd88d6f_0_57">
            <a:extLst>
              <a:ext uri="{FF2B5EF4-FFF2-40B4-BE49-F238E27FC236}">
                <a16:creationId xmlns:a16="http://schemas.microsoft.com/office/drawing/2014/main" id="{37C9940A-152A-924B-F44E-F2C87E524AA0}"/>
              </a:ext>
            </a:extLst>
          </p:cNvPr>
          <p:cNvSpPr txBox="1"/>
          <p:nvPr/>
        </p:nvSpPr>
        <p:spPr>
          <a:xfrm>
            <a:off x="-1034129" y="2545568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75F95B5-627C-3B6E-B1B3-30B734B29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inguagem Natural e Inteligência Artificial posicionam MicroStrategy com  destaque no Quadrante Mágico do Gartner 2018 para plataformas analíticas e  de BI - Portal Information Management">
            <a:extLst>
              <a:ext uri="{FF2B5EF4-FFF2-40B4-BE49-F238E27FC236}">
                <a16:creationId xmlns:a16="http://schemas.microsoft.com/office/drawing/2014/main" id="{A79BCBEB-D997-18CA-E125-B038DC26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158" y="612727"/>
            <a:ext cx="5361701" cy="28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Neural - ícones de computador grátis">
            <a:extLst>
              <a:ext uri="{FF2B5EF4-FFF2-40B4-BE49-F238E27FC236}">
                <a16:creationId xmlns:a16="http://schemas.microsoft.com/office/drawing/2014/main" id="{5C5005D7-38B9-0A4D-99C1-23C96DA37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979" y="2468409"/>
            <a:ext cx="2675042" cy="26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34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 Sistema de interpretação de linguagem natural.</a:t>
            </a: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err="1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</a:t>
            </a: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Learning para PLN</a:t>
            </a:r>
            <a:endParaRPr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5F2C628-B820-F703-A4E8-189115A0E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45867"/>
            <a:ext cx="7471317" cy="359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55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 Sistemas: recomendação, comando por voz, </a:t>
            </a:r>
            <a:r>
              <a:rPr lang="pt-BR" sz="2200" dirty="0" err="1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chatbots</a:t>
            </a: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...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Níveis do processamento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AEE9C800-F98A-2DB6-58F0-622904C83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56" y="1530927"/>
            <a:ext cx="3456840" cy="341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8D67061-F9F3-D8E4-8290-7E383D96F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141" y="1536789"/>
            <a:ext cx="4489643" cy="102697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B311C03-B1EB-9576-82E9-A92B6BC00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141" y="2767012"/>
            <a:ext cx="4537167" cy="97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6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pPr algn="l"/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1600" b="1" i="0" dirty="0">
                <a:effectLst/>
                <a:latin typeface="Nunito Sans" panose="020B0604020202020204" pitchFamily="2" charset="0"/>
              </a:rPr>
              <a:t>A importância do contexto (ou intenção)</a:t>
            </a:r>
            <a:br>
              <a:rPr lang="pt-BR" sz="1600" b="1" i="0" dirty="0">
                <a:effectLst/>
                <a:latin typeface="Nunito Sans" panose="020B0604020202020204" pitchFamily="2" charset="0"/>
              </a:rPr>
            </a:br>
            <a:r>
              <a:rPr lang="pt-BR" sz="1800" b="0" i="0" dirty="0">
                <a:solidFill>
                  <a:schemeClr val="bg1">
                    <a:lumMod val="95000"/>
                  </a:schemeClr>
                </a:solidFill>
                <a:effectLst/>
                <a:latin typeface="Arial Narrow" panose="020B0606020202030204" pitchFamily="34" charset="0"/>
              </a:rPr>
              <a:t>Os sistemas de NLP permitem que a</a:t>
            </a:r>
            <a:r>
              <a:rPr lang="pt-BR" sz="1800" b="1" i="0" dirty="0">
                <a:solidFill>
                  <a:schemeClr val="bg1">
                    <a:lumMod val="95000"/>
                  </a:schemeClr>
                </a:solidFill>
                <a:effectLst/>
                <a:latin typeface="Arial Narrow" panose="020B0606020202030204" pitchFamily="34" charset="0"/>
              </a:rPr>
              <a:t> tecnologia usada não apenas entenda o significado</a:t>
            </a:r>
            <a:r>
              <a:rPr lang="pt-BR" sz="1800" b="0" i="0" dirty="0">
                <a:solidFill>
                  <a:schemeClr val="bg1">
                    <a:lumMod val="95000"/>
                  </a:schemeClr>
                </a:solidFill>
                <a:effectLst/>
                <a:latin typeface="Arial Narrow" panose="020B0606020202030204" pitchFamily="34" charset="0"/>
              </a:rPr>
              <a:t> literal de cada palavra que está sendo dita, como também considere aspectos como:</a:t>
            </a:r>
            <a:br>
              <a:rPr lang="pt-BR" sz="1800" b="0" i="0" dirty="0">
                <a:solidFill>
                  <a:schemeClr val="bg1">
                    <a:lumMod val="95000"/>
                  </a:schemeClr>
                </a:solidFill>
                <a:effectLst/>
                <a:latin typeface="Arial Narrow" panose="020B0606020202030204" pitchFamily="34" charset="0"/>
              </a:rPr>
            </a:br>
            <a:br>
              <a:rPr lang="pt-BR" sz="1800" b="0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 dirty="0">
                <a:solidFill>
                  <a:srgbClr val="FFFF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C</a:t>
            </a: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ontexto da conversa;</a:t>
            </a:r>
            <a:b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 dirty="0">
                <a:solidFill>
                  <a:srgbClr val="FFFF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S</a:t>
            </a: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ignificados sintáticos e semânticos;</a:t>
            </a:r>
            <a:b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 dirty="0">
                <a:solidFill>
                  <a:srgbClr val="FFFF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I</a:t>
            </a: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nterprete os textos;</a:t>
            </a:r>
            <a:b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 dirty="0">
                <a:solidFill>
                  <a:srgbClr val="FFFF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A</a:t>
            </a: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nálise sentimentos e mais.</a:t>
            </a:r>
            <a:b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br>
              <a:rPr lang="pt-BR" sz="1800" b="0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br>
              <a:rPr lang="pt-BR" sz="1600" b="0" i="0" dirty="0">
                <a:solidFill>
                  <a:srgbClr val="7A7A7A"/>
                </a:solidFill>
                <a:effectLst/>
                <a:latin typeface="Nunito Sans" panose="020B0604020202020204" pitchFamily="2" charset="0"/>
              </a:rPr>
            </a:br>
            <a:endParaRPr lang="pt-BR" sz="2200" b="1" dirty="0">
              <a:solidFill>
                <a:srgbClr val="FFFF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err="1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</a:t>
            </a: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Learning para PLN</a:t>
            </a:r>
            <a:endParaRPr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rocessamento de linguagem natural - ícones de diversos grátis">
            <a:extLst>
              <a:ext uri="{FF2B5EF4-FFF2-40B4-BE49-F238E27FC236}">
                <a16:creationId xmlns:a16="http://schemas.microsoft.com/office/drawing/2014/main" id="{4E04DFA1-8231-97D0-60A0-1EA8FCF25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384" y="1909542"/>
            <a:ext cx="2840309" cy="284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151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redes para PLN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548F0C6E-498D-0D0A-9561-12B50B9F6751}"/>
              </a:ext>
            </a:extLst>
          </p:cNvPr>
          <p:cNvSpPr txBox="1"/>
          <p:nvPr/>
        </p:nvSpPr>
        <p:spPr>
          <a:xfrm>
            <a:off x="277090" y="1177373"/>
            <a:ext cx="458315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i="1" dirty="0">
                <a:solidFill>
                  <a:srgbClr val="FFFF00"/>
                </a:solidFill>
                <a:latin typeface="Arial Narrow" panose="020B0606020202030204" pitchFamily="34" charset="0"/>
              </a:rPr>
              <a:t>Redes de </a:t>
            </a:r>
            <a:r>
              <a:rPr lang="pt-BR" sz="1800" b="1" i="1" dirty="0" err="1">
                <a:solidFill>
                  <a:srgbClr val="FFFF00"/>
                </a:solidFill>
                <a:latin typeface="Arial Narrow" panose="020B0606020202030204" pitchFamily="34" charset="0"/>
              </a:rPr>
              <a:t>Deep</a:t>
            </a:r>
            <a:r>
              <a:rPr lang="pt-BR" sz="1800" b="1" i="1" dirty="0">
                <a:solidFill>
                  <a:srgbClr val="FFFF00"/>
                </a:solidFill>
                <a:latin typeface="Arial Narrow" panose="020B0606020202030204" pitchFamily="34" charset="0"/>
              </a:rPr>
              <a:t> Learning:</a:t>
            </a:r>
          </a:p>
          <a:p>
            <a:endParaRPr lang="pt-BR" sz="1800" b="1" i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pt-BR" sz="1800" b="1" i="1" dirty="0">
                <a:solidFill>
                  <a:schemeClr val="bg1"/>
                </a:solidFill>
                <a:latin typeface="Arial Narrow" panose="020B0606020202030204" pitchFamily="34" charset="0"/>
              </a:rPr>
              <a:t>Os primeiros modelos de linguagem usavam arquiteturas NN </a:t>
            </a:r>
            <a:r>
              <a:rPr lang="pt-BR" sz="1800" b="1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feedforward</a:t>
            </a:r>
            <a:r>
              <a:rPr lang="pt-BR" sz="1800" b="1" i="1" dirty="0">
                <a:solidFill>
                  <a:schemeClr val="bg1"/>
                </a:solidFill>
                <a:latin typeface="Arial Narrow" panose="020B0606020202030204" pitchFamily="34" charset="0"/>
              </a:rPr>
              <a:t> ou NN </a:t>
            </a:r>
            <a:r>
              <a:rPr lang="pt-BR" sz="1800" b="1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convolucional</a:t>
            </a:r>
            <a:r>
              <a:rPr lang="pt-BR" sz="1800" b="1" i="1" dirty="0">
                <a:solidFill>
                  <a:schemeClr val="bg1"/>
                </a:solidFill>
                <a:latin typeface="Arial Narrow" panose="020B0606020202030204" pitchFamily="34" charset="0"/>
              </a:rPr>
              <a:t>, mas elas não capturavam muito bem o contexto. Contexto é como uma palavra ocorre em relação às palavras circundantes na frase. Para capturar o contexto, foram aplicados </a:t>
            </a:r>
            <a:r>
              <a:rPr lang="pt-BR" sz="1800" b="1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NNs</a:t>
            </a:r>
            <a:r>
              <a:rPr lang="pt-BR" sz="1800" b="1" i="1" dirty="0">
                <a:solidFill>
                  <a:schemeClr val="bg1"/>
                </a:solidFill>
                <a:latin typeface="Arial Narrow" panose="020B0606020202030204" pitchFamily="34" charset="0"/>
              </a:rPr>
              <a:t> recorrentes.</a:t>
            </a:r>
          </a:p>
          <a:p>
            <a:endParaRPr lang="pt-BR" sz="1800" b="1" i="1" dirty="0"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  <a:p>
            <a:br>
              <a:rPr lang="pt-BR" sz="1800" b="1" i="1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br>
              <a:rPr lang="pt-BR" sz="1800" b="1" i="1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endParaRPr lang="pt-BR" sz="1800" b="1" i="1" dirty="0">
              <a:solidFill>
                <a:srgbClr val="FFFF00"/>
              </a:solidFill>
            </a:endParaRPr>
          </a:p>
        </p:txBody>
      </p:sp>
      <p:pic>
        <p:nvPicPr>
          <p:cNvPr id="18" name="Picture 6" descr="Neural - ícones de computador grátis">
            <a:extLst>
              <a:ext uri="{FF2B5EF4-FFF2-40B4-BE49-F238E27FC236}">
                <a16:creationId xmlns:a16="http://schemas.microsoft.com/office/drawing/2014/main" id="{9F43B002-7415-621F-54B6-4E6B466AB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643" y="1127852"/>
            <a:ext cx="2675042" cy="26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68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redes para PLN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548F0C6E-498D-0D0A-9561-12B50B9F6751}"/>
              </a:ext>
            </a:extLst>
          </p:cNvPr>
          <p:cNvSpPr txBox="1"/>
          <p:nvPr/>
        </p:nvSpPr>
        <p:spPr>
          <a:xfrm>
            <a:off x="277090" y="1177373"/>
            <a:ext cx="45831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i="1" dirty="0">
                <a:solidFill>
                  <a:srgbClr val="FFFF00"/>
                </a:solidFill>
                <a:latin typeface="Arial Narrow" panose="020B0606020202030204" pitchFamily="34" charset="0"/>
              </a:rPr>
              <a:t>Redes de </a:t>
            </a:r>
            <a:r>
              <a:rPr lang="pt-BR" sz="1800" b="1" i="1" dirty="0" err="1">
                <a:solidFill>
                  <a:srgbClr val="FFFF00"/>
                </a:solidFill>
                <a:latin typeface="Arial Narrow" panose="020B0606020202030204" pitchFamily="34" charset="0"/>
              </a:rPr>
              <a:t>Deep</a:t>
            </a:r>
            <a:r>
              <a:rPr lang="pt-BR" sz="1800" b="1" i="1" dirty="0">
                <a:solidFill>
                  <a:srgbClr val="FFFF00"/>
                </a:solidFill>
                <a:latin typeface="Arial Narrow" panose="020B0606020202030204" pitchFamily="34" charset="0"/>
              </a:rPr>
              <a:t> Learning:</a:t>
            </a:r>
          </a:p>
          <a:p>
            <a:endParaRPr lang="pt-BR" sz="1800" b="1" i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pt-BR" sz="1800" b="1" i="1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O LSTM, uma variante do RNN, foi então usado para capturar o contexto de longa distância. O LSTM bidirecional (</a:t>
            </a:r>
            <a:r>
              <a:rPr lang="pt-BR" sz="1800" b="1" i="1" dirty="0" err="1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BiLSTM</a:t>
            </a:r>
            <a:r>
              <a:rPr lang="pt-BR" sz="1800" b="1" i="1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) melhora o LSTM ao observar as sequências de palavras nas direções para frente e para trás</a:t>
            </a:r>
          </a:p>
          <a:p>
            <a:br>
              <a:rPr lang="pt-BR" sz="1800" b="1" i="1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br>
              <a:rPr lang="pt-BR" sz="1800" b="1" i="1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endParaRPr lang="pt-BR" sz="1800" b="1" i="1" dirty="0">
              <a:solidFill>
                <a:srgbClr val="FFFF00"/>
              </a:solidFill>
            </a:endParaRPr>
          </a:p>
        </p:txBody>
      </p:sp>
      <p:pic>
        <p:nvPicPr>
          <p:cNvPr id="15" name="Picture 6" descr="Neural - ícones de computador grátis">
            <a:extLst>
              <a:ext uri="{FF2B5EF4-FFF2-40B4-BE49-F238E27FC236}">
                <a16:creationId xmlns:a16="http://schemas.microsoft.com/office/drawing/2014/main" id="{CA0F2CE6-419A-0AF6-1A14-1C85BFAA9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643" y="1127852"/>
            <a:ext cx="2675042" cy="26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711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 do mundo real em PLN?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187866-F5F7-B3D5-3702-9096EACC3512}"/>
              </a:ext>
            </a:extLst>
          </p:cNvPr>
          <p:cNvSpPr txBox="1"/>
          <p:nvPr/>
        </p:nvSpPr>
        <p:spPr>
          <a:xfrm>
            <a:off x="277090" y="1073105"/>
            <a:ext cx="346228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O Google substitui seu sistema de tradução baseado em frases pela Neural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Machine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Translation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(NMT). Isso reduz os erros de tradução em 60%. Ele usa uma rede LSTM profunda com 8 camadas de codificador e 8 de decodificador.</a:t>
            </a:r>
          </a:p>
        </p:txBody>
      </p:sp>
      <p:pic>
        <p:nvPicPr>
          <p:cNvPr id="6146" name="Picture 2" descr="Recursive NN (for sentiment analysis) exploits the hierarchical structure of language. Source: Socher et al. 2013, fig. 1.">
            <a:extLst>
              <a:ext uri="{FF2B5EF4-FFF2-40B4-BE49-F238E27FC236}">
                <a16:creationId xmlns:a16="http://schemas.microsoft.com/office/drawing/2014/main" id="{6D8B46CB-07A8-85D8-9DF2-1248FF921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794" y="1169578"/>
            <a:ext cx="5782206" cy="352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353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 do mundo real em PLN?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NN model for Gmail's Smart Compose. Source: Wu 2018.">
            <a:extLst>
              <a:ext uri="{FF2B5EF4-FFF2-40B4-BE49-F238E27FC236}">
                <a16:creationId xmlns:a16="http://schemas.microsoft.com/office/drawing/2014/main" id="{0277962B-2B05-C312-830C-F8F4CF193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8926"/>
            <a:ext cx="9144000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1006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7" ma:contentTypeDescription="Crie um novo documento." ma:contentTypeScope="" ma:versionID="24b1a864f8a0a55a83119d37ebcecb8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1e5738b860885d393c380861e56a036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1E78BE-3436-4ABA-AC58-1AFF92FD2B3D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69A1172B-1C2A-4518-9C75-F3269B51C9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9D0C8-035A-45E7-B5C4-26ACE848A3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2258</TotalTime>
  <Words>793</Words>
  <Application>Microsoft Office PowerPoint</Application>
  <PresentationFormat>Apresentação na tela (16:9)</PresentationFormat>
  <Paragraphs>70</Paragraphs>
  <Slides>16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Simple Light</vt:lpstr>
      <vt:lpstr>Apresentação do PowerPoint</vt:lpstr>
      <vt:lpstr> </vt:lpstr>
      <vt:lpstr>    Sistema de interpretação de linguagem natural.  </vt:lpstr>
      <vt:lpstr>    Sistemas: recomendação, comando por voz, chatbots...           </vt:lpstr>
      <vt:lpstr>   A importância do contexto (ou intenção) Os sistemas de NLP permitem que a tecnologia usada não apenas entenda o significado literal de cada palavra que está sendo dita, como também considere aspectos como:   Contexto da conversa;  Significados sintáticos e semânticos;  Interprete os textos;  Análise sentimentos e mais.   </vt:lpstr>
      <vt:lpstr>            </vt:lpstr>
      <vt:lpstr>            </vt:lpstr>
      <vt:lpstr>            </vt:lpstr>
      <vt:lpstr>            </vt:lpstr>
      <vt:lpstr>            </vt:lpstr>
      <vt:lpstr>            </vt:lpstr>
      <vt:lpstr>            </vt:lpstr>
      <vt:lpstr>            </vt:lpstr>
      <vt:lpstr>            </vt:lpstr>
      <vt:lpstr>          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71</cp:revision>
  <dcterms:modified xsi:type="dcterms:W3CDTF">2024-07-21T11:56:06Z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