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91" r:id="rId3"/>
    <p:sldId id="341" r:id="rId4"/>
    <p:sldId id="343" r:id="rId5"/>
    <p:sldId id="360" r:id="rId6"/>
    <p:sldId id="397" r:id="rId7"/>
    <p:sldId id="398" r:id="rId8"/>
    <p:sldId id="399" r:id="rId9"/>
    <p:sldId id="400" r:id="rId10"/>
    <p:sldId id="401" r:id="rId11"/>
    <p:sldId id="402" r:id="rId12"/>
    <p:sldId id="405" r:id="rId13"/>
    <p:sldId id="404" r:id="rId14"/>
    <p:sldId id="394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ário do Windows" initials="UdW" lastIdx="7" clrIdx="0">
    <p:extLst>
      <p:ext uri="{19B8F6BF-5375-455C-9EA6-DF929625EA0E}">
        <p15:presenceInfo xmlns:p15="http://schemas.microsoft.com/office/powerpoint/2012/main" userId="Usuário do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6E86D-2835-4066-B69B-6B45BB872F36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6FCB6-9256-41FB-A587-BEEB3EAEC7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61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41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419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208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214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926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39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554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256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740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398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309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824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39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82B-5A41-460A-9DA9-3B63EC207C13}" type="datetime1">
              <a:rPr lang="pt-BR" smtClean="0"/>
              <a:t>13/12/2017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52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8C86-F7AE-49FD-9FFC-07B252CCB542}" type="datetime1">
              <a:rPr lang="pt-BR" smtClean="0"/>
              <a:t>13/12/2017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609-91E3-482C-9BE9-49AB62669438}" type="datetime1">
              <a:rPr lang="pt-BR" smtClean="0"/>
              <a:t>13/12/2017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76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799C-07CF-4799-BAB9-A976976880AD}" type="datetime1">
              <a:rPr lang="pt-BR" smtClean="0"/>
              <a:t>13/12/2017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02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6B2B-A704-4D22-86FF-E0750024BB62}" type="datetime1">
              <a:rPr lang="pt-BR" smtClean="0"/>
              <a:t>13/12/2017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8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2C60-0ECE-4188-A556-D3A50C93E225}" type="datetime1">
              <a:rPr lang="pt-BR" smtClean="0"/>
              <a:t>13/12/2017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94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15AC-BD23-40B7-8E8F-C67ED6CC6459}" type="datetime1">
              <a:rPr lang="pt-BR" smtClean="0"/>
              <a:t>13/12/2017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94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4167-BEB4-45C0-9CEF-90AF5236FB6C}" type="datetime1">
              <a:rPr lang="pt-BR" smtClean="0"/>
              <a:t>13/12/2017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5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051B-9C0B-41A0-9B54-EEDA1670BF1B}" type="datetime1">
              <a:rPr lang="pt-BR" smtClean="0"/>
              <a:t>13/12/2017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4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B3FA-7AD1-4FB0-A08C-3FB70403E431}" type="datetime1">
              <a:rPr lang="pt-BR" smtClean="0"/>
              <a:t>13/12/2017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2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8B24-C57D-4056-94C5-49C2B2300E99}" type="datetime1">
              <a:rPr lang="pt-BR" smtClean="0"/>
              <a:t>13/12/2017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74759-B4A2-4D22-B74E-6EE2D19243EF}" type="datetime1">
              <a:rPr lang="pt-BR" smtClean="0"/>
              <a:t>13/12/2017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82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32517" y="2347384"/>
            <a:ext cx="8759483" cy="2163347"/>
          </a:xfrm>
        </p:spPr>
        <p:txBody>
          <a:bodyPr>
            <a:normAutofit/>
          </a:bodyPr>
          <a:lstStyle/>
          <a:p>
            <a:pPr>
              <a:tabLst>
                <a:tab pos="2057400" algn="l"/>
              </a:tabLst>
            </a:pPr>
            <a:r>
              <a:rPr lang="pt-BR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Aprendizagem de Máquina</a:t>
            </a:r>
            <a:br>
              <a:rPr lang="pt-BR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 smtClean="0"/>
              <a:t>Detecção de Conteúdo Pornográfico em Imagens</a:t>
            </a:r>
            <a:endParaRPr lang="pt-BR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0" y="0"/>
            <a:ext cx="3432517" cy="68581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54" y="1091597"/>
            <a:ext cx="2257006" cy="2257006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3432516" y="0"/>
            <a:ext cx="8759483" cy="1868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Universidade Federal de Campina Grande</a:t>
            </a:r>
          </a:p>
          <a:p>
            <a:r>
              <a:rPr lang="pt-BR" sz="2800" dirty="0"/>
              <a:t>Centro de Engenharia Elétrica e Informática</a:t>
            </a:r>
          </a:p>
          <a:p>
            <a:r>
              <a:rPr lang="pt-BR" sz="2800" dirty="0"/>
              <a:t>Coordenação de Pós-Graduação em Ciência da Computação</a:t>
            </a:r>
          </a:p>
          <a:p>
            <a:pPr>
              <a:tabLst>
                <a:tab pos="2057400" algn="l"/>
              </a:tabLst>
            </a:pPr>
            <a:endParaRPr lang="pt-BR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5" y="4510731"/>
            <a:ext cx="2371725" cy="1038225"/>
          </a:xfrm>
          <a:prstGeom prst="rect">
            <a:avLst/>
          </a:prstGeom>
        </p:spPr>
      </p:pic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3432516" y="5159521"/>
            <a:ext cx="8759484" cy="1484913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Danilo Coura Moreira</a:t>
            </a:r>
          </a:p>
          <a:p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Orientadora:</a:t>
            </a:r>
          </a:p>
          <a:p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Profª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Drª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Joseana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Macêdo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Fechine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Régis de Araújo</a:t>
            </a:r>
          </a:p>
        </p:txBody>
      </p:sp>
    </p:spTree>
    <p:extLst>
      <p:ext uri="{BB962C8B-B14F-4D97-AF65-F5344CB8AC3E}">
        <p14:creationId xmlns:p14="http://schemas.microsoft.com/office/powerpoint/2010/main" val="31221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9565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3378" y="0"/>
            <a:ext cx="8328622" cy="956599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Detecção de Conteúdo Pornográfico em Imagens</a:t>
            </a:r>
            <a:endParaRPr lang="pt-BR" sz="28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10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27"/>
            <a:ext cx="3863378" cy="813343"/>
          </a:xfr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1135986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da Rede Neural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2205581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Primeira etapa: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 smtClean="0"/>
              <a:t>Número de camadas: 4, </a:t>
            </a:r>
            <a:r>
              <a:rPr lang="pt-BR" sz="2000" b="1" dirty="0" smtClean="0"/>
              <a:t>5</a:t>
            </a:r>
            <a:r>
              <a:rPr lang="pt-BR" sz="2000" dirty="0" smtClean="0"/>
              <a:t>, 6;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 smtClean="0"/>
              <a:t>Número de unidades escondidas: 100, 200, </a:t>
            </a:r>
            <a:r>
              <a:rPr lang="pt-BR" sz="2000" b="1" dirty="0" smtClean="0"/>
              <a:t>300</a:t>
            </a:r>
            <a:r>
              <a:rPr lang="pt-BR" sz="2000" dirty="0" smtClean="0"/>
              <a:t>, 400;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 smtClean="0"/>
              <a:t>Fator </a:t>
            </a:r>
            <a:r>
              <a:rPr lang="pt-BR" sz="2000" dirty="0"/>
              <a:t>de regularização: 0.0001, 0.001, 0.01, 1, 10, </a:t>
            </a:r>
            <a:r>
              <a:rPr lang="pt-BR" sz="2000" b="1" dirty="0"/>
              <a:t>100</a:t>
            </a:r>
            <a:r>
              <a:rPr lang="pt-BR" sz="2000" dirty="0"/>
              <a:t>, 1000, </a:t>
            </a:r>
            <a:r>
              <a:rPr lang="pt-BR" sz="2000" dirty="0" smtClean="0"/>
              <a:t>10000.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r>
              <a:rPr lang="pt-BR" sz="2400" dirty="0" smtClean="0"/>
              <a:t>Segunda etapa (gulosa):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 smtClean="0"/>
              <a:t>Fator </a:t>
            </a:r>
            <a:r>
              <a:rPr lang="pt-BR" sz="2000" dirty="0"/>
              <a:t>de regularização: </a:t>
            </a:r>
            <a:r>
              <a:rPr lang="pt-BR" sz="2000" dirty="0" smtClean="0"/>
              <a:t>40</a:t>
            </a:r>
            <a:r>
              <a:rPr lang="pt-BR" sz="2000" dirty="0"/>
              <a:t>, </a:t>
            </a:r>
            <a:r>
              <a:rPr lang="pt-BR" sz="2000" b="1" dirty="0" smtClean="0"/>
              <a:t>60</a:t>
            </a:r>
            <a:r>
              <a:rPr lang="pt-BR" sz="2000" dirty="0"/>
              <a:t>, </a:t>
            </a:r>
            <a:r>
              <a:rPr lang="pt-BR" sz="2000" dirty="0" smtClean="0"/>
              <a:t>80</a:t>
            </a:r>
            <a:r>
              <a:rPr lang="pt-BR" sz="2000" dirty="0"/>
              <a:t>, 100, </a:t>
            </a:r>
            <a:r>
              <a:rPr lang="pt-BR" sz="2000" dirty="0" smtClean="0"/>
              <a:t>120</a:t>
            </a:r>
            <a:r>
              <a:rPr lang="pt-BR" sz="2000" dirty="0"/>
              <a:t>, </a:t>
            </a:r>
            <a:r>
              <a:rPr lang="pt-BR" sz="2000" dirty="0" smtClean="0"/>
              <a:t>140</a:t>
            </a:r>
            <a:r>
              <a:rPr lang="pt-BR" sz="2000" dirty="0"/>
              <a:t>, </a:t>
            </a:r>
            <a:r>
              <a:rPr lang="pt-BR" sz="2000" dirty="0" smtClean="0"/>
              <a:t>160.</a:t>
            </a: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36115" y="2550564"/>
            <a:ext cx="11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9565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3378" y="0"/>
            <a:ext cx="8328622" cy="956599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Detecção de Conteúdo Pornográfico em Imagens</a:t>
            </a:r>
            <a:endParaRPr lang="pt-BR" sz="28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11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27"/>
            <a:ext cx="3863378" cy="813343"/>
          </a:xfr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1135986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Análise dos Resultados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2205581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36115" y="2550564"/>
            <a:ext cx="11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" y="1828652"/>
            <a:ext cx="5753100" cy="489282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637" y="1832702"/>
            <a:ext cx="5748338" cy="488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9565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3378" y="0"/>
            <a:ext cx="8328622" cy="956599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Detecção de Conteúdo Pornográfico em Imagens</a:t>
            </a:r>
            <a:endParaRPr lang="pt-BR" sz="28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12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27"/>
            <a:ext cx="3863378" cy="813343"/>
          </a:xfr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1135986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Análise dos Resultados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2205581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36115" y="2550564"/>
            <a:ext cx="11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36112"/>
              </p:ext>
            </p:extLst>
          </p:nvPr>
        </p:nvGraphicFramePr>
        <p:xfrm>
          <a:off x="1854201" y="3026121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Classificador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Validação (média)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Teste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PROPOSTO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90,11%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89,40%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AIIA-POD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85,05%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RIGAN AP-APID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79,1%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9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9565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3378" y="0"/>
            <a:ext cx="8328622" cy="956599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Detecção de Conteúdo Pornográfico em Imagens</a:t>
            </a:r>
            <a:endParaRPr lang="pt-BR" sz="28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13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27"/>
            <a:ext cx="3863378" cy="813343"/>
          </a:xfr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1135986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Conclusões e Trabalhos Futuros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2205581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36115" y="2550564"/>
            <a:ext cx="11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990600" y="2357981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Uso de aprendizagem de máquina supera o uso de regras pré-definidas;</a:t>
            </a:r>
          </a:p>
          <a:p>
            <a:r>
              <a:rPr lang="pt-BR" sz="2400" dirty="0" smtClean="0"/>
              <a:t>Apresentou melhor resultado que o modelo que disponibilizou a base de dados;</a:t>
            </a:r>
          </a:p>
          <a:p>
            <a:r>
              <a:rPr lang="pt-BR" sz="2400" dirty="0" smtClean="0"/>
              <a:t>Variar </a:t>
            </a:r>
            <a:r>
              <a:rPr lang="pt-BR" sz="2400" dirty="0" smtClean="0"/>
              <a:t>a quantidade </a:t>
            </a:r>
            <a:r>
              <a:rPr lang="pt-BR" sz="2400" dirty="0" smtClean="0"/>
              <a:t>de regiões;</a:t>
            </a:r>
          </a:p>
          <a:p>
            <a:r>
              <a:rPr lang="pt-BR" sz="2400" dirty="0" smtClean="0"/>
              <a:t>Buscar por outras características que representem esse tipo de imagem;</a:t>
            </a:r>
          </a:p>
          <a:p>
            <a:r>
              <a:rPr lang="pt-BR" sz="2400" dirty="0" smtClean="0"/>
              <a:t>Investigar melhores modelos que </a:t>
            </a:r>
            <a:r>
              <a:rPr lang="pt-BR" sz="2400" dirty="0" smtClean="0"/>
              <a:t>subsidiam </a:t>
            </a:r>
            <a:r>
              <a:rPr lang="pt-BR" sz="2400" dirty="0" smtClean="0"/>
              <a:t>a criação das características (detecção de pele e de face</a:t>
            </a:r>
            <a:r>
              <a:rPr lang="pt-BR" sz="2400" dirty="0" smtClean="0"/>
              <a:t>);</a:t>
            </a:r>
          </a:p>
          <a:p>
            <a:r>
              <a:rPr lang="pt-BR" sz="2400" dirty="0" smtClean="0"/>
              <a:t>Variar limite de probabilidade da predição (</a:t>
            </a:r>
            <a:r>
              <a:rPr lang="pt-BR" sz="2400" i="1" dirty="0" smtClean="0"/>
              <a:t>trade-off </a:t>
            </a:r>
            <a:r>
              <a:rPr lang="pt-BR" sz="2400" i="1" dirty="0" err="1" smtClean="0"/>
              <a:t>Precision</a:t>
            </a:r>
            <a:r>
              <a:rPr lang="pt-BR" sz="2400" i="1" dirty="0" smtClean="0"/>
              <a:t> vs. Recall</a:t>
            </a:r>
            <a:r>
              <a:rPr lang="pt-BR" sz="2400" dirty="0" smtClean="0"/>
              <a:t>);</a:t>
            </a:r>
            <a:endParaRPr lang="pt-BR" sz="2400" dirty="0" smtClean="0"/>
          </a:p>
          <a:p>
            <a:r>
              <a:rPr lang="pt-BR" sz="2400" dirty="0" smtClean="0"/>
              <a:t>Fazer uso de uma Rede Neural </a:t>
            </a:r>
            <a:r>
              <a:rPr lang="pt-BR" sz="2400" dirty="0" err="1" smtClean="0"/>
              <a:t>Convolucional</a:t>
            </a:r>
            <a:r>
              <a:rPr lang="pt-BR" sz="2400" dirty="0"/>
              <a:t> </a:t>
            </a:r>
            <a:r>
              <a:rPr lang="pt-BR" sz="2400" dirty="0" smtClean="0"/>
              <a:t>(estado-da-arte na detecção de </a:t>
            </a:r>
            <a:r>
              <a:rPr lang="pt-BR" sz="2400" dirty="0" smtClean="0"/>
              <a:t>objetos em imagens). </a:t>
            </a:r>
            <a:endParaRPr lang="pt-BR" sz="24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099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9565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3378" y="0"/>
            <a:ext cx="8328622" cy="956599"/>
          </a:xfrm>
        </p:spPr>
        <p:txBody>
          <a:bodyPr>
            <a:normAutofit/>
          </a:bodyPr>
          <a:lstStyle/>
          <a:p>
            <a:pPr algn="ctr"/>
            <a:r>
              <a:rPr lang="pt-BR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Projeto de Pesquisa I</a:t>
            </a:r>
            <a:endParaRPr lang="pt-BR" sz="28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14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27"/>
            <a:ext cx="3863378" cy="813343"/>
          </a:xfr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1135986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838200" y="1851338"/>
            <a:ext cx="10515600" cy="453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AP-APID, </a:t>
            </a:r>
            <a:r>
              <a:rPr lang="en-US" sz="1600" dirty="0" err="1"/>
              <a:t>Rigan</a:t>
            </a:r>
            <a:r>
              <a:rPr lang="en-US" sz="1600" dirty="0"/>
              <a:t>. An Algorithm for Nudity Detection. </a:t>
            </a:r>
            <a:r>
              <a:rPr lang="en-US" sz="1600" b="1" dirty="0"/>
              <a:t>In Proceedings of the 5th Philippine Computing Science Congress (PCSC)</a:t>
            </a:r>
            <a:r>
              <a:rPr lang="en-US" sz="1600" dirty="0"/>
              <a:t>, 2005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BASÍLIO</a:t>
            </a:r>
            <a:r>
              <a:rPr lang="en-US" sz="1600" dirty="0"/>
              <a:t>, Jorge Alberto </a:t>
            </a:r>
            <a:r>
              <a:rPr lang="en-US" sz="1600" dirty="0" err="1"/>
              <a:t>Marcial</a:t>
            </a:r>
            <a:r>
              <a:rPr lang="en-US" sz="1600" dirty="0"/>
              <a:t>; TORRES, </a:t>
            </a:r>
            <a:r>
              <a:rPr lang="en-US" sz="1600" dirty="0" err="1"/>
              <a:t>Gualberto</a:t>
            </a:r>
            <a:r>
              <a:rPr lang="en-US" sz="1600" dirty="0"/>
              <a:t> Aguilar; PÉREZ, Gabriel Sánchez; MEDINA, L. Karina </a:t>
            </a:r>
            <a:r>
              <a:rPr lang="en-US" sz="1600" dirty="0" err="1"/>
              <a:t>Toscano</a:t>
            </a:r>
            <a:r>
              <a:rPr lang="en-US" sz="1600" dirty="0"/>
              <a:t>; MEANA, Hector M. Pérez. Explicit image detection using </a:t>
            </a:r>
            <a:r>
              <a:rPr lang="en-US" sz="1600" dirty="0" err="1"/>
              <a:t>YCbCr</a:t>
            </a:r>
            <a:r>
              <a:rPr lang="en-US" sz="1600" dirty="0"/>
              <a:t> space color model as skin </a:t>
            </a:r>
            <a:r>
              <a:rPr lang="en-US" sz="1600" dirty="0" smtClean="0"/>
              <a:t>detection</a:t>
            </a:r>
            <a:r>
              <a:rPr lang="en-US" sz="1600" dirty="0"/>
              <a:t>. </a:t>
            </a:r>
            <a:r>
              <a:rPr lang="en-US" sz="1600" b="1" dirty="0"/>
              <a:t>5th WSEAS international conference on Computer engineering and </a:t>
            </a:r>
            <a:r>
              <a:rPr lang="en-US" sz="1600" b="1" dirty="0" smtClean="0"/>
              <a:t>applications</a:t>
            </a:r>
            <a:r>
              <a:rPr lang="en-US" sz="1600" dirty="0" smtClean="0"/>
              <a:t>, Puerto Morelos, México</a:t>
            </a:r>
            <a:r>
              <a:rPr lang="en-US" sz="1600" b="1" dirty="0" smtClean="0"/>
              <a:t>, </a:t>
            </a:r>
            <a:r>
              <a:rPr lang="en-US" sz="1600" dirty="0" smtClean="0"/>
              <a:t>2011, pp. 123-128.</a:t>
            </a:r>
            <a:endParaRPr lang="en-US" sz="1600" dirty="0"/>
          </a:p>
          <a:p>
            <a:pPr marL="0" indent="0">
              <a:buNone/>
            </a:pPr>
            <a:r>
              <a:rPr lang="pt-BR" sz="1600" dirty="0" smtClean="0"/>
              <a:t>ELEUTÉRIO, P. M. D. S.; MACHADO, M. P. </a:t>
            </a:r>
            <a:r>
              <a:rPr lang="pt-BR" sz="1600" b="1" dirty="0" smtClean="0"/>
              <a:t>Desvendando a computação forense</a:t>
            </a:r>
            <a:r>
              <a:rPr lang="pt-BR" sz="1600" dirty="0" smtClean="0"/>
              <a:t>. </a:t>
            </a:r>
            <a:r>
              <a:rPr lang="en-US" sz="1600" dirty="0" smtClean="0"/>
              <a:t>1ª. ed. São Paulo: </a:t>
            </a:r>
            <a:r>
              <a:rPr lang="en-US" sz="1600" dirty="0" err="1" smtClean="0"/>
              <a:t>Novatec</a:t>
            </a:r>
            <a:r>
              <a:rPr lang="en-US" sz="1600" dirty="0" smtClean="0"/>
              <a:t>, 2011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KARAVARSAMISA, </a:t>
            </a:r>
            <a:r>
              <a:rPr lang="pt-BR" sz="1600" dirty="0" err="1" smtClean="0"/>
              <a:t>Sotiris</a:t>
            </a:r>
            <a:r>
              <a:rPr lang="pt-BR" sz="1600" dirty="0"/>
              <a:t>; NTARMOS, </a:t>
            </a:r>
            <a:r>
              <a:rPr lang="pt-BR" sz="1600" dirty="0" err="1" smtClean="0"/>
              <a:t>Nikos</a:t>
            </a:r>
            <a:r>
              <a:rPr lang="pt-BR" sz="1600" dirty="0"/>
              <a:t>; BLEKAS, Konstantinos; PITASA, </a:t>
            </a:r>
            <a:r>
              <a:rPr lang="pt-BR" sz="1600" dirty="0" err="1" smtClean="0"/>
              <a:t>Ioannis</a:t>
            </a:r>
            <a:r>
              <a:rPr lang="pt-BR" sz="1600" dirty="0" smtClean="0"/>
              <a:t>. </a:t>
            </a:r>
            <a:r>
              <a:rPr lang="en-US" sz="1600" dirty="0"/>
              <a:t>Detecting pornographic images by localizing skin ROIs. International Journal of Digital Crime and Forensics, 5(1), </a:t>
            </a:r>
            <a:r>
              <a:rPr lang="en-US" sz="1600" dirty="0" smtClean="0"/>
              <a:t>pp. 39-53, 2013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KOVAC</a:t>
            </a:r>
            <a:r>
              <a:rPr lang="en-US" sz="1600" dirty="0" smtClean="0"/>
              <a:t>, J; PEER, P; SOLINA, F. Human </a:t>
            </a:r>
            <a:r>
              <a:rPr lang="en-US" sz="1600" dirty="0"/>
              <a:t>skin </a:t>
            </a:r>
            <a:r>
              <a:rPr lang="en-US" sz="1600" dirty="0" err="1"/>
              <a:t>colour</a:t>
            </a:r>
            <a:r>
              <a:rPr lang="en-US" sz="1600" dirty="0"/>
              <a:t> clustering for face </a:t>
            </a:r>
            <a:r>
              <a:rPr lang="en-US" sz="1600" dirty="0" smtClean="0"/>
              <a:t>detection, </a:t>
            </a:r>
            <a:r>
              <a:rPr lang="en-US" sz="1600" b="1" dirty="0"/>
              <a:t>Proceeding of EUROCON 2003</a:t>
            </a:r>
            <a:r>
              <a:rPr lang="en-US" sz="1600" dirty="0"/>
              <a:t>, Slovenia, Ljubljana, 2003, pp. 144-148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pt-BR" sz="1600" dirty="0"/>
              <a:t>MEDINA, </a:t>
            </a:r>
            <a:r>
              <a:rPr lang="pt-BR" sz="1600" dirty="0" err="1"/>
              <a:t>Matías</a:t>
            </a:r>
            <a:r>
              <a:rPr lang="pt-BR" sz="1600" dirty="0"/>
              <a:t> Ré; PALLADINO, Patrício. </a:t>
            </a:r>
            <a:r>
              <a:rPr lang="pt-BR" sz="1600" b="1" dirty="0" err="1"/>
              <a:t>Pornographic</a:t>
            </a:r>
            <a:r>
              <a:rPr lang="pt-BR" sz="1600" b="1" dirty="0"/>
              <a:t> </a:t>
            </a:r>
            <a:r>
              <a:rPr lang="pt-BR" sz="1600" b="1" dirty="0" err="1"/>
              <a:t>images</a:t>
            </a:r>
            <a:r>
              <a:rPr lang="pt-BR" sz="1600" b="1" dirty="0"/>
              <a:t> </a:t>
            </a:r>
            <a:r>
              <a:rPr lang="pt-BR" sz="1600" b="1" dirty="0" err="1"/>
              <a:t>jacking</a:t>
            </a:r>
            <a:r>
              <a:rPr lang="pt-BR" sz="1600" b="1" dirty="0"/>
              <a:t> </a:t>
            </a:r>
            <a:r>
              <a:rPr lang="pt-BR" sz="1600" b="1" dirty="0" err="1"/>
              <a:t>algorithm</a:t>
            </a:r>
            <a:r>
              <a:rPr lang="pt-BR" sz="1600" dirty="0"/>
              <a:t>, 2013 Disponível em: &lt;https://github.com/alcuadrado/pija&gt;. Acesso em: </a:t>
            </a:r>
            <a:r>
              <a:rPr lang="pt-BR" sz="1600" dirty="0" smtClean="0"/>
              <a:t>nov</a:t>
            </a:r>
            <a:r>
              <a:rPr lang="pt-BR" sz="1600" dirty="0"/>
              <a:t>. 2017.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PLATZER</a:t>
            </a:r>
            <a:r>
              <a:rPr lang="en-US" sz="1600" dirty="0"/>
              <a:t>, C.; STUETZ, M.; LINDORFER, M. Skin sheriff: a machine learning solution for detecting explicit images. </a:t>
            </a:r>
            <a:r>
              <a:rPr lang="en-US" sz="1600" b="1" dirty="0"/>
              <a:t>Proceedings of the 2Nd International Workshop on Security and Forensics in Communication Systems</a:t>
            </a:r>
            <a:r>
              <a:rPr lang="en-US" sz="1600" dirty="0"/>
              <a:t>, Kyoto, 3 </a:t>
            </a:r>
            <a:r>
              <a:rPr lang="en-US" sz="1600" dirty="0" err="1"/>
              <a:t>Junho</a:t>
            </a:r>
            <a:r>
              <a:rPr lang="en-US" sz="1600" dirty="0"/>
              <a:t> 2014. 45-56.</a:t>
            </a:r>
            <a:endParaRPr lang="pt-B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/>
              <a:t>POLASTRO, M. D. C.; ELEUTÉRIO, P. M. D. S. </a:t>
            </a:r>
            <a:r>
              <a:rPr lang="en-US" sz="1600" dirty="0" err="1"/>
              <a:t>Nudetective</a:t>
            </a:r>
            <a:r>
              <a:rPr lang="en-US" sz="1600" dirty="0"/>
              <a:t>: A forensic tool to help combat child pornography through automatic nudity detection. </a:t>
            </a:r>
            <a:r>
              <a:rPr lang="pt-BR" sz="1600" b="1" dirty="0"/>
              <a:t>Workshops </a:t>
            </a:r>
            <a:r>
              <a:rPr lang="pt-BR" sz="1600" b="1" dirty="0" err="1"/>
              <a:t>on</a:t>
            </a:r>
            <a:r>
              <a:rPr lang="pt-BR" sz="1600" b="1" dirty="0"/>
              <a:t> </a:t>
            </a:r>
            <a:r>
              <a:rPr lang="pt-BR" sz="1600" b="1" dirty="0" err="1"/>
              <a:t>Database</a:t>
            </a:r>
            <a:r>
              <a:rPr lang="pt-BR" sz="1600" b="1" dirty="0"/>
              <a:t> </a:t>
            </a:r>
            <a:r>
              <a:rPr lang="pt-BR" sz="1600" b="1" dirty="0" err="1"/>
              <a:t>and</a:t>
            </a:r>
            <a:r>
              <a:rPr lang="pt-BR" sz="1600" b="1" dirty="0"/>
              <a:t> Expert Systems </a:t>
            </a:r>
            <a:r>
              <a:rPr lang="pt-BR" sz="1600" b="1" dirty="0" err="1"/>
              <a:t>Applications</a:t>
            </a:r>
            <a:r>
              <a:rPr lang="pt-BR" sz="1600" dirty="0"/>
              <a:t>, Bilbao, Agosto 2010. 349-353.</a:t>
            </a:r>
          </a:p>
          <a:p>
            <a:pPr marL="0" indent="0">
              <a:buNone/>
            </a:pPr>
            <a:r>
              <a:rPr lang="en-US" sz="1600" dirty="0" smtClean="0"/>
              <a:t>VIOLA, </a:t>
            </a:r>
            <a:r>
              <a:rPr lang="en-US" sz="1600" dirty="0"/>
              <a:t>P., </a:t>
            </a:r>
            <a:r>
              <a:rPr lang="en-US" sz="1600" dirty="0" smtClean="0"/>
              <a:t>JONES, M. Robust </a:t>
            </a:r>
            <a:r>
              <a:rPr lang="en-US" sz="1600" dirty="0"/>
              <a:t>Real-Time Face </a:t>
            </a:r>
            <a:r>
              <a:rPr lang="en-US" sz="1600" dirty="0" smtClean="0"/>
              <a:t>Detection, </a:t>
            </a:r>
            <a:r>
              <a:rPr lang="en-US" sz="1600" b="1" dirty="0"/>
              <a:t>International Journal of Computer Vision 57(2)</a:t>
            </a:r>
            <a:r>
              <a:rPr lang="en-US" sz="1600" dirty="0"/>
              <a:t>, </a:t>
            </a:r>
            <a:r>
              <a:rPr lang="en-US" sz="1600" dirty="0" smtClean="0"/>
              <a:t>pp. 137-154</a:t>
            </a:r>
            <a:r>
              <a:rPr lang="en-US" sz="1600" dirty="0"/>
              <a:t>, </a:t>
            </a:r>
            <a:r>
              <a:rPr lang="en-US" sz="1600" dirty="0" smtClean="0"/>
              <a:t>2004</a:t>
            </a:r>
          </a:p>
          <a:p>
            <a:pPr marL="0" indent="0">
              <a:buNone/>
            </a:pPr>
            <a:endParaRPr lang="pt-BR" sz="1700" dirty="0" smtClean="0"/>
          </a:p>
        </p:txBody>
      </p:sp>
    </p:spTree>
    <p:extLst>
      <p:ext uri="{BB962C8B-B14F-4D97-AF65-F5344CB8AC3E}">
        <p14:creationId xmlns:p14="http://schemas.microsoft.com/office/powerpoint/2010/main" val="18247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9565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3378" y="0"/>
            <a:ext cx="8328622" cy="956599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Detecção de Conteúdo Pornográfico em Imagens</a:t>
            </a:r>
            <a:endParaRPr lang="pt-BR" sz="28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27"/>
            <a:ext cx="3863378" cy="813343"/>
          </a:xfr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1135986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Introdução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838200" y="2191067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>
              <a:cs typeface="Arial" panose="020B0604020202020204" pitchFamily="34" charset="0"/>
            </a:endParaRPr>
          </a:p>
          <a:p>
            <a:r>
              <a:rPr lang="pt-BR" sz="2400" dirty="0" smtClean="0">
                <a:cs typeface="Arial" panose="020B0604020202020204" pitchFamily="34" charset="0"/>
              </a:rPr>
              <a:t>Do Exame Pericial </a:t>
            </a:r>
            <a:endParaRPr lang="pt-BR" sz="2400" dirty="0" smtClean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 smtClean="0">
                <a:cs typeface="Arial" panose="020B0604020202020204" pitchFamily="34" charset="0"/>
                <a:sym typeface="Wingdings" panose="05000000000000000000" pitchFamily="2" charset="2"/>
              </a:rPr>
              <a:t>Enorme quantidade de mídia nos dispositivos de armazenamento (ELEUTÉRIO;MACHADO, 2011);</a:t>
            </a:r>
          </a:p>
          <a:p>
            <a:pPr lvl="1"/>
            <a:r>
              <a:rPr lang="pt-BR" sz="2000" dirty="0" smtClean="0">
                <a:cs typeface="Arial" panose="020B0604020202020204" pitchFamily="34" charset="0"/>
                <a:sym typeface="Wingdings" panose="05000000000000000000" pitchFamily="2" charset="2"/>
              </a:rPr>
              <a:t>300.000 imagens  148 arquivos relevantes (POLASTRO; ELEUTÉRIO, 2010).</a:t>
            </a:r>
            <a:endParaRPr lang="pt-BR" sz="20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pt-BR" sz="2000" dirty="0" smtClean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lvl="1" indent="-342900"/>
            <a:r>
              <a:rPr lang="pt-BR" dirty="0" smtClean="0">
                <a:cs typeface="Arial" panose="020B0604020202020204" pitchFamily="34" charset="0"/>
                <a:sym typeface="Wingdings" panose="05000000000000000000" pitchFamily="2" charset="2"/>
              </a:rPr>
              <a:t>Detecção automatizada de pornografia (</a:t>
            </a:r>
            <a:r>
              <a:rPr lang="pt-BR" dirty="0" smtClean="0"/>
              <a:t>PLATZER</a:t>
            </a:r>
            <a:r>
              <a:rPr lang="pt-BR" dirty="0"/>
              <a:t>; STUETZ; LINDORFER, </a:t>
            </a:r>
            <a:r>
              <a:rPr lang="pt-BR" dirty="0" smtClean="0"/>
              <a:t>2014</a:t>
            </a:r>
            <a:r>
              <a:rPr lang="pt-BR" dirty="0" smtClean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pt-BR" dirty="0" smtClean="0">
                <a:cs typeface="Arial" panose="020B0604020202020204" pitchFamily="34" charset="0"/>
                <a:sym typeface="Wingdings" panose="05000000000000000000" pitchFamily="2" charset="2"/>
              </a:rPr>
              <a:t>Ineficiência das técnicas automatizadas  busca manual;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pt-BR" dirty="0" smtClean="0">
                <a:cs typeface="Arial" panose="020B0604020202020204" pitchFamily="34" charset="0"/>
                <a:sym typeface="Wingdings" panose="05000000000000000000" pitchFamily="2" charset="2"/>
              </a:rPr>
              <a:t>Lenta, entediante, monótona  diminuição da capacidade cognitiva humana  erros.</a:t>
            </a:r>
          </a:p>
        </p:txBody>
      </p:sp>
    </p:spTree>
    <p:extLst>
      <p:ext uri="{BB962C8B-B14F-4D97-AF65-F5344CB8AC3E}">
        <p14:creationId xmlns:p14="http://schemas.microsoft.com/office/powerpoint/2010/main" val="41179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9565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3378" y="0"/>
            <a:ext cx="8328622" cy="956599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Detecção de Conteúdo Pornográfico em Imagens</a:t>
            </a:r>
            <a:endParaRPr lang="pt-BR" sz="28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3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27"/>
            <a:ext cx="3863378" cy="813343"/>
          </a:xfr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1135986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Objetivo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2191067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cs typeface="Arial" panose="020B0604020202020204" pitchFamily="34" charset="0"/>
              </a:rPr>
              <a:t>Utilizar um modelo baseado em aprendizagem de máquina para detecção de imagens com conteúdo pornográfico.</a:t>
            </a:r>
            <a:endParaRPr lang="pt-BR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9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9565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3378" y="0"/>
            <a:ext cx="8328622" cy="956599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Detecção de Conteúdo Pornográfico em Imagens</a:t>
            </a:r>
            <a:endParaRPr lang="pt-BR" sz="28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4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27"/>
            <a:ext cx="3863378" cy="813343"/>
          </a:xfr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1135986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Metodologia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2191067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just">
              <a:buFont typeface="+mj-lt"/>
              <a:buAutoNum type="alphaLcParenR"/>
            </a:pPr>
            <a:r>
              <a:rPr lang="pt-BR" sz="2400" u="sng" dirty="0" smtClean="0"/>
              <a:t>Análise Experimental</a:t>
            </a:r>
            <a:r>
              <a:rPr lang="pt-BR" sz="2400" dirty="0" smtClean="0"/>
              <a:t>: Realizar experimento visando aferir a capacidade de detecção de imagens pornográficas por meio do uso de Redes Neurais.</a:t>
            </a:r>
          </a:p>
          <a:p>
            <a:pPr marL="457200" lvl="0" indent="-457200">
              <a:buFont typeface="+mj-lt"/>
              <a:buAutoNum type="alphaLcParenR"/>
            </a:pPr>
            <a:endParaRPr lang="pt-BR" sz="2400" dirty="0" smtClean="0"/>
          </a:p>
          <a:p>
            <a:pPr marL="457200" lvl="0" indent="-457200" algn="just">
              <a:buFont typeface="+mj-lt"/>
              <a:buAutoNum type="alphaLcParenR"/>
            </a:pPr>
            <a:r>
              <a:rPr lang="pt-BR" sz="2400" u="sng" dirty="0" smtClean="0"/>
              <a:t>Trabalhos Correlatos</a:t>
            </a:r>
            <a:r>
              <a:rPr lang="pt-BR" sz="2400" dirty="0" smtClean="0"/>
              <a:t>: Comparar o presente trabalho e outros trabalhos similares.</a:t>
            </a:r>
          </a:p>
          <a:p>
            <a:pPr marL="457200" lvl="0" indent="-457200">
              <a:buFont typeface="+mj-lt"/>
              <a:buAutoNum type="alphaLcParenR"/>
            </a:pPr>
            <a:endParaRPr lang="pt-BR" sz="2400" u="sng" dirty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702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9565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3378" y="0"/>
            <a:ext cx="8328622" cy="956599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Detecção de Conteúdo Pornográfico em Imagens</a:t>
            </a:r>
            <a:endParaRPr lang="pt-BR" sz="28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B96A95E-A34D-4337-A5C6-7E937AA0324D}" type="slidenum">
              <a:rPr lang="pt-BR" smtClean="0"/>
              <a:t>5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27"/>
            <a:ext cx="3863378" cy="813343"/>
          </a:xfr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1135986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Análise Experimental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88578" y="2137279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</p:txBody>
      </p:sp>
      <p:pic>
        <p:nvPicPr>
          <p:cNvPr id="1026" name="Picture 2" descr="https://developer.apple.com/library/content/documentation/GraphicsImaging/Conceptual/CoreImaging/art/face_detection_2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00" y="2137280"/>
            <a:ext cx="2340993" cy="156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891" y="4457030"/>
            <a:ext cx="2357601" cy="170360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32891" y="3697942"/>
            <a:ext cx="235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Detector de faces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32890" y="6176130"/>
            <a:ext cx="235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Detector de pele</a:t>
            </a:r>
            <a:endParaRPr lang="pt-BR" sz="1600" dirty="0"/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3513756" y="4219921"/>
            <a:ext cx="1058246" cy="103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513756" y="2897215"/>
            <a:ext cx="1058246" cy="98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 rot="18937294">
            <a:off x="2925380" y="4738489"/>
            <a:ext cx="235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Características</a:t>
            </a:r>
          </a:p>
        </p:txBody>
      </p:sp>
      <p:sp>
        <p:nvSpPr>
          <p:cNvPr id="23" name="CaixaDeTexto 22"/>
          <p:cNvSpPr txBox="1"/>
          <p:nvPr/>
        </p:nvSpPr>
        <p:spPr>
          <a:xfrm rot="2561988">
            <a:off x="2945573" y="3086965"/>
            <a:ext cx="235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Características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333" y="1880190"/>
            <a:ext cx="1232669" cy="1643558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9090866" y="3544054"/>
            <a:ext cx="235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Pornográfico</a:t>
            </a:r>
            <a:endParaRPr lang="pt-BR" sz="1600" dirty="0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294" y="3976394"/>
            <a:ext cx="1320743" cy="1862866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9063527" y="5872622"/>
            <a:ext cx="23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Não</a:t>
            </a:r>
          </a:p>
          <a:p>
            <a:pPr algn="ctr"/>
            <a:r>
              <a:rPr lang="pt-BR" sz="1600" dirty="0" smtClean="0"/>
              <a:t>Pornográfico</a:t>
            </a:r>
            <a:endParaRPr lang="pt-BR" sz="1600" dirty="0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2" y="2696062"/>
            <a:ext cx="4603622" cy="2680868"/>
          </a:xfrm>
          <a:prstGeom prst="rect">
            <a:avLst/>
          </a:prstGeom>
        </p:spPr>
      </p:pic>
      <p:cxnSp>
        <p:nvCxnSpPr>
          <p:cNvPr id="29" name="Conector de seta reta 28"/>
          <p:cNvCxnSpPr/>
          <p:nvPr/>
        </p:nvCxnSpPr>
        <p:spPr>
          <a:xfrm flipV="1">
            <a:off x="9063527" y="3163598"/>
            <a:ext cx="471626" cy="70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9090866" y="4118476"/>
            <a:ext cx="444287" cy="55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9565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3378" y="0"/>
            <a:ext cx="8328622" cy="956599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Detecção de Conteúdo Pornográfico em Imagens</a:t>
            </a:r>
            <a:endParaRPr lang="pt-BR" sz="28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6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27"/>
            <a:ext cx="3863378" cy="813343"/>
          </a:xfr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1135986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Detector de Pele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2191067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Baseado em regras: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 err="1" smtClean="0"/>
              <a:t>Pornographic</a:t>
            </a:r>
            <a:r>
              <a:rPr lang="pt-BR" sz="2000" dirty="0" smtClean="0"/>
              <a:t> </a:t>
            </a:r>
            <a:r>
              <a:rPr lang="pt-BR" sz="2000" dirty="0" err="1"/>
              <a:t>images</a:t>
            </a:r>
            <a:r>
              <a:rPr lang="pt-BR" sz="2000" dirty="0"/>
              <a:t> </a:t>
            </a:r>
            <a:r>
              <a:rPr lang="pt-BR" sz="2000" dirty="0" err="1"/>
              <a:t>jacking</a:t>
            </a:r>
            <a:r>
              <a:rPr lang="pt-BR" sz="2000" dirty="0"/>
              <a:t> </a:t>
            </a:r>
            <a:r>
              <a:rPr lang="pt-BR" sz="2000" dirty="0" err="1" smtClean="0"/>
              <a:t>algorithm</a:t>
            </a:r>
            <a:r>
              <a:rPr lang="pt-BR" sz="2000" dirty="0" smtClean="0"/>
              <a:t> (MEDINA; PALLADINO, 2013).</a:t>
            </a:r>
          </a:p>
          <a:p>
            <a:r>
              <a:rPr lang="pt-BR" sz="2400" dirty="0" smtClean="0"/>
              <a:t>2 espaços de cores;</a:t>
            </a:r>
          </a:p>
          <a:p>
            <a:pPr marL="0" indent="0" algn="ctr">
              <a:buNone/>
            </a:pPr>
            <a:endParaRPr lang="pt-BR" sz="2400" b="1" dirty="0" smtClean="0"/>
          </a:p>
          <a:p>
            <a:pPr marL="0" indent="0" algn="ctr">
              <a:buNone/>
            </a:pPr>
            <a:r>
              <a:rPr lang="pt-BR" sz="2400" b="1" dirty="0" smtClean="0"/>
              <a:t>RGB (KOVAC et </a:t>
            </a:r>
            <a:r>
              <a:rPr lang="pt-BR" sz="2400" b="1" dirty="0"/>
              <a:t>al</a:t>
            </a:r>
            <a:r>
              <a:rPr lang="pt-BR" sz="2400" b="1" dirty="0" smtClean="0"/>
              <a:t>., 2005)</a:t>
            </a:r>
          </a:p>
          <a:p>
            <a:pPr marL="0" indent="0" algn="ctr">
              <a:buNone/>
            </a:pPr>
            <a:r>
              <a:rPr lang="pt-BR" sz="2400" dirty="0" smtClean="0"/>
              <a:t>(</a:t>
            </a:r>
            <a:r>
              <a:rPr lang="pt-BR" sz="2400" dirty="0"/>
              <a:t>R &gt; 95 &amp; G &gt; 40 &amp; B &gt; 20 </a:t>
            </a:r>
            <a:r>
              <a:rPr lang="pt-BR" sz="2400" dirty="0" smtClean="0"/>
              <a:t>&amp; </a:t>
            </a:r>
            <a:r>
              <a:rPr lang="pt-BR" sz="2400" dirty="0" err="1" smtClean="0"/>
              <a:t>max</a:t>
            </a:r>
            <a:r>
              <a:rPr lang="pt-BR" sz="2400" dirty="0" smtClean="0"/>
              <a:t>(R,G,B</a:t>
            </a:r>
            <a:r>
              <a:rPr lang="pt-BR" sz="2400" dirty="0"/>
              <a:t>) - min(R,G,B) &gt; 15 </a:t>
            </a: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smtClean="0"/>
              <a:t>&amp; |</a:t>
            </a:r>
            <a:r>
              <a:rPr lang="pt-BR" sz="2400" dirty="0"/>
              <a:t>R – G| &gt; 15 &amp; R &gt; G &amp; R &gt; B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u="sng" dirty="0" smtClean="0"/>
          </a:p>
          <a:p>
            <a:pPr marL="0" indent="0" algn="ctr">
              <a:buNone/>
            </a:pPr>
            <a:r>
              <a:rPr lang="pt-BR" sz="2400" b="1" dirty="0" err="1" smtClean="0"/>
              <a:t>YCbCr</a:t>
            </a:r>
            <a:r>
              <a:rPr lang="pt-BR" sz="2400" b="1" dirty="0" smtClean="0"/>
              <a:t> (BASILIO et al., 2011)</a:t>
            </a:r>
          </a:p>
          <a:p>
            <a:pPr marL="0" indent="0" algn="ctr">
              <a:buNone/>
            </a:pPr>
            <a:r>
              <a:rPr lang="pt-BR" sz="2400" dirty="0" smtClean="0"/>
              <a:t>80 </a:t>
            </a:r>
            <a:r>
              <a:rPr lang="pt-BR" sz="2400" dirty="0"/>
              <a:t>&lt; </a:t>
            </a:r>
            <a:r>
              <a:rPr lang="pt-BR" sz="2400" dirty="0" err="1"/>
              <a:t>Cb</a:t>
            </a:r>
            <a:r>
              <a:rPr lang="pt-BR" sz="2400" dirty="0"/>
              <a:t> &lt; </a:t>
            </a:r>
            <a:r>
              <a:rPr lang="pt-BR" sz="2400" dirty="0" smtClean="0"/>
              <a:t>120 </a:t>
            </a:r>
            <a:r>
              <a:rPr lang="pt-BR" sz="2400" dirty="0"/>
              <a:t>&amp; 133 &lt; Cr &lt; 173</a:t>
            </a:r>
            <a:endParaRPr lang="pt-BR" sz="2400" u="sng" dirty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492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9565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3378" y="0"/>
            <a:ext cx="8328622" cy="956599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Detecção de Conteúdo Pornográfico em Imagens</a:t>
            </a:r>
            <a:endParaRPr lang="pt-BR" sz="28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7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27"/>
            <a:ext cx="3863378" cy="813343"/>
          </a:xfr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1135986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Extração das Características de Pele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199" y="2191067"/>
            <a:ext cx="8505603" cy="3843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Baseado no algoritmo </a:t>
            </a:r>
            <a:r>
              <a:rPr lang="pt-BR" sz="2400" b="1" dirty="0" err="1" smtClean="0"/>
              <a:t>Ap-apid</a:t>
            </a:r>
            <a:r>
              <a:rPr lang="pt-BR" sz="2400" b="1" dirty="0" smtClean="0"/>
              <a:t> </a:t>
            </a:r>
            <a:r>
              <a:rPr lang="pt-BR" sz="2400" dirty="0" smtClean="0"/>
              <a:t>(</a:t>
            </a:r>
            <a:r>
              <a:rPr lang="en-US" sz="2400" dirty="0" smtClean="0"/>
              <a:t>AP-APID, 2005, </a:t>
            </a:r>
            <a:r>
              <a:rPr lang="en-US" sz="2400" dirty="0" err="1" smtClean="0"/>
              <a:t>apud</a:t>
            </a:r>
            <a:r>
              <a:rPr lang="en-US" sz="2400" dirty="0" smtClean="0"/>
              <a:t> </a:t>
            </a:r>
            <a:r>
              <a:rPr lang="pt-BR" sz="2400" dirty="0"/>
              <a:t>PLATZER; STUETZ; LINDORFER, 2014</a:t>
            </a:r>
            <a:r>
              <a:rPr lang="pt-BR" sz="2400" dirty="0" smtClean="0"/>
              <a:t>)</a:t>
            </a: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Buscar </a:t>
            </a:r>
            <a:r>
              <a:rPr lang="pt-BR" sz="2400" b="1" dirty="0" smtClean="0"/>
              <a:t>3 maiores regiões de pele</a:t>
            </a:r>
            <a:r>
              <a:rPr lang="pt-BR" sz="2400" dirty="0" smtClean="0"/>
              <a:t>, o menor </a:t>
            </a:r>
            <a:r>
              <a:rPr lang="pt-BR" sz="2400" b="1" dirty="0" smtClean="0"/>
              <a:t>retângulo que comporte as </a:t>
            </a:r>
            <a:r>
              <a:rPr lang="pt-BR" sz="2400" b="1" dirty="0" smtClean="0"/>
              <a:t>regiões </a:t>
            </a:r>
            <a:r>
              <a:rPr lang="pt-BR" sz="2400" dirty="0" smtClean="0"/>
              <a:t>e </a:t>
            </a:r>
            <a:r>
              <a:rPr lang="pt-BR" sz="2400" dirty="0" smtClean="0"/>
              <a:t>a </a:t>
            </a:r>
            <a:r>
              <a:rPr lang="pt-BR" sz="2400" b="1" dirty="0" smtClean="0"/>
              <a:t>imagem inteira</a:t>
            </a:r>
            <a:r>
              <a:rPr lang="pt-BR" sz="2400" dirty="0" smtClean="0"/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Para cada uma das 5 regiões, utilizar: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 smtClean="0"/>
              <a:t>Tamanho do retângulo;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 smtClean="0"/>
              <a:t>Quantidade de </a:t>
            </a:r>
            <a:r>
              <a:rPr lang="pt-BR" sz="2000" dirty="0" err="1" smtClean="0"/>
              <a:t>píxeis</a:t>
            </a:r>
            <a:r>
              <a:rPr lang="pt-BR" sz="2000" dirty="0" smtClean="0"/>
              <a:t> de pele;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 smtClean="0"/>
              <a:t>Média da intensidade dos </a:t>
            </a:r>
            <a:r>
              <a:rPr lang="pt-BR" sz="2000" dirty="0" err="1" smtClean="0"/>
              <a:t>píxeis</a:t>
            </a:r>
            <a:r>
              <a:rPr lang="pt-BR" sz="2000" dirty="0" smtClean="0"/>
              <a:t>.</a:t>
            </a:r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Totalizando </a:t>
            </a:r>
            <a:r>
              <a:rPr lang="pt-BR" sz="2400" b="1" dirty="0" smtClean="0"/>
              <a:t>15</a:t>
            </a:r>
            <a:r>
              <a:rPr lang="pt-BR" sz="2400" dirty="0" smtClean="0"/>
              <a:t> características</a:t>
            </a:r>
          </a:p>
          <a:p>
            <a:pPr marL="457200" lvl="0" indent="-457200">
              <a:buFont typeface="+mj-lt"/>
              <a:buAutoNum type="arabicPeriod"/>
            </a:pPr>
            <a:endParaRPr lang="pt-BR" sz="2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125" y="1019492"/>
            <a:ext cx="1590675" cy="23431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9379661" y="3410328"/>
            <a:ext cx="235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Imagem alvo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343802" y="6261894"/>
            <a:ext cx="23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3 maiores regiões de pele e retângulo</a:t>
            </a:r>
            <a:endParaRPr lang="pt-BR" sz="1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1700" y="3796568"/>
            <a:ext cx="1562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9565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3378" y="0"/>
            <a:ext cx="8328622" cy="956599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Detecção de Conteúdo Pornográfico em Imagens</a:t>
            </a:r>
            <a:endParaRPr lang="pt-BR" sz="28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8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27"/>
            <a:ext cx="3863378" cy="813343"/>
          </a:xfr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1135986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Detector de Face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2191067"/>
            <a:ext cx="10515600" cy="1063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Utilizado o algoritmo VIOLA-JONES (VIOLA; JONES, 2004)</a:t>
            </a:r>
          </a:p>
          <a:p>
            <a:pPr marL="0" indent="0" algn="ctr">
              <a:buNone/>
            </a:pPr>
            <a:endParaRPr lang="pt-BR" sz="2400" b="1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38200" y="2780780"/>
            <a:ext cx="5898776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Extração das 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Características de Face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838200" y="4129203"/>
            <a:ext cx="5898776" cy="260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Quantidade de faces detectadas;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Área total das faces detectadas.</a:t>
            </a:r>
            <a:endParaRPr lang="pt-BR" sz="2000" dirty="0" smtClean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Totalizando </a:t>
            </a:r>
            <a:r>
              <a:rPr lang="pt-BR" sz="2400" b="1" dirty="0" smtClean="0"/>
              <a:t>2</a:t>
            </a:r>
            <a:r>
              <a:rPr lang="pt-BR" sz="2400" dirty="0" smtClean="0"/>
              <a:t> características</a:t>
            </a:r>
          </a:p>
          <a:p>
            <a:pPr marL="457200" lvl="0" indent="-457200">
              <a:buFont typeface="+mj-lt"/>
              <a:buAutoNum type="arabicPeriod"/>
            </a:pP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312" y="1371326"/>
            <a:ext cx="2158533" cy="21585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8312" y="4022725"/>
            <a:ext cx="2158534" cy="214975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9258777" y="3561725"/>
            <a:ext cx="235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Imagem alvo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358312" y="6187073"/>
            <a:ext cx="235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Face detectada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980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9565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3378" y="0"/>
            <a:ext cx="8328622" cy="956599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Detecção de Conteúdo Pornográfico em Imagens</a:t>
            </a:r>
            <a:endParaRPr lang="pt-BR" sz="28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9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27"/>
            <a:ext cx="3863378" cy="813343"/>
          </a:xfr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1135986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da Rede Neural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2191067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Validação cruzada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 smtClean="0"/>
              <a:t>AIIA-PID </a:t>
            </a:r>
            <a:r>
              <a:rPr lang="pt-BR" sz="2000" dirty="0" err="1" smtClean="0"/>
              <a:t>Pornographic</a:t>
            </a:r>
            <a:r>
              <a:rPr lang="pt-BR" sz="2000" dirty="0" smtClean="0"/>
              <a:t> </a:t>
            </a:r>
            <a:r>
              <a:rPr lang="pt-BR" sz="2000" dirty="0" err="1" smtClean="0"/>
              <a:t>Dataset</a:t>
            </a:r>
            <a:r>
              <a:rPr lang="pt-BR" sz="2000" dirty="0"/>
              <a:t> (</a:t>
            </a:r>
            <a:r>
              <a:rPr lang="pt-BR" sz="2000" dirty="0" smtClean="0"/>
              <a:t>KARAVARSAMISA et al., 2013)</a:t>
            </a:r>
            <a:endParaRPr lang="pt-BR" sz="2000" dirty="0" smtClean="0"/>
          </a:p>
          <a:p>
            <a:pPr lvl="2"/>
            <a:r>
              <a:rPr lang="pt-BR" sz="1600" dirty="0" smtClean="0"/>
              <a:t>12740 imagens (47,9% não-</a:t>
            </a:r>
            <a:r>
              <a:rPr lang="pt-BR" sz="1600" dirty="0" err="1" smtClean="0"/>
              <a:t>porn</a:t>
            </a:r>
            <a:r>
              <a:rPr lang="pt-BR" sz="1600" dirty="0" smtClean="0"/>
              <a:t>. / 52,1% </a:t>
            </a:r>
            <a:r>
              <a:rPr lang="pt-BR" sz="1600" dirty="0" err="1" smtClean="0"/>
              <a:t>porn</a:t>
            </a:r>
            <a:r>
              <a:rPr lang="pt-BR" sz="1600" dirty="0" smtClean="0"/>
              <a:t>.)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 smtClean="0"/>
              <a:t>90% Treino e validação (5 </a:t>
            </a:r>
            <a:r>
              <a:rPr lang="pt-BR" sz="2000" dirty="0" err="1" smtClean="0"/>
              <a:t>folds</a:t>
            </a:r>
            <a:r>
              <a:rPr lang="pt-BR" sz="2000" dirty="0" smtClean="0"/>
              <a:t>) - 10% Testes</a:t>
            </a:r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1476834" y="3793734"/>
            <a:ext cx="7920000" cy="36000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476834" y="3793734"/>
            <a:ext cx="1584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476834" y="4295044"/>
            <a:ext cx="7920000" cy="36000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060834" y="4295044"/>
            <a:ext cx="1584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476834" y="4797782"/>
            <a:ext cx="7920000" cy="36000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646123" y="4797782"/>
            <a:ext cx="1584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1476834" y="5299092"/>
            <a:ext cx="7920000" cy="36000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230123" y="5299092"/>
            <a:ext cx="1584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476834" y="5770920"/>
            <a:ext cx="7920000" cy="36000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7812834" y="5770920"/>
            <a:ext cx="1584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9738834" y="6226646"/>
            <a:ext cx="882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736115" y="2550564"/>
            <a:ext cx="11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728622" y="3766825"/>
            <a:ext cx="108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Validação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312622" y="4290378"/>
            <a:ext cx="108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Validação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4896622" y="4788450"/>
            <a:ext cx="108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Validação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481911" y="5311895"/>
            <a:ext cx="108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Validação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064622" y="5761588"/>
            <a:ext cx="108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Validação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9845415" y="6230698"/>
            <a:ext cx="66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Teste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689911" y="3795033"/>
            <a:ext cx="13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228834" y="4290378"/>
            <a:ext cx="13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228367" y="4796354"/>
            <a:ext cx="13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925153" y="5289760"/>
            <a:ext cx="13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172503" y="5298595"/>
            <a:ext cx="13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347314" y="4803808"/>
            <a:ext cx="13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1595115" y="4310201"/>
            <a:ext cx="13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956600" y="5762518"/>
            <a:ext cx="13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3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1076</Words>
  <Application>Microsoft Office PowerPoint</Application>
  <PresentationFormat>Widescreen</PresentationFormat>
  <Paragraphs>167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Tema do Office</vt:lpstr>
      <vt:lpstr>Aprendizagem de Máquina  Detecção de Conteúdo Pornográfico em Imagens</vt:lpstr>
      <vt:lpstr>Detecção de Conteúdo Pornográfico em Imagens</vt:lpstr>
      <vt:lpstr>Detecção de Conteúdo Pornográfico em Imagens</vt:lpstr>
      <vt:lpstr>Detecção de Conteúdo Pornográfico em Imagens</vt:lpstr>
      <vt:lpstr>Detecção de Conteúdo Pornográfico em Imagens</vt:lpstr>
      <vt:lpstr>Detecção de Conteúdo Pornográfico em Imagens</vt:lpstr>
      <vt:lpstr>Detecção de Conteúdo Pornográfico em Imagens</vt:lpstr>
      <vt:lpstr>Detecção de Conteúdo Pornográfico em Imagens</vt:lpstr>
      <vt:lpstr>Detecção de Conteúdo Pornográfico em Imagens</vt:lpstr>
      <vt:lpstr>Detecção de Conteúdo Pornográfico em Imagens</vt:lpstr>
      <vt:lpstr>Detecção de Conteúdo Pornográfico em Imagens</vt:lpstr>
      <vt:lpstr>Detecção de Conteúdo Pornográfico em Imagens</vt:lpstr>
      <vt:lpstr>Detecção de Conteúdo Pornográfico em Imagens</vt:lpstr>
      <vt:lpstr>Projeto de Pesquisa 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475</cp:revision>
  <dcterms:created xsi:type="dcterms:W3CDTF">2017-01-07T14:35:52Z</dcterms:created>
  <dcterms:modified xsi:type="dcterms:W3CDTF">2017-12-13T14:22:39Z</dcterms:modified>
</cp:coreProperties>
</file>