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91" r:id="rId3"/>
    <p:sldId id="407" r:id="rId4"/>
    <p:sldId id="409" r:id="rId5"/>
    <p:sldId id="410" r:id="rId6"/>
    <p:sldId id="411" r:id="rId7"/>
    <p:sldId id="421" r:id="rId8"/>
    <p:sldId id="422" r:id="rId9"/>
    <p:sldId id="424" r:id="rId10"/>
    <p:sldId id="425" r:id="rId11"/>
    <p:sldId id="414" r:id="rId12"/>
    <p:sldId id="416" r:id="rId13"/>
    <p:sldId id="417" r:id="rId14"/>
    <p:sldId id="415" r:id="rId15"/>
    <p:sldId id="418" r:id="rId16"/>
    <p:sldId id="426" r:id="rId17"/>
    <p:sldId id="428" r:id="rId18"/>
    <p:sldId id="427" r:id="rId19"/>
    <p:sldId id="401" r:id="rId20"/>
    <p:sldId id="429" r:id="rId21"/>
    <p:sldId id="431" r:id="rId22"/>
    <p:sldId id="432" r:id="rId23"/>
    <p:sldId id="433" r:id="rId24"/>
    <p:sldId id="434" r:id="rId25"/>
    <p:sldId id="435" r:id="rId26"/>
    <p:sldId id="436" r:id="rId27"/>
    <p:sldId id="402" r:id="rId28"/>
    <p:sldId id="439" r:id="rId29"/>
    <p:sldId id="437" r:id="rId30"/>
    <p:sldId id="438" r:id="rId31"/>
    <p:sldId id="394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o Windows" initials="UdW" lastIdx="8" clrIdx="0">
    <p:extLst>
      <p:ext uri="{19B8F6BF-5375-455C-9EA6-DF929625EA0E}">
        <p15:presenceInfo xmlns:p15="http://schemas.microsoft.com/office/powerpoint/2012/main" userId="Usuário do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F0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E86D-2835-4066-B69B-6B45BB872F36}" type="datetimeFigureOut">
              <a:rPr lang="pt-BR" smtClean="0"/>
              <a:t>18/12/2017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6FCB6-9256-41FB-A587-BEEB3EAEC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1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9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1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0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6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82B-5A41-460A-9DA9-3B63EC207C13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8C86-F7AE-49FD-9FFC-07B252CCB542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609-91E3-482C-9BE9-49AB62669438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799C-07CF-4799-BAB9-A976976880AD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6B2B-A704-4D22-86FF-E0750024BB62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2C60-0ECE-4188-A556-D3A50C93E225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15AC-BD23-40B7-8E8F-C67ED6CC6459}" type="datetime1">
              <a:rPr lang="pt-BR" smtClean="0"/>
              <a:t>18/12/2017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4167-BEB4-45C0-9CEF-90AF5236FB6C}" type="datetime1">
              <a:rPr lang="pt-BR" smtClean="0"/>
              <a:t>18/12/2017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051B-9C0B-41A0-9B54-EEDA1670BF1B}" type="datetime1">
              <a:rPr lang="pt-BR" smtClean="0"/>
              <a:t>18/12/2017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B3FA-7AD1-4FB0-A08C-3FB70403E431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B24-C57D-4056-94C5-49C2B2300E99}" type="datetime1">
              <a:rPr lang="pt-BR" smtClean="0"/>
              <a:t>18/12/2017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4759-B4A2-4D22-B74E-6EE2D19243EF}" type="datetime1">
              <a:rPr lang="pt-BR" smtClean="0"/>
              <a:t>18/12/2017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8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32517" y="2347384"/>
            <a:ext cx="8759483" cy="2163347"/>
          </a:xfrm>
        </p:spPr>
        <p:txBody>
          <a:bodyPr>
            <a:normAutofit/>
          </a:bodyPr>
          <a:lstStyle/>
          <a:p>
            <a:pPr>
              <a:tabLst>
                <a:tab pos="2057400" algn="l"/>
              </a:tabLst>
            </a:pPr>
            <a: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Aprendizagem de Máquina</a:t>
            </a:r>
            <a:b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/>
              <a:t>Detecção de Conteúdo Pornográfico em Imagens</a:t>
            </a: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432517" cy="68581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5" y="740288"/>
            <a:ext cx="2257006" cy="225700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432516" y="0"/>
            <a:ext cx="8759483" cy="1868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Universidade Federal de Campina Grande</a:t>
            </a:r>
          </a:p>
          <a:p>
            <a:r>
              <a:rPr lang="pt-BR" sz="2800" dirty="0"/>
              <a:t>Centro de Engenharia Elétrica e Informática</a:t>
            </a:r>
          </a:p>
          <a:p>
            <a:r>
              <a:rPr lang="pt-BR" sz="2800" dirty="0"/>
              <a:t>Coordenação de Pós-Graduação em Ciência da Computação</a:t>
            </a:r>
          </a:p>
          <a:p>
            <a:pPr>
              <a:tabLst>
                <a:tab pos="2057400" algn="l"/>
              </a:tabLst>
            </a:pP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5" y="4510731"/>
            <a:ext cx="2371725" cy="1038225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432516" y="5159521"/>
            <a:ext cx="8759484" cy="1484913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Danilo Coura Moreira</a:t>
            </a:r>
          </a:p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Orientadora:</a:t>
            </a:r>
          </a:p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Joseana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Macêdo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Fechine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Régis de Araújo</a:t>
            </a:r>
          </a:p>
        </p:txBody>
      </p:sp>
    </p:spTree>
    <p:extLst>
      <p:ext uri="{BB962C8B-B14F-4D97-AF65-F5344CB8AC3E}">
        <p14:creationId xmlns:p14="http://schemas.microsoft.com/office/powerpoint/2010/main" val="3122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9"/>
            <a:ext cx="11996719" cy="412387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0" y="0"/>
            <a:ext cx="520986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Representação e Espaços de Cores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90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520986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Detector de pele</a:t>
            </a:r>
          </a:p>
          <a:p>
            <a:pPr algn="ctr"/>
            <a:r>
              <a:rPr lang="pt-BR" sz="2800" dirty="0" smtClean="0"/>
              <a:t>(MEDINA; PALLADINO, 2013)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9487" y="4969252"/>
            <a:ext cx="54356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RGB (KOVAC et al., 2005)</a:t>
            </a:r>
          </a:p>
          <a:p>
            <a:pPr algn="ctr"/>
            <a:r>
              <a:rPr lang="pt-BR" sz="2400" dirty="0"/>
              <a:t>(R &gt; 95 &amp; G &gt; 40 &amp; B &gt; 20 &amp; </a:t>
            </a:r>
            <a:r>
              <a:rPr lang="pt-BR" sz="2400" dirty="0" err="1"/>
              <a:t>max</a:t>
            </a:r>
            <a:r>
              <a:rPr lang="pt-BR" sz="2400" dirty="0"/>
              <a:t>(R,G,B) - min(R,G,B) &gt; 15 </a:t>
            </a:r>
          </a:p>
          <a:p>
            <a:pPr algn="ctr"/>
            <a:r>
              <a:rPr lang="pt-BR" sz="2400" dirty="0"/>
              <a:t>&amp; |R – G| &gt; 15 &amp; R &gt; G &amp; R &gt; B)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44345" y="5338583"/>
            <a:ext cx="54356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YCbCr</a:t>
            </a:r>
            <a:r>
              <a:rPr lang="pt-BR" sz="2400" b="1" dirty="0"/>
              <a:t> (BASILIO et al., 2011)</a:t>
            </a:r>
          </a:p>
          <a:p>
            <a:pPr algn="ctr"/>
            <a:r>
              <a:rPr lang="pt-BR" sz="2400" dirty="0"/>
              <a:t>80 &lt; </a:t>
            </a:r>
            <a:r>
              <a:rPr lang="pt-BR" sz="2400" dirty="0" err="1"/>
              <a:t>Cb</a:t>
            </a:r>
            <a:r>
              <a:rPr lang="pt-BR" sz="2400" dirty="0"/>
              <a:t> &lt; 120 &amp; 133 &lt; Cr &lt; 173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33699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76" y="1090884"/>
            <a:ext cx="3796704" cy="4771601"/>
          </a:xfrm>
          <a:prstGeom prst="rect">
            <a:avLst/>
          </a:prstGeom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04998" y="1090884"/>
            <a:ext cx="7645632" cy="1913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err="1" smtClean="0"/>
              <a:t>Ap-apid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en-US" dirty="0" smtClean="0"/>
              <a:t>AP-APID, 2005) APUD: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(PLATZER</a:t>
            </a:r>
            <a:r>
              <a:rPr lang="pt-BR" dirty="0"/>
              <a:t>; STUETZ; LINDORFER, 2014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(MEDINA; PALLADINO, 2013)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(POLASTRO; ELEUTÉRIO, 2010)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4998" y="3004457"/>
            <a:ext cx="7645632" cy="354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nudez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cumprir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das </a:t>
            </a:r>
            <a:r>
              <a:rPr lang="en-US" dirty="0" err="1" smtClean="0"/>
              <a:t>regras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Total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&lt;15</a:t>
            </a:r>
            <a:r>
              <a:rPr lang="en-US" dirty="0"/>
              <a:t>% </a:t>
            </a:r>
            <a:r>
              <a:rPr lang="en-US" dirty="0" err="1"/>
              <a:t>píxeis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região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tem </a:t>
            </a:r>
            <a:r>
              <a:rPr lang="en-US" dirty="0"/>
              <a:t>&lt;35% </a:t>
            </a:r>
            <a:r>
              <a:rPr lang="en-US" dirty="0" smtClean="0"/>
              <a:t>total de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2ª </a:t>
            </a:r>
            <a:r>
              <a:rPr lang="en-US" dirty="0" err="1" smtClean="0"/>
              <a:t>maior</a:t>
            </a:r>
            <a:r>
              <a:rPr lang="en-US" dirty="0" smtClean="0"/>
              <a:t> tem </a:t>
            </a:r>
            <a:r>
              <a:rPr lang="en-US" dirty="0"/>
              <a:t>&lt;30% AND </a:t>
            </a:r>
            <a:r>
              <a:rPr lang="en-US" dirty="0" smtClean="0"/>
              <a:t>3ª </a:t>
            </a:r>
            <a:r>
              <a:rPr lang="en-US" dirty="0" err="1" smtClean="0"/>
              <a:t>maior</a:t>
            </a:r>
            <a:r>
              <a:rPr lang="en-US" dirty="0" smtClean="0"/>
              <a:t> tem </a:t>
            </a:r>
            <a:r>
              <a:rPr lang="en-US" dirty="0"/>
              <a:t>&lt;30</a:t>
            </a:r>
            <a:r>
              <a:rPr lang="en-US" dirty="0" smtClean="0"/>
              <a:t>%;</a:t>
            </a:r>
            <a:endParaRPr lang="en-US" dirty="0"/>
          </a:p>
          <a:p>
            <a:pPr lvl="1" fontAlgn="base"/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de </a:t>
            </a:r>
            <a:r>
              <a:rPr lang="en-US" dirty="0" err="1"/>
              <a:t>pele</a:t>
            </a:r>
            <a:r>
              <a:rPr lang="en-US" dirty="0"/>
              <a:t> tem</a:t>
            </a:r>
            <a:r>
              <a:rPr lang="en-US" dirty="0" smtClean="0"/>
              <a:t> </a:t>
            </a:r>
            <a:r>
              <a:rPr lang="en-US" dirty="0"/>
              <a:t>&lt;45% total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/>
              <a:t>Total </a:t>
            </a:r>
            <a:r>
              <a:rPr lang="en-US" dirty="0" smtClean="0"/>
              <a:t>de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</a:t>
            </a:r>
            <a:r>
              <a:rPr lang="en-US" dirty="0"/>
              <a:t>&lt;30% </a:t>
            </a:r>
            <a:r>
              <a:rPr lang="en-US" dirty="0" err="1"/>
              <a:t>píxeis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no </a:t>
            </a:r>
            <a:r>
              <a:rPr lang="en-US" dirty="0" err="1" smtClean="0"/>
              <a:t>poligono</a:t>
            </a:r>
            <a:r>
              <a:rPr lang="en-US" dirty="0" smtClean="0"/>
              <a:t> </a:t>
            </a:r>
            <a:r>
              <a:rPr lang="en-US" dirty="0"/>
              <a:t>&lt;55%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polígono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regiões</a:t>
            </a:r>
            <a:r>
              <a:rPr lang="en-US" dirty="0" smtClean="0"/>
              <a:t> </a:t>
            </a:r>
            <a:r>
              <a:rPr lang="en-US" dirty="0"/>
              <a:t>&gt;60 AND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intensidade</a:t>
            </a:r>
            <a:r>
              <a:rPr lang="en-US" dirty="0" smtClean="0"/>
              <a:t> no </a:t>
            </a:r>
            <a:r>
              <a:rPr lang="en-US" dirty="0" err="1" smtClean="0"/>
              <a:t>polígono</a:t>
            </a:r>
            <a:r>
              <a:rPr lang="en-US" dirty="0" smtClean="0"/>
              <a:t> </a:t>
            </a:r>
            <a:r>
              <a:rPr lang="en-US" dirty="0"/>
              <a:t>&lt;0.25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997" y="1090884"/>
            <a:ext cx="11840259" cy="526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smtClean="0"/>
              <a:t>PROPOSTO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Buscar </a:t>
            </a:r>
            <a:r>
              <a:rPr lang="pt-BR" sz="2400" b="1" dirty="0"/>
              <a:t>3 maiores regiões de pele</a:t>
            </a:r>
            <a:r>
              <a:rPr lang="pt-BR" sz="2400" dirty="0"/>
              <a:t>, o menor </a:t>
            </a:r>
            <a:r>
              <a:rPr lang="pt-BR" sz="2400" b="1" dirty="0"/>
              <a:t>retângulo que comporte as regiões </a:t>
            </a:r>
            <a:r>
              <a:rPr lang="pt-BR" sz="2400" dirty="0"/>
              <a:t>e a </a:t>
            </a:r>
            <a:r>
              <a:rPr lang="pt-BR" sz="2400" b="1" dirty="0"/>
              <a:t>imagem inteira</a:t>
            </a:r>
            <a:r>
              <a:rPr lang="pt-BR" sz="2400" dirty="0"/>
              <a:t>; </a:t>
            </a:r>
            <a:endParaRPr lang="pt-BR" sz="2400" dirty="0" smtClean="0"/>
          </a:p>
          <a:p>
            <a:pPr marL="457200" indent="-457200" algn="just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Para cada uma das 5 regiões, utilizar: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Tamanho do retângulo;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Quantidade de </a:t>
            </a:r>
            <a:r>
              <a:rPr lang="pt-BR" sz="2000" dirty="0" err="1"/>
              <a:t>píxeis</a:t>
            </a:r>
            <a:r>
              <a:rPr lang="pt-BR" sz="2000" dirty="0"/>
              <a:t> de pele;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Média da intensidade dos </a:t>
            </a:r>
            <a:r>
              <a:rPr lang="pt-BR" sz="2000" dirty="0" err="1"/>
              <a:t>píxeis</a:t>
            </a:r>
            <a:r>
              <a:rPr lang="pt-BR" sz="2000" dirty="0"/>
              <a:t>.</a:t>
            </a:r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r>
              <a:rPr lang="pt-BR" sz="2400" dirty="0"/>
              <a:t>Totalizando </a:t>
            </a:r>
            <a:r>
              <a:rPr lang="pt-BR" sz="2400" b="1" dirty="0"/>
              <a:t>15</a:t>
            </a:r>
            <a:r>
              <a:rPr lang="pt-BR" sz="2400" dirty="0"/>
              <a:t> características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9" y="2393680"/>
            <a:ext cx="2625983" cy="38682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52819" y="6295285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03399" y="6246525"/>
            <a:ext cx="23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3 maiores regiões de pele e retângulo</a:t>
            </a:r>
            <a:endParaRPr lang="pt-BR" sz="16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98" y="2393681"/>
            <a:ext cx="2552709" cy="37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520986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Detector de </a:t>
            </a:r>
            <a:r>
              <a:rPr lang="pt-BR" sz="2800" dirty="0" smtClean="0"/>
              <a:t>faces</a:t>
            </a:r>
            <a:endParaRPr lang="pt-BR" sz="2800" dirty="0"/>
          </a:p>
          <a:p>
            <a:pPr algn="ctr"/>
            <a:r>
              <a:rPr lang="pt-BR" sz="2800" dirty="0" smtClean="0"/>
              <a:t>(VIOLA; JONES, </a:t>
            </a:r>
            <a:r>
              <a:rPr lang="pt-BR" sz="2800" dirty="0" smtClean="0"/>
              <a:t>2004)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9487" y="4969252"/>
            <a:ext cx="5435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Haar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Cascade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02401" y="4969251"/>
            <a:ext cx="5435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Adaboost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0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997" y="1090884"/>
            <a:ext cx="11840259" cy="526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smtClean="0"/>
              <a:t>PROPOSTO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Contabilizar:</a:t>
            </a:r>
            <a:endParaRPr lang="pt-BR" sz="24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Faces detectadas;</a:t>
            </a: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Área total das faces.</a:t>
            </a:r>
            <a:endParaRPr lang="pt-BR" sz="2000" dirty="0"/>
          </a:p>
          <a:p>
            <a:pPr marL="0" lvl="0" indent="0">
              <a:buNone/>
            </a:pPr>
            <a:endParaRPr lang="pt-BR" sz="2400" dirty="0"/>
          </a:p>
          <a:p>
            <a:r>
              <a:rPr lang="pt-BR" sz="2400" dirty="0" smtClean="0"/>
              <a:t>Objetivo:</a:t>
            </a:r>
          </a:p>
          <a:p>
            <a:pPr lvl="1"/>
            <a:r>
              <a:rPr lang="pt-BR" sz="2000" dirty="0" smtClean="0"/>
              <a:t>Mitigar falsos positivos.</a:t>
            </a:r>
            <a:endParaRPr lang="pt-BR" sz="2000" dirty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Totalizando </a:t>
            </a:r>
            <a:r>
              <a:rPr lang="pt-BR" sz="2400" b="1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características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6" y="1640115"/>
            <a:ext cx="2831600" cy="28316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168" y="1647611"/>
            <a:ext cx="2835632" cy="282410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846325" y="4585603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803399" y="4585603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Face detectada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081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6792690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67120" y="3401844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67120" y="340184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67120" y="3903154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51120" y="390315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67120" y="4405892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36409" y="440589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767120" y="4907202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520409" y="490720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7120" y="5379030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103120" y="537903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961885" y="5834756"/>
            <a:ext cx="88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18908" y="3374935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02908" y="389848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186908" y="4396560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72197" y="4920005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54908" y="536969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065132" y="5838808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Teste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80197" y="3403143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519120" y="389848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518653" y="4404464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215439" y="4897870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62789" y="4906705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37600" y="441191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885401" y="3918311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46886" y="537062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782100" y="508000"/>
            <a:ext cx="45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CRUZADA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1767120" y="3048000"/>
            <a:ext cx="3419788" cy="0"/>
          </a:xfrm>
          <a:prstGeom prst="straightConnector1">
            <a:avLst/>
          </a:prstGeom>
          <a:ln w="22225">
            <a:solidFill>
              <a:schemeClr val="bg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189925" y="2822774"/>
            <a:ext cx="105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90%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6246873" y="3054350"/>
            <a:ext cx="3419788" cy="0"/>
          </a:xfrm>
          <a:prstGeom prst="straightConnector1">
            <a:avLst/>
          </a:prstGeom>
          <a:ln w="22225">
            <a:solidFill>
              <a:schemeClr val="bg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9926421" y="2817167"/>
            <a:ext cx="105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10789839" y="3047999"/>
            <a:ext cx="180000" cy="0"/>
          </a:xfrm>
          <a:prstGeom prst="straightConnector1">
            <a:avLst/>
          </a:prstGeom>
          <a:ln w="22225">
            <a:solidFill>
              <a:schemeClr val="bg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9902479" y="3045543"/>
            <a:ext cx="180000" cy="0"/>
          </a:xfrm>
          <a:prstGeom prst="straightConnector1">
            <a:avLst/>
          </a:prstGeom>
          <a:ln w="22225">
            <a:solidFill>
              <a:schemeClr val="bg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-2546" y="4370564"/>
            <a:ext cx="14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Folds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Chave esquerda 49"/>
          <p:cNvSpPr/>
          <p:nvPr/>
        </p:nvSpPr>
        <p:spPr>
          <a:xfrm>
            <a:off x="1406500" y="3401844"/>
            <a:ext cx="102986" cy="2337186"/>
          </a:xfrm>
          <a:prstGeom prst="leftBrac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406400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35324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19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Rede Neural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Primeira etapa: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camadas: 4, </a:t>
            </a:r>
            <a:r>
              <a:rPr lang="pt-BR" sz="2000" b="1" dirty="0" smtClean="0"/>
              <a:t>5</a:t>
            </a:r>
            <a:r>
              <a:rPr lang="pt-BR" sz="2000" dirty="0" smtClean="0"/>
              <a:t>, 6;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unidades escondidas: 100, 200, </a:t>
            </a:r>
            <a:r>
              <a:rPr lang="pt-BR" sz="2000" b="1" dirty="0" smtClean="0"/>
              <a:t>300</a:t>
            </a:r>
            <a:r>
              <a:rPr lang="pt-BR" sz="2000" dirty="0" smtClean="0"/>
              <a:t>, 400;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0.0001, 0.001, 0.01, 1, 10, </a:t>
            </a:r>
            <a:r>
              <a:rPr lang="pt-BR" sz="2000" b="1" dirty="0"/>
              <a:t>100</a:t>
            </a:r>
            <a:r>
              <a:rPr lang="pt-BR" sz="2000" dirty="0"/>
              <a:t>, 1000, </a:t>
            </a:r>
            <a:r>
              <a:rPr lang="pt-BR" sz="2000" dirty="0" smtClean="0"/>
              <a:t>10000.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r>
              <a:rPr lang="pt-BR" sz="2400" dirty="0" smtClean="0"/>
              <a:t>Segunda etapa (gulosa):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</a:t>
            </a:r>
            <a:r>
              <a:rPr lang="pt-BR" sz="2000" dirty="0" smtClean="0"/>
              <a:t>40</a:t>
            </a:r>
            <a:r>
              <a:rPr lang="pt-BR" sz="2000" dirty="0"/>
              <a:t>, </a:t>
            </a:r>
            <a:r>
              <a:rPr lang="pt-BR" sz="2000" b="1" dirty="0" smtClean="0"/>
              <a:t>60</a:t>
            </a:r>
            <a:r>
              <a:rPr lang="pt-BR" sz="2000" dirty="0"/>
              <a:t>, </a:t>
            </a:r>
            <a:r>
              <a:rPr lang="pt-BR" sz="2000" dirty="0" smtClean="0"/>
              <a:t>80</a:t>
            </a:r>
            <a:r>
              <a:rPr lang="pt-BR" sz="2000" dirty="0"/>
              <a:t>, 100, </a:t>
            </a:r>
            <a:r>
              <a:rPr lang="pt-BR" sz="2000" dirty="0" smtClean="0"/>
              <a:t>120</a:t>
            </a:r>
            <a:r>
              <a:rPr lang="pt-BR" sz="2000" dirty="0"/>
              <a:t>, </a:t>
            </a:r>
            <a:r>
              <a:rPr lang="pt-BR" sz="2000" dirty="0" smtClean="0"/>
              <a:t>140</a:t>
            </a:r>
            <a:r>
              <a:rPr lang="pt-BR" sz="2000" dirty="0"/>
              <a:t>, </a:t>
            </a:r>
            <a:r>
              <a:rPr lang="pt-BR" sz="2000" dirty="0" smtClean="0"/>
              <a:t>160.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58012"/>
              </p:ext>
            </p:extLst>
          </p:nvPr>
        </p:nvGraphicFramePr>
        <p:xfrm>
          <a:off x="1854201" y="4887129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90,19%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90,24%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89,40%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95087" y="1204685"/>
            <a:ext cx="860697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cs typeface="Arial" panose="020B0604020202020204" pitchFamily="34" charset="0"/>
                <a:sym typeface="Wingdings" panose="05000000000000000000" pitchFamily="2" charset="2"/>
              </a:rPr>
              <a:t>Enorme quantidade de mídia nos dispositivos de armazenamento (ELEUTÉRIO;MACHADO, 2011</a:t>
            </a:r>
            <a:r>
              <a:rPr lang="pt-BR" sz="320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sz="320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0972" y="4259036"/>
            <a:ext cx="792480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cs typeface="Arial" panose="020B0604020202020204" pitchFamily="34" charset="0"/>
                <a:sym typeface="Wingdings" panose="05000000000000000000" pitchFamily="2" charset="2"/>
              </a:rPr>
              <a:t>300.000 imagens  148 arquivos relevantes (POLASTRO; ELEUTÉRIO, 2010</a:t>
            </a:r>
            <a:r>
              <a:rPr lang="pt-BR" sz="320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sz="320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7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4223660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32237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21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Árvore de Decisão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Número mínimo de amostras para divisão: 2, 4, 8, 16, </a:t>
            </a:r>
            <a:r>
              <a:rPr lang="pt-BR" sz="2000" b="1" dirty="0"/>
              <a:t>32</a:t>
            </a:r>
            <a:r>
              <a:rPr lang="pt-BR" sz="2000" dirty="0"/>
              <a:t>, 64, 128, 256;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4257"/>
              </p:ext>
            </p:extLst>
          </p:nvPr>
        </p:nvGraphicFramePr>
        <p:xfrm>
          <a:off x="1839687" y="604825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96,48%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92,46%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82" y="1694063"/>
            <a:ext cx="5427741" cy="42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8302176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15513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23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Floresta Aleatória 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Número mínimo de amostras para divisão: 2, 4, 8, </a:t>
            </a:r>
            <a:r>
              <a:rPr lang="pt-BR" sz="2000" b="1" dirty="0"/>
              <a:t>16</a:t>
            </a:r>
            <a:r>
              <a:rPr lang="pt-BR" sz="2000" dirty="0"/>
              <a:t>, 32, 64, 128, 256;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49580"/>
              </p:ext>
            </p:extLst>
          </p:nvPr>
        </p:nvGraphicFramePr>
        <p:xfrm>
          <a:off x="1839687" y="604825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97,42%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93,50%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93,88%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73" y="1708941"/>
            <a:ext cx="5534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9434295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7" y="241475"/>
            <a:ext cx="8612658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1475"/>
            <a:ext cx="862630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27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69264"/>
              </p:ext>
            </p:extLst>
          </p:nvPr>
        </p:nvGraphicFramePr>
        <p:xfrm>
          <a:off x="1746000" y="3895200"/>
          <a:ext cx="9056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9"/>
                <a:gridCol w="2264229"/>
                <a:gridCol w="2264229"/>
                <a:gridCol w="2264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REDE NEURAL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90,19%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90,24%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89,40%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ÁRVORE DE DECISÃO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96,48%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92,46%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FLORESTA ALEATÓRIA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97,42%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93,50%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93,88%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131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dirty="0" smtClean="0"/>
              <a:t>Métrica: Acurácia</a:t>
            </a: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87" y="75355"/>
            <a:ext cx="5921829" cy="36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28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61278"/>
              </p:ext>
            </p:extLst>
          </p:nvPr>
        </p:nvGraphicFramePr>
        <p:xfrm>
          <a:off x="1746000" y="5326194"/>
          <a:ext cx="905691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4229"/>
                <a:gridCol w="2264229"/>
                <a:gridCol w="2264229"/>
                <a:gridCol w="2264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>
                    <a:solidFill>
                      <a:srgbClr val="A62F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Precision</a:t>
                      </a:r>
                      <a:endParaRPr lang="pt-BR" dirty="0"/>
                    </a:p>
                  </a:txBody>
                  <a:tcPr>
                    <a:solidFill>
                      <a:srgbClr val="A62F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Recall</a:t>
                      </a:r>
                      <a:endParaRPr lang="pt-BR" dirty="0"/>
                    </a:p>
                  </a:txBody>
                  <a:tcPr>
                    <a:solidFill>
                      <a:srgbClr val="A62F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F-Score</a:t>
                      </a:r>
                      <a:endParaRPr lang="pt-BR" dirty="0"/>
                    </a:p>
                  </a:txBody>
                  <a:tcPr>
                    <a:solidFill>
                      <a:srgbClr val="A62F0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FLORESTA ALEATÓRIA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95,53%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93,04%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94,27%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crsouza.com/wp-content/uploads/2009/07/contingencia_thumb-5B1-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23" y="1468219"/>
            <a:ext cx="3870635" cy="25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Matriz de Confusão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7989"/>
              </p:ext>
            </p:extLst>
          </p:nvPr>
        </p:nvGraphicFramePr>
        <p:xfrm>
          <a:off x="6734825" y="2317439"/>
          <a:ext cx="2815380" cy="167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90"/>
                <a:gridCol w="1407690"/>
              </a:tblGrid>
              <a:tr h="83177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642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4333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48</a:t>
                      </a:r>
                      <a:endParaRPr lang="pt-BR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554</a:t>
                      </a:r>
                      <a:endParaRPr lang="pt-BR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4" y="548084"/>
            <a:ext cx="6012540" cy="262109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29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131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dirty="0" smtClean="0"/>
              <a:t>Métrica: Acurácia</a:t>
            </a: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38078"/>
              </p:ext>
            </p:extLst>
          </p:nvPr>
        </p:nvGraphicFramePr>
        <p:xfrm>
          <a:off x="1756224" y="3896443"/>
          <a:ext cx="9056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9"/>
                <a:gridCol w="2264229"/>
                <a:gridCol w="2264229"/>
                <a:gridCol w="2264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PROPOSTO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97,42%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93,50%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93,88%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AIIA-POD (2013)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85,05%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RIGAN AP-APID (2005)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-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-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79,1%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9045" y="5565026"/>
            <a:ext cx="5905526" cy="158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PLATZER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STUETZ; LINDORFER,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716423" y="495278"/>
            <a:ext cx="1644025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Busca Manual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043537" y="445708"/>
            <a:ext cx="316485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Lenta, entediante, monótona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12643" y="2874914"/>
            <a:ext cx="402663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Diminuição </a:t>
            </a:r>
            <a:r>
              <a:rPr lang="pt-BR" sz="2800" dirty="0">
                <a:cs typeface="Arial" panose="020B0604020202020204" pitchFamily="34" charset="0"/>
                <a:sym typeface="Wingdings" panose="05000000000000000000" pitchFamily="2" charset="2"/>
              </a:rPr>
              <a:t>da capacidade cognitiva humana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75866" y="5350239"/>
            <a:ext cx="3414145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Erros</a:t>
            </a:r>
          </a:p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 (Falsos Negativos)</a:t>
            </a:r>
            <a:endParaRPr lang="pt-BR" sz="2800" dirty="0"/>
          </a:p>
        </p:txBody>
      </p:sp>
      <p:sp>
        <p:nvSpPr>
          <p:cNvPr id="14" name="Seta para a direita 13"/>
          <p:cNvSpPr/>
          <p:nvPr/>
        </p:nvSpPr>
        <p:spPr>
          <a:xfrm>
            <a:off x="5885429" y="747361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8231241" y="1936530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8283797" y="4317462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30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2335958"/>
            <a:ext cx="10515600" cy="434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Uso de aprendizagem de máquina </a:t>
            </a:r>
            <a:r>
              <a:rPr lang="pt-BR" sz="2400" dirty="0" smtClean="0"/>
              <a:t>superou </a:t>
            </a:r>
            <a:r>
              <a:rPr lang="pt-BR" sz="2400" dirty="0"/>
              <a:t>o uso de regras pré-definidas;</a:t>
            </a:r>
          </a:p>
          <a:p>
            <a:r>
              <a:rPr lang="pt-BR" sz="2400" dirty="0"/>
              <a:t>Apresentou melhor resultado que o modelo que disponibilizou a base de dados;</a:t>
            </a:r>
          </a:p>
          <a:p>
            <a:r>
              <a:rPr lang="pt-BR" sz="2400" dirty="0"/>
              <a:t>Variar a quantidade de </a:t>
            </a:r>
            <a:r>
              <a:rPr lang="pt-BR" sz="2400" dirty="0" smtClean="0"/>
              <a:t>regiões de pele;</a:t>
            </a:r>
            <a:endParaRPr lang="pt-BR" sz="2400" dirty="0"/>
          </a:p>
          <a:p>
            <a:r>
              <a:rPr lang="pt-BR" sz="2400" dirty="0"/>
              <a:t>Buscar por outras características que representem esse tipo de imagem;</a:t>
            </a:r>
          </a:p>
          <a:p>
            <a:r>
              <a:rPr lang="pt-BR" sz="2400" dirty="0"/>
              <a:t>Investigar melhores modelos que subsidiam a criação das características (detecção de pele e de face);</a:t>
            </a:r>
          </a:p>
          <a:p>
            <a:r>
              <a:rPr lang="pt-BR" sz="2400" dirty="0" smtClean="0"/>
              <a:t>Fazer </a:t>
            </a:r>
            <a:r>
              <a:rPr lang="pt-BR" sz="2400" dirty="0"/>
              <a:t>uso de uma Rede Neural </a:t>
            </a:r>
            <a:r>
              <a:rPr lang="pt-BR" sz="2400" dirty="0" err="1"/>
              <a:t>Convolucional</a:t>
            </a:r>
            <a:r>
              <a:rPr lang="pt-BR" sz="2400" dirty="0"/>
              <a:t> (estado-da-arte na detecção de objetos em imagens).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32993"/>
            <a:ext cx="282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31</a:t>
            </a:fld>
            <a:endParaRPr lang="pt-BR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38200" y="1473967"/>
            <a:ext cx="10515600" cy="453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AP-APID, </a:t>
            </a:r>
            <a:r>
              <a:rPr lang="en-US" sz="1600" dirty="0" err="1"/>
              <a:t>Rigan</a:t>
            </a:r>
            <a:r>
              <a:rPr lang="en-US" sz="1600" dirty="0"/>
              <a:t>. An Algorithm for Nudity Detection. </a:t>
            </a:r>
            <a:r>
              <a:rPr lang="en-US" sz="1600" b="1" dirty="0"/>
              <a:t>In Proceedings of the 5th Philippine Computing Science Congress (PCSC)</a:t>
            </a:r>
            <a:r>
              <a:rPr lang="en-US" sz="1600" dirty="0"/>
              <a:t>, 2005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BASÍLIO</a:t>
            </a:r>
            <a:r>
              <a:rPr lang="en-US" sz="1600" dirty="0"/>
              <a:t>, Jorge Alberto </a:t>
            </a:r>
            <a:r>
              <a:rPr lang="en-US" sz="1600" dirty="0" err="1"/>
              <a:t>Marcial</a:t>
            </a:r>
            <a:r>
              <a:rPr lang="en-US" sz="1600" dirty="0"/>
              <a:t>; TORRES, </a:t>
            </a:r>
            <a:r>
              <a:rPr lang="en-US" sz="1600" dirty="0" err="1"/>
              <a:t>Gualberto</a:t>
            </a:r>
            <a:r>
              <a:rPr lang="en-US" sz="1600" dirty="0"/>
              <a:t> Aguilar; PÉREZ, Gabriel Sánchez; MEDINA, L. Karina </a:t>
            </a:r>
            <a:r>
              <a:rPr lang="en-US" sz="1600" dirty="0" err="1"/>
              <a:t>Toscano</a:t>
            </a:r>
            <a:r>
              <a:rPr lang="en-US" sz="1600" dirty="0"/>
              <a:t>; MEANA, Hector M. Pérez. Explicit image detection using </a:t>
            </a:r>
            <a:r>
              <a:rPr lang="en-US" sz="1600" dirty="0" err="1"/>
              <a:t>YCbCr</a:t>
            </a:r>
            <a:r>
              <a:rPr lang="en-US" sz="1600" dirty="0"/>
              <a:t> space color model as skin </a:t>
            </a:r>
            <a:r>
              <a:rPr lang="en-US" sz="1600" dirty="0" smtClean="0"/>
              <a:t>detection</a:t>
            </a:r>
            <a:r>
              <a:rPr lang="en-US" sz="1600" dirty="0"/>
              <a:t>. </a:t>
            </a:r>
            <a:r>
              <a:rPr lang="en-US" sz="1600" b="1" dirty="0"/>
              <a:t>5th WSEAS international conference on Computer engineering and </a:t>
            </a:r>
            <a:r>
              <a:rPr lang="en-US" sz="1600" b="1" dirty="0" smtClean="0"/>
              <a:t>applications</a:t>
            </a:r>
            <a:r>
              <a:rPr lang="en-US" sz="1600" dirty="0" smtClean="0"/>
              <a:t>, Puerto Morelos, México</a:t>
            </a:r>
            <a:r>
              <a:rPr lang="en-US" sz="1600" b="1" dirty="0" smtClean="0"/>
              <a:t>, </a:t>
            </a:r>
            <a:r>
              <a:rPr lang="en-US" sz="1600" dirty="0" smtClean="0"/>
              <a:t>2011, pp. 123-128.</a:t>
            </a:r>
            <a:endParaRPr lang="en-US" sz="1600" dirty="0"/>
          </a:p>
          <a:p>
            <a:pPr marL="0" indent="0">
              <a:buNone/>
            </a:pPr>
            <a:r>
              <a:rPr lang="pt-BR" sz="1600" dirty="0" smtClean="0"/>
              <a:t>ELEUTÉRIO, P. M. D. S.; MACHADO, M. P. </a:t>
            </a:r>
            <a:r>
              <a:rPr lang="pt-BR" sz="1600" b="1" dirty="0" smtClean="0"/>
              <a:t>Desvendando a computação forense</a:t>
            </a:r>
            <a:r>
              <a:rPr lang="pt-BR" sz="1600" dirty="0" smtClean="0"/>
              <a:t>. </a:t>
            </a:r>
            <a:r>
              <a:rPr lang="en-US" sz="1600" dirty="0" smtClean="0"/>
              <a:t>1ª. ed. São Paulo: </a:t>
            </a:r>
            <a:r>
              <a:rPr lang="en-US" sz="1600" dirty="0" err="1" smtClean="0"/>
              <a:t>Novatec</a:t>
            </a:r>
            <a:r>
              <a:rPr lang="en-US" sz="1600" dirty="0" smtClean="0"/>
              <a:t>, 2011.</a:t>
            </a:r>
          </a:p>
          <a:p>
            <a:pPr marL="0" indent="0">
              <a:buNone/>
            </a:pPr>
            <a:r>
              <a:rPr lang="en-US" sz="1600" dirty="0" smtClean="0"/>
              <a:t>KARAVARSAMISA, </a:t>
            </a:r>
            <a:r>
              <a:rPr lang="pt-BR" sz="1600" dirty="0" err="1" smtClean="0"/>
              <a:t>Sotiris</a:t>
            </a:r>
            <a:r>
              <a:rPr lang="pt-BR" sz="1600" dirty="0"/>
              <a:t>; NTARMOS, </a:t>
            </a:r>
            <a:r>
              <a:rPr lang="pt-BR" sz="1600" dirty="0" err="1" smtClean="0"/>
              <a:t>Nikos</a:t>
            </a:r>
            <a:r>
              <a:rPr lang="pt-BR" sz="1600" dirty="0"/>
              <a:t>; BLEKAS, Konstantinos; PITASA, </a:t>
            </a:r>
            <a:r>
              <a:rPr lang="pt-BR" sz="1600" dirty="0" err="1" smtClean="0"/>
              <a:t>Ioannis</a:t>
            </a:r>
            <a:r>
              <a:rPr lang="pt-BR" sz="1600" dirty="0" smtClean="0"/>
              <a:t>. </a:t>
            </a:r>
            <a:r>
              <a:rPr lang="en-US" sz="1600" dirty="0"/>
              <a:t>Detecting pornographic images by localizing skin ROIs. International Journal of Digital Crime and Forensics, 5(1), </a:t>
            </a:r>
            <a:r>
              <a:rPr lang="en-US" sz="1600" dirty="0" smtClean="0"/>
              <a:t>pp. 39-53, 2013</a:t>
            </a:r>
          </a:p>
          <a:p>
            <a:pPr marL="0" indent="0">
              <a:buNone/>
            </a:pPr>
            <a:r>
              <a:rPr lang="en-US" sz="1600" dirty="0" smtClean="0"/>
              <a:t>KOVAC, J; PEER, P; SOLINA, F. Human </a:t>
            </a:r>
            <a:r>
              <a:rPr lang="en-US" sz="1600" dirty="0"/>
              <a:t>skin </a:t>
            </a:r>
            <a:r>
              <a:rPr lang="en-US" sz="1600" dirty="0" err="1"/>
              <a:t>colour</a:t>
            </a:r>
            <a:r>
              <a:rPr lang="en-US" sz="1600" dirty="0"/>
              <a:t> clustering for face </a:t>
            </a:r>
            <a:r>
              <a:rPr lang="en-US" sz="1600" dirty="0" smtClean="0"/>
              <a:t>detection, </a:t>
            </a:r>
            <a:r>
              <a:rPr lang="en-US" sz="1600" b="1" dirty="0"/>
              <a:t>Proceeding of EUROCON 2003</a:t>
            </a:r>
            <a:r>
              <a:rPr lang="en-US" sz="1600" dirty="0"/>
              <a:t>, Slovenia, Ljubljana, 2003, pp. 144-148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pt-BR" sz="1600" dirty="0"/>
              <a:t>MEDINA, </a:t>
            </a:r>
            <a:r>
              <a:rPr lang="pt-BR" sz="1600" dirty="0" err="1"/>
              <a:t>Matías</a:t>
            </a:r>
            <a:r>
              <a:rPr lang="pt-BR" sz="1600" dirty="0"/>
              <a:t> Ré; PALLADINO, Patrício. </a:t>
            </a:r>
            <a:r>
              <a:rPr lang="pt-BR" sz="1600" b="1" dirty="0" err="1"/>
              <a:t>Pornographic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b="1" dirty="0"/>
              <a:t> </a:t>
            </a:r>
            <a:r>
              <a:rPr lang="pt-BR" sz="1600" b="1" dirty="0" err="1"/>
              <a:t>jacking</a:t>
            </a:r>
            <a:r>
              <a:rPr lang="pt-BR" sz="1600" b="1" dirty="0"/>
              <a:t> </a:t>
            </a:r>
            <a:r>
              <a:rPr lang="pt-BR" sz="1600" b="1" dirty="0" err="1"/>
              <a:t>algorithm</a:t>
            </a:r>
            <a:r>
              <a:rPr lang="pt-BR" sz="1600" dirty="0"/>
              <a:t>, 2013 Disponível em: &lt;https://github.com/alcuadrado/pija&gt;. Acesso em: </a:t>
            </a:r>
            <a:r>
              <a:rPr lang="pt-BR" sz="1600" dirty="0" smtClean="0"/>
              <a:t>nov</a:t>
            </a:r>
            <a:r>
              <a:rPr lang="pt-BR" sz="1600" dirty="0"/>
              <a:t>. 2017.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PLATZER</a:t>
            </a:r>
            <a:r>
              <a:rPr lang="en-US" sz="1600" dirty="0"/>
              <a:t>, C.; STUETZ, M.; LINDORFER, M. Skin sheriff: a machine learning solution for detecting explicit images. </a:t>
            </a:r>
            <a:r>
              <a:rPr lang="en-US" sz="1600" b="1" dirty="0"/>
              <a:t>Proceedings of the 2Nd International Workshop on Security and Forensics in Communication Systems</a:t>
            </a:r>
            <a:r>
              <a:rPr lang="en-US" sz="1600" dirty="0"/>
              <a:t>, Kyoto, 3 </a:t>
            </a:r>
            <a:r>
              <a:rPr lang="en-US" sz="1600" dirty="0" err="1"/>
              <a:t>Junho</a:t>
            </a:r>
            <a:r>
              <a:rPr lang="en-US" sz="1600" dirty="0"/>
              <a:t> 2014. 45-56.</a:t>
            </a:r>
            <a:endParaRPr lang="pt-B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/>
              <a:t>POLASTRO, M. D. C.; ELEUTÉRIO, P. M. D. S. </a:t>
            </a:r>
            <a:r>
              <a:rPr lang="en-US" sz="1600" dirty="0" err="1"/>
              <a:t>Nudetective</a:t>
            </a:r>
            <a:r>
              <a:rPr lang="en-US" sz="1600" dirty="0"/>
              <a:t>: A forensic tool to help combat child pornography through automatic nudity detection. </a:t>
            </a:r>
            <a:r>
              <a:rPr lang="pt-BR" sz="1600" b="1" dirty="0"/>
              <a:t>Workshops </a:t>
            </a:r>
            <a:r>
              <a:rPr lang="pt-BR" sz="1600" b="1" dirty="0" err="1"/>
              <a:t>on</a:t>
            </a:r>
            <a:r>
              <a:rPr lang="pt-BR" sz="1600" b="1" dirty="0"/>
              <a:t> </a:t>
            </a:r>
            <a:r>
              <a:rPr lang="pt-BR" sz="1600" b="1" dirty="0" err="1"/>
              <a:t>Database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Expert Systems </a:t>
            </a:r>
            <a:r>
              <a:rPr lang="pt-BR" sz="1600" b="1" dirty="0" err="1"/>
              <a:t>Applications</a:t>
            </a:r>
            <a:r>
              <a:rPr lang="pt-BR" sz="1600" dirty="0"/>
              <a:t>, Bilbao, Agosto 2010. 349-353.</a:t>
            </a:r>
          </a:p>
          <a:p>
            <a:pPr marL="0" indent="0">
              <a:buNone/>
            </a:pPr>
            <a:r>
              <a:rPr lang="en-US" sz="1600" dirty="0" smtClean="0"/>
              <a:t>VIOLA, </a:t>
            </a:r>
            <a:r>
              <a:rPr lang="en-US" sz="1600" dirty="0"/>
              <a:t>P., </a:t>
            </a:r>
            <a:r>
              <a:rPr lang="en-US" sz="1600" dirty="0" smtClean="0"/>
              <a:t>JONES, M. Robust </a:t>
            </a:r>
            <a:r>
              <a:rPr lang="en-US" sz="1600" dirty="0"/>
              <a:t>Real-Time Face </a:t>
            </a:r>
            <a:r>
              <a:rPr lang="en-US" sz="1600" dirty="0" smtClean="0"/>
              <a:t>Detection, </a:t>
            </a:r>
            <a:r>
              <a:rPr lang="en-US" sz="1600" b="1" dirty="0"/>
              <a:t>International Journal of Computer Vision 57(2)</a:t>
            </a:r>
            <a:r>
              <a:rPr lang="en-US" sz="1600" dirty="0"/>
              <a:t>, </a:t>
            </a:r>
            <a:r>
              <a:rPr lang="en-US" sz="1600" dirty="0" smtClean="0"/>
              <a:t>pp. 137-154</a:t>
            </a:r>
            <a:r>
              <a:rPr lang="en-US" sz="1600" dirty="0"/>
              <a:t>, </a:t>
            </a:r>
            <a:r>
              <a:rPr lang="en-US" sz="1600" dirty="0" smtClean="0"/>
              <a:t>2004</a:t>
            </a:r>
            <a:endParaRPr lang="en-US" sz="1600" dirty="0" smtClean="0"/>
          </a:p>
          <a:p>
            <a:pPr marL="0" indent="0">
              <a:buNone/>
            </a:pPr>
            <a:endParaRPr lang="pt-BR" sz="17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8247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45425" y="2778689"/>
            <a:ext cx="223131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Detecção Automática</a:t>
            </a:r>
            <a:endParaRPr lang="pt-BR" sz="2800" dirty="0"/>
          </a:p>
        </p:txBody>
      </p:sp>
      <p:sp>
        <p:nvSpPr>
          <p:cNvPr id="7" name="Seta para a direita 6"/>
          <p:cNvSpPr/>
          <p:nvPr/>
        </p:nvSpPr>
        <p:spPr>
          <a:xfrm rot="19395276">
            <a:off x="8405887" y="2021933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233615">
            <a:off x="8470401" y="4143043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259454" y="558913"/>
            <a:ext cx="209434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Maior Velocidade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322465" y="4853432"/>
            <a:ext cx="203218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Diminuição dos Erros</a:t>
            </a:r>
            <a:endParaRPr lang="pt-BR" sz="2800" dirty="0"/>
          </a:p>
        </p:txBody>
      </p:sp>
      <p:pic>
        <p:nvPicPr>
          <p:cNvPr id="3076" name="Picture 4" descr="http://images.mentalfloss.com/sites/default/files/styles/insert_main_wide_image/public/928end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" y="1801386"/>
            <a:ext cx="4332487" cy="28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4972458" y="3019412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8869544" y="3030770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63" y="2172297"/>
            <a:ext cx="2195717" cy="21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5</a:t>
            </a:fld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527956" y="2612571"/>
            <a:ext cx="4031343" cy="1988457"/>
          </a:xfrm>
          <a:prstGeom prst="cloudCallout">
            <a:avLst>
              <a:gd name="adj1" fmla="val 77817"/>
              <a:gd name="adj2" fmla="val -732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26446" y="2612571"/>
            <a:ext cx="3037568" cy="158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24890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8686" y="3033486"/>
            <a:ext cx="5718629" cy="288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 algn="ctr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Aprendizagem </a:t>
            </a:r>
          </a:p>
          <a:p>
            <a:pPr marL="0" lvl="1" indent="0" algn="ctr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de Máquina</a:t>
            </a:r>
          </a:p>
        </p:txBody>
      </p:sp>
    </p:spTree>
    <p:extLst>
      <p:ext uri="{BB962C8B-B14F-4D97-AF65-F5344CB8AC3E}">
        <p14:creationId xmlns:p14="http://schemas.microsoft.com/office/powerpoint/2010/main" val="2580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43541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054237" y="202251"/>
            <a:ext cx="5815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pt-BR" sz="3200" b="1" dirty="0"/>
              <a:t>AIIA-PID </a:t>
            </a:r>
            <a:r>
              <a:rPr lang="pt-BR" sz="3200" b="1" dirty="0" err="1"/>
              <a:t>Pornographic</a:t>
            </a:r>
            <a:r>
              <a:rPr lang="pt-BR" sz="3200" b="1" dirty="0"/>
              <a:t> </a:t>
            </a:r>
            <a:r>
              <a:rPr lang="pt-BR" sz="3200" b="1" dirty="0" err="1"/>
              <a:t>Dataset</a:t>
            </a:r>
            <a:r>
              <a:rPr lang="pt-BR" sz="3200" b="1" dirty="0"/>
              <a:t> (KARAVARSAMISA et al., 2013)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56" y="1967823"/>
            <a:ext cx="1800000" cy="18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83874" y="3985122"/>
            <a:ext cx="82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Pornô</a:t>
            </a:r>
          </a:p>
          <a:p>
            <a:pPr algn="ctr"/>
            <a:r>
              <a:rPr lang="pt-BR" sz="2000" b="1" dirty="0" smtClean="0"/>
              <a:t>1.900</a:t>
            </a:r>
            <a:endParaRPr lang="pt-BR" sz="2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17" y="1967823"/>
            <a:ext cx="806689" cy="18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653764" y="3985122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Sensuais</a:t>
            </a:r>
          </a:p>
          <a:p>
            <a:pPr algn="ctr"/>
            <a:r>
              <a:rPr lang="pt-BR" sz="2000" b="1" dirty="0" smtClean="0"/>
              <a:t>4.742</a:t>
            </a:r>
            <a:endParaRPr lang="pt-BR" sz="20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46" y="2076465"/>
            <a:ext cx="1800000" cy="1800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57061" y="3910579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Pele</a:t>
            </a:r>
          </a:p>
          <a:p>
            <a:pPr algn="ctr"/>
            <a:r>
              <a:rPr lang="pt-BR" sz="2000" b="1" dirty="0" smtClean="0"/>
              <a:t>1.160</a:t>
            </a:r>
            <a:endParaRPr lang="pt-BR" sz="2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17" y="2076465"/>
            <a:ext cx="1800000" cy="18000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188568" y="3910579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Sem pele</a:t>
            </a:r>
          </a:p>
          <a:p>
            <a:pPr algn="ctr"/>
            <a:r>
              <a:rPr lang="pt-BR" sz="2000" b="1" dirty="0" smtClean="0"/>
              <a:t>4.968</a:t>
            </a:r>
            <a:endParaRPr lang="pt-BR" sz="20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20258" y="1556239"/>
            <a:ext cx="4446828" cy="3436676"/>
          </a:xfrm>
          <a:prstGeom prst="round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443546" y="1579376"/>
            <a:ext cx="4446828" cy="3436676"/>
          </a:xfrm>
          <a:prstGeom prst="round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126783" y="5195409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Nudez</a:t>
            </a:r>
          </a:p>
          <a:p>
            <a:pPr algn="ctr"/>
            <a:r>
              <a:rPr lang="pt-BR" sz="2000" b="1" dirty="0" smtClean="0"/>
              <a:t>6.642 (52,1%)</a:t>
            </a:r>
            <a:endParaRPr lang="pt-BR" sz="20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50070" y="5195409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Sem nudez</a:t>
            </a:r>
          </a:p>
          <a:p>
            <a:pPr algn="ctr"/>
            <a:r>
              <a:rPr lang="pt-BR" sz="2000" b="1" dirty="0" smtClean="0"/>
              <a:t>6.128 (47,9%)</a:t>
            </a:r>
            <a:endParaRPr lang="pt-BR" sz="2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424929" y="5831026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Total</a:t>
            </a:r>
          </a:p>
          <a:p>
            <a:pPr algn="ctr"/>
            <a:r>
              <a:rPr lang="pt-BR" sz="2000" b="1" dirty="0" smtClean="0"/>
              <a:t>12.770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561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3018972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1229</Words>
  <Application>Microsoft Office PowerPoint</Application>
  <PresentationFormat>Widescreen</PresentationFormat>
  <Paragraphs>299</Paragraphs>
  <Slides>31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Tema do Office</vt:lpstr>
      <vt:lpstr>Aprendizagem de Máquina  Detecção de Conteúdo Pornográfico em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554</cp:revision>
  <dcterms:created xsi:type="dcterms:W3CDTF">2017-01-07T14:35:52Z</dcterms:created>
  <dcterms:modified xsi:type="dcterms:W3CDTF">2017-12-18T13:02:29Z</dcterms:modified>
</cp:coreProperties>
</file>