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1" r:id="rId4"/>
    <p:sldId id="272" r:id="rId5"/>
    <p:sldId id="274" r:id="rId6"/>
    <p:sldId id="275" r:id="rId7"/>
    <p:sldId id="276" r:id="rId8"/>
    <p:sldId id="277" r:id="rId9"/>
    <p:sldId id="278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55352-C70D-2844-8AED-6F51E35AA8C7}" type="datetimeFigureOut">
              <a:rPr lang="en-US" smtClean="0"/>
              <a:t>13.07.14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FB15B-338A-2A45-9BA2-BC17A479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A64A-96E4-044D-9F59-35602597ED42}" type="datetimeFigureOut">
              <a:rPr lang="en-US" smtClean="0"/>
              <a:t>13.07.14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E6B99-F9A1-3C40-89E7-D4056BDC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6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AT" smtClean="0"/>
              <a:t>11.04.14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HIrner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3650" y="4623538"/>
            <a:ext cx="1530350" cy="22415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AT" smtClean="0"/>
              <a:t>11.04.14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AT" smtClean="0"/>
              <a:t>11.04.14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AT" smtClean="0"/>
              <a:t>11.04.14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AT" smtClean="0"/>
              <a:t>11.04.14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AT" smtClean="0"/>
              <a:t>11.04.14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AT" smtClean="0"/>
              <a:t>11.04.14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AT" smtClean="0"/>
              <a:t>11.04.14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AT" smtClean="0"/>
              <a:t>11.04.14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AT" smtClean="0"/>
              <a:t>11.04.14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r>
              <a:rPr lang="de-AT" smtClean="0"/>
              <a:t>11.04.14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774194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r>
              <a:rPr lang="de-AT" smtClean="0"/>
              <a:t>11.04.14</a:t>
            </a:r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5720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r>
              <a:rPr kumimoji="0" lang="en-US" sz="1000" smtClean="0">
                <a:solidFill>
                  <a:schemeClr val="tx2">
                    <a:shade val="50000"/>
                  </a:schemeClr>
                </a:solidFill>
              </a:rPr>
              <a:t>Alexander HIrner</a:t>
            </a:r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13650" y="4623538"/>
            <a:ext cx="1530350" cy="224155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slideshare.net/aatkin1971/trust-davis-final" TargetMode="External"/><Relationship Id="rId12" Type="http://schemas.openxmlformats.org/officeDocument/2006/relationships/hyperlink" Target="http://www.youtube.com/watch?v=3iderhH6ttA" TargetMode="External"/><Relationship Id="rId13" Type="http://schemas.openxmlformats.org/officeDocument/2006/relationships/hyperlink" Target="http://bitvote.github.io" TargetMode="External"/><Relationship Id="rId14" Type="http://schemas.openxmlformats.org/officeDocument/2006/relationships/hyperlink" Target="https://github.com/BitVote/bitvote.github.io/wiki/1perID" TargetMode="External"/><Relationship Id="rId15" Type="http://schemas.openxmlformats.org/officeDocument/2006/relationships/hyperlink" Target="http://www.reddit.com/r/Bitcoin/comments/29n8o0/100000_bounty_winner_announcement/" TargetMode="External"/><Relationship Id="rId16" Type="http://schemas.openxmlformats.org/officeDocument/2006/relationships/hyperlink" Target="https://eris.projectdouglas.org" TargetMode="External"/><Relationship Id="rId17" Type="http://schemas.openxmlformats.org/officeDocument/2006/relationships/hyperlink" Target="https://www.youtube.com/watch?v=NxXoUtw7hq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crunch.com/2014/07/03/traity/?utm_campaign=fb&amp;ncid=fb" TargetMode="External"/><Relationship Id="rId3" Type="http://schemas.openxmlformats.org/officeDocument/2006/relationships/hyperlink" Target="https://traity.com" TargetMode="External"/><Relationship Id="rId4" Type="http://schemas.openxmlformats.org/officeDocument/2006/relationships/hyperlink" Target="http://tomslee.net/2013/09/some-obvious-things-about-internet-reputation-systems.html" TargetMode="External"/><Relationship Id="rId5" Type="http://schemas.openxmlformats.org/officeDocument/2006/relationships/hyperlink" Target="http://www.chrisjonesblog.com/2013/08/how-to-spot-people-who-buy-fake-twitter-followers-and-why-if-you-do-buy-fake-followers-people-might-not-do-business-with-you.html" TargetMode="External"/><Relationship Id="rId6" Type="http://schemas.openxmlformats.org/officeDocument/2006/relationships/hyperlink" Target="http://ben.orsee.org/papers/engineering_trust.pdf" TargetMode="External"/><Relationship Id="rId7" Type="http://schemas.openxmlformats.org/officeDocument/2006/relationships/hyperlink" Target="http://docs.google.com/file/d/0B5ir3iQlolAhdkU4Y0VEa1ZOcmc/edit" TargetMode="External"/><Relationship Id="rId8" Type="http://schemas.openxmlformats.org/officeDocument/2006/relationships/hyperlink" Target="http://www.youtube.com/watch?v=vGTd1Bi7Jrc" TargetMode="External"/><Relationship Id="rId9" Type="http://schemas.openxmlformats.org/officeDocument/2006/relationships/hyperlink" Target="http://www.slideshare.net/aatkin1971/trustdavis-on-ethereum" TargetMode="External"/><Relationship Id="rId10" Type="http://schemas.openxmlformats.org/officeDocument/2006/relationships/hyperlink" Target="http://www.reddit.com/r/ethereum/comments/28satq/ideas_on_how_the_reputation_systems_will_work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5" y="3517038"/>
            <a:ext cx="5990200" cy="2301240"/>
          </a:xfrm>
        </p:spPr>
        <p:txBody>
          <a:bodyPr/>
          <a:lstStyle/>
          <a:p>
            <a:r>
              <a:rPr lang="en-US" dirty="0" smtClean="0"/>
              <a:t>Reputation + $ 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32" y="1584960"/>
            <a:ext cx="5914049" cy="1752600"/>
          </a:xfrm>
        </p:spPr>
        <p:txBody>
          <a:bodyPr/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July, </a:t>
            </a:r>
            <a:r>
              <a:rPr lang="en-US" dirty="0" err="1" smtClean="0"/>
              <a:t>Metalab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81" y="2964752"/>
            <a:ext cx="1875531" cy="25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7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35858"/>
            <a:ext cx="8343619" cy="1143000"/>
          </a:xfrm>
        </p:spPr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2" y="686449"/>
            <a:ext cx="8483858" cy="575090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r>
              <a:rPr lang="en-US" sz="1200" dirty="0"/>
              <a:t>[1] </a:t>
            </a:r>
            <a:r>
              <a:rPr lang="en-US" sz="1200" dirty="0">
                <a:hlinkClick r:id="rId2"/>
              </a:rPr>
              <a:t>http://techcrunch.com/2014/07/03/traity/?utm_campaign=fb&amp;ncid=fb</a:t>
            </a:r>
          </a:p>
          <a:p>
            <a:r>
              <a:rPr lang="en-US" sz="1200" dirty="0"/>
              <a:t>[2]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traity.com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[3] </a:t>
            </a:r>
            <a:r>
              <a:rPr lang="en-US" sz="1200" dirty="0">
                <a:hlinkClick r:id="rId4"/>
              </a:rPr>
              <a:t>http://tomslee.net/2013/09/some-obvious-things-about-internet-reputation-systems.html  </a:t>
            </a:r>
          </a:p>
          <a:p>
            <a:r>
              <a:rPr lang="en-US" sz="1200" dirty="0"/>
              <a:t>[4] http://</a:t>
            </a:r>
            <a:r>
              <a:rPr lang="en-US" sz="1200" dirty="0">
                <a:hlinkClick r:id="rId5"/>
              </a:rPr>
              <a:t>www.chrisjonesblog.com/2013/08/how-to-spot-people-who-buy-fake-twitter-followers-and-why-if-you-do-buy-fake-followers-people-might-not-do-business-with-you.html</a:t>
            </a:r>
          </a:p>
          <a:p>
            <a:r>
              <a:rPr lang="en-US" sz="1200" dirty="0">
                <a:hlinkClick r:id="rId6"/>
              </a:rPr>
              <a:t>http://ben.orsee.org/papers/engineering_trust.pdf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[5] https://</a:t>
            </a:r>
            <a:r>
              <a:rPr lang="en-US" sz="1200" dirty="0">
                <a:hlinkClick r:id="rId7"/>
              </a:rPr>
              <a:t>docs.google.com/file/d/0B5ir3iQlolAhdkU4Y0VEa1ZOcmc/edit Identity and Reputation System on ethereum</a:t>
            </a:r>
          </a:p>
          <a:p>
            <a:r>
              <a:rPr lang="en-US" sz="1200" dirty="0"/>
              <a:t>[6] https://</a:t>
            </a:r>
            <a:r>
              <a:rPr lang="en-US" sz="1200" dirty="0">
                <a:hlinkClick r:id="rId8"/>
              </a:rPr>
              <a:t>www.youtube.com/watch?v=vGTd1Bi7Jrc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[7] http://</a:t>
            </a:r>
            <a:r>
              <a:rPr lang="en-US" sz="1200" dirty="0">
                <a:hlinkClick r:id="rId9"/>
              </a:rPr>
              <a:t>www.slideshare.net/aatkin1971/trustdavis-on-ethereum </a:t>
            </a:r>
          </a:p>
          <a:p>
            <a:r>
              <a:rPr lang="en-US" sz="1200" dirty="0"/>
              <a:t>[8] http://</a:t>
            </a:r>
            <a:r>
              <a:rPr lang="en-US" sz="1200" dirty="0">
                <a:hlinkClick r:id="rId10"/>
              </a:rPr>
              <a:t>www.reddit.com/r/ethereum/comments/28satq/ideas_on_how_the_reputation_systems_will_work/ </a:t>
            </a:r>
          </a:p>
          <a:p>
            <a:r>
              <a:rPr lang="en-US" sz="1200" dirty="0" smtClean="0"/>
              <a:t>[9] </a:t>
            </a:r>
            <a:r>
              <a:rPr lang="en-US" sz="1200" dirty="0" smtClean="0">
                <a:hlinkClick r:id="rId11"/>
              </a:rPr>
              <a:t>http://www.slideshare.net/aatkin1971/trust-davis-final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[10] https://</a:t>
            </a:r>
            <a:r>
              <a:rPr lang="en-US" sz="1200" dirty="0">
                <a:hlinkClick r:id="rId12"/>
              </a:rPr>
              <a:t>www.youtube.com/watch?v=3iderhH6ttA </a:t>
            </a:r>
          </a:p>
          <a:p>
            <a:r>
              <a:rPr lang="en-US" sz="1200" dirty="0"/>
              <a:t>[11] </a:t>
            </a:r>
            <a:r>
              <a:rPr lang="en-US" sz="1200" dirty="0">
                <a:hlinkClick r:id="rId13"/>
              </a:rPr>
              <a:t>http://bitvote.github.io </a:t>
            </a:r>
          </a:p>
          <a:p>
            <a:r>
              <a:rPr lang="en-US" sz="1200" dirty="0"/>
              <a:t>[12] </a:t>
            </a:r>
            <a:r>
              <a:rPr lang="en-US" sz="1200" dirty="0">
                <a:hlinkClick r:id="rId14"/>
              </a:rPr>
              <a:t>https://github.com/BitVote/bitvote.github.io/wiki/1perID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[13] </a:t>
            </a:r>
            <a:r>
              <a:rPr lang="en-US" sz="1200" dirty="0">
                <a:hlinkClick r:id="rId15"/>
              </a:rPr>
              <a:t>http://www.reddit.com/r/Bitcoin/comments/29n8o0/100000_bounty_winner_announcement/ </a:t>
            </a:r>
          </a:p>
          <a:p>
            <a:r>
              <a:rPr lang="en-US" sz="1200" dirty="0"/>
              <a:t>[14] </a:t>
            </a:r>
            <a:r>
              <a:rPr lang="en-US" sz="1200" dirty="0">
                <a:hlinkClick r:id="rId16"/>
              </a:rPr>
              <a:t>https://eris.projectdouglas.org</a:t>
            </a:r>
          </a:p>
          <a:p>
            <a:r>
              <a:rPr lang="en-US" sz="1200" dirty="0"/>
              <a:t>[15] </a:t>
            </a:r>
            <a:r>
              <a:rPr lang="en-US" sz="1200" dirty="0">
                <a:hlinkClick r:id="rId17"/>
              </a:rPr>
              <a:t>https://www.youtube.com/watch?v=NxXoUtw7hqw</a:t>
            </a:r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658" y="6437357"/>
            <a:ext cx="6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source(s): </a:t>
            </a:r>
            <a:r>
              <a:rPr lang="en-US" dirty="0" smtClean="0"/>
              <a:t>[ ]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734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35858"/>
            <a:ext cx="8343619" cy="1143000"/>
          </a:xfrm>
        </p:spPr>
        <p:txBody>
          <a:bodyPr/>
          <a:lstStyle/>
          <a:p>
            <a:r>
              <a:rPr lang="en-US" dirty="0" smtClean="0"/>
              <a:t>The many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2" y="1007143"/>
            <a:ext cx="8712458" cy="94266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/>
              </a:rPr>
              <a:t>What you want vs. what you get</a:t>
            </a:r>
            <a:endParaRPr lang="en-US" sz="2000" dirty="0">
              <a:sym typeface="Wingding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58" y="6437357"/>
            <a:ext cx="6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source(s): [] 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1673638" y="3614336"/>
            <a:ext cx="1646788" cy="48745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ym typeface="Wingdings"/>
              </a:rPr>
              <a:t>Scalability</a:t>
            </a:r>
            <a:endParaRPr lang="en-US" sz="2000" dirty="0" smtClean="0">
              <a:sym typeface="Wingdings"/>
            </a:endParaRPr>
          </a:p>
        </p:txBody>
      </p:sp>
      <p:sp>
        <p:nvSpPr>
          <p:cNvPr id="7" name="Process 6"/>
          <p:cNvSpPr/>
          <p:nvPr/>
        </p:nvSpPr>
        <p:spPr>
          <a:xfrm>
            <a:off x="1673638" y="1909788"/>
            <a:ext cx="1646788" cy="48745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ym typeface="Wingdings"/>
              </a:rPr>
              <a:t>Scarcity</a:t>
            </a:r>
            <a:endParaRPr lang="en-US" sz="2000" dirty="0" smtClean="0">
              <a:sym typeface="Wingdings"/>
            </a:endParaRPr>
          </a:p>
        </p:txBody>
      </p:sp>
      <p:sp>
        <p:nvSpPr>
          <p:cNvPr id="8" name="Process 7"/>
          <p:cNvSpPr/>
          <p:nvPr/>
        </p:nvSpPr>
        <p:spPr>
          <a:xfrm>
            <a:off x="1673638" y="2742055"/>
            <a:ext cx="1849728" cy="48745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ym typeface="Wingdings"/>
              </a:rPr>
              <a:t>Consensus</a:t>
            </a:r>
            <a:endParaRPr lang="en-US" sz="2000" dirty="0" smtClean="0">
              <a:sym typeface="Wingdings"/>
            </a:endParaRPr>
          </a:p>
        </p:txBody>
      </p:sp>
      <p:sp>
        <p:nvSpPr>
          <p:cNvPr id="9" name="Process 8"/>
          <p:cNvSpPr/>
          <p:nvPr/>
        </p:nvSpPr>
        <p:spPr>
          <a:xfrm>
            <a:off x="6812288" y="2742055"/>
            <a:ext cx="2067824" cy="48745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ym typeface="Wingdings"/>
              </a:rPr>
              <a:t>Centralization</a:t>
            </a:r>
            <a:endParaRPr lang="en-US" sz="2000" dirty="0" smtClean="0">
              <a:sym typeface="Wingdings"/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4567182" y="2742055"/>
            <a:ext cx="2067824" cy="48745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ym typeface="Wingdings"/>
              </a:rPr>
              <a:t>Specialization</a:t>
            </a:r>
            <a:endParaRPr lang="en-US" sz="2000" dirty="0" smtClean="0">
              <a:sym typeface="Wingdings"/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4567181" y="1909788"/>
            <a:ext cx="2245107" cy="48745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ym typeface="Wingdings"/>
              </a:rPr>
              <a:t>Waste of Res.</a:t>
            </a:r>
            <a:endParaRPr lang="en-US" sz="2000" dirty="0" smtClean="0">
              <a:sym typeface="Wingdings"/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4567181" y="3614336"/>
            <a:ext cx="2067824" cy="48745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ym typeface="Wingdings"/>
              </a:rPr>
              <a:t>Bloat</a:t>
            </a:r>
            <a:endParaRPr lang="en-US" sz="2000" dirty="0" smtClean="0">
              <a:sym typeface="Wingdings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246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35858"/>
            <a:ext cx="8343619" cy="1143000"/>
          </a:xfrm>
        </p:spPr>
        <p:txBody>
          <a:bodyPr/>
          <a:lstStyle/>
          <a:p>
            <a:r>
              <a:rPr lang="en-US" dirty="0" smtClean="0"/>
              <a:t>Reputation = Valuable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58" y="6437357"/>
            <a:ext cx="6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source(s): [1, 2]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</a:t>
            </a:fld>
            <a:endParaRPr kumimoji="0"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2087" y="1244376"/>
            <a:ext cx="8483858" cy="5613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traity</a:t>
            </a:r>
            <a:endParaRPr lang="en-US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53" y="1147734"/>
            <a:ext cx="1746187" cy="87309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8657" y="1147734"/>
            <a:ext cx="8483858" cy="5716031"/>
            <a:chOff x="428657" y="1147734"/>
            <a:chExt cx="8483858" cy="57160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508" y="1147734"/>
              <a:ext cx="5313761" cy="3960390"/>
            </a:xfrm>
            <a:prstGeom prst="rect">
              <a:avLst/>
            </a:prstGeom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428657" y="1250141"/>
              <a:ext cx="8483858" cy="5613624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420624" indent="-38404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"/>
                <a:defRPr kumimoji="0"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22376" indent="-27432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56032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/>
                <a:buChar char="○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37744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9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90472" indent="-18288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100000"/>
                <a:buFont typeface="Arial"/>
                <a:buChar char="-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00784" indent="-182880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/>
                <a:buChar char="-"/>
                <a:defRPr kumimoji="0"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Arial"/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9696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/>
                <a:buChar char="▪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3172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/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576" indent="0">
                <a:buNone/>
              </a:pPr>
              <a:endParaRPr lang="en-US" dirty="0" smtClean="0"/>
            </a:p>
            <a:p>
              <a:endParaRPr lang="en-US" i="1" dirty="0"/>
            </a:p>
            <a:p>
              <a:endParaRPr lang="en-US" i="1" dirty="0" smtClean="0"/>
            </a:p>
            <a:p>
              <a:endParaRPr lang="en-US" i="1" dirty="0"/>
            </a:p>
            <a:p>
              <a:endParaRPr lang="en-US" i="1" dirty="0" smtClean="0"/>
            </a:p>
            <a:p>
              <a:endParaRPr lang="en-US" i="1" dirty="0"/>
            </a:p>
            <a:p>
              <a:endParaRPr lang="en-US" i="1" dirty="0" smtClean="0"/>
            </a:p>
            <a:p>
              <a:r>
                <a:rPr lang="en-US" sz="2400" dirty="0" smtClean="0"/>
                <a:t>Aggregates social media profile Reps</a:t>
              </a:r>
            </a:p>
            <a:p>
              <a:r>
                <a:rPr lang="en-US" sz="2400" dirty="0" smtClean="0"/>
                <a:t>Received $4.7M funding</a:t>
              </a:r>
            </a:p>
            <a:p>
              <a:r>
                <a:rPr lang="en-US" sz="2400" dirty="0" smtClean="0"/>
                <a:t>Several methods for ID proof (passport, </a:t>
              </a:r>
              <a:r>
                <a:rPr lang="en-US" sz="2400" dirty="0" err="1" smtClean="0"/>
                <a:t>fb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algo</a:t>
              </a:r>
              <a:r>
                <a:rPr lang="en-US" sz="2400" dirty="0" smtClean="0"/>
                <a:t> fraud 							detection)</a:t>
              </a:r>
              <a:endParaRPr lang="en-US" sz="2400" dirty="0"/>
            </a:p>
            <a:p>
              <a:endParaRPr lang="en-US" i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1929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35858"/>
            <a:ext cx="8343619" cy="1143000"/>
          </a:xfrm>
        </p:spPr>
        <p:txBody>
          <a:bodyPr/>
          <a:lstStyle/>
          <a:p>
            <a:r>
              <a:rPr lang="en-US" dirty="0" smtClean="0"/>
              <a:t>Reputation = </a:t>
            </a:r>
            <a:r>
              <a:rPr lang="en-US" dirty="0" smtClean="0"/>
              <a:t>Valuable …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15" y="2567872"/>
            <a:ext cx="9167679" cy="514954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36576" indent="0">
              <a:buNone/>
            </a:pPr>
            <a:endParaRPr lang="en-US" sz="2400" dirty="0" smtClean="0"/>
          </a:p>
          <a:p>
            <a:r>
              <a:rPr lang="en-US" sz="2400" dirty="0" smtClean="0"/>
              <a:t>Reputation … </a:t>
            </a:r>
          </a:p>
          <a:p>
            <a:pPr lvl="1"/>
            <a:r>
              <a:rPr lang="en-US" sz="2000" dirty="0" smtClean="0"/>
              <a:t>is context </a:t>
            </a:r>
            <a:r>
              <a:rPr lang="en-US" sz="2000" dirty="0" smtClean="0"/>
              <a:t>dependent: </a:t>
            </a:r>
            <a:r>
              <a:rPr lang="en-US" sz="2000" i="1" dirty="0" smtClean="0"/>
              <a:t>from whom, for what</a:t>
            </a:r>
            <a:r>
              <a:rPr lang="en-US" sz="2000" i="1" dirty="0" smtClean="0"/>
              <a:t>?</a:t>
            </a:r>
          </a:p>
          <a:p>
            <a:pPr lvl="1"/>
            <a:r>
              <a:rPr lang="en-US" sz="2000" dirty="0" smtClean="0"/>
              <a:t>substitutes collateral (i.e. </a:t>
            </a:r>
            <a:r>
              <a:rPr lang="en-US" sz="2000" dirty="0" err="1" smtClean="0"/>
              <a:t>smthg</a:t>
            </a:r>
            <a:r>
              <a:rPr lang="en-US" sz="2000" dirty="0" smtClean="0"/>
              <a:t>. </a:t>
            </a:r>
            <a:r>
              <a:rPr lang="en-US" sz="2000" dirty="0" smtClean="0"/>
              <a:t>of widely accepted value put on stake)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658" y="6437357"/>
            <a:ext cx="6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source(s): </a:t>
            </a:r>
            <a:r>
              <a:rPr lang="en-US" dirty="0" smtClean="0"/>
              <a:t>[ ]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19799" y="1204816"/>
            <a:ext cx="5131276" cy="40156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(cheaper) Bank loan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i="1" dirty="0" smtClean="0"/>
              <a:t>Generate higher sales</a:t>
            </a:r>
          </a:p>
          <a:p>
            <a:endParaRPr lang="en-US" i="1" dirty="0"/>
          </a:p>
          <a:p>
            <a:r>
              <a:rPr lang="en-US" i="1" dirty="0" smtClean="0"/>
              <a:t>Travel cheaper and better</a:t>
            </a:r>
          </a:p>
          <a:p>
            <a:endParaRPr lang="en-US" i="1" dirty="0"/>
          </a:p>
          <a:p>
            <a:r>
              <a:rPr lang="en-US" i="1" dirty="0" smtClean="0"/>
              <a:t>Get a job</a:t>
            </a:r>
            <a:endParaRPr lang="en-US" i="1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205825" y="984001"/>
            <a:ext cx="4152024" cy="1153757"/>
            <a:chOff x="205825" y="984001"/>
            <a:chExt cx="4152024" cy="115375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257242" y="1528088"/>
              <a:ext cx="3100607" cy="37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5825" y="984001"/>
              <a:ext cx="1548391" cy="1153757"/>
            </a:xfrm>
            <a:prstGeom prst="rect">
              <a:avLst/>
            </a:prstGeom>
          </p:spPr>
        </p:pic>
        <p:sp>
          <p:nvSpPr>
            <p:cNvPr id="12" name="Process 11"/>
            <p:cNvSpPr/>
            <p:nvPr/>
          </p:nvSpPr>
          <p:spPr>
            <a:xfrm>
              <a:off x="2017275" y="1204816"/>
              <a:ext cx="1917475" cy="676006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/>
                <a:t>- Reliable Job</a:t>
              </a:r>
            </a:p>
            <a:p>
              <a:r>
                <a:rPr lang="en-US" sz="2000" dirty="0" smtClean="0"/>
                <a:t>- Credit History</a:t>
              </a:r>
              <a:endParaRPr lang="en-US" sz="2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5825" y="2268870"/>
            <a:ext cx="4147532" cy="676006"/>
            <a:chOff x="205825" y="2268870"/>
            <a:chExt cx="4147532" cy="67600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252750" y="2633467"/>
              <a:ext cx="3100607" cy="34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8467" t="23012" r="8238" b="26296"/>
            <a:stretch/>
          </p:blipFill>
          <p:spPr>
            <a:xfrm>
              <a:off x="205825" y="2294426"/>
              <a:ext cx="1436955" cy="646671"/>
            </a:xfrm>
            <a:prstGeom prst="rect">
              <a:avLst/>
            </a:prstGeom>
          </p:spPr>
        </p:pic>
        <p:sp>
          <p:nvSpPr>
            <p:cNvPr id="13" name="Process 12"/>
            <p:cNvSpPr/>
            <p:nvPr/>
          </p:nvSpPr>
          <p:spPr>
            <a:xfrm>
              <a:off x="2017276" y="2268870"/>
              <a:ext cx="1917474" cy="676006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/>
                <a:t>Customer rating</a:t>
              </a:r>
              <a:endParaRPr lang="en-US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5825" y="3300404"/>
            <a:ext cx="4147532" cy="827514"/>
            <a:chOff x="205825" y="3300404"/>
            <a:chExt cx="4147532" cy="82751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252750" y="3710851"/>
              <a:ext cx="3100607" cy="34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14253" t="10285" r="13139" b="50583"/>
            <a:stretch/>
          </p:blipFill>
          <p:spPr>
            <a:xfrm>
              <a:off x="205825" y="3300404"/>
              <a:ext cx="1535424" cy="827514"/>
            </a:xfrm>
            <a:prstGeom prst="rect">
              <a:avLst/>
            </a:prstGeom>
          </p:spPr>
        </p:pic>
        <p:sp>
          <p:nvSpPr>
            <p:cNvPr id="16" name="Process 15"/>
            <p:cNvSpPr/>
            <p:nvPr/>
          </p:nvSpPr>
          <p:spPr>
            <a:xfrm>
              <a:off x="2017275" y="3387673"/>
              <a:ext cx="1917474" cy="676006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/>
                <a:t>Peer rating</a:t>
              </a:r>
              <a:endParaRPr lang="en-US" sz="2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5825" y="4409834"/>
            <a:ext cx="4147532" cy="676006"/>
            <a:chOff x="205825" y="4409834"/>
            <a:chExt cx="4147532" cy="67600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252750" y="4802042"/>
              <a:ext cx="3100607" cy="34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825" y="4543235"/>
              <a:ext cx="1535424" cy="433735"/>
            </a:xfrm>
            <a:prstGeom prst="rect">
              <a:avLst/>
            </a:prstGeom>
          </p:spPr>
        </p:pic>
        <p:sp>
          <p:nvSpPr>
            <p:cNvPr id="18" name="Process 17"/>
            <p:cNvSpPr/>
            <p:nvPr/>
          </p:nvSpPr>
          <p:spPr>
            <a:xfrm>
              <a:off x="2017276" y="4409834"/>
              <a:ext cx="1917474" cy="676006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/>
                <a:t>Skill endorsements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3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35858"/>
            <a:ext cx="8343619" cy="1143000"/>
          </a:xfrm>
        </p:spPr>
        <p:txBody>
          <a:bodyPr/>
          <a:lstStyle/>
          <a:p>
            <a:r>
              <a:rPr lang="en-US" dirty="0" smtClean="0"/>
              <a:t>Preconditions to make it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58" y="6437357"/>
            <a:ext cx="6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source(s): </a:t>
            </a:r>
            <a:r>
              <a:rPr lang="en-US" dirty="0" smtClean="0"/>
              <a:t>[3, 4]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1542" y="899234"/>
            <a:ext cx="8483858" cy="56194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Value &gt; Cost of Deviation</a:t>
            </a:r>
          </a:p>
          <a:p>
            <a:pPr lvl="1"/>
            <a:r>
              <a:rPr lang="en-US" dirty="0" smtClean="0"/>
              <a:t>Financial Scams a la </a:t>
            </a:r>
            <a:r>
              <a:rPr lang="en-US" dirty="0" err="1" smtClean="0"/>
              <a:t>Madoff</a:t>
            </a:r>
            <a:r>
              <a:rPr lang="en-US" dirty="0" smtClean="0"/>
              <a:t> / </a:t>
            </a:r>
            <a:r>
              <a:rPr lang="en-US" dirty="0" err="1" smtClean="0"/>
              <a:t>Parmalat</a:t>
            </a:r>
            <a:r>
              <a:rPr lang="en-US" dirty="0" smtClean="0"/>
              <a:t> / Enron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Money undermines (&amp; enables!)</a:t>
            </a:r>
          </a:p>
          <a:p>
            <a:pPr lvl="1"/>
            <a:r>
              <a:rPr lang="en-US" dirty="0" smtClean="0"/>
              <a:t>paid reviews</a:t>
            </a:r>
          </a:p>
          <a:p>
            <a:pPr lvl="1"/>
            <a:r>
              <a:rPr lang="en-US" dirty="0" smtClean="0"/>
              <a:t>+ … substitute </a:t>
            </a:r>
          </a:p>
          <a:p>
            <a:pPr lvl="1"/>
            <a:endParaRPr lang="en-US" dirty="0"/>
          </a:p>
          <a:p>
            <a:r>
              <a:rPr lang="en-US" dirty="0" smtClean="0"/>
              <a:t>Collusion (of </a:t>
            </a:r>
            <a:r>
              <a:rPr lang="en-US" dirty="0" err="1" smtClean="0"/>
              <a:t>sybils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Reddit</a:t>
            </a:r>
            <a:r>
              <a:rPr lang="en-US" dirty="0" smtClean="0"/>
              <a:t> voting bots</a:t>
            </a:r>
          </a:p>
          <a:p>
            <a:pPr lvl="1"/>
            <a:r>
              <a:rPr lang="en-US" dirty="0" smtClean="0"/>
              <a:t>Twitter fake follower</a:t>
            </a:r>
          </a:p>
          <a:p>
            <a:pPr lvl="1"/>
            <a:r>
              <a:rPr lang="en-US" dirty="0" err="1" smtClean="0"/>
              <a:t>ebay</a:t>
            </a:r>
            <a:r>
              <a:rPr lang="en-US" dirty="0" smtClean="0"/>
              <a:t>:</a:t>
            </a:r>
            <a:r>
              <a:rPr lang="en-US" dirty="0" smtClean="0"/>
              <a:t> fear of retaliation induced overrating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3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199" y="1488017"/>
            <a:ext cx="8483858" cy="61814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Vlad</a:t>
            </a:r>
            <a:r>
              <a:rPr lang="en-US" dirty="0" smtClean="0"/>
              <a:t> (</a:t>
            </a:r>
            <a:r>
              <a:rPr lang="en-US" dirty="0" err="1" smtClean="0"/>
              <a:t>CryptoSwartz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Aggregate Reps </a:t>
            </a:r>
            <a:r>
              <a:rPr lang="en-US" dirty="0" smtClean="0">
                <a:sym typeface="Wingdings"/>
              </a:rPr>
              <a:t> incentive to keep one ID</a:t>
            </a:r>
          </a:p>
          <a:p>
            <a:pPr lvl="1"/>
            <a:r>
              <a:rPr lang="en-US" dirty="0" smtClean="0"/>
              <a:t>However, issuing Reps must be limited/pricey</a:t>
            </a:r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2" y="1999835"/>
            <a:ext cx="4569424" cy="3399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8" y="6437357"/>
            <a:ext cx="6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source(s): </a:t>
            </a:r>
            <a:r>
              <a:rPr lang="en-US" dirty="0" smtClean="0"/>
              <a:t>[5, 6]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199" y="-342949"/>
            <a:ext cx="8343619" cy="199963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Solution</a:t>
            </a:r>
            <a:r>
              <a:rPr lang="en-US" i="1" dirty="0" err="1" smtClean="0"/>
              <a:t>spaces</a:t>
            </a:r>
            <a:r>
              <a:rPr lang="en-US" i="1" dirty="0" smtClean="0"/>
              <a:t> </a:t>
            </a:r>
            <a:r>
              <a:rPr lang="en-US" dirty="0" smtClean="0"/>
              <a:t>to make it work</a:t>
            </a:r>
            <a:br>
              <a:rPr lang="en-US" dirty="0" smtClean="0"/>
            </a:br>
            <a:r>
              <a:rPr lang="en-US" sz="3200" dirty="0" smtClean="0"/>
              <a:t>… decentralized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464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342949"/>
            <a:ext cx="8343619" cy="1999633"/>
          </a:xfrm>
        </p:spPr>
        <p:txBody>
          <a:bodyPr/>
          <a:lstStyle/>
          <a:p>
            <a:r>
              <a:rPr lang="en-US" dirty="0" err="1" smtClean="0"/>
              <a:t>Solution</a:t>
            </a:r>
            <a:r>
              <a:rPr lang="en-US" i="1" dirty="0" err="1" smtClean="0"/>
              <a:t>spaces</a:t>
            </a:r>
            <a:r>
              <a:rPr lang="en-US" i="1" dirty="0" smtClean="0"/>
              <a:t> </a:t>
            </a:r>
            <a:r>
              <a:rPr lang="en-US" dirty="0" smtClean="0"/>
              <a:t>to make it work</a:t>
            </a:r>
            <a:br>
              <a:rPr lang="en-US" dirty="0" smtClean="0"/>
            </a:br>
            <a:r>
              <a:rPr lang="en-US" sz="3200" dirty="0" smtClean="0"/>
              <a:t>… decentralized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658" y="6437357"/>
            <a:ext cx="6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source(s): </a:t>
            </a:r>
            <a:r>
              <a:rPr lang="en-US" dirty="0" smtClean="0"/>
              <a:t>[7, 8, 9]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9" y="1446606"/>
            <a:ext cx="8483858" cy="61814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TrustDavis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36576" indent="0">
              <a:buNone/>
            </a:pPr>
            <a:endParaRPr lang="en-US" dirty="0"/>
          </a:p>
          <a:p>
            <a:endParaRPr lang="en-US" dirty="0" smtClean="0"/>
          </a:p>
          <a:p>
            <a:pPr marL="44805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Reintroduce Collateral with </a:t>
            </a:r>
            <a:r>
              <a:rPr lang="en-US" i="1" dirty="0" smtClean="0"/>
              <a:t>References</a:t>
            </a:r>
          </a:p>
          <a:p>
            <a:pPr lvl="1"/>
            <a:r>
              <a:rPr lang="en-US" dirty="0" smtClean="0"/>
              <a:t>References pay in case of loss/fault/non-performance</a:t>
            </a:r>
          </a:p>
          <a:p>
            <a:pPr lvl="1"/>
            <a:r>
              <a:rPr lang="en-US" dirty="0" err="1" smtClean="0"/>
              <a:t>Ethereum</a:t>
            </a:r>
            <a:r>
              <a:rPr lang="en-US" dirty="0" smtClean="0"/>
              <a:t> contracts: easy to deploy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88" y="1446606"/>
            <a:ext cx="4551409" cy="31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342949"/>
            <a:ext cx="8343619" cy="1999633"/>
          </a:xfrm>
        </p:spPr>
        <p:txBody>
          <a:bodyPr/>
          <a:lstStyle/>
          <a:p>
            <a:r>
              <a:rPr lang="en-US" dirty="0" err="1" smtClean="0"/>
              <a:t>Solution</a:t>
            </a:r>
            <a:r>
              <a:rPr lang="en-US" i="1" dirty="0" err="1" smtClean="0"/>
              <a:t>spaces</a:t>
            </a:r>
            <a:r>
              <a:rPr lang="en-US" i="1" dirty="0" smtClean="0"/>
              <a:t> </a:t>
            </a:r>
            <a:r>
              <a:rPr lang="en-US" dirty="0" smtClean="0"/>
              <a:t>to make it work</a:t>
            </a:r>
            <a:br>
              <a:rPr lang="en-US" dirty="0" smtClean="0"/>
            </a:br>
            <a:r>
              <a:rPr lang="en-US" sz="3200" dirty="0" smtClean="0"/>
              <a:t>… decentralized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658" y="6437357"/>
            <a:ext cx="6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source(s): [</a:t>
            </a:r>
            <a:r>
              <a:rPr lang="en-US" dirty="0" smtClean="0"/>
              <a:t>10, 11, 12]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5343" y="1446606"/>
            <a:ext cx="9178599" cy="61814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BitVote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36576" indent="0">
              <a:buNone/>
            </a:pPr>
            <a:endParaRPr lang="en-US" dirty="0"/>
          </a:p>
          <a:p>
            <a:endParaRPr lang="en-US" dirty="0" smtClean="0"/>
          </a:p>
          <a:p>
            <a:pPr marL="44805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Tackles one ID, one vote problem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human task solving at a certain time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'game’</a:t>
            </a:r>
          </a:p>
          <a:p>
            <a:pPr lvl="1"/>
            <a:r>
              <a:rPr lang="en-US" dirty="0" smtClean="0"/>
              <a:t>Other idea: Physical meeting at random location 							(Jasper)</a:t>
            </a:r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296"/>
          <a:stretch/>
        </p:blipFill>
        <p:spPr>
          <a:xfrm>
            <a:off x="3561656" y="814918"/>
            <a:ext cx="5045894" cy="38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301531"/>
            <a:ext cx="8343619" cy="1458217"/>
          </a:xfrm>
        </p:spPr>
        <p:txBody>
          <a:bodyPr/>
          <a:lstStyle/>
          <a:p>
            <a:r>
              <a:rPr lang="en-US" dirty="0" smtClean="0"/>
              <a:t>The big </a:t>
            </a:r>
            <a:r>
              <a:rPr lang="en-US" dirty="0" smtClean="0"/>
              <a:t>Enabler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658" y="6437357"/>
            <a:ext cx="6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source(s): [</a:t>
            </a:r>
            <a:r>
              <a:rPr lang="en-US" dirty="0" smtClean="0"/>
              <a:t>13, 14, 15]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1543" y="839148"/>
            <a:ext cx="4245138" cy="61814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Eris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lvl="1"/>
            <a:r>
              <a:rPr lang="en-US" sz="1400" dirty="0" smtClean="0"/>
              <a:t>$10k extra reward in BTC foundation reform ($100k for Lighthouse)</a:t>
            </a:r>
            <a:endParaRPr lang="en-US" sz="1400" dirty="0"/>
          </a:p>
          <a:p>
            <a:pPr marL="36576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Decentralize everything toolkit on top of DOUG</a:t>
            </a:r>
          </a:p>
          <a:p>
            <a:pPr lvl="1"/>
            <a:r>
              <a:rPr lang="en-US" sz="1800" dirty="0" smtClean="0"/>
              <a:t>Stores Data Hashes and Relationship Data in </a:t>
            </a:r>
            <a:r>
              <a:rPr lang="en-US" sz="1800" dirty="0" err="1" smtClean="0"/>
              <a:t>Ethereum</a:t>
            </a:r>
            <a:r>
              <a:rPr lang="en-US" sz="1800" dirty="0" smtClean="0"/>
              <a:t>, rest on Torrent (C3D = Swarm Idea)</a:t>
            </a:r>
            <a:endParaRPr lang="en-US" sz="1800" dirty="0" smtClean="0"/>
          </a:p>
          <a:p>
            <a:pPr lvl="1"/>
            <a:r>
              <a:rPr lang="en-US" sz="1800" b="1" dirty="0" err="1" smtClean="0"/>
              <a:t>Reddit</a:t>
            </a:r>
            <a:r>
              <a:rPr lang="en-US" sz="1800" b="1" dirty="0" smtClean="0"/>
              <a:t> + ’liquid democracy’ </a:t>
            </a:r>
            <a:r>
              <a:rPr lang="en-US" sz="1800" dirty="0"/>
              <a:t>test </a:t>
            </a:r>
            <a:r>
              <a:rPr lang="en-US" sz="1800" dirty="0" err="1"/>
              <a:t>ÐApp</a:t>
            </a:r>
            <a:r>
              <a:rPr lang="en-US" sz="1800" dirty="0"/>
              <a:t> </a:t>
            </a:r>
            <a:r>
              <a:rPr lang="en-US" sz="1800" dirty="0" smtClean="0"/>
              <a:t>online </a:t>
            </a:r>
          </a:p>
          <a:p>
            <a:pPr lvl="1"/>
            <a:r>
              <a:rPr lang="en-US" sz="1800" dirty="0" smtClean="0"/>
              <a:t>Incredibly cool</a:t>
            </a:r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0" y="1446607"/>
            <a:ext cx="85344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951" t="7247" r="8477" b="8203"/>
          <a:stretch/>
        </p:blipFill>
        <p:spPr>
          <a:xfrm>
            <a:off x="4621460" y="1880232"/>
            <a:ext cx="4467320" cy="47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1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301531"/>
            <a:ext cx="8343619" cy="1458217"/>
          </a:xfrm>
        </p:spPr>
        <p:txBody>
          <a:bodyPr/>
          <a:lstStyle/>
          <a:p>
            <a:r>
              <a:rPr lang="en-US" dirty="0" smtClean="0"/>
              <a:t>Takeaway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658" y="6437357"/>
            <a:ext cx="6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source(s): </a:t>
            </a:r>
            <a:r>
              <a:rPr lang="en-US" dirty="0" smtClean="0"/>
              <a:t>[ ]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Alexander HIrner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1543" y="967569"/>
            <a:ext cx="8483858" cy="61814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Prevent </a:t>
            </a:r>
            <a:r>
              <a:rPr lang="en-US" sz="2400" b="1" dirty="0" err="1"/>
              <a:t>sybil</a:t>
            </a:r>
            <a:r>
              <a:rPr lang="en-US" sz="2400" b="1" dirty="0"/>
              <a:t>-attacks </a:t>
            </a:r>
            <a:r>
              <a:rPr lang="en-US" sz="2400" dirty="0"/>
              <a:t>(or make them useless)!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major factor to impede opportunistic </a:t>
            </a:r>
            <a:r>
              <a:rPr lang="en-US" sz="2400" dirty="0" smtClean="0"/>
              <a:t>behavior</a:t>
            </a:r>
          </a:p>
          <a:p>
            <a:endParaRPr lang="en-US" sz="1400" dirty="0"/>
          </a:p>
          <a:p>
            <a:pPr marL="36576" indent="0">
              <a:buNone/>
            </a:pPr>
            <a:endParaRPr lang="en-US" sz="1400" dirty="0" smtClean="0"/>
          </a:p>
          <a:p>
            <a:r>
              <a:rPr lang="en-US" sz="2400" dirty="0"/>
              <a:t>Think about making </a:t>
            </a:r>
            <a:r>
              <a:rPr lang="en-US" sz="2400" b="1" dirty="0"/>
              <a:t>ratings</a:t>
            </a:r>
            <a:r>
              <a:rPr lang="en-US" sz="2400" dirty="0"/>
              <a:t> pseudonymous to </a:t>
            </a:r>
            <a:r>
              <a:rPr lang="en-US" sz="2400" b="1" dirty="0"/>
              <a:t>alleviate </a:t>
            </a:r>
            <a:r>
              <a:rPr lang="en-US" sz="2400" b="1" dirty="0" smtClean="0"/>
              <a:t>fear </a:t>
            </a:r>
            <a:r>
              <a:rPr lang="en-US" sz="2400" b="1" dirty="0"/>
              <a:t>of retaliation </a:t>
            </a:r>
            <a:r>
              <a:rPr lang="en-US" sz="2400" dirty="0"/>
              <a:t>(reverse collusion effects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Think about how to </a:t>
            </a:r>
            <a:r>
              <a:rPr lang="en-US" sz="2400" b="1" dirty="0"/>
              <a:t>limit or 'price' issuing reputation</a:t>
            </a:r>
            <a:r>
              <a:rPr lang="en-US" sz="2400" dirty="0"/>
              <a:t>, for important stuff </a:t>
            </a:r>
            <a:r>
              <a:rPr lang="en-US" sz="2400" dirty="0" err="1"/>
              <a:t>smthg</a:t>
            </a:r>
            <a:r>
              <a:rPr lang="en-US" sz="2400" dirty="0"/>
              <a:t> has to be on </a:t>
            </a:r>
            <a:r>
              <a:rPr lang="en-US" sz="2400" dirty="0"/>
              <a:t>stake</a:t>
            </a:r>
          </a:p>
          <a:p>
            <a:endParaRPr lang="en-US" sz="2400" dirty="0"/>
          </a:p>
          <a:p>
            <a:r>
              <a:rPr lang="en-US" sz="2400" dirty="0"/>
              <a:t>Watch for clever, decentralized solutions in the future ... </a:t>
            </a:r>
            <a:r>
              <a:rPr lang="en-US" sz="2400" b="1" dirty="0"/>
              <a:t>hot topic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276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4142</TotalTime>
  <Words>795</Words>
  <Application>Microsoft Macintosh PowerPoint</Application>
  <PresentationFormat>On-screen Show (4:3)</PresentationFormat>
  <Paragraphs>162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Reputation + $ +</vt:lpstr>
      <vt:lpstr>Reputation = Valuable</vt:lpstr>
      <vt:lpstr>Reputation = Valuable … how?</vt:lpstr>
      <vt:lpstr>Preconditions to make it work</vt:lpstr>
      <vt:lpstr>PowerPoint Presentation</vt:lpstr>
      <vt:lpstr>Solutionspaces to make it work … decentralized</vt:lpstr>
      <vt:lpstr>Solutionspaces to make it work … decentralized</vt:lpstr>
      <vt:lpstr>The big Enabler</vt:lpstr>
      <vt:lpstr>Takeaway</vt:lpstr>
      <vt:lpstr>Sources</vt:lpstr>
      <vt:lpstr>The many Challenges</vt:lpstr>
    </vt:vector>
  </TitlesOfParts>
  <Company>WU Wien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Alexander Hirner</dc:creator>
  <cp:lastModifiedBy>Alexander Hirner</cp:lastModifiedBy>
  <cp:revision>68</cp:revision>
  <cp:lastPrinted>2014-06-26T21:08:51Z</cp:lastPrinted>
  <dcterms:created xsi:type="dcterms:W3CDTF">2014-04-10T16:09:09Z</dcterms:created>
  <dcterms:modified xsi:type="dcterms:W3CDTF">2014-07-13T13:44:43Z</dcterms:modified>
</cp:coreProperties>
</file>