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5" r:id="rId11"/>
    <p:sldId id="273" r:id="rId12"/>
    <p:sldId id="266" r:id="rId13"/>
    <p:sldId id="267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CCB0-D839-46FB-B8AA-EAC192105C5A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0FA5-2997-4FB5-845D-B2AA8F35E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97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8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33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7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1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44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887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71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064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8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1977A4-87EA-49FD-B845-52DCD641C962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4167F1-D3A6-4320-A1A3-583AC6F61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89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r-arduino.org/2015/01/aumentando-as-portas-digitais-do-arduino-com-o-ci-74hc595-shift-register.html" TargetMode="External"/><Relationship Id="rId13" Type="http://schemas.openxmlformats.org/officeDocument/2006/relationships/hyperlink" Target="https://www.tinkercad.com/" TargetMode="External"/><Relationship Id="rId3" Type="http://schemas.openxmlformats.org/officeDocument/2006/relationships/hyperlink" Target="https://pt.wikipedia.org/wiki/ATmega328" TargetMode="External"/><Relationship Id="rId7" Type="http://schemas.openxmlformats.org/officeDocument/2006/relationships/hyperlink" Target="https://www.dobitaobyte.com.br/como-usar-o-shift-register-74hc595" TargetMode="External"/><Relationship Id="rId12" Type="http://schemas.openxmlformats.org/officeDocument/2006/relationships/hyperlink" Target="https://www.paulotrentin.com.br/eletronica/diferenca-entre-bit-rate-e-baud-rate" TargetMode="External"/><Relationship Id="rId2" Type="http://schemas.openxmlformats.org/officeDocument/2006/relationships/hyperlink" Target="https://www.microchip.com/wwwproducts/en/ATmega3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.com/lit/ds/symlink/cd74hc595.pdf" TargetMode="External"/><Relationship Id="rId11" Type="http://schemas.openxmlformats.org/officeDocument/2006/relationships/hyperlink" Target="http://blog.baudaeletronica.com.br/conhecendo-biblioteca-liquidcrystal" TargetMode="External"/><Relationship Id="rId5" Type="http://schemas.openxmlformats.org/officeDocument/2006/relationships/hyperlink" Target="http://www.ti.com/lit/ds/symlink/sn74hc595.pdf" TargetMode="External"/><Relationship Id="rId10" Type="http://schemas.openxmlformats.org/officeDocument/2006/relationships/hyperlink" Target="https://www.arduino.cc/en/Reference/LiquidCrystalConstructor" TargetMode="External"/><Relationship Id="rId4" Type="http://schemas.openxmlformats.org/officeDocument/2006/relationships/hyperlink" Target="https://www.embarcados.com.br/arduino-mega-2560" TargetMode="External"/><Relationship Id="rId9" Type="http://schemas.openxmlformats.org/officeDocument/2006/relationships/hyperlink" Target="https://www.embarcados.com.br/modulo-de-display-lcd" TargetMode="External"/><Relationship Id="rId14" Type="http://schemas.openxmlformats.org/officeDocument/2006/relationships/hyperlink" Target="https://www.arduino.cc/en/Main/Softwar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7834C-2130-4D03-831F-A9E33B0D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29845"/>
            <a:ext cx="9144000" cy="1170062"/>
          </a:xfrm>
        </p:spPr>
        <p:txBody>
          <a:bodyPr/>
          <a:lstStyle/>
          <a:p>
            <a:pPr algn="ctr"/>
            <a:r>
              <a:rPr lang="pt-BR" dirty="0" err="1"/>
              <a:t>Wiiz</a:t>
            </a:r>
            <a:r>
              <a:rPr lang="pt-BR" dirty="0"/>
              <a:t>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BE962-8E30-46E6-8656-93F2CD62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250" y="5743850"/>
            <a:ext cx="4971495" cy="818965"/>
          </a:xfrm>
        </p:spPr>
        <p:txBody>
          <a:bodyPr>
            <a:normAutofit/>
          </a:bodyPr>
          <a:lstStyle/>
          <a:p>
            <a:pPr algn="ctr"/>
            <a:r>
              <a:rPr lang="pt-BR" sz="2000" i="1" dirty="0"/>
              <a:t>Sua casa sempre inteligente e segura.</a:t>
            </a:r>
            <a:br>
              <a:rPr lang="pt-BR" sz="2000" i="1" dirty="0"/>
            </a:br>
            <a:r>
              <a:rPr lang="en-US" sz="2000" i="1" dirty="0">
                <a:solidFill>
                  <a:srgbClr val="FFFF00"/>
                </a:solidFill>
              </a:rPr>
              <a:t>Stay safe and smart</a:t>
            </a:r>
            <a:endParaRPr lang="pt-BR" sz="2000" dirty="0">
              <a:solidFill>
                <a:srgbClr val="FFFF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E0548C-061F-4C5B-8BF5-FECC5BC6E7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12" y="1536128"/>
            <a:ext cx="3878770" cy="40581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75E73B-FD6B-43F7-8FC8-F0EC43EF03FC}"/>
              </a:ext>
            </a:extLst>
          </p:cNvPr>
          <p:cNvSpPr txBox="1"/>
          <p:nvPr/>
        </p:nvSpPr>
        <p:spPr>
          <a:xfrm>
            <a:off x="97653" y="6378149"/>
            <a:ext cx="3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Desenvolvimento: 	</a:t>
            </a:r>
            <a:r>
              <a:rPr lang="pt-BR" dirty="0">
                <a:solidFill>
                  <a:srgbClr val="FFFF00"/>
                </a:solidFill>
              </a:rPr>
              <a:t>Danilo Dutra</a:t>
            </a:r>
          </a:p>
        </p:txBody>
      </p:sp>
      <p:pic>
        <p:nvPicPr>
          <p:cNvPr id="9" name="03 Piano Sonata in A Major K331 - Alla Turca, Allegretto">
            <a:hlinkClick r:id="" action="ppaction://media"/>
            <a:extLst>
              <a:ext uri="{FF2B5EF4-FFF2-40B4-BE49-F238E27FC236}">
                <a16:creationId xmlns:a16="http://schemas.microsoft.com/office/drawing/2014/main" id="{BFC2DAA2-DB8A-4683-8DDA-A794294721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62695" y="59532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515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76" y="737897"/>
            <a:ext cx="2898648" cy="5706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907"/>
            <a:ext cx="7729728" cy="3885196"/>
          </a:xfrm>
        </p:spPr>
        <p:txBody>
          <a:bodyPr>
            <a:noAutofit/>
          </a:bodyPr>
          <a:lstStyle/>
          <a:p>
            <a:r>
              <a:rPr lang="pt-BR" sz="1800" dirty="0"/>
              <a:t>Para o bom funcionamento do equipamento e de seus componentes, é recomendado alguns cuidados, como:</a:t>
            </a:r>
          </a:p>
          <a:p>
            <a:endParaRPr lang="pt-B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recomendada ao Arduino: 5v a 12v.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máxima recomendada ao NPN: 227v (substituição por Relé em projeto físico).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Corrente máxima recomendada ao NPN: 1A (substituição por Relé em projeto físico).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máxima permitida ao </a:t>
            </a:r>
            <a:r>
              <a:rPr lang="pt-BR" sz="1800" dirty="0" err="1"/>
              <a:t>backlight</a:t>
            </a:r>
            <a:r>
              <a:rPr lang="pt-BR" sz="1800" dirty="0"/>
              <a:t> do LCD e ao Display LCD: 5v.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Corrente máxima permitida ao </a:t>
            </a:r>
            <a:r>
              <a:rPr lang="pt-BR" sz="1800" dirty="0" err="1"/>
              <a:t>backlight</a:t>
            </a:r>
            <a:r>
              <a:rPr lang="pt-BR" sz="1800" dirty="0"/>
              <a:t> do LCD: 20mAh.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máxima permitida ao Sensor de Gás </a:t>
            </a:r>
            <a:r>
              <a:rPr lang="pt-BR" sz="1800" dirty="0" err="1"/>
              <a:t>Winsen</a:t>
            </a:r>
            <a:r>
              <a:rPr lang="pt-BR" sz="1800" dirty="0"/>
              <a:t>: 5v.</a:t>
            </a:r>
          </a:p>
        </p:txBody>
      </p:sp>
    </p:spTree>
    <p:extLst>
      <p:ext uri="{BB962C8B-B14F-4D97-AF65-F5344CB8AC3E}">
        <p14:creationId xmlns:p14="http://schemas.microsoft.com/office/powerpoint/2010/main" val="2970356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76" y="737897"/>
            <a:ext cx="2898648" cy="5706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907"/>
            <a:ext cx="7729728" cy="3885196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máxima permitida ao 74HC595: -0.5v a 7v.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Corrente máxima de saída por pino 74HC595: +- 35mA.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e corrente máxima permitida ao HC-SR04 (Módulo ultrassônico): 5v e 2mA.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Tensão de consumo média e corrente máxima de entrada nos LEDs: 1.7v a 2v e 20mA.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/>
              <a:t>Montar de acordo com a esquematização e prototipação proposta. Qualquer alteração é recomendada o teste de bancada antes de aplicar fisicamente.</a:t>
            </a:r>
          </a:p>
        </p:txBody>
      </p:sp>
    </p:spTree>
    <p:extLst>
      <p:ext uri="{BB962C8B-B14F-4D97-AF65-F5344CB8AC3E}">
        <p14:creationId xmlns:p14="http://schemas.microsoft.com/office/powerpoint/2010/main" val="122480895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83" y="360398"/>
            <a:ext cx="9316434" cy="75757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Prototipação na plataforma </a:t>
            </a:r>
            <a:r>
              <a:rPr lang="pt-BR" dirty="0" err="1"/>
              <a:t>TinkerCad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092632-7354-42CC-A8F7-5051E748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129695"/>
            <a:ext cx="10747248" cy="53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530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092" y="398565"/>
            <a:ext cx="5385816" cy="68124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08596"/>
            <a:ext cx="7729728" cy="51508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Para finalizar, o </a:t>
            </a:r>
            <a:r>
              <a:rPr lang="pt-BR" sz="1800" dirty="0" err="1"/>
              <a:t>Wiiz</a:t>
            </a:r>
            <a:r>
              <a:rPr lang="pt-BR" sz="1800" dirty="0"/>
              <a:t> Home foi desenvolvido pensando em todo um esquema IOT a ser implantado a um lar comum, em que praticamente qualquer residência que construída anteriormente a chegada dessa nova possibilidade, possa ser contemplada com o dinamismo, a praticidade e facilidade em que a Internet das Coisas trás.  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Considerando a limitação de portas analógicas e digitais, e de bibliotecas personalizadas da plataforma </a:t>
            </a:r>
            <a:r>
              <a:rPr lang="pt-BR" sz="1800" dirty="0" err="1"/>
              <a:t>TinkerCad</a:t>
            </a:r>
            <a:r>
              <a:rPr lang="pt-BR" sz="1800" dirty="0"/>
              <a:t>, há inúmeras possibilidades reais para a expansão e alcance de realizações do </a:t>
            </a:r>
            <a:r>
              <a:rPr lang="pt-BR" sz="1800" dirty="0" err="1"/>
              <a:t>Wiiz</a:t>
            </a:r>
            <a:r>
              <a:rPr lang="pt-BR" sz="1800" dirty="0"/>
              <a:t> Home, como já citadas; identificação do morador, via código especifico para cada pessoa; acionamento e notificação de câmeras de segurança, via mensagens pelo smartphone, tornando câmeras comuns em câmeras inteligentes e integradas a Rede IOT; Portões automatizados para a entrada de automóveis, via frequência Rádio, acionadas por controles remotos ou acionamento a x metros de distância da casa. 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Há inúmeras possibilidades para a expansão e atualização do projeto.</a:t>
            </a:r>
          </a:p>
        </p:txBody>
      </p:sp>
    </p:spTree>
    <p:extLst>
      <p:ext uri="{BB962C8B-B14F-4D97-AF65-F5344CB8AC3E}">
        <p14:creationId xmlns:p14="http://schemas.microsoft.com/office/powerpoint/2010/main" val="276386815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495" y="425997"/>
            <a:ext cx="3493008" cy="68124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216" y="1513535"/>
            <a:ext cx="7587567" cy="4918468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ATMEGA328, Microchip. Informações Técnicas sobre. Disponível em &lt;</a:t>
            </a:r>
            <a:r>
              <a:rPr lang="pt-BR" u="sng" dirty="0">
                <a:hlinkClick r:id="rId2"/>
              </a:rPr>
              <a:t>https://www.microchip.com/</a:t>
            </a:r>
            <a:r>
              <a:rPr lang="pt-BR" u="sng" dirty="0" err="1">
                <a:hlinkClick r:id="rId2"/>
              </a:rPr>
              <a:t>wwwproducts</a:t>
            </a:r>
            <a:r>
              <a:rPr lang="pt-BR" u="sng" dirty="0">
                <a:hlinkClick r:id="rId2"/>
              </a:rPr>
              <a:t>/</a:t>
            </a:r>
            <a:r>
              <a:rPr lang="pt-BR" u="sng" dirty="0" err="1">
                <a:hlinkClick r:id="rId2"/>
              </a:rPr>
              <a:t>en</a:t>
            </a:r>
            <a:r>
              <a:rPr lang="pt-BR" u="sng" dirty="0">
                <a:hlinkClick r:id="rId2"/>
              </a:rPr>
              <a:t>/ATmega328</a:t>
            </a:r>
            <a:r>
              <a:rPr lang="pt-BR" dirty="0"/>
              <a:t>&gt;. Acesso em: 16 de abril 2020.</a:t>
            </a:r>
          </a:p>
          <a:p>
            <a:r>
              <a:rPr lang="pt-BR" dirty="0"/>
              <a:t>ATMEGA328, Wikipedia. Informações Técnicas sobre. Disponível em &lt;</a:t>
            </a:r>
            <a:r>
              <a:rPr lang="pt-BR" u="sng" dirty="0">
                <a:hlinkClick r:id="rId3"/>
              </a:rPr>
              <a:t>https://pt.wikipedia.org/wiki/ATmega328</a:t>
            </a:r>
            <a:r>
              <a:rPr lang="pt-BR" dirty="0"/>
              <a:t>&gt;. Acesso em: 16 de abril 2020.</a:t>
            </a:r>
          </a:p>
          <a:p>
            <a:r>
              <a:rPr lang="pt-BR" dirty="0"/>
              <a:t>ARDUINO MEGA 2560 R3, Embarcados. Introdução à Arduino MEGA 2560R3. Disponível em &lt;</a:t>
            </a:r>
            <a:r>
              <a:rPr lang="pt-BR" u="sng" dirty="0">
                <a:hlinkClick r:id="rId4"/>
              </a:rPr>
              <a:t>https://www.embarcados.com.br/arduino-mega-2560</a:t>
            </a:r>
            <a:r>
              <a:rPr lang="pt-BR" dirty="0"/>
              <a:t>&gt;. Acesso em: 16 de abril 2020. </a:t>
            </a:r>
          </a:p>
          <a:p>
            <a:r>
              <a:rPr lang="pt-BR" dirty="0"/>
              <a:t>ARDUINO MEGA 2560 R3, Texas </a:t>
            </a:r>
            <a:r>
              <a:rPr lang="pt-BR" dirty="0" err="1"/>
              <a:t>Instruments</a:t>
            </a:r>
            <a:r>
              <a:rPr lang="pt-BR" dirty="0"/>
              <a:t>. Datasheet do ATMEGA 2560. Disponível em &lt;</a:t>
            </a:r>
            <a:r>
              <a:rPr lang="pt-BR" u="sng" dirty="0">
                <a:hlinkClick r:id="rId5"/>
              </a:rPr>
              <a:t>http://www.ti.com/</a:t>
            </a:r>
            <a:r>
              <a:rPr lang="pt-BR" u="sng" dirty="0" err="1">
                <a:hlinkClick r:id="rId5"/>
              </a:rPr>
              <a:t>lit</a:t>
            </a:r>
            <a:r>
              <a:rPr lang="pt-BR" u="sng" dirty="0">
                <a:hlinkClick r:id="rId5"/>
              </a:rPr>
              <a:t>/</a:t>
            </a:r>
            <a:r>
              <a:rPr lang="pt-BR" u="sng" dirty="0" err="1">
                <a:hlinkClick r:id="rId5"/>
              </a:rPr>
              <a:t>ds</a:t>
            </a:r>
            <a:r>
              <a:rPr lang="pt-BR" u="sng" dirty="0">
                <a:hlinkClick r:id="rId5"/>
              </a:rPr>
              <a:t>/</a:t>
            </a:r>
            <a:r>
              <a:rPr lang="pt-BR" u="sng" dirty="0" err="1">
                <a:hlinkClick r:id="rId5"/>
              </a:rPr>
              <a:t>symlink</a:t>
            </a:r>
            <a:r>
              <a:rPr lang="pt-BR" u="sng" dirty="0">
                <a:hlinkClick r:id="rId5"/>
              </a:rPr>
              <a:t>/sn74hc595.pdf</a:t>
            </a:r>
            <a:r>
              <a:rPr lang="pt-BR" dirty="0"/>
              <a:t>&gt;. Acesso em: 17 de abril 2020. </a:t>
            </a:r>
          </a:p>
          <a:p>
            <a:r>
              <a:rPr lang="en-US" dirty="0"/>
              <a:t>SHIFT REGISTER 74HC595, Texas Instruments. </a:t>
            </a:r>
            <a:r>
              <a:rPr lang="pt-BR" dirty="0"/>
              <a:t>Datasheet do Registrador 8-bit 74HC595. Disponível em &lt;</a:t>
            </a:r>
            <a:r>
              <a:rPr lang="pt-BR" u="sng" dirty="0">
                <a:hlinkClick r:id="rId6"/>
              </a:rPr>
              <a:t>https://www.ti.com/</a:t>
            </a:r>
            <a:r>
              <a:rPr lang="pt-BR" u="sng" dirty="0" err="1">
                <a:hlinkClick r:id="rId6"/>
              </a:rPr>
              <a:t>lit</a:t>
            </a:r>
            <a:r>
              <a:rPr lang="pt-BR" u="sng" dirty="0">
                <a:hlinkClick r:id="rId6"/>
              </a:rPr>
              <a:t>/</a:t>
            </a:r>
            <a:r>
              <a:rPr lang="pt-BR" u="sng" dirty="0" err="1">
                <a:hlinkClick r:id="rId6"/>
              </a:rPr>
              <a:t>ds</a:t>
            </a:r>
            <a:r>
              <a:rPr lang="pt-BR" u="sng" dirty="0">
                <a:hlinkClick r:id="rId6"/>
              </a:rPr>
              <a:t>/</a:t>
            </a:r>
            <a:r>
              <a:rPr lang="pt-BR" u="sng" dirty="0" err="1">
                <a:hlinkClick r:id="rId6"/>
              </a:rPr>
              <a:t>symlink</a:t>
            </a:r>
            <a:r>
              <a:rPr lang="pt-BR" u="sng" dirty="0">
                <a:hlinkClick r:id="rId6"/>
              </a:rPr>
              <a:t>/cd74hc595.pdf</a:t>
            </a:r>
            <a:r>
              <a:rPr lang="pt-BR" dirty="0"/>
              <a:t>&gt;. Acesso em: 18 de abril 2020. </a:t>
            </a:r>
          </a:p>
          <a:p>
            <a:r>
              <a:rPr lang="pt-BR" dirty="0"/>
              <a:t>DO BIT AO BYTE, Como utilizar o Shift </a:t>
            </a:r>
            <a:r>
              <a:rPr lang="pt-BR" dirty="0" err="1"/>
              <a:t>Register</a:t>
            </a:r>
            <a:r>
              <a:rPr lang="pt-BR" dirty="0"/>
              <a:t> 74HC595. Disponível em &lt;</a:t>
            </a:r>
            <a:r>
              <a:rPr lang="pt-BR" u="sng" dirty="0">
                <a:hlinkClick r:id="rId7"/>
              </a:rPr>
              <a:t>https://www.dobitaobyte.com.br/como-usar-o-shift-register-74hc595</a:t>
            </a:r>
            <a:r>
              <a:rPr lang="pt-BR" dirty="0"/>
              <a:t>&gt;. Acesso em: 19 de abril 2020. </a:t>
            </a:r>
          </a:p>
          <a:p>
            <a:r>
              <a:rPr lang="pt-BR" dirty="0"/>
              <a:t>BR ARDUINO, Aumentando as portas digitais do Arduino. Disponível em &lt;</a:t>
            </a:r>
            <a:r>
              <a:rPr lang="pt-BR" u="sng" dirty="0">
                <a:hlinkClick r:id="rId8"/>
              </a:rPr>
              <a:t>https://br-arduino.org/2015/01/aumentando-as-portas-digitais-do-arduino-com-o-ci-74hc595-shift-register.html</a:t>
            </a:r>
            <a:r>
              <a:rPr lang="pt-BR" dirty="0"/>
              <a:t>&gt;. Acesso em: 19 de abril 2020. </a:t>
            </a:r>
          </a:p>
          <a:p>
            <a:r>
              <a:rPr lang="pt-BR" dirty="0"/>
              <a:t>EMBARCADOS, Entenda o funcionamento do Módulo LCD. Disponível em &lt;</a:t>
            </a:r>
            <a:r>
              <a:rPr lang="pt-BR" u="sng" dirty="0">
                <a:hlinkClick r:id="rId9"/>
              </a:rPr>
              <a:t>https://www.embarcados.com.br/modulo-de-display-</a:t>
            </a:r>
            <a:r>
              <a:rPr lang="pt-BR" u="sng" dirty="0" err="1">
                <a:hlinkClick r:id="rId9"/>
              </a:rPr>
              <a:t>lcd</a:t>
            </a:r>
            <a:r>
              <a:rPr lang="pt-BR" dirty="0"/>
              <a:t>&gt;. Acesso em: 20 de abril 2020. </a:t>
            </a:r>
          </a:p>
          <a:p>
            <a:r>
              <a:rPr lang="pt-BR" dirty="0"/>
              <a:t>ARDUINO.CC, Referencia da Biblioteca </a:t>
            </a:r>
            <a:r>
              <a:rPr lang="pt-BR" dirty="0" err="1"/>
              <a:t>LiquidCrystal</a:t>
            </a:r>
            <a:r>
              <a:rPr lang="pt-BR" dirty="0"/>
              <a:t>. Disponível em &lt;</a:t>
            </a:r>
            <a:r>
              <a:rPr lang="pt-BR" u="sng" dirty="0">
                <a:hlinkClick r:id="rId10"/>
              </a:rPr>
              <a:t>https://www.arduino.cc/</a:t>
            </a:r>
            <a:r>
              <a:rPr lang="pt-BR" u="sng" dirty="0" err="1">
                <a:hlinkClick r:id="rId10"/>
              </a:rPr>
              <a:t>en</a:t>
            </a:r>
            <a:r>
              <a:rPr lang="pt-BR" u="sng" dirty="0">
                <a:hlinkClick r:id="rId10"/>
              </a:rPr>
              <a:t>/</a:t>
            </a:r>
            <a:r>
              <a:rPr lang="pt-BR" u="sng" dirty="0" err="1">
                <a:hlinkClick r:id="rId10"/>
              </a:rPr>
              <a:t>Reference</a:t>
            </a:r>
            <a:r>
              <a:rPr lang="pt-BR" u="sng" dirty="0">
                <a:hlinkClick r:id="rId10"/>
              </a:rPr>
              <a:t>/</a:t>
            </a:r>
            <a:r>
              <a:rPr lang="pt-BR" u="sng" dirty="0" err="1">
                <a:hlinkClick r:id="rId10"/>
              </a:rPr>
              <a:t>LiquidCrystalConstructor</a:t>
            </a:r>
            <a:r>
              <a:rPr lang="pt-BR" dirty="0"/>
              <a:t>&gt;. Acesso em: 20 de abril 2020. </a:t>
            </a:r>
          </a:p>
          <a:p>
            <a:r>
              <a:rPr lang="pt-BR" dirty="0"/>
              <a:t>BAU DA ELETRONICA, Conhecendo a Biblioteca </a:t>
            </a:r>
            <a:r>
              <a:rPr lang="pt-BR" dirty="0" err="1"/>
              <a:t>LiquidCrystal</a:t>
            </a:r>
            <a:r>
              <a:rPr lang="pt-BR" dirty="0"/>
              <a:t>. Disponível em &lt;</a:t>
            </a:r>
            <a:r>
              <a:rPr lang="pt-BR" u="sng" dirty="0">
                <a:hlinkClick r:id="rId11"/>
              </a:rPr>
              <a:t>http://blog.baudaeletronica.com.br/conhecendo-biblioteca-</a:t>
            </a:r>
            <a:r>
              <a:rPr lang="pt-BR" u="sng" dirty="0" err="1">
                <a:hlinkClick r:id="rId11"/>
              </a:rPr>
              <a:t>liquidcrystal</a:t>
            </a:r>
            <a:r>
              <a:rPr lang="pt-BR" dirty="0"/>
              <a:t>&gt;. Acesso em: 21 de abril de 2020. </a:t>
            </a:r>
          </a:p>
          <a:p>
            <a:r>
              <a:rPr lang="pt-BR" dirty="0"/>
              <a:t>PAULO TRETIN, </a:t>
            </a:r>
            <a:r>
              <a:rPr lang="pt-BR" dirty="0" err="1"/>
              <a:t>Baud</a:t>
            </a:r>
            <a:r>
              <a:rPr lang="pt-BR" dirty="0"/>
              <a:t> Rate: Diferença entre Bit Rate e </a:t>
            </a:r>
            <a:r>
              <a:rPr lang="pt-BR" dirty="0" err="1"/>
              <a:t>Baud</a:t>
            </a:r>
            <a:r>
              <a:rPr lang="pt-BR" dirty="0"/>
              <a:t> Rate. Disponível em &lt;</a:t>
            </a:r>
            <a:r>
              <a:rPr lang="pt-BR" u="sng" dirty="0">
                <a:hlinkClick r:id="rId12"/>
              </a:rPr>
              <a:t>https://www.paulotrentin.com.br/</a:t>
            </a:r>
            <a:r>
              <a:rPr lang="pt-BR" u="sng" dirty="0" err="1">
                <a:hlinkClick r:id="rId12"/>
              </a:rPr>
              <a:t>eletronica</a:t>
            </a:r>
            <a:r>
              <a:rPr lang="pt-BR" u="sng" dirty="0">
                <a:hlinkClick r:id="rId12"/>
              </a:rPr>
              <a:t>/</a:t>
            </a:r>
            <a:r>
              <a:rPr lang="pt-BR" u="sng" dirty="0" err="1">
                <a:hlinkClick r:id="rId12"/>
              </a:rPr>
              <a:t>diferenca</a:t>
            </a:r>
            <a:r>
              <a:rPr lang="pt-BR" u="sng" dirty="0">
                <a:hlinkClick r:id="rId12"/>
              </a:rPr>
              <a:t>-entre-bit-rate-e-</a:t>
            </a:r>
            <a:r>
              <a:rPr lang="pt-BR" u="sng" dirty="0" err="1">
                <a:hlinkClick r:id="rId12"/>
              </a:rPr>
              <a:t>baud</a:t>
            </a:r>
            <a:r>
              <a:rPr lang="pt-BR" u="sng" dirty="0">
                <a:hlinkClick r:id="rId12"/>
              </a:rPr>
              <a:t>-rate</a:t>
            </a:r>
            <a:r>
              <a:rPr lang="pt-BR" dirty="0"/>
              <a:t>&gt;. Acesso em: 22 de abril de 2020. </a:t>
            </a:r>
          </a:p>
          <a:p>
            <a:r>
              <a:rPr lang="pt-BR" dirty="0"/>
              <a:t>AUTODESK, Plataforma </a:t>
            </a:r>
            <a:r>
              <a:rPr lang="pt-BR" dirty="0" err="1"/>
              <a:t>TinkerCad</a:t>
            </a:r>
            <a:r>
              <a:rPr lang="pt-BR" dirty="0"/>
              <a:t>. Disponível em &lt;</a:t>
            </a:r>
            <a:r>
              <a:rPr lang="pt-BR" u="sng" dirty="0">
                <a:hlinkClick r:id="rId13"/>
              </a:rPr>
              <a:t>https://www.tinkercad.com</a:t>
            </a:r>
            <a:r>
              <a:rPr lang="pt-BR" dirty="0"/>
              <a:t>&gt;. Acesso em: 14 de abril 2020. </a:t>
            </a:r>
          </a:p>
          <a:p>
            <a:r>
              <a:rPr lang="pt-BR" dirty="0"/>
              <a:t>ARDUINO.CC, IDE de Arduino. Disponível em &lt;</a:t>
            </a:r>
            <a:r>
              <a:rPr lang="pt-BR" u="sng" dirty="0">
                <a:hlinkClick r:id="rId14"/>
              </a:rPr>
              <a:t>https://www.arduino.cc/</a:t>
            </a:r>
            <a:r>
              <a:rPr lang="pt-BR" u="sng" dirty="0" err="1">
                <a:hlinkClick r:id="rId14"/>
              </a:rPr>
              <a:t>en</a:t>
            </a:r>
            <a:r>
              <a:rPr lang="pt-BR" u="sng" dirty="0">
                <a:hlinkClick r:id="rId14"/>
              </a:rPr>
              <a:t>/</a:t>
            </a:r>
            <a:r>
              <a:rPr lang="pt-BR" u="sng" dirty="0" err="1">
                <a:hlinkClick r:id="rId14"/>
              </a:rPr>
              <a:t>Main</a:t>
            </a:r>
            <a:r>
              <a:rPr lang="pt-BR" u="sng" dirty="0">
                <a:hlinkClick r:id="rId14"/>
              </a:rPr>
              <a:t>/Software</a:t>
            </a:r>
            <a:r>
              <a:rPr lang="pt-BR" dirty="0"/>
              <a:t>&gt;. Acesso em: 30 de abril 2020.</a:t>
            </a:r>
          </a:p>
        </p:txBody>
      </p:sp>
    </p:spTree>
    <p:extLst>
      <p:ext uri="{BB962C8B-B14F-4D97-AF65-F5344CB8AC3E}">
        <p14:creationId xmlns:p14="http://schemas.microsoft.com/office/powerpoint/2010/main" val="429215504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2A6FD8-1192-486C-9295-FBBB908C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5" y="1587770"/>
            <a:ext cx="4323809" cy="45238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F658CF-EA37-47A0-8AC7-A9F8E365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76" y="746421"/>
            <a:ext cx="7699248" cy="80467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dirty="0"/>
              <a:t>Obrigado por assistir!</a:t>
            </a:r>
          </a:p>
        </p:txBody>
      </p:sp>
    </p:spTree>
    <p:extLst>
      <p:ext uri="{BB962C8B-B14F-4D97-AF65-F5344CB8AC3E}">
        <p14:creationId xmlns:p14="http://schemas.microsoft.com/office/powerpoint/2010/main" val="225432789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6917-46A3-4F94-A907-D521543A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96" y="443223"/>
            <a:ext cx="2578608" cy="6865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Prefácio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5C0DB-5A64-4B7C-9B8F-A438AD79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6334"/>
            <a:ext cx="7729728" cy="45984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Em uma era digital, onde todos e tudo estão quase sempre acessíveis, conectar dispositivos e torna-los “inteligentes” e mais dinâmicos é quase uma obrigação, ou tornar-se obsoleto ao longo dos tempos.</a:t>
            </a:r>
            <a:br>
              <a:rPr lang="pt-BR" sz="1800" dirty="0"/>
            </a:b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Pensando nisso, o </a:t>
            </a:r>
            <a:r>
              <a:rPr lang="pt-BR" sz="1800" dirty="0" err="1"/>
              <a:t>Wiiz</a:t>
            </a:r>
            <a:r>
              <a:rPr lang="pt-BR" sz="1800" dirty="0"/>
              <a:t> Home foi estudado e desenvolvido, para tornar tarefas corriqueiras e diárias, em algo totalmente prático, dinâmico e automatizado.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800" dirty="0"/>
            </a:br>
            <a:r>
              <a:rPr lang="pt-BR" sz="1800" dirty="0"/>
              <a:t>Sua versão 1.0 do sistema, traz automações em tarefas mais comuns utilizadas no dia a dia de um lar brasileiro; acender e desligar um interruptor, cozinhar, estacionar um automóvel e etc.</a:t>
            </a:r>
          </a:p>
          <a:p>
            <a:pPr>
              <a:lnSpc>
                <a:spcPct val="10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7720103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0" y="478464"/>
            <a:ext cx="5852160" cy="5214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Descrição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8052"/>
            <a:ext cx="7729728" cy="41014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É fato que tempo é dinheiro, e que tempo perdido não se recupera mais. Pensando nisso, foi desenvolvido este projeto, utilizando-se de eletrônica embarcada, analógica e digital para resolver os seguintes problemas: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/>
              <a:t> </a:t>
            </a:r>
            <a:endParaRPr lang="pt-BR" sz="1800" dirty="0"/>
          </a:p>
          <a:p>
            <a:pPr lvl="0">
              <a:lnSpc>
                <a:spcPct val="100000"/>
              </a:lnSpc>
            </a:pPr>
            <a:r>
              <a:rPr lang="pt-BR" sz="1800" dirty="0"/>
              <a:t>Prevenção de incêndios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Economia de energia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Economia no uso do tempo pessoal</a:t>
            </a:r>
          </a:p>
          <a:p>
            <a:pPr lvl="0">
              <a:lnSpc>
                <a:spcPct val="100000"/>
              </a:lnSpc>
            </a:pPr>
            <a:r>
              <a:rPr lang="pt-BR" sz="1800" dirty="0"/>
              <a:t>Digitalização de informações analógicas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/>
              <a:t>O </a:t>
            </a:r>
            <a:r>
              <a:rPr lang="pt-BR" sz="1800" dirty="0" err="1"/>
              <a:t>Wiiz</a:t>
            </a:r>
            <a:r>
              <a:rPr lang="pt-BR" sz="1800" dirty="0"/>
              <a:t> Home é indicado para o uso residencial.</a:t>
            </a:r>
            <a:br>
              <a:rPr lang="pt-BR" sz="1800" dirty="0"/>
            </a:b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4566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E2EA43-A5BC-43B0-B328-4F1FFA94D8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6" y="1057316"/>
            <a:ext cx="4567620" cy="536177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FF297FA-2836-4D2D-80BB-8C1BA87B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694" y="438912"/>
            <a:ext cx="4826612" cy="5214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Aplicações Práticas</a:t>
            </a:r>
          </a:p>
        </p:txBody>
      </p:sp>
    </p:spTree>
    <p:extLst>
      <p:ext uri="{BB962C8B-B14F-4D97-AF65-F5344CB8AC3E}">
        <p14:creationId xmlns:p14="http://schemas.microsoft.com/office/powerpoint/2010/main" val="276174598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8867"/>
            <a:ext cx="7729728" cy="58063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Próximas possíveis atualizações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6270"/>
            <a:ext cx="7729728" cy="4872863"/>
          </a:xfrm>
        </p:spPr>
        <p:txBody>
          <a:bodyPr>
            <a:noAutofit/>
          </a:bodyPr>
          <a:lstStyle/>
          <a:p>
            <a:pPr marL="228600" lvl="1" indent="0">
              <a:lnSpc>
                <a:spcPct val="170000"/>
              </a:lnSpc>
              <a:buNone/>
            </a:pPr>
            <a:r>
              <a:rPr lang="pt-BR" sz="1800" dirty="0"/>
              <a:t>Existe uma gama de possibilidade para expansão de áreas neste: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Tranca inteligente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Identificação pessoal de cada morador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Câmeras automáticas com ativação por movimento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Identificação de visitantes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Sensor de “invasão” de pets (avisa quando o pet entra nos domínios da casa)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800" dirty="0"/>
              <a:t>Alarmes de afazeres domésticos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/>
              <a:t>São inúmeras as possibilidades que podem ser incluídas no projeto, tudo depende da necessidade de casa residência.</a:t>
            </a:r>
          </a:p>
        </p:txBody>
      </p:sp>
    </p:spTree>
    <p:extLst>
      <p:ext uri="{BB962C8B-B14F-4D97-AF65-F5344CB8AC3E}">
        <p14:creationId xmlns:p14="http://schemas.microsoft.com/office/powerpoint/2010/main" val="239096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83" y="488272"/>
            <a:ext cx="4984033" cy="47939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Diagrama de Blocos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E278A2-9DAF-41C3-9F89-A0F7A04D1CA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8467"/>
          <a:stretch/>
        </p:blipFill>
        <p:spPr bwMode="auto">
          <a:xfrm>
            <a:off x="3758183" y="1113262"/>
            <a:ext cx="4546875" cy="5256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94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4180"/>
            <a:ext cx="7729729" cy="757576"/>
          </a:xfrm>
        </p:spPr>
        <p:txBody>
          <a:bodyPr>
            <a:noAutofit/>
          </a:bodyPr>
          <a:lstStyle/>
          <a:p>
            <a:pPr lvl="1" algn="ctr"/>
            <a:r>
              <a:rPr lang="pt-BR" sz="4900" kern="1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2784"/>
            <a:ext cx="7729728" cy="48910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sz="1800" b="1" dirty="0"/>
              <a:t>Plataforma: </a:t>
            </a:r>
            <a:endParaRPr lang="pt-BR" sz="1800" dirty="0"/>
          </a:p>
          <a:p>
            <a:pPr>
              <a:lnSpc>
                <a:spcPct val="160000"/>
              </a:lnSpc>
            </a:pPr>
            <a:r>
              <a:rPr lang="pt-BR" sz="1800" dirty="0"/>
              <a:t>Todo o projeto foi idealizado inicialmente para ser aplicado fisicamente, porém foi construído e testado na plataforma da Autodesk, </a:t>
            </a:r>
            <a:r>
              <a:rPr lang="pt-BR" sz="1800" dirty="0" err="1"/>
              <a:t>TinkerCad</a:t>
            </a:r>
            <a:r>
              <a:rPr lang="pt-BR" sz="1800" dirty="0"/>
              <a:t>. </a:t>
            </a:r>
          </a:p>
          <a:p>
            <a:pPr>
              <a:lnSpc>
                <a:spcPct val="160000"/>
              </a:lnSpc>
            </a:pPr>
            <a:r>
              <a:rPr lang="pt-BR" sz="1800" dirty="0"/>
              <a:t>O </a:t>
            </a:r>
            <a:r>
              <a:rPr lang="pt-BR" sz="1800" dirty="0" err="1"/>
              <a:t>TinkerCad</a:t>
            </a:r>
            <a:r>
              <a:rPr lang="pt-BR" sz="1800" dirty="0"/>
              <a:t> é uma plataforma online de simulação de modelagem 3D, que dentro dela, existe a possibilidade de simulação de Arduino.</a:t>
            </a:r>
          </a:p>
          <a:p>
            <a:pPr>
              <a:lnSpc>
                <a:spcPct val="160000"/>
              </a:lnSpc>
            </a:pPr>
            <a:r>
              <a:rPr lang="pt-BR" sz="1800" b="1" dirty="0"/>
              <a:t>Linguagem:</a:t>
            </a:r>
            <a:endParaRPr lang="pt-BR" sz="1800" dirty="0"/>
          </a:p>
          <a:p>
            <a:pPr>
              <a:lnSpc>
                <a:spcPct val="160000"/>
              </a:lnSpc>
            </a:pPr>
            <a:r>
              <a:rPr lang="pt-BR" sz="1800" dirty="0"/>
              <a:t>A linguagem utilizada para a programação do equipamento é C ++.</a:t>
            </a:r>
          </a:p>
          <a:p>
            <a:pPr>
              <a:lnSpc>
                <a:spcPct val="160000"/>
              </a:lnSpc>
            </a:pPr>
            <a:r>
              <a:rPr lang="pt-BR" sz="1800" dirty="0"/>
              <a:t>O paradigma utilizado é o estrutural, para que o Arduino possa ler constantemente e de forma linear o código.</a:t>
            </a:r>
          </a:p>
        </p:txBody>
      </p:sp>
    </p:spTree>
    <p:extLst>
      <p:ext uri="{BB962C8B-B14F-4D97-AF65-F5344CB8AC3E}">
        <p14:creationId xmlns:p14="http://schemas.microsoft.com/office/powerpoint/2010/main" val="262083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488" y="600344"/>
            <a:ext cx="3621024" cy="623372"/>
          </a:xfrm>
        </p:spPr>
        <p:txBody>
          <a:bodyPr>
            <a:noAutofit/>
          </a:bodyPr>
          <a:lstStyle/>
          <a:p>
            <a:pPr lvl="1" algn="ctr"/>
            <a:r>
              <a:rPr lang="pt-BR" sz="4900" kern="1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Fase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84"/>
            <a:ext cx="7729728" cy="39201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800" dirty="0"/>
              <a:t>Testes foram feitos em todos os sensores, para assim adequar ao número exato ou mais próximo possível de desejado, sempre podendo ser reajustado para se adequar a futuros usuários.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Por exemplo, no Sensor de Gás foi ajustado através do método </a:t>
            </a:r>
            <a:r>
              <a:rPr lang="pt-BR" sz="1800" b="1" dirty="0"/>
              <a:t>“</a:t>
            </a:r>
            <a:r>
              <a:rPr lang="pt-BR" sz="1800" b="1" dirty="0" err="1"/>
              <a:t>map</a:t>
            </a:r>
            <a:r>
              <a:rPr lang="pt-BR" sz="1800" b="1" dirty="0"/>
              <a:t>”, </a:t>
            </a:r>
            <a:r>
              <a:rPr lang="pt-BR" sz="1800" dirty="0"/>
              <a:t>o valor inicial, e o valor final, reajustado para medir de 0 a 100, totalizando um nível de 0% a 100%, sendo 0 totalmente sem fumaça, e 100 repleto de fumaça. 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Os níveis de estabilidade e de limites foram ajustados também, sendo que abaixo de 30% de fumaça, estará em um nível aceitável, entre 30% e abaixo de 60%, estará em um nível de alerta, e acima de 60% estará em nível de perigo, acionando o </a:t>
            </a:r>
            <a:r>
              <a:rPr lang="pt-BR" sz="1800" dirty="0" err="1"/>
              <a:t>Buzzer</a:t>
            </a:r>
            <a:r>
              <a:rPr lang="pt-BR" sz="1800" dirty="0"/>
              <a:t> sonoro. </a:t>
            </a:r>
          </a:p>
        </p:txBody>
      </p:sp>
    </p:spTree>
    <p:extLst>
      <p:ext uri="{BB962C8B-B14F-4D97-AF65-F5344CB8AC3E}">
        <p14:creationId xmlns:p14="http://schemas.microsoft.com/office/powerpoint/2010/main" val="36696518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95CB-B91D-47B2-8A97-00730BA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488" y="600344"/>
            <a:ext cx="3621024" cy="623372"/>
          </a:xfrm>
        </p:spPr>
        <p:txBody>
          <a:bodyPr>
            <a:noAutofit/>
          </a:bodyPr>
          <a:lstStyle/>
          <a:p>
            <a:pPr lvl="1" algn="ctr"/>
            <a:r>
              <a:rPr lang="pt-BR" sz="4900" kern="1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Fase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B2191-E236-4784-A8B2-FC07B7F1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84"/>
            <a:ext cx="7729728" cy="39201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1800" dirty="0"/>
              <a:t>No </a:t>
            </a:r>
            <a:r>
              <a:rPr lang="pt-BR" sz="1800" dirty="0" err="1"/>
              <a:t>Fotorresistor</a:t>
            </a:r>
            <a:r>
              <a:rPr lang="pt-BR" sz="1800" dirty="0"/>
              <a:t> foi ajustado também com a função </a:t>
            </a:r>
            <a:r>
              <a:rPr lang="pt-BR" sz="1800" dirty="0" err="1"/>
              <a:t>map</a:t>
            </a:r>
            <a:r>
              <a:rPr lang="pt-BR" sz="1800" dirty="0"/>
              <a:t>, para que o LDR entenda como 0% totalmente claro e 100% totalmente escuro.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Sendo assim, a Lâmpada somente acenderá se o LDR atingir um nível de leitura ajustado como um nível de claridade baixo, podendo também ser ajustado facilmente. 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O sensor Ultrassônico também ajustado e aplicado uma fórmula matemática para conversão dos dados em centímetros:	</a:t>
            </a:r>
          </a:p>
          <a:p>
            <a:pPr>
              <a:lnSpc>
                <a:spcPct val="120000"/>
              </a:lnSpc>
            </a:pPr>
            <a:r>
              <a:rPr lang="pt-BR" sz="1800" dirty="0"/>
              <a:t>O sensor faz a leitura de pulso e converte e guarda em uma variável do tipo inteiro:</a:t>
            </a:r>
          </a:p>
          <a:p>
            <a:pPr>
              <a:lnSpc>
                <a:spcPct val="120000"/>
              </a:lnSpc>
            </a:pPr>
            <a:r>
              <a:rPr lang="pt-BR" sz="1800" i="1" dirty="0"/>
              <a:t>distancia = </a:t>
            </a:r>
            <a:r>
              <a:rPr lang="pt-BR" sz="1800" i="1" dirty="0" err="1"/>
              <a:t>pulseIn</a:t>
            </a:r>
            <a:r>
              <a:rPr lang="pt-BR" sz="1800" i="1" dirty="0"/>
              <a:t>(</a:t>
            </a:r>
            <a:r>
              <a:rPr lang="pt-BR" sz="1800" i="1" dirty="0" err="1"/>
              <a:t>echo</a:t>
            </a:r>
            <a:r>
              <a:rPr lang="pt-BR" sz="1800" i="1" dirty="0"/>
              <a:t>, 1);</a:t>
            </a:r>
            <a:endParaRPr lang="pt-BR" sz="1800" dirty="0"/>
          </a:p>
          <a:p>
            <a:pPr>
              <a:lnSpc>
                <a:spcPct val="120000"/>
              </a:lnSpc>
            </a:pPr>
            <a:r>
              <a:rPr lang="pt-BR" sz="1800" i="1" dirty="0"/>
              <a:t>distancia /= 58;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86354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tropolitano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2.xml><?xml version="1.0" encoding="utf-8"?>
<a:themeOverride xmlns:a="http://schemas.openxmlformats.org/drawingml/2006/main">
  <a:clrScheme name="Metropolitano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3.xml><?xml version="1.0" encoding="utf-8"?>
<a:themeOverride xmlns:a="http://schemas.openxmlformats.org/drawingml/2006/main">
  <a:clrScheme name="Metropolitano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4.xml><?xml version="1.0" encoding="utf-8"?>
<a:themeOverride xmlns:a="http://schemas.openxmlformats.org/drawingml/2006/main">
  <a:clrScheme name="Metropolitano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5.xml><?xml version="1.0" encoding="utf-8"?>
<a:themeOverride xmlns:a="http://schemas.openxmlformats.org/drawingml/2006/main">
  <a:clrScheme name="Metropolitano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736</Words>
  <Application>Microsoft Office PowerPoint</Application>
  <PresentationFormat>Widescreen</PresentationFormat>
  <Paragraphs>80</Paragraphs>
  <Slides>15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Metropolitano</vt:lpstr>
      <vt:lpstr>Wiiz Home</vt:lpstr>
      <vt:lpstr>Prefácio</vt:lpstr>
      <vt:lpstr>Descrição do problema</vt:lpstr>
      <vt:lpstr>Aplicações Práticas</vt:lpstr>
      <vt:lpstr>Próximas possíveis atualizações</vt:lpstr>
      <vt:lpstr>Diagrama de Blocos</vt:lpstr>
      <vt:lpstr>Ambiente de Desenvolvimento</vt:lpstr>
      <vt:lpstr>Fase de Testes</vt:lpstr>
      <vt:lpstr>Fase de Testes</vt:lpstr>
      <vt:lpstr>Restrições</vt:lpstr>
      <vt:lpstr>Restrições</vt:lpstr>
      <vt:lpstr>Prototipação na plataforma TinkerCad</vt:lpstr>
      <vt:lpstr>Considerações finais</vt:lpstr>
      <vt:lpstr>Bibliografia</vt:lpstr>
      <vt:lpstr>Obrigado por assistir!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Wiiz Home</dc:title>
  <dc:creator>DANILO FARIA DUTRA</dc:creator>
  <cp:lastModifiedBy>DANILO FARIA DUTRA</cp:lastModifiedBy>
  <cp:revision>30</cp:revision>
  <dcterms:created xsi:type="dcterms:W3CDTF">2020-05-21T05:35:46Z</dcterms:created>
  <dcterms:modified xsi:type="dcterms:W3CDTF">2020-05-21T07:01:49Z</dcterms:modified>
</cp:coreProperties>
</file>