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GTEGbJ0O/wkKS2NRVRKd1jb0l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c200537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9c200537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" name="Google Shape;17;p1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3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8E8E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6796216" y="1122364"/>
            <a:ext cx="5030024" cy="94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pt-BR" sz="4800"/>
              <a:t>Stop, Think &amp; Go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44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Avenir"/>
                <a:ea typeface="Avenir"/>
                <a:cs typeface="Avenir"/>
                <a:sym typeface="Avenir"/>
              </a:rPr>
              <a:t>Trânsito inteligente e seguro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l="4980" r="22572" b="-1"/>
          <a:stretch/>
        </p:blipFill>
        <p:spPr>
          <a:xfrm>
            <a:off x="20" y="10"/>
            <a:ext cx="6866515" cy="63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l="1" r="195" b="2207"/>
          <a:stretch/>
        </p:blipFill>
        <p:spPr>
          <a:xfrm>
            <a:off x="4626546" y="266182"/>
            <a:ext cx="6837142" cy="61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248922" y="165746"/>
            <a:ext cx="49680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rgbClr val="F29D21"/>
                </a:solidFill>
                <a:latin typeface="Avenir"/>
                <a:ea typeface="Avenir"/>
                <a:cs typeface="Avenir"/>
                <a:sym typeface="Avenir"/>
              </a:rPr>
              <a:t>Prototipação do Carro (RX)</a:t>
            </a:r>
            <a:endParaRPr sz="3200" b="1">
              <a:solidFill>
                <a:srgbClr val="F29D2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5" name="Google Shape;165;p9"/>
          <p:cNvCxnSpPr/>
          <p:nvPr/>
        </p:nvCxnSpPr>
        <p:spPr>
          <a:xfrm rot="10800000" flipH="1">
            <a:off x="6853187" y="3927108"/>
            <a:ext cx="904775" cy="70264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6" name="Google Shape;166;p9"/>
          <p:cNvSpPr/>
          <p:nvPr/>
        </p:nvSpPr>
        <p:spPr>
          <a:xfrm>
            <a:off x="5082139" y="4629752"/>
            <a:ext cx="1771048" cy="73152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Sensores infravermelho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7" name="Google Shape;167;p9"/>
          <p:cNvCxnSpPr>
            <a:stCxn id="168" idx="3"/>
          </p:cNvCxnSpPr>
          <p:nvPr/>
        </p:nvCxnSpPr>
        <p:spPr>
          <a:xfrm>
            <a:off x="10062810" y="750521"/>
            <a:ext cx="60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9"/>
          <p:cNvSpPr/>
          <p:nvPr/>
        </p:nvSpPr>
        <p:spPr>
          <a:xfrm>
            <a:off x="8601076" y="517423"/>
            <a:ext cx="1461734" cy="46619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Motores CC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9" name="Google Shape;169;p9"/>
          <p:cNvCxnSpPr>
            <a:stCxn id="168" idx="1"/>
          </p:cNvCxnSpPr>
          <p:nvPr/>
        </p:nvCxnSpPr>
        <p:spPr>
          <a:xfrm rot="10800000">
            <a:off x="8001076" y="750521"/>
            <a:ext cx="60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9"/>
          <p:cNvCxnSpPr>
            <a:stCxn id="171" idx="0"/>
          </p:cNvCxnSpPr>
          <p:nvPr/>
        </p:nvCxnSpPr>
        <p:spPr>
          <a:xfrm rot="10800000">
            <a:off x="11027945" y="5111749"/>
            <a:ext cx="1200" cy="73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171;p9"/>
          <p:cNvSpPr/>
          <p:nvPr/>
        </p:nvSpPr>
        <p:spPr>
          <a:xfrm>
            <a:off x="10139009" y="5845849"/>
            <a:ext cx="1780272" cy="37087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Módulo HC-05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5666974" y="1527922"/>
            <a:ext cx="1461734" cy="46619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Ponte H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3" name="Google Shape;173;p9"/>
          <p:cNvCxnSpPr/>
          <p:nvPr/>
        </p:nvCxnSpPr>
        <p:spPr>
          <a:xfrm>
            <a:off x="7128708" y="1772219"/>
            <a:ext cx="142945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9"/>
          <p:cNvSpPr txBox="1"/>
          <p:nvPr/>
        </p:nvSpPr>
        <p:spPr>
          <a:xfrm>
            <a:off x="333375" y="1190625"/>
            <a:ext cx="3848100" cy="2585323"/>
          </a:xfrm>
          <a:prstGeom prst="rect">
            <a:avLst/>
          </a:prstGeom>
          <a:noFill/>
          <a:ln w="19050" cap="flat" cmpd="sng">
            <a:solidFill>
              <a:srgbClr val="F29D2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Sensores respondem a mudança de estado (claro, escuro) para saber qual atuador será ligado ou não.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velocidade é controlada por PWM, enviada pelo Arduino para a Ponte H, que envia o sinal para os atuadores CC.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r="550" b="4141"/>
          <a:stretch/>
        </p:blipFill>
        <p:spPr>
          <a:xfrm>
            <a:off x="4438015" y="710565"/>
            <a:ext cx="6991985" cy="493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/>
          <p:nvPr/>
        </p:nvSpPr>
        <p:spPr>
          <a:xfrm>
            <a:off x="9686524" y="118222"/>
            <a:ext cx="2238776" cy="59234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Botão de travessia de pedestres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1" name="Google Shape;181;p10"/>
          <p:cNvCxnSpPr>
            <a:stCxn id="180" idx="2"/>
          </p:cNvCxnSpPr>
          <p:nvPr/>
        </p:nvCxnSpPr>
        <p:spPr>
          <a:xfrm flipH="1">
            <a:off x="10115612" y="710565"/>
            <a:ext cx="690300" cy="832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0"/>
          <p:cNvSpPr/>
          <p:nvPr/>
        </p:nvSpPr>
        <p:spPr>
          <a:xfrm>
            <a:off x="8162524" y="4280647"/>
            <a:ext cx="2238776" cy="59234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LED da travessia de pedestres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3" name="Google Shape;183;p10"/>
          <p:cNvCxnSpPr>
            <a:stCxn id="182" idx="0"/>
          </p:cNvCxnSpPr>
          <p:nvPr/>
        </p:nvCxnSpPr>
        <p:spPr>
          <a:xfrm rot="10800000">
            <a:off x="9020312" y="2487847"/>
            <a:ext cx="261600" cy="17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10"/>
          <p:cNvSpPr/>
          <p:nvPr/>
        </p:nvSpPr>
        <p:spPr>
          <a:xfrm>
            <a:off x="8001000" y="1428750"/>
            <a:ext cx="1685524" cy="105918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9688805" y="1543050"/>
            <a:ext cx="571500" cy="5715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4571999" y="1390650"/>
            <a:ext cx="3114675" cy="92964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2628441" y="1549773"/>
            <a:ext cx="1380548" cy="61139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LED do semáforo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8" name="Google Shape;188;p10"/>
          <p:cNvCxnSpPr>
            <a:stCxn id="187" idx="3"/>
          </p:cNvCxnSpPr>
          <p:nvPr/>
        </p:nvCxnSpPr>
        <p:spPr>
          <a:xfrm rot="10800000" flipH="1">
            <a:off x="4008989" y="1847970"/>
            <a:ext cx="791700" cy="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p10"/>
          <p:cNvSpPr txBox="1"/>
          <p:nvPr/>
        </p:nvSpPr>
        <p:spPr>
          <a:xfrm>
            <a:off x="47166" y="125790"/>
            <a:ext cx="56605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rgbClr val="F29D21"/>
                </a:solidFill>
                <a:latin typeface="Avenir"/>
                <a:ea typeface="Avenir"/>
                <a:cs typeface="Avenir"/>
                <a:sym typeface="Avenir"/>
              </a:rPr>
              <a:t>Prototipação do Semáforo (TX)</a:t>
            </a:r>
            <a:endParaRPr sz="3200" b="1">
              <a:solidFill>
                <a:srgbClr val="F29D2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222885" y="3561155"/>
            <a:ext cx="3848100" cy="2031325"/>
          </a:xfrm>
          <a:prstGeom prst="rect">
            <a:avLst/>
          </a:prstGeom>
          <a:noFill/>
          <a:ln w="19050" cap="flat" cmpd="sng">
            <a:solidFill>
              <a:srgbClr val="F29D2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 Arduino envia o sinal constantemente ao carro, via módulo HC-05 (Colocar no Fritzing) e ao mesmo tempo sinaliza via LED os estágios do semáforo e da sinalização de travessia para pedestres.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4494" y="854868"/>
            <a:ext cx="9803011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/>
        </p:nvSpPr>
        <p:spPr>
          <a:xfrm>
            <a:off x="3334893" y="26508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pt-BR" sz="4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Fluxograma Semáforo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3167" y="447674"/>
            <a:ext cx="7012308" cy="6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4249293" y="0"/>
            <a:ext cx="5980557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</a:pPr>
            <a:r>
              <a:rPr lang="pt-BR" sz="4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Fluxograma Carro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/>
          <p:nvPr/>
        </p:nvSpPr>
        <p:spPr>
          <a:xfrm rot="10800000">
            <a:off x="10803942" y="5973964"/>
            <a:ext cx="605005" cy="605005"/>
          </a:xfrm>
          <a:prstGeom prst="ellipse">
            <a:avLst/>
          </a:prstGeom>
          <a:solidFill>
            <a:srgbClr val="F29D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9774938" y="6169118"/>
            <a:ext cx="1027960" cy="214699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02216" y="128674"/>
                  <a:pt x="1996520" y="219008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AC82E"/>
              </a:gs>
              <a:gs pos="90000">
                <a:srgbClr val="F29D21"/>
              </a:gs>
              <a:gs pos="100000">
                <a:srgbClr val="F29D2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13"/>
          <p:cNvSpPr/>
          <p:nvPr/>
        </p:nvSpPr>
        <p:spPr>
          <a:xfrm rot="10800000">
            <a:off x="11440695" y="6169118"/>
            <a:ext cx="565311" cy="205872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31169" y="149627"/>
                  <a:pt x="2025473" y="203293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AF1"/>
              </a:gs>
              <a:gs pos="90000">
                <a:srgbClr val="F1BE20"/>
              </a:gs>
              <a:gs pos="100000">
                <a:srgbClr val="F1BE2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0" name="Google Shape;210;p13"/>
          <p:cNvGrpSpPr/>
          <p:nvPr/>
        </p:nvGrpSpPr>
        <p:grpSpPr>
          <a:xfrm rot="10800000">
            <a:off x="3460181" y="4096868"/>
            <a:ext cx="2773480" cy="2332808"/>
            <a:chOff x="5170253" y="2529550"/>
            <a:chExt cx="2773480" cy="2332808"/>
          </a:xfrm>
        </p:grpSpPr>
        <p:grpSp>
          <p:nvGrpSpPr>
            <p:cNvPr id="211" name="Google Shape;211;p13"/>
            <p:cNvGrpSpPr/>
            <p:nvPr/>
          </p:nvGrpSpPr>
          <p:grpSpPr>
            <a:xfrm>
              <a:off x="5201813" y="2573881"/>
              <a:ext cx="2498498" cy="2017889"/>
              <a:chOff x="8024773" y="2691254"/>
              <a:chExt cx="2498498" cy="2017889"/>
            </a:xfrm>
          </p:grpSpPr>
          <p:sp>
            <p:nvSpPr>
              <p:cNvPr id="212" name="Google Shape;212;p13"/>
              <p:cNvSpPr/>
              <p:nvPr/>
            </p:nvSpPr>
            <p:spPr>
              <a:xfrm>
                <a:off x="8024773" y="2691254"/>
                <a:ext cx="2498498" cy="2017889"/>
              </a:xfrm>
              <a:prstGeom prst="ellipse">
                <a:avLst/>
              </a:prstGeom>
              <a:gradFill>
                <a:gsLst>
                  <a:gs pos="0">
                    <a:srgbClr val="6E0065"/>
                  </a:gs>
                  <a:gs pos="100000">
                    <a:srgbClr val="6E0065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8290250" y="2907115"/>
                <a:ext cx="1963949" cy="15861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14" name="Google Shape;214;p13"/>
            <p:cNvSpPr/>
            <p:nvPr/>
          </p:nvSpPr>
          <p:spPr>
            <a:xfrm rot="5400000">
              <a:off x="4620362" y="3079441"/>
              <a:ext cx="2332808" cy="12330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033102" y="3158042"/>
              <a:ext cx="910631" cy="7052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6" name="Google Shape;216;p13"/>
          <p:cNvSpPr/>
          <p:nvPr/>
        </p:nvSpPr>
        <p:spPr>
          <a:xfrm rot="10800000">
            <a:off x="3612993" y="5146032"/>
            <a:ext cx="605005" cy="605005"/>
          </a:xfrm>
          <a:prstGeom prst="ellipse">
            <a:avLst/>
          </a:prstGeom>
          <a:gradFill>
            <a:gsLst>
              <a:gs pos="0">
                <a:srgbClr val="6E0065"/>
              </a:gs>
              <a:gs pos="94000">
                <a:srgbClr val="6E0065"/>
              </a:gs>
              <a:gs pos="100000">
                <a:srgbClr val="6E006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7" name="Google Shape;217;p13"/>
          <p:cNvGrpSpPr/>
          <p:nvPr/>
        </p:nvGrpSpPr>
        <p:grpSpPr>
          <a:xfrm>
            <a:off x="8541912" y="2525725"/>
            <a:ext cx="2773480" cy="2332808"/>
            <a:chOff x="5170253" y="2529550"/>
            <a:chExt cx="2773480" cy="2332808"/>
          </a:xfrm>
        </p:grpSpPr>
        <p:grpSp>
          <p:nvGrpSpPr>
            <p:cNvPr id="218" name="Google Shape;218;p13"/>
            <p:cNvGrpSpPr/>
            <p:nvPr/>
          </p:nvGrpSpPr>
          <p:grpSpPr>
            <a:xfrm>
              <a:off x="5201813" y="2573881"/>
              <a:ext cx="2498498" cy="2017889"/>
              <a:chOff x="8024773" y="2691254"/>
              <a:chExt cx="2498498" cy="2017889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8024773" y="2691254"/>
                <a:ext cx="2498498" cy="2017889"/>
              </a:xfrm>
              <a:prstGeom prst="ellipse">
                <a:avLst/>
              </a:prstGeom>
              <a:gradFill>
                <a:gsLst>
                  <a:gs pos="0">
                    <a:srgbClr val="0C6D82"/>
                  </a:gs>
                  <a:gs pos="100000">
                    <a:srgbClr val="0C6D82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8290250" y="2907115"/>
                <a:ext cx="1963949" cy="15861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1" name="Google Shape;221;p13"/>
            <p:cNvSpPr/>
            <p:nvPr/>
          </p:nvSpPr>
          <p:spPr>
            <a:xfrm rot="5400000">
              <a:off x="4620362" y="3079441"/>
              <a:ext cx="2332808" cy="123302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033102" y="3158042"/>
              <a:ext cx="910631" cy="7052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23" name="Google Shape;223;p13"/>
          <p:cNvSpPr/>
          <p:nvPr/>
        </p:nvSpPr>
        <p:spPr>
          <a:xfrm rot="10800000">
            <a:off x="6285451" y="2551390"/>
            <a:ext cx="2855428" cy="240691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02216" y="128674"/>
                  <a:pt x="1996520" y="219008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AC82E"/>
              </a:gs>
              <a:gs pos="90000">
                <a:srgbClr val="88A263"/>
              </a:gs>
              <a:gs pos="100000">
                <a:srgbClr val="88A263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13"/>
          <p:cNvSpPr/>
          <p:nvPr/>
        </p:nvSpPr>
        <p:spPr>
          <a:xfrm rot="10800000">
            <a:off x="3941675" y="2555219"/>
            <a:ext cx="1818250" cy="195975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02216" y="128674"/>
                  <a:pt x="1996520" y="219008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AC82E"/>
              </a:gs>
              <a:gs pos="90000">
                <a:srgbClr val="BAC82E"/>
              </a:gs>
              <a:gs pos="100000">
                <a:srgbClr val="BAC8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4294967295"/>
          </p:nvPr>
        </p:nvSpPr>
        <p:spPr>
          <a:xfrm>
            <a:off x="1013388" y="422525"/>
            <a:ext cx="10167937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9D21"/>
              </a:buClr>
              <a:buSzPts val="3959"/>
              <a:buFont typeface="Avenir"/>
              <a:buNone/>
            </a:pPr>
            <a:r>
              <a:rPr lang="pt-BR" sz="3959" b="1">
                <a:solidFill>
                  <a:srgbClr val="F29D21"/>
                </a:solidFill>
              </a:rPr>
              <a:t>MARCOS DO PROJETO</a:t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2330450" y="2345957"/>
            <a:ext cx="605005" cy="605005"/>
          </a:xfrm>
          <a:prstGeom prst="ellipse">
            <a:avLst/>
          </a:prstGeom>
          <a:solidFill>
            <a:srgbClr val="BAC8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1495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13"/>
          <p:cNvSpPr/>
          <p:nvPr/>
        </p:nvSpPr>
        <p:spPr>
          <a:xfrm rot="10800000">
            <a:off x="2954505" y="2541109"/>
            <a:ext cx="603554" cy="214699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02216" y="128674"/>
                  <a:pt x="1996520" y="219008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AC82E"/>
              </a:gs>
              <a:gs pos="90000">
                <a:srgbClr val="BAC82E"/>
              </a:gs>
              <a:gs pos="100000">
                <a:srgbClr val="BAC82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725274" y="2541109"/>
            <a:ext cx="1586127" cy="214699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31169" y="149627"/>
                  <a:pt x="2025473" y="203293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EFAF1"/>
              </a:gs>
              <a:gs pos="51300">
                <a:srgbClr val="EBC122"/>
              </a:gs>
              <a:gs pos="90000">
                <a:srgbClr val="D4C42A"/>
              </a:gs>
              <a:gs pos="100000">
                <a:srgbClr val="D4C42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3307619" y="2324297"/>
            <a:ext cx="683941" cy="683941"/>
          </a:xfrm>
          <a:prstGeom prst="ellipse">
            <a:avLst/>
          </a:prstGeom>
          <a:gradFill>
            <a:gsLst>
              <a:gs pos="0">
                <a:srgbClr val="BAC82E"/>
              </a:gs>
              <a:gs pos="94000">
                <a:srgbClr val="B5C420"/>
              </a:gs>
              <a:gs pos="100000">
                <a:srgbClr val="B5C42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3357501" y="2374179"/>
            <a:ext cx="584175" cy="5841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5724561" y="2318278"/>
            <a:ext cx="683941" cy="683941"/>
          </a:xfrm>
          <a:prstGeom prst="ellipse">
            <a:avLst/>
          </a:prstGeom>
          <a:gradFill>
            <a:gsLst>
              <a:gs pos="0">
                <a:srgbClr val="BAC82E"/>
              </a:gs>
              <a:gs pos="94000">
                <a:srgbClr val="82C69E"/>
              </a:gs>
              <a:gs pos="100000">
                <a:srgbClr val="82C69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13"/>
          <p:cNvSpPr/>
          <p:nvPr/>
        </p:nvSpPr>
        <p:spPr>
          <a:xfrm>
            <a:off x="5774443" y="2368160"/>
            <a:ext cx="584175" cy="5841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13"/>
          <p:cNvSpPr/>
          <p:nvPr/>
        </p:nvSpPr>
        <p:spPr>
          <a:xfrm>
            <a:off x="9115999" y="2345460"/>
            <a:ext cx="683941" cy="683941"/>
          </a:xfrm>
          <a:prstGeom prst="ellipse">
            <a:avLst/>
          </a:prstGeom>
          <a:gradFill>
            <a:gsLst>
              <a:gs pos="0">
                <a:srgbClr val="BAC82E"/>
              </a:gs>
              <a:gs pos="94000">
                <a:srgbClr val="0C6D82"/>
              </a:gs>
              <a:gs pos="100000">
                <a:srgbClr val="0C6D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9165881" y="2395342"/>
            <a:ext cx="584175" cy="5841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10557573" y="3200253"/>
            <a:ext cx="605005" cy="605005"/>
          </a:xfrm>
          <a:prstGeom prst="ellipse">
            <a:avLst/>
          </a:prstGeom>
          <a:gradFill>
            <a:gsLst>
              <a:gs pos="0">
                <a:srgbClr val="0C6D82"/>
              </a:gs>
              <a:gs pos="94000">
                <a:srgbClr val="0C6D82"/>
              </a:gs>
              <a:gs pos="100000">
                <a:srgbClr val="0C6D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13"/>
          <p:cNvSpPr/>
          <p:nvPr/>
        </p:nvSpPr>
        <p:spPr>
          <a:xfrm rot="10800000">
            <a:off x="6371884" y="4358974"/>
            <a:ext cx="2800347" cy="214699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44385" y="139151"/>
                  <a:pt x="2057432" y="198055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AC82E"/>
              </a:gs>
              <a:gs pos="90000">
                <a:srgbClr val="2C667F"/>
              </a:gs>
              <a:gs pos="100000">
                <a:srgbClr val="2C667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13"/>
          <p:cNvSpPr/>
          <p:nvPr/>
        </p:nvSpPr>
        <p:spPr>
          <a:xfrm rot="10800000">
            <a:off x="4905992" y="4368729"/>
            <a:ext cx="970147" cy="214699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02216" y="128674"/>
                  <a:pt x="1996520" y="219008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AC82E"/>
              </a:gs>
              <a:gs pos="90000">
                <a:srgbClr val="6E0065"/>
              </a:gs>
              <a:gs pos="100000">
                <a:srgbClr val="6E006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5718475" y="4138557"/>
            <a:ext cx="683941" cy="683941"/>
          </a:xfrm>
          <a:prstGeom prst="ellipse">
            <a:avLst/>
          </a:prstGeom>
          <a:gradFill>
            <a:gsLst>
              <a:gs pos="0">
                <a:srgbClr val="BAC82E"/>
              </a:gs>
              <a:gs pos="94000">
                <a:srgbClr val="18455F"/>
              </a:gs>
              <a:gs pos="100000">
                <a:srgbClr val="18455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5768357" y="4188439"/>
            <a:ext cx="584175" cy="5841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9129240" y="4134290"/>
            <a:ext cx="683941" cy="683941"/>
          </a:xfrm>
          <a:prstGeom prst="ellipse">
            <a:avLst/>
          </a:prstGeom>
          <a:gradFill>
            <a:gsLst>
              <a:gs pos="0">
                <a:srgbClr val="BAC82E"/>
              </a:gs>
              <a:gs pos="94000">
                <a:srgbClr val="1F5A7D"/>
              </a:gs>
              <a:gs pos="100000">
                <a:srgbClr val="1F5A7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9179122" y="4182640"/>
            <a:ext cx="584175" cy="5841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2" name="Google Shape;242;p13"/>
          <p:cNvSpPr/>
          <p:nvPr/>
        </p:nvSpPr>
        <p:spPr>
          <a:xfrm rot="10800000">
            <a:off x="6404365" y="6157195"/>
            <a:ext cx="2762790" cy="181941"/>
          </a:xfrm>
          <a:custGeom>
            <a:avLst/>
            <a:gdLst/>
            <a:ahLst/>
            <a:cxnLst/>
            <a:rect l="l" t="t" r="r" b="b"/>
            <a:pathLst>
              <a:path w="2066295" h="354227" extrusionOk="0">
                <a:moveTo>
                  <a:pt x="0" y="0"/>
                </a:moveTo>
                <a:lnTo>
                  <a:pt x="2066295" y="0"/>
                </a:lnTo>
                <a:cubicBezTo>
                  <a:pt x="2052773" y="128674"/>
                  <a:pt x="2057189" y="187578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BAC82E"/>
              </a:gs>
              <a:gs pos="90000">
                <a:srgbClr val="E7611E"/>
              </a:gs>
              <a:gs pos="100000">
                <a:srgbClr val="E7611E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13"/>
          <p:cNvSpPr/>
          <p:nvPr/>
        </p:nvSpPr>
        <p:spPr>
          <a:xfrm rot="10800000">
            <a:off x="4987992" y="6170464"/>
            <a:ext cx="778315" cy="214699"/>
          </a:xfrm>
          <a:custGeom>
            <a:avLst/>
            <a:gdLst/>
            <a:ahLst/>
            <a:cxnLst/>
            <a:rect l="l" t="t" r="r" b="b"/>
            <a:pathLst>
              <a:path w="2071885" h="354227" extrusionOk="0">
                <a:moveTo>
                  <a:pt x="0" y="0"/>
                </a:moveTo>
                <a:lnTo>
                  <a:pt x="2066295" y="0"/>
                </a:lnTo>
                <a:cubicBezTo>
                  <a:pt x="2061381" y="154866"/>
                  <a:pt x="2081040" y="208531"/>
                  <a:pt x="2066295" y="354227"/>
                </a:cubicBezTo>
                <a:lnTo>
                  <a:pt x="0" y="35422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E0065"/>
              </a:gs>
              <a:gs pos="90000">
                <a:srgbClr val="970548"/>
              </a:gs>
              <a:gs pos="100000">
                <a:srgbClr val="970548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5743368" y="5924082"/>
            <a:ext cx="683941" cy="683941"/>
          </a:xfrm>
          <a:prstGeom prst="ellipse">
            <a:avLst/>
          </a:prstGeom>
          <a:gradFill>
            <a:gsLst>
              <a:gs pos="0">
                <a:srgbClr val="BAC82E"/>
              </a:gs>
              <a:gs pos="94000">
                <a:srgbClr val="C90C25"/>
              </a:gs>
              <a:gs pos="100000">
                <a:srgbClr val="C90C2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5793250" y="5973964"/>
            <a:ext cx="584175" cy="5841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9129077" y="5918923"/>
            <a:ext cx="683941" cy="683941"/>
          </a:xfrm>
          <a:prstGeom prst="ellipse">
            <a:avLst/>
          </a:prstGeom>
          <a:gradFill>
            <a:gsLst>
              <a:gs pos="0">
                <a:srgbClr val="BAC82E"/>
              </a:gs>
              <a:gs pos="94000">
                <a:srgbClr val="E7611E"/>
              </a:gs>
              <a:gs pos="100000">
                <a:srgbClr val="E7611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9178959" y="5968805"/>
            <a:ext cx="584175" cy="5841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338" y="4892108"/>
            <a:ext cx="1034093" cy="144703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3"/>
          <p:cNvSpPr txBox="1"/>
          <p:nvPr/>
        </p:nvSpPr>
        <p:spPr>
          <a:xfrm>
            <a:off x="263777" y="3157747"/>
            <a:ext cx="26418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04687E"/>
                </a:solidFill>
                <a:latin typeface="Avenir"/>
                <a:ea typeface="Avenir"/>
                <a:cs typeface="Avenir"/>
                <a:sym typeface="Avenir"/>
              </a:rPr>
              <a:t>STOP, THINK &amp; GO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738963" y="3582825"/>
            <a:ext cx="13452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6E0065"/>
                </a:solidFill>
                <a:latin typeface="Avenir"/>
                <a:ea typeface="Avenir"/>
                <a:cs typeface="Avenir"/>
                <a:sym typeface="Avenir"/>
              </a:rPr>
              <a:t>08/20 – 09/20</a:t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738800" y="4036221"/>
            <a:ext cx="22272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Plano de prototipação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para três meses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264793" y="6411166"/>
            <a:ext cx="26674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29D21"/>
                </a:solidFill>
                <a:latin typeface="Avenir"/>
                <a:ea typeface="Avenir"/>
                <a:cs typeface="Avenir"/>
                <a:sym typeface="Avenir"/>
              </a:rPr>
              <a:t>Trânsito inteligente e seguro.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2904031" y="1422166"/>
            <a:ext cx="14911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B7C628"/>
                </a:solidFill>
                <a:latin typeface="Avenir"/>
                <a:ea typeface="Avenir"/>
                <a:cs typeface="Avenir"/>
                <a:sym typeface="Avenir"/>
              </a:rPr>
              <a:t>DEFINIÇÃO  DO TEMA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2935455" y="1792771"/>
            <a:ext cx="15494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Foi definido inicialmente 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tema 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4816339" y="1421385"/>
            <a:ext cx="26466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8FCCA8"/>
                </a:solidFill>
                <a:latin typeface="Avenir"/>
                <a:ea typeface="Avenir"/>
                <a:cs typeface="Avenir"/>
                <a:sym typeface="Avenir"/>
              </a:rPr>
              <a:t>PROJEÇÃO DO CANVAS E CÓDIGO BASE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4941920" y="1693513"/>
            <a:ext cx="20253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- Canvas iniciado, segundo modelo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proposto pela tutoria da professora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- Começo da codificação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2311374" y="2511113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08/20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3321048" y="2491767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21/08</a:t>
            </a:r>
            <a:endParaRPr/>
          </a:p>
        </p:txBody>
      </p:sp>
      <p:sp>
        <p:nvSpPr>
          <p:cNvPr id="259" name="Google Shape;259;p13"/>
          <p:cNvSpPr txBox="1"/>
          <p:nvPr/>
        </p:nvSpPr>
        <p:spPr>
          <a:xfrm>
            <a:off x="5739078" y="2490807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28/08</a:t>
            </a:r>
            <a:endParaRPr/>
          </a:p>
        </p:txBody>
      </p:sp>
      <p:sp>
        <p:nvSpPr>
          <p:cNvPr id="260" name="Google Shape;260;p13"/>
          <p:cNvSpPr txBox="1"/>
          <p:nvPr/>
        </p:nvSpPr>
        <p:spPr>
          <a:xfrm>
            <a:off x="9127681" y="2516297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31/08</a:t>
            </a:r>
            <a:endParaRPr/>
          </a:p>
        </p:txBody>
      </p:sp>
      <p:sp>
        <p:nvSpPr>
          <p:cNvPr id="261" name="Google Shape;261;p13"/>
          <p:cNvSpPr txBox="1"/>
          <p:nvPr/>
        </p:nvSpPr>
        <p:spPr>
          <a:xfrm>
            <a:off x="7613933" y="1415216"/>
            <a:ext cx="29867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CA767"/>
                </a:solidFill>
                <a:latin typeface="Avenir"/>
                <a:ea typeface="Avenir"/>
                <a:cs typeface="Avenir"/>
                <a:sym typeface="Avenir"/>
              </a:rPr>
              <a:t>CRIAÇÃO DOS FLUXOGRAMAS DE TRABALHO</a:t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7739514" y="1687344"/>
            <a:ext cx="27140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747A80"/>
              </a:buClr>
              <a:buSzPts val="1200"/>
              <a:buFont typeface="Avenir"/>
              <a:buChar char="-"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Criado o Fluxograma do Carro automatizado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747A80"/>
              </a:buClr>
              <a:buSzPts val="1200"/>
              <a:buFont typeface="Avenir"/>
              <a:buChar char="-"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Criado o  Fluxograma do semáforo</a:t>
            </a:r>
            <a:endParaRPr/>
          </a:p>
        </p:txBody>
      </p:sp>
      <p:sp>
        <p:nvSpPr>
          <p:cNvPr id="263" name="Google Shape;263;p13"/>
          <p:cNvSpPr txBox="1"/>
          <p:nvPr/>
        </p:nvSpPr>
        <p:spPr>
          <a:xfrm>
            <a:off x="8669970" y="3396689"/>
            <a:ext cx="12577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25607E"/>
                </a:solidFill>
                <a:latin typeface="Avenir"/>
                <a:ea typeface="Avenir"/>
                <a:cs typeface="Avenir"/>
                <a:sym typeface="Avenir"/>
              </a:rPr>
              <a:t>INICIO DO ARTIGO</a:t>
            </a: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8014819" y="3727447"/>
            <a:ext cx="2452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747A80"/>
              </a:buClr>
              <a:buSzPts val="1200"/>
              <a:buFont typeface="Avenir"/>
              <a:buChar char="-"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Foi iniciado o artigo proposto pela tutoria</a:t>
            </a: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9122512" y="4310203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04/09</a:t>
            </a:r>
            <a:endParaRPr/>
          </a:p>
        </p:txBody>
      </p:sp>
      <p:sp>
        <p:nvSpPr>
          <p:cNvPr id="266" name="Google Shape;266;p13"/>
          <p:cNvSpPr txBox="1"/>
          <p:nvPr/>
        </p:nvSpPr>
        <p:spPr>
          <a:xfrm>
            <a:off x="5722518" y="4297952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17/09</a:t>
            </a:r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4736180" y="3371749"/>
            <a:ext cx="26015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44A6A"/>
                </a:solidFill>
                <a:latin typeface="Avenir"/>
                <a:ea typeface="Avenir"/>
                <a:cs typeface="Avenir"/>
                <a:sym typeface="Avenir"/>
              </a:rPr>
              <a:t>TESTES DE CAMPO COM O HARDWARE</a:t>
            </a:r>
            <a:endParaRPr/>
          </a:p>
        </p:txBody>
      </p:sp>
      <p:sp>
        <p:nvSpPr>
          <p:cNvPr id="268" name="Google Shape;268;p13"/>
          <p:cNvSpPr txBox="1"/>
          <p:nvPr/>
        </p:nvSpPr>
        <p:spPr>
          <a:xfrm>
            <a:off x="4810764" y="3717452"/>
            <a:ext cx="30835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747A80"/>
              </a:buClr>
              <a:buSzPts val="1200"/>
              <a:buFont typeface="Avenir"/>
              <a:buChar char="-"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Realizado alguns testes em campo com o hardware</a:t>
            </a:r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5754029" y="6101313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24/09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5034391" y="5175110"/>
            <a:ext cx="20585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C90C25"/>
                </a:solidFill>
                <a:latin typeface="Avenir"/>
                <a:ea typeface="Avenir"/>
                <a:cs typeface="Avenir"/>
                <a:sym typeface="Avenir"/>
              </a:rPr>
              <a:t>NOVOS TESTES E CONCLUSÃO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4842275" y="5520813"/>
            <a:ext cx="30730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747A80"/>
              </a:buClr>
              <a:buSzPts val="1200"/>
              <a:buFont typeface="Avenir"/>
              <a:buChar char="-"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Realizado alguns testes em campo com o hardware </a:t>
            </a:r>
            <a:b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e o novo layout do semáforo</a:t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10557573" y="3339163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09/20</a:t>
            </a:r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9154467" y="6095152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424A53"/>
                </a:solidFill>
                <a:latin typeface="Avenir"/>
                <a:ea typeface="Avenir"/>
                <a:cs typeface="Avenir"/>
                <a:sym typeface="Avenir"/>
              </a:rPr>
              <a:t>25/09</a:t>
            </a:r>
            <a:endParaRPr/>
          </a:p>
        </p:txBody>
      </p:sp>
      <p:sp>
        <p:nvSpPr>
          <p:cNvPr id="274" name="Google Shape;274;p13"/>
          <p:cNvSpPr txBox="1"/>
          <p:nvPr/>
        </p:nvSpPr>
        <p:spPr>
          <a:xfrm>
            <a:off x="8242713" y="5183396"/>
            <a:ext cx="24520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E7611E"/>
                </a:solidFill>
                <a:latin typeface="Avenir"/>
                <a:ea typeface="Avenir"/>
                <a:cs typeface="Avenir"/>
                <a:sym typeface="Avenir"/>
              </a:rPr>
              <a:t>CRIAÇÃO DO DIAGRAMA DE BLOCOS</a:t>
            </a:r>
            <a:endParaRPr/>
          </a:p>
        </p:txBody>
      </p:sp>
      <p:sp>
        <p:nvSpPr>
          <p:cNvPr id="275" name="Google Shape;275;p13"/>
          <p:cNvSpPr txBox="1"/>
          <p:nvPr/>
        </p:nvSpPr>
        <p:spPr>
          <a:xfrm>
            <a:off x="8242713" y="5514652"/>
            <a:ext cx="27503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747A80"/>
              </a:buClr>
              <a:buSzPts val="1200"/>
              <a:buFont typeface="Avenir"/>
              <a:buChar char="-"/>
            </a:pP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Criado o Diagrama de Blocos </a:t>
            </a:r>
            <a:b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pt-BR" sz="1200">
                <a:solidFill>
                  <a:srgbClr val="747A80"/>
                </a:solidFill>
                <a:latin typeface="Avenir"/>
                <a:ea typeface="Avenir"/>
                <a:cs typeface="Avenir"/>
                <a:sym typeface="Avenir"/>
              </a:rPr>
              <a:t>em referência ao funcionamento dos sistemas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3586224" y="5281945"/>
            <a:ext cx="6839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09/20</a:t>
            </a:r>
            <a:endParaRPr/>
          </a:p>
        </p:txBody>
      </p:sp>
      <p:pic>
        <p:nvPicPr>
          <p:cNvPr id="277" name="Google Shape;27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" y="33337"/>
            <a:ext cx="12153900" cy="6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/>
              <a:t>Veja agora uma demonstração</a:t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9032" y="2390775"/>
            <a:ext cx="70612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6666510" y="597238"/>
            <a:ext cx="5030024" cy="94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pt-BR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Stop, Think &amp; Go</a:t>
            </a:r>
            <a:endParaRPr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 rotWithShape="1">
          <a:blip r:embed="rId3">
            <a:alphaModFix/>
          </a:blip>
          <a:srcRect l="18648" r="22573" b="-1"/>
          <a:stretch/>
        </p:blipFill>
        <p:spPr>
          <a:xfrm>
            <a:off x="0" y="10"/>
            <a:ext cx="5571135" cy="63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>
            <a:spLocks noGrp="1"/>
          </p:cNvSpPr>
          <p:nvPr>
            <p:ph type="title" idx="4294967295"/>
          </p:nvPr>
        </p:nvSpPr>
        <p:spPr>
          <a:xfrm>
            <a:off x="3867150" y="2457450"/>
            <a:ext cx="7991475" cy="123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pt-BR" sz="4800"/>
              <a:t>Obrigado pela sua atenção!</a:t>
            </a:r>
            <a:endParaRPr sz="4800"/>
          </a:p>
        </p:txBody>
      </p:sp>
      <p:sp>
        <p:nvSpPr>
          <p:cNvPr id="291" name="Google Shape;291;p15"/>
          <p:cNvSpPr txBox="1"/>
          <p:nvPr/>
        </p:nvSpPr>
        <p:spPr>
          <a:xfrm>
            <a:off x="8012049" y="1542499"/>
            <a:ext cx="3398901" cy="45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Trânsito inteligente e seguro</a:t>
            </a:r>
            <a:endParaRPr/>
          </a:p>
          <a:p>
            <a:pPr marL="228600" marR="0" lvl="0" indent="-101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7298664" y="225763"/>
            <a:ext cx="713385" cy="145712"/>
          </a:xfrm>
          <a:prstGeom prst="rect">
            <a:avLst/>
          </a:prstGeom>
          <a:solidFill>
            <a:srgbClr val="EEAE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De acordo com a ABI Research, uma empresa de pesquisas, em 2025 pelo menos oito milhões de carros autônomos estarão circulando pelo planeta e logo após 5 anos, em 2030, a previsão de comercialização destes carros, completamente autônomos, gira em torno dos 15%, caso as questões tecnológicas e regulatórias evoluam a contento, prevê a consultoria McKinsey.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1115580" y="2588062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r>
              <a:rPr lang="pt-BR" sz="2800" dirty="0">
                <a:solidFill>
                  <a:schemeClr val="dk1"/>
                </a:solidFill>
                <a:latin typeface="Avenir"/>
              </a:rPr>
              <a:t>ão muitos os benefícios que a automação de carros e integração em redes inteligentes IOT 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podem gerar, como por exemplo redução no gasto de tempo, de congestionamentos por conta de um uso mais racional e planejado da infraestrutura urbana, entretanto nenhuma é mais importante que a possibilidade de redução no número de acidentes causados por falhas humanas, que segundo a OMS, equivale a 90% dos acidentes automobilísticos.</a:t>
            </a:r>
            <a:endParaRPr sz="2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 b="1"/>
              <a:t>STOP...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c20053741_0_7"/>
          <p:cNvSpPr txBox="1"/>
          <p:nvPr/>
        </p:nvSpPr>
        <p:spPr>
          <a:xfrm>
            <a:off x="1115568" y="2638437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 acordo com os dados do Instituto Sou da Paz, contabilizou-se 454 óbitos no trânsito no mês de março 2020 na capital Paulista, um aumento de </a:t>
            </a:r>
            <a:r>
              <a:rPr lang="pt-BR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25 óbitos comparado </a:t>
            </a:r>
            <a:r>
              <a:rPr lang="pt-BR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ao mesmo período de março 2019 que teve somente 429 óbitos .</a:t>
            </a:r>
            <a:br>
              <a:rPr lang="pt-BR" sz="252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pt-BR" sz="252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		Fonte: </a:t>
            </a:r>
            <a:r>
              <a:rPr lang="pt-BR" sz="2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Instituto Sou da Paz</a:t>
            </a:r>
            <a:endParaRPr sz="2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g9c20053741_0_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 b="1"/>
              <a:t>...THINK...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048893" y="2638425"/>
            <a:ext cx="10168128" cy="343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lang="pt-BR" sz="252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Ainda segundo o Fórum Econômico Mundial, estima-se que os gastos decorrentes de congestionamentos e acidentes sejam de US$ 1,4 trilhão por ano, chegando a consumir 5% do Produto Interno Bruto (PIB) em países de baixa e média renda – que proporcionalmente arcam mais com esses custos, pois suas  taxas de mortes no trânsito chegam a ser três vezes superiores às dos países de alta renda.</a:t>
            </a:r>
            <a:br>
              <a:rPr lang="pt-BR" sz="252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pt-BR" sz="252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			Fonte: Fórum Econômico Mundial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&amp; ...</a:t>
            </a:r>
            <a:endParaRPr sz="4000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 b="1"/>
              <a:t>... GO!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Pensando nesses problemas e em possíveis soluções, foi proposto o tema do projeto Stop, Think &amp; Go.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Nossa proposta é a exploração de um nicho que visa o futuro, facilitar a vida do consumidor final do produto e possibilitar que grande parte das ações realizadas por condutores sejam automatizadas, prevenindo possíveis falhas e preservando a integridade do condutor.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/>
              <a:t>Comunicação Serial (via UART)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/>
              <a:t>A comunicação utilizada no projeto é UART (Universal Asynchronous Receiver / Transmitter), onde existe  pelo menos um Receptor e um Transmissor.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BR" sz="2220"/>
              <a:t>Na comunicação UART, de forma Assíncrona, em que não há Sincronismo entre os Clocks de ambos os microcontroladores e/ou dispositivos, o TX envia o primeiro bit de valor 0, envia em sequência os valores ao RX, e finaliza enviando de 0,5 a 2 bits (dependendo da configuração, pode haver essa variação no tamanho do bit), para informar que aquela informação com respectivos dados já foi encerrada. O primeiro e o último bit sempre são descartados e não são considerados na comunicação UART.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pt-BR" sz="3600"/>
              <a:t>Transmissão de dados na comunicação UART</a:t>
            </a:r>
            <a:endParaRPr/>
          </a:p>
        </p:txBody>
      </p:sp>
      <p:pic>
        <p:nvPicPr>
          <p:cNvPr id="150" name="Google Shape;150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7103" y="3654387"/>
            <a:ext cx="6477794" cy="289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115568" y="2112099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 primeiro chamado de “Start bit” e o último bit “Stop Bit” são descartados (o valor do Stop bit pode variar entre 0,5 bit e 2 bit).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velocidade bitrate varia de acordo com o BAUDRATE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pt-BR"/>
              <a:t>Diagrama de Blocos</a:t>
            </a:r>
            <a:endParaRPr/>
          </a:p>
        </p:txBody>
      </p:sp>
      <p:pic>
        <p:nvPicPr>
          <p:cNvPr id="157" name="Google Shape;157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66175" y="2615248"/>
            <a:ext cx="4725463" cy="3694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1115568" y="2478024"/>
            <a:ext cx="5170932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 semáforo (TX) envia os bits em frequência 2.4GHZ, pelo HC-05, o carro (RX) recebe a informação e aciona os motores por sinal PWM dependendo de algumas situações. Ou seja, bits são enviados constantemente e o RX reage de acordo com o estágio do semáforo e algumas situações de leitura dos sensores infravermelhos.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873</Words>
  <Application>Microsoft Office PowerPoint</Application>
  <PresentationFormat>Widescreen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Avenir</vt:lpstr>
      <vt:lpstr>Calibri</vt:lpstr>
      <vt:lpstr>AccentBoxVTI</vt:lpstr>
      <vt:lpstr>Stop, Think &amp; Go</vt:lpstr>
      <vt:lpstr>Introdução</vt:lpstr>
      <vt:lpstr>STOP...</vt:lpstr>
      <vt:lpstr>...THINK...</vt:lpstr>
      <vt:lpstr>Ainda segundo o Fórum Econômico Mundial, estima-se que os gastos decorrentes de congestionamentos e acidentes sejam de US$ 1,4 trilhão por ano, chegando a consumir 5% do Produto Interno Bruto (PIB) em países de baixa e média renda – que proporcionalmente arcam mais com esses custos, pois suas  taxas de mortes no trânsito chegam a ser três vezes superiores às dos países de alta renda.      Fonte: Fórum Econômico Mundial</vt:lpstr>
      <vt:lpstr>... GO!</vt:lpstr>
      <vt:lpstr>Comunicação Serial (via UART)</vt:lpstr>
      <vt:lpstr>Transmissão de dados na comunicação UART</vt:lpstr>
      <vt:lpstr>Diagrama de Blocos</vt:lpstr>
      <vt:lpstr>Apresentação do PowerPoint</vt:lpstr>
      <vt:lpstr>Apresentação do PowerPoint</vt:lpstr>
      <vt:lpstr>Apresentação do PowerPoint</vt:lpstr>
      <vt:lpstr>Apresentação do PowerPoint</vt:lpstr>
      <vt:lpstr>MARCOS DO PROJETO</vt:lpstr>
      <vt:lpstr>Veja agora uma demonstração</vt:lpstr>
      <vt:lpstr>Obrigado pela sua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Stop, Think &amp; Go</dc:title>
  <cp:lastModifiedBy>Danilo Dutra</cp:lastModifiedBy>
  <cp:revision>2</cp:revision>
  <dcterms:created xsi:type="dcterms:W3CDTF">2020-09-25T12:30:43Z</dcterms:created>
  <dcterms:modified xsi:type="dcterms:W3CDTF">2020-10-09T23:28:03Z</dcterms:modified>
</cp:coreProperties>
</file>