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4" name="Shape 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48" name="Shape 14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55" name="Shape 1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70" name="Shape 17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77" name="Shape 17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91" name="Shape 9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8" name="Shape 9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99" name="Shape 9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06" name="Shape 10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13" name="Shape 11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20" name="Shape 12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27" name="Shape 12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34" name="Shape 13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41" name="Shape 14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16" name="Shape 16"/>
        <p:cNvGrpSpPr/>
        <p:nvPr/>
      </p:nvGrpSpPr>
      <p:grpSpPr>
        <a:xfrm>
          <a:off x="0" y="0"/>
          <a:ext cx="0" cy="0"/>
          <a:chOff x="0" y="0"/>
          <a:chExt cx="0" cy="0"/>
        </a:xfrm>
      </p:grpSpPr>
      <p:sp>
        <p:nvSpPr>
          <p:cNvPr id="17" name="Shape 17"/>
          <p:cNvSpPr txBox="1"/>
          <p:nvPr>
            <p:ph type="ctrTitle"/>
          </p:nvPr>
        </p:nvSpPr>
        <p:spPr>
          <a:xfrm>
            <a:off x="685800" y="2130425"/>
            <a:ext cx="7772400" cy="147002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8" name="Shape 18"/>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69" name="Shape 69"/>
        <p:cNvGrpSpPr/>
        <p:nvPr/>
      </p:nvGrpSpPr>
      <p:grpSpPr>
        <a:xfrm>
          <a:off x="0" y="0"/>
          <a:ext cx="0" cy="0"/>
          <a:chOff x="0" y="0"/>
          <a:chExt cx="0" cy="0"/>
        </a:xfrm>
      </p:grpSpPr>
      <p:sp>
        <p:nvSpPr>
          <p:cNvPr id="70" name="Shape 70"/>
          <p:cNvSpPr txBox="1"/>
          <p:nvPr>
            <p:ph type="title"/>
          </p:nvPr>
        </p:nvSpPr>
        <p:spPr>
          <a:xfrm>
            <a:off x="1792288" y="4800600"/>
            <a:ext cx="5486399" cy="56673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1" name="Shape 71"/>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72" name="Shape 72"/>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73" name="Shape 73"/>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76" name="Shape 76"/>
        <p:cNvGrpSpPr/>
        <p:nvPr/>
      </p:nvGrpSpPr>
      <p:grpSpPr>
        <a:xfrm>
          <a:off x="0" y="0"/>
          <a:ext cx="0" cy="0"/>
          <a:chOff x="0" y="0"/>
          <a:chExt cx="0" cy="0"/>
        </a:xfrm>
      </p:grpSpPr>
      <p:sp>
        <p:nvSpPr>
          <p:cNvPr id="77" name="Shape 77"/>
          <p:cNvSpPr txBox="1"/>
          <p:nvPr>
            <p:ph type="title"/>
          </p:nvPr>
        </p:nvSpPr>
        <p:spPr>
          <a:xfrm rot="5400000">
            <a:off x="4732336" y="2171700"/>
            <a:ext cx="5851525" cy="20574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8" name="Shape 78"/>
          <p:cNvSpPr txBox="1"/>
          <p:nvPr>
            <p:ph idx="1" type="body"/>
          </p:nvPr>
        </p:nvSpPr>
        <p:spPr>
          <a:xfrm rot="5400000">
            <a:off x="541336" y="190500"/>
            <a:ext cx="5851525" cy="6019798"/>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Shape 79"/>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19" name="Shape 19"/>
        <p:cNvGrpSpPr/>
        <p:nvPr/>
      </p:nvGrpSpPr>
      <p:grpSpPr>
        <a:xfrm>
          <a:off x="0" y="0"/>
          <a:ext cx="0" cy="0"/>
          <a:chOff x="0" y="0"/>
          <a:chExt cx="0" cy="0"/>
        </a:xfrm>
      </p:grpSpPr>
      <p:sp>
        <p:nvSpPr>
          <p:cNvPr id="20" name="Shape 2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1" name="Shape 21"/>
          <p:cNvSpPr txBox="1"/>
          <p:nvPr>
            <p:ph idx="1" type="body"/>
          </p:nvPr>
        </p:nvSpPr>
        <p:spPr>
          <a:xfrm rot="5400000">
            <a:off x="2309017" y="-251618"/>
            <a:ext cx="4525963" cy="8229600"/>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2" name="Shape 22"/>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25" name="Shape 25"/>
        <p:cNvGrpSpPr/>
        <p:nvPr/>
      </p:nvGrpSpPr>
      <p:grpSpPr>
        <a:xfrm>
          <a:off x="0" y="0"/>
          <a:ext cx="0" cy="0"/>
          <a:chOff x="0" y="0"/>
          <a:chExt cx="0" cy="0"/>
        </a:xfrm>
      </p:grpSpPr>
      <p:sp>
        <p:nvSpPr>
          <p:cNvPr id="26" name="Shape 2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7" name="Shape 2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6444207" y="486916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
        <p:nvSpPr>
          <p:cNvPr id="30" name="Shape 30"/>
          <p:cNvSpPr/>
          <p:nvPr/>
        </p:nvSpPr>
        <p:spPr>
          <a:xfrm>
            <a:off x="4005807" y="6308078"/>
            <a:ext cx="457200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Processo de Mercado</a:t>
            </a:r>
          </a:p>
          <a:p>
            <a:pPr indent="0" lvl="0" marL="0" marR="0" rtl="0" algn="l">
              <a:lnSpc>
                <a:spcPct val="100000"/>
              </a:lnSpc>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Prof. Adriano Paranaiba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31" name="Shape 31"/>
        <p:cNvGrpSpPr/>
        <p:nvPr/>
      </p:nvGrpSpPr>
      <p:grpSpPr>
        <a:xfrm>
          <a:off x="0" y="0"/>
          <a:ext cx="0" cy="0"/>
          <a:chOff x="0" y="0"/>
          <a:chExt cx="0" cy="0"/>
        </a:xfrm>
      </p:grpSpPr>
      <p:sp>
        <p:nvSpPr>
          <p:cNvPr id="32" name="Shape 32"/>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3" name="Shape 33"/>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lnSpc>
                <a:spcPct val="100000"/>
              </a:lnSpc>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lnSpc>
                <a:spcPct val="100000"/>
              </a:lnSpc>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6588224" y="6363653"/>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37" name="Shape 37"/>
        <p:cNvGrpSpPr/>
        <p:nvPr/>
      </p:nvGrpSpPr>
      <p:grpSpPr>
        <a:xfrm>
          <a:off x="0" y="0"/>
          <a:ext cx="0" cy="0"/>
          <a:chOff x="0" y="0"/>
          <a:chExt cx="0" cy="0"/>
        </a:xfrm>
      </p:grpSpPr>
      <p:sp>
        <p:nvSpPr>
          <p:cNvPr id="38" name="Shape 3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9" name="Shape 39"/>
          <p:cNvSpPr txBox="1"/>
          <p:nvPr>
            <p:ph idx="1" type="body"/>
          </p:nvPr>
        </p:nvSpPr>
        <p:spPr>
          <a:xfrm>
            <a:off x="457200" y="1600200"/>
            <a:ext cx="4038598" cy="4525963"/>
          </a:xfrm>
          <a:prstGeom prst="rect">
            <a:avLst/>
          </a:prstGeom>
          <a:noFill/>
          <a:ln>
            <a:noFill/>
          </a:ln>
        </p:spPr>
        <p:txBody>
          <a:bodyPr anchorCtr="0" anchor="t" bIns="91425" lIns="91425" rIns="91425"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4648200" y="1600200"/>
            <a:ext cx="4038598" cy="4525963"/>
          </a:xfrm>
          <a:prstGeom prst="rect">
            <a:avLst/>
          </a:prstGeom>
          <a:noFill/>
          <a:ln>
            <a:noFill/>
          </a:ln>
        </p:spPr>
        <p:txBody>
          <a:bodyPr anchorCtr="0" anchor="t" bIns="91425" lIns="91425" rIns="91425"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44" name="Shape 44"/>
        <p:cNvGrpSpPr/>
        <p:nvPr/>
      </p:nvGrpSpPr>
      <p:grpSpPr>
        <a:xfrm>
          <a:off x="0" y="0"/>
          <a:ext cx="0" cy="0"/>
          <a:chOff x="0" y="0"/>
          <a:chExt cx="0" cy="0"/>
        </a:xfrm>
      </p:grpSpPr>
      <p:sp>
        <p:nvSpPr>
          <p:cNvPr id="45" name="Shape 4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6" name="Shape 46"/>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457200" y="2174875"/>
            <a:ext cx="4040187" cy="395128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4645025" y="1535112"/>
            <a:ext cx="4041773" cy="639762"/>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4645025" y="2174875"/>
            <a:ext cx="4041773" cy="395128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55" name="Shape 55"/>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58" name="Shape 58"/>
        <p:cNvGrpSpPr/>
        <p:nvPr/>
      </p:nvGrpSpPr>
      <p:grpSpPr>
        <a:xfrm>
          <a:off x="0" y="0"/>
          <a:ext cx="0" cy="0"/>
          <a:chOff x="0" y="0"/>
          <a:chExt cx="0" cy="0"/>
        </a:xfrm>
      </p:grpSpPr>
      <p:sp>
        <p:nvSpPr>
          <p:cNvPr id="59" name="Shape 59"/>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62" name="Shape 62"/>
        <p:cNvGrpSpPr/>
        <p:nvPr/>
      </p:nvGrpSpPr>
      <p:grpSpPr>
        <a:xfrm>
          <a:off x="0" y="0"/>
          <a:ext cx="0" cy="0"/>
          <a:chOff x="0" y="0"/>
          <a:chExt cx="0" cy="0"/>
        </a:xfrm>
      </p:grpSpPr>
      <p:sp>
        <p:nvSpPr>
          <p:cNvPr id="63" name="Shape 63"/>
          <p:cNvSpPr txBox="1"/>
          <p:nvPr>
            <p:ph type="title"/>
          </p:nvPr>
        </p:nvSpPr>
        <p:spPr>
          <a:xfrm>
            <a:off x="457200" y="273050"/>
            <a:ext cx="3008313" cy="116204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64" name="Shape 64"/>
          <p:cNvSpPr txBox="1"/>
          <p:nvPr>
            <p:ph idx="1" type="body"/>
          </p:nvPr>
        </p:nvSpPr>
        <p:spPr>
          <a:xfrm>
            <a:off x="3575050" y="273050"/>
            <a:ext cx="5111750" cy="5853111"/>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6" name="Shape 66"/>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6553200" y="6356350"/>
            <a:ext cx="2133598" cy="3651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C0C0C"/>
              </a:buClr>
              <a:buFont typeface="Calibri"/>
              <a:buNone/>
              <a:defRPr b="0" i="0" sz="1200" u="none" cap="none" strike="noStrike">
                <a:solidFill>
                  <a:srgbClr val="0C0C0C"/>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pic>
        <p:nvPicPr>
          <p:cNvPr id="14" name="Shape 14"/>
          <p:cNvPicPr preferRelativeResize="0"/>
          <p:nvPr/>
        </p:nvPicPr>
        <p:blipFill rotWithShape="1">
          <a:blip r:embed="rId1">
            <a:alphaModFix/>
          </a:blip>
          <a:srcRect b="0" l="0" r="0" t="0"/>
          <a:stretch/>
        </p:blipFill>
        <p:spPr>
          <a:xfrm>
            <a:off x="144016" y="6197769"/>
            <a:ext cx="2699791" cy="588223"/>
          </a:xfrm>
          <a:prstGeom prst="rect">
            <a:avLst/>
          </a:prstGeom>
          <a:noFill/>
          <a:ln>
            <a:noFill/>
          </a:ln>
        </p:spPr>
      </p:pic>
      <p:sp>
        <p:nvSpPr>
          <p:cNvPr id="15" name="Shape 15"/>
          <p:cNvSpPr txBox="1"/>
          <p:nvPr/>
        </p:nvSpPr>
        <p:spPr>
          <a:xfrm>
            <a:off x="5353744" y="6309319"/>
            <a:ext cx="3754760" cy="365125"/>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3F3F3F"/>
              </a:buClr>
              <a:buSzPct val="25000"/>
              <a:buFont typeface="Calibri"/>
              <a:buNone/>
            </a:pPr>
            <a:r>
              <a:rPr b="1" i="0" lang="en-US" sz="1200" u="none" cap="none" strike="noStrike">
                <a:solidFill>
                  <a:srgbClr val="3F3F3F"/>
                </a:solidFill>
                <a:latin typeface="Calibri"/>
                <a:ea typeface="Calibri"/>
                <a:cs typeface="Calibri"/>
                <a:sym typeface="Calibri"/>
              </a:rPr>
              <a:t>Mestrado em Economia</a:t>
            </a:r>
          </a:p>
          <a:p>
            <a:pPr indent="0" lvl="0" marL="0" marR="0" rtl="0" algn="r">
              <a:lnSpc>
                <a:spcPct val="100000"/>
              </a:lnSpc>
              <a:spcBef>
                <a:spcPts val="0"/>
              </a:spcBef>
              <a:spcAft>
                <a:spcPts val="0"/>
              </a:spcAft>
              <a:buClr>
                <a:srgbClr val="3F3F3F"/>
              </a:buClr>
              <a:buSzPct val="25000"/>
              <a:buFont typeface="Calibri"/>
              <a:buNone/>
            </a:pPr>
            <a:r>
              <a:rPr b="1" i="0" lang="en-US" sz="1200" u="none" cap="none" strike="noStrike">
                <a:solidFill>
                  <a:srgbClr val="3F3F3F"/>
                </a:solidFill>
                <a:latin typeface="Calibri"/>
                <a:ea typeface="Calibri"/>
                <a:cs typeface="Calibri"/>
                <a:sym typeface="Calibri"/>
              </a:rPr>
              <a:t>2ª edição 2016-2018</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ctrTitle"/>
          </p:nvPr>
        </p:nvSpPr>
        <p:spPr>
          <a:xfrm>
            <a:off x="685800" y="2130425"/>
            <a:ext cx="7772400" cy="1470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Sessão </a:t>
            </a:r>
            <a:r>
              <a:rPr lang="en-US"/>
              <a:t>3 - Policentrismo</a:t>
            </a:r>
          </a:p>
        </p:txBody>
      </p:sp>
      <p:sp>
        <p:nvSpPr>
          <p:cNvPr id="87" name="Shape 87"/>
          <p:cNvSpPr txBox="1"/>
          <p:nvPr>
            <p:ph idx="1" type="subTitle"/>
          </p:nvPr>
        </p:nvSpPr>
        <p:spPr>
          <a:xfrm>
            <a:off x="1371600" y="3886200"/>
            <a:ext cx="6400799" cy="1752600"/>
          </a:xfrm>
          <a:prstGeom prst="rect">
            <a:avLst/>
          </a:prstGeom>
          <a:noFill/>
          <a:ln>
            <a:noFill/>
          </a:ln>
        </p:spPr>
        <p:txBody>
          <a:bodyPr anchorCtr="0" anchor="t" bIns="45700" lIns="91425" rIns="91425" tIns="45700">
            <a:noAutofit/>
          </a:bodyPr>
          <a:lstStyle/>
          <a:p>
            <a:pPr indent="0" lvl="0" marL="0" marR="0" rtl="0">
              <a:lnSpc>
                <a:spcPct val="100000"/>
              </a:lnSpc>
              <a:spcBef>
                <a:spcPts val="0"/>
              </a:spcBef>
              <a:spcAft>
                <a:spcPts val="0"/>
              </a:spcAft>
              <a:buClr>
                <a:schemeClr val="dk1"/>
              </a:buClr>
              <a:buSzPct val="25000"/>
              <a:buFont typeface="Arial"/>
              <a:buNone/>
            </a:pPr>
            <a:r>
              <a:rPr lang="en-US" sz="2400">
                <a:solidFill>
                  <a:srgbClr val="24292E"/>
                </a:solidFill>
                <a:highlight>
                  <a:srgbClr val="FFFFFF"/>
                </a:highlight>
              </a:rPr>
              <a:t>Vincent Ostrom - The Intellectual Crisis in American Public Administration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A Tradição de Pesquisa em AP nos EUA</a:t>
            </a:r>
          </a:p>
        </p:txBody>
      </p:sp>
      <p:sp>
        <p:nvSpPr>
          <p:cNvPr id="151" name="Shape 151"/>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US" sz="2400"/>
              <a:t>Além de ineficiente, a multiplicidade de agências pode levar um </a:t>
            </a:r>
            <a:r>
              <a:rPr i="1" lang="en-US" sz="2400"/>
              <a:t>political deadlock</a:t>
            </a:r>
            <a:r>
              <a:rPr lang="en-US" sz="2400"/>
              <a:t>, ou paralisia decisória, onde é incerto qual agência deve ter prioridade sobre certa jurisdição</a:t>
            </a:r>
          </a:p>
          <a:p>
            <a:pPr indent="-381000" lvl="0" marL="457200" marR="0" rtl="0" algn="l">
              <a:lnSpc>
                <a:spcPct val="100000"/>
              </a:lnSpc>
              <a:spcBef>
                <a:spcPts val="0"/>
              </a:spcBef>
              <a:spcAft>
                <a:spcPts val="0"/>
              </a:spcAft>
              <a:buSzPct val="100000"/>
            </a:pPr>
            <a:r>
              <a:rPr lang="en-US" sz="2400"/>
              <a:t>Gulick e seu </a:t>
            </a:r>
            <a:r>
              <a:rPr i="1" lang="en-US" sz="2400"/>
              <a:t>princípio da homogeneidade</a:t>
            </a:r>
            <a:r>
              <a:rPr lang="en-US" sz="2400"/>
              <a:t> afirma que </a:t>
            </a:r>
            <a:r>
              <a:rPr i="1" lang="en-US" sz="2400"/>
              <a:t>cada programa deve resolver um, e apenas um, problema</a:t>
            </a:r>
          </a:p>
          <a:p>
            <a:pPr indent="-381000" lvl="0" marL="457200" marR="0" rtl="0" algn="l">
              <a:lnSpc>
                <a:spcPct val="100000"/>
              </a:lnSpc>
              <a:spcBef>
                <a:spcPts val="0"/>
              </a:spcBef>
              <a:spcAft>
                <a:spcPts val="0"/>
              </a:spcAft>
              <a:buSzPct val="100000"/>
            </a:pPr>
            <a:r>
              <a:rPr lang="en-US" sz="2400"/>
              <a:t>Gulick também argumenta que a unicidade de comando, onde todos obedecem a </a:t>
            </a:r>
            <a:r>
              <a:rPr i="1" lang="en-US" sz="2400"/>
              <a:t>um mestre</a:t>
            </a:r>
            <a:r>
              <a:rPr lang="en-US" sz="2400"/>
              <a:t>, é o melhor meio para se atingir a eficiência</a:t>
            </a:r>
          </a:p>
          <a:p>
            <a:pPr indent="-381000" lvl="0" marL="457200" marR="0" rtl="0" algn="l">
              <a:lnSpc>
                <a:spcPct val="100000"/>
              </a:lnSpc>
              <a:spcBef>
                <a:spcPts val="0"/>
              </a:spcBef>
              <a:spcAft>
                <a:spcPts val="0"/>
              </a:spcAft>
              <a:buSzPct val="100000"/>
            </a:pPr>
            <a:r>
              <a:rPr lang="en-US" sz="2400"/>
              <a:t>Ambos os princípios são claramente baseados nos pressupostos de Wilson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A Crítica de Herbert Simon</a:t>
            </a:r>
          </a:p>
        </p:txBody>
      </p:sp>
      <p:sp>
        <p:nvSpPr>
          <p:cNvPr id="158" name="Shape 158"/>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US" sz="2400"/>
              <a:t>Cientista político americano, Nobel 1978</a:t>
            </a:r>
          </a:p>
          <a:p>
            <a:pPr indent="-381000" lvl="0" marL="457200" marR="0" rtl="0" algn="l">
              <a:lnSpc>
                <a:spcPct val="100000"/>
              </a:lnSpc>
              <a:spcBef>
                <a:spcPts val="0"/>
              </a:spcBef>
              <a:spcAft>
                <a:spcPts val="0"/>
              </a:spcAft>
              <a:buSzPct val="100000"/>
            </a:pPr>
            <a:r>
              <a:rPr lang="en-US" sz="2400"/>
              <a:t>Pioneiro em diversas áreas</a:t>
            </a:r>
          </a:p>
          <a:p>
            <a:pPr indent="-381000" lvl="0" marL="457200" marR="0" rtl="0" algn="l">
              <a:lnSpc>
                <a:spcPct val="100000"/>
              </a:lnSpc>
              <a:spcBef>
                <a:spcPts val="0"/>
              </a:spcBef>
              <a:spcAft>
                <a:spcPts val="0"/>
              </a:spcAft>
              <a:buSzPct val="100000"/>
            </a:pPr>
            <a:r>
              <a:rPr lang="en-US" sz="2400"/>
              <a:t>Conhecido por seu conceito de</a:t>
            </a:r>
          </a:p>
          <a:p>
            <a:pPr indent="0" lvl="0" marL="0" marR="0" rtl="0" algn="l">
              <a:lnSpc>
                <a:spcPct val="100000"/>
              </a:lnSpc>
              <a:spcBef>
                <a:spcPts val="0"/>
              </a:spcBef>
              <a:spcAft>
                <a:spcPts val="0"/>
              </a:spcAft>
              <a:buNone/>
            </a:pPr>
            <a:r>
              <a:rPr lang="en-US" sz="2400"/>
              <a:t>	</a:t>
            </a:r>
            <a:r>
              <a:rPr i="1" lang="en-US" sz="2400"/>
              <a:t>bounded rationality</a:t>
            </a:r>
            <a:r>
              <a:rPr lang="en-US" sz="2400"/>
              <a:t>, que mostra</a:t>
            </a:r>
          </a:p>
          <a:p>
            <a:pPr indent="0" lvl="0" marL="0" marR="0" rtl="0" algn="l">
              <a:lnSpc>
                <a:spcPct val="100000"/>
              </a:lnSpc>
              <a:spcBef>
                <a:spcPts val="0"/>
              </a:spcBef>
              <a:spcAft>
                <a:spcPts val="0"/>
              </a:spcAft>
              <a:buNone/>
            </a:pPr>
            <a:r>
              <a:rPr lang="en-US" sz="2400"/>
              <a:t>	o limite da teoria de escolha racional</a:t>
            </a:r>
          </a:p>
          <a:p>
            <a:pPr indent="-381000" lvl="0" marL="457200" marR="0" rtl="0" algn="l">
              <a:lnSpc>
                <a:spcPct val="100000"/>
              </a:lnSpc>
              <a:spcBef>
                <a:spcPts val="0"/>
              </a:spcBef>
              <a:spcAft>
                <a:spcPts val="0"/>
              </a:spcAft>
              <a:buSzPct val="100000"/>
            </a:pPr>
            <a:r>
              <a:rPr lang="en-US" sz="2400"/>
              <a:t>Inúmeras contribuições para a análise</a:t>
            </a:r>
          </a:p>
          <a:p>
            <a:pPr indent="0" lvl="0" marL="0" marR="0" rtl="0" algn="l">
              <a:lnSpc>
                <a:spcPct val="100000"/>
              </a:lnSpc>
              <a:spcBef>
                <a:spcPts val="0"/>
              </a:spcBef>
              <a:spcAft>
                <a:spcPts val="0"/>
              </a:spcAft>
              <a:buNone/>
            </a:pPr>
            <a:r>
              <a:rPr lang="en-US" sz="2400"/>
              <a:t>	de tomada de decisões</a:t>
            </a:r>
          </a:p>
          <a:p>
            <a:pPr indent="-381000" lvl="0" marL="457200" marR="0" rtl="0" algn="l">
              <a:lnSpc>
                <a:spcPct val="100000"/>
              </a:lnSpc>
              <a:spcBef>
                <a:spcPts val="0"/>
              </a:spcBef>
              <a:spcAft>
                <a:spcPts val="0"/>
              </a:spcAft>
              <a:buSzPct val="100000"/>
            </a:pPr>
            <a:r>
              <a:rPr lang="en-US" sz="2400"/>
              <a:t>Sua crítica da burocracia também</a:t>
            </a:r>
          </a:p>
          <a:p>
            <a:pPr indent="0" lvl="0" marL="0" marR="0" rtl="0" algn="l">
              <a:lnSpc>
                <a:spcPct val="100000"/>
              </a:lnSpc>
              <a:spcBef>
                <a:spcPts val="0"/>
              </a:spcBef>
              <a:spcAft>
                <a:spcPts val="0"/>
              </a:spcAft>
              <a:buNone/>
            </a:pPr>
            <a:r>
              <a:rPr lang="en-US" sz="2400"/>
              <a:t>	causou grande discussão nos anos 60-70</a:t>
            </a:r>
          </a:p>
        </p:txBody>
      </p:sp>
      <p:pic>
        <p:nvPicPr>
          <p:cNvPr descr="Herbert_Simon.jpg" id="159" name="Shape 159"/>
          <p:cNvPicPr preferRelativeResize="0"/>
          <p:nvPr/>
        </p:nvPicPr>
        <p:blipFill>
          <a:blip r:embed="rId3">
            <a:alphaModFix/>
          </a:blip>
          <a:stretch>
            <a:fillRect/>
          </a:stretch>
        </p:blipFill>
        <p:spPr>
          <a:xfrm>
            <a:off x="6516600" y="1868925"/>
            <a:ext cx="2170200" cy="3033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A Crítica de Herbert Simon</a:t>
            </a:r>
          </a:p>
        </p:txBody>
      </p:sp>
      <p:sp>
        <p:nvSpPr>
          <p:cNvPr id="166" name="Shape 166"/>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US" sz="2400"/>
              <a:t>Simon questiona a validade do princípio de centralidade de organização/unidade de comando</a:t>
            </a:r>
          </a:p>
          <a:p>
            <a:pPr indent="-381000" lvl="0" marL="457200" marR="0" rtl="0" algn="l">
              <a:lnSpc>
                <a:spcPct val="100000"/>
              </a:lnSpc>
              <a:spcBef>
                <a:spcPts val="0"/>
              </a:spcBef>
              <a:spcAft>
                <a:spcPts val="0"/>
              </a:spcAft>
              <a:buSzPct val="100000"/>
            </a:pPr>
            <a:r>
              <a:rPr lang="en-US" sz="2400"/>
              <a:t>Simon coloca que, em uma gama de situações, os custos impostos pela rigidez da cadeia de comando talvez sejam maiores do que os benefícios de modos alternativos, mais flexíveis, de organização burocrática</a:t>
            </a:r>
          </a:p>
          <a:p>
            <a:pPr indent="-381000" lvl="0" marL="457200" marR="0" rtl="0" algn="l">
              <a:lnSpc>
                <a:spcPct val="100000"/>
              </a:lnSpc>
              <a:spcBef>
                <a:spcPts val="0"/>
              </a:spcBef>
              <a:spcAft>
                <a:spcPts val="0"/>
              </a:spcAft>
              <a:buSzPct val="100000"/>
            </a:pPr>
            <a:r>
              <a:rPr i="1" lang="en-US" sz="2400"/>
              <a:t>Bounded rationality</a:t>
            </a:r>
            <a:r>
              <a:rPr lang="en-US" sz="2400"/>
              <a:t>: indivíduos sofrem importantes limitações em suas tomadas de decisões, tais como informação imperfeita, impossibilidade de comparar alternativas contrafactuais, etc</a:t>
            </a:r>
          </a:p>
          <a:p>
            <a:pPr indent="-381000" lvl="0" marL="457200" marR="0" rtl="0" algn="l">
              <a:lnSpc>
                <a:spcPct val="100000"/>
              </a:lnSpc>
              <a:spcBef>
                <a:spcPts val="0"/>
              </a:spcBef>
              <a:spcAft>
                <a:spcPts val="0"/>
              </a:spcAft>
              <a:buSzPct val="100000"/>
            </a:pPr>
            <a:r>
              <a:rPr lang="en-US" sz="2400"/>
              <a:t>“Zonas” de autoridade: múltiplos domínios de autoridade oriundas de diferentes fontes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A Crítica de Herbert Simon</a:t>
            </a:r>
          </a:p>
        </p:txBody>
      </p:sp>
      <p:sp>
        <p:nvSpPr>
          <p:cNvPr id="173" name="Shape 173"/>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US" sz="2400"/>
              <a:t>Dadas a impossibilidade - ou ao menos grande dificuldade - de se visualizar a estratégia racional perfeita para as situações que envolvem a burocracia, é impossível estimar qual opção teria o melhor custo-benefício entre todas as soluções possíveis</a:t>
            </a:r>
          </a:p>
          <a:p>
            <a:pPr indent="-381000" lvl="0" marL="457200" marR="0" rtl="0" algn="l">
              <a:lnSpc>
                <a:spcPct val="100000"/>
              </a:lnSpc>
              <a:spcBef>
                <a:spcPts val="0"/>
              </a:spcBef>
              <a:spcAft>
                <a:spcPts val="0"/>
              </a:spcAft>
              <a:buSzPct val="100000"/>
            </a:pPr>
            <a:r>
              <a:rPr lang="en-US" sz="2400"/>
              <a:t>Apenas funções de produção já bem conhecidas, com propriedades amplamente testadas, poderiam passar por esse critério</a:t>
            </a:r>
          </a:p>
          <a:p>
            <a:pPr indent="-381000" lvl="0" marL="457200" marR="0" rtl="0" algn="l">
              <a:lnSpc>
                <a:spcPct val="100000"/>
              </a:lnSpc>
              <a:spcBef>
                <a:spcPts val="0"/>
              </a:spcBef>
              <a:spcAft>
                <a:spcPts val="0"/>
              </a:spcAft>
              <a:buSzPct val="100000"/>
            </a:pPr>
            <a:r>
              <a:rPr lang="en-US" sz="2400"/>
              <a:t>Embora Simon admita que há uma infinidade de tipos de organizações possíveis, ele não explora as possíveis causas e efeitos dessa diversidade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1" i="0" lang="en-US" sz="3600" u="none" cap="none" strike="noStrike">
                <a:solidFill>
                  <a:schemeClr val="dk1"/>
                </a:solidFill>
                <a:latin typeface="Calibri"/>
                <a:ea typeface="Calibri"/>
                <a:cs typeface="Calibri"/>
                <a:sym typeface="Calibri"/>
              </a:rPr>
              <a:t>Questões</a:t>
            </a:r>
          </a:p>
        </p:txBody>
      </p:sp>
      <p:sp>
        <p:nvSpPr>
          <p:cNvPr id="180" name="Shape 180"/>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US" sz="2400"/>
              <a:t>Como a discussão entre o paradigma Wilsoniano e policentrismo se relaciona com a dicotomia entre ordem planejada e ordem espontânea?</a:t>
            </a:r>
          </a:p>
          <a:p>
            <a:pPr indent="-381000" lvl="0" marL="457200" rtl="0">
              <a:spcBef>
                <a:spcPts val="0"/>
              </a:spcBef>
              <a:buClr>
                <a:schemeClr val="dk1"/>
              </a:buClr>
              <a:buSzPct val="100000"/>
              <a:buFont typeface="Arial"/>
              <a:buChar char="•"/>
            </a:pPr>
            <a:r>
              <a:rPr lang="en-US" sz="2400"/>
              <a:t>Ostrom argumenta que Wilson não construiu uma teoria democrática da burocracia. Em sua opinião, qual o motivo para esta crítica?</a:t>
            </a:r>
          </a:p>
          <a:p>
            <a:pPr indent="-381000" lvl="0" marL="457200" rtl="0">
              <a:spcBef>
                <a:spcPts val="0"/>
              </a:spcBef>
              <a:buClr>
                <a:schemeClr val="dk1"/>
              </a:buClr>
              <a:buSzPct val="100000"/>
              <a:buFont typeface="Arial"/>
              <a:buChar char="•"/>
            </a:pPr>
            <a:r>
              <a:rPr lang="en-US" sz="2400"/>
              <a:t>As idéias de Wilson e Weber foram extremamente influentes na ciência política. Curiosidade do professor: qual o impacto, se algum, dos dois autores em suas áreas de atuação?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chemeClr val="dk1"/>
              </a:buClr>
              <a:buSzPct val="25000"/>
              <a:buFont typeface="Calibri"/>
              <a:buNone/>
            </a:pPr>
            <a:r>
              <a:t/>
            </a:r>
            <a:endParaRPr b="1" i="0" sz="3600" u="none" cap="none" strike="noStrike">
              <a:solidFill>
                <a:srgbClr val="24292E"/>
              </a:solidFill>
              <a:latin typeface="Calibri"/>
              <a:ea typeface="Calibri"/>
              <a:cs typeface="Calibri"/>
              <a:sym typeface="Calibri"/>
            </a:endParaRPr>
          </a:p>
          <a:p>
            <a:pPr indent="0" lvl="0" marL="0" marR="0" rtl="0" algn="ctr">
              <a:lnSpc>
                <a:spcPct val="125000"/>
              </a:lnSpc>
              <a:spcBef>
                <a:spcPts val="3000"/>
              </a:spcBef>
              <a:spcAft>
                <a:spcPts val="0"/>
              </a:spcAft>
              <a:buClr>
                <a:schemeClr val="dk1"/>
              </a:buClr>
              <a:buSzPct val="25000"/>
              <a:buFont typeface="Arial"/>
              <a:buNone/>
            </a:pPr>
            <a:r>
              <a:rPr b="1" lang="en-US" sz="3600">
                <a:solidFill>
                  <a:srgbClr val="24292E"/>
                </a:solidFill>
              </a:rPr>
              <a:t>Vincent Ostrom</a:t>
            </a:r>
          </a:p>
          <a:p>
            <a:pPr indent="0" lvl="0" marL="0" marR="0" rtl="0" algn="ctr">
              <a:lnSpc>
                <a:spcPct val="100000"/>
              </a:lnSpc>
              <a:spcBef>
                <a:spcPts val="1200"/>
              </a:spcBef>
              <a:spcAft>
                <a:spcPts val="0"/>
              </a:spcAft>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94" name="Shape 94"/>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68300" lvl="0" marL="457200" marR="0" rtl="0" algn="l">
              <a:lnSpc>
                <a:spcPct val="200000"/>
              </a:lnSpc>
              <a:spcBef>
                <a:spcPts val="1500"/>
              </a:spcBef>
              <a:spcAft>
                <a:spcPts val="0"/>
              </a:spcAft>
              <a:buSzPct val="100000"/>
            </a:pPr>
            <a:r>
              <a:rPr lang="en-US" sz="2200">
                <a:solidFill>
                  <a:srgbClr val="24292E"/>
                </a:solidFill>
              </a:rPr>
              <a:t>Cientista político americano (1919-2012)</a:t>
            </a:r>
          </a:p>
          <a:p>
            <a:pPr indent="-368300" lvl="0" marL="457200" marR="0" rtl="0" algn="l">
              <a:lnSpc>
                <a:spcPct val="200000"/>
              </a:lnSpc>
              <a:spcBef>
                <a:spcPts val="1500"/>
              </a:spcBef>
              <a:spcAft>
                <a:spcPts val="0"/>
              </a:spcAft>
              <a:buSzPct val="100000"/>
            </a:pPr>
            <a:r>
              <a:rPr lang="en-US" sz="2200">
                <a:solidFill>
                  <a:srgbClr val="24292E"/>
                </a:solidFill>
              </a:rPr>
              <a:t>Co-fundador da Public Choice Society</a:t>
            </a:r>
          </a:p>
          <a:p>
            <a:pPr indent="-368300" lvl="0" marL="457200" marR="0" rtl="0" algn="l">
              <a:lnSpc>
                <a:spcPct val="200000"/>
              </a:lnSpc>
              <a:spcBef>
                <a:spcPts val="1500"/>
              </a:spcBef>
              <a:spcAft>
                <a:spcPts val="0"/>
              </a:spcAft>
              <a:buClr>
                <a:srgbClr val="24292E"/>
              </a:buClr>
              <a:buSzPct val="100000"/>
            </a:pPr>
            <a:r>
              <a:rPr lang="en-US" sz="2200">
                <a:solidFill>
                  <a:srgbClr val="24292E"/>
                </a:solidFill>
              </a:rPr>
              <a:t>Pesquisador importante em adm pública</a:t>
            </a:r>
          </a:p>
          <a:p>
            <a:pPr indent="-368300" lvl="0" marL="457200" marR="0" rtl="0" algn="l">
              <a:lnSpc>
                <a:spcPct val="200000"/>
              </a:lnSpc>
              <a:spcBef>
                <a:spcPts val="1500"/>
              </a:spcBef>
              <a:spcAft>
                <a:spcPts val="0"/>
              </a:spcAft>
              <a:buClr>
                <a:srgbClr val="24292E"/>
              </a:buClr>
              <a:buSzPct val="100000"/>
            </a:pPr>
            <a:r>
              <a:rPr lang="en-US" sz="2200">
                <a:solidFill>
                  <a:srgbClr val="24292E"/>
                </a:solidFill>
              </a:rPr>
              <a:t>Criador do conceito de </a:t>
            </a:r>
            <a:r>
              <a:rPr i="1" lang="en-US" sz="2200">
                <a:solidFill>
                  <a:srgbClr val="24292E"/>
                </a:solidFill>
              </a:rPr>
              <a:t>policentrismo</a:t>
            </a:r>
          </a:p>
          <a:p>
            <a:pPr indent="-368300" lvl="0" marL="457200" marR="0" rtl="0" algn="l">
              <a:lnSpc>
                <a:spcPct val="200000"/>
              </a:lnSpc>
              <a:spcBef>
                <a:spcPts val="1500"/>
              </a:spcBef>
              <a:spcAft>
                <a:spcPts val="0"/>
              </a:spcAft>
              <a:buClr>
                <a:srgbClr val="24292E"/>
              </a:buClr>
              <a:buSzPct val="100000"/>
            </a:pPr>
            <a:r>
              <a:rPr lang="en-US" sz="2200">
                <a:solidFill>
                  <a:srgbClr val="24292E"/>
                </a:solidFill>
              </a:rPr>
              <a:t> Co-autor e marido de Elinor Ostrom</a:t>
            </a:r>
          </a:p>
          <a:p>
            <a:pPr indent="-139700" lvl="0" marL="342900" marR="0" rtl="0" algn="l">
              <a:lnSpc>
                <a:spcPct val="100000"/>
              </a:lnSpc>
              <a:spcBef>
                <a:spcPts val="120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pic>
        <p:nvPicPr>
          <p:cNvPr descr="DSC_0153.jpg" id="95" name="Shape 95"/>
          <p:cNvPicPr preferRelativeResize="0"/>
          <p:nvPr/>
        </p:nvPicPr>
        <p:blipFill>
          <a:blip r:embed="rId3">
            <a:alphaModFix/>
          </a:blip>
          <a:stretch>
            <a:fillRect/>
          </a:stretch>
        </p:blipFill>
        <p:spPr>
          <a:xfrm>
            <a:off x="5559249" y="1886824"/>
            <a:ext cx="3584746" cy="3519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V. Ostrom - </a:t>
            </a:r>
            <a:r>
              <a:rPr b="1" lang="en-US" sz="3600">
                <a:solidFill>
                  <a:srgbClr val="24292E"/>
                </a:solidFill>
              </a:rPr>
              <a:t>The Intellectual Crisis in American Public Administration (1973)</a:t>
            </a:r>
          </a:p>
        </p:txBody>
      </p:sp>
      <p:sp>
        <p:nvSpPr>
          <p:cNvPr id="102" name="Shape 102"/>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US" sz="2400"/>
              <a:t>Burocracia vem crescendo de tamanho e de importância</a:t>
            </a:r>
          </a:p>
          <a:p>
            <a:pPr indent="-381000" lvl="0" marL="457200" marR="0" rtl="0" algn="l">
              <a:lnSpc>
                <a:spcPct val="100000"/>
              </a:lnSpc>
              <a:spcBef>
                <a:spcPts val="0"/>
              </a:spcBef>
              <a:spcAft>
                <a:spcPts val="0"/>
              </a:spcAft>
              <a:buSzPct val="100000"/>
            </a:pPr>
            <a:r>
              <a:rPr lang="en-US" sz="2400"/>
              <a:t>Ostrom questiona se a teoria de administração pública (AP) está apta a este desafio e se a burocracia irá ou não melhorar o bem-estar dos cidadãos</a:t>
            </a:r>
          </a:p>
          <a:p>
            <a:pPr indent="-381000" lvl="0" marL="457200" marR="0" rtl="0" algn="l">
              <a:lnSpc>
                <a:spcPct val="100000"/>
              </a:lnSpc>
              <a:spcBef>
                <a:spcPts val="0"/>
              </a:spcBef>
              <a:spcAft>
                <a:spcPts val="0"/>
              </a:spcAft>
              <a:buSzPct val="100000"/>
            </a:pPr>
            <a:r>
              <a:rPr lang="en-US" sz="2400"/>
              <a:t>Ostrom afirma que a AP americana encontra-se em um “estado de crise permanente”</a:t>
            </a:r>
          </a:p>
          <a:p>
            <a:pPr indent="-381000" lvl="0" marL="457200" marR="0" rtl="0" algn="l">
              <a:lnSpc>
                <a:spcPct val="100000"/>
              </a:lnSpc>
              <a:spcBef>
                <a:spcPts val="0"/>
              </a:spcBef>
              <a:spcAft>
                <a:spcPts val="0"/>
              </a:spcAft>
              <a:buSzPct val="100000"/>
            </a:pPr>
            <a:r>
              <a:rPr lang="en-US" sz="2400"/>
              <a:t>A crise é basicamente de confiança: o paradigma Wilsoniano da AP não correspondeu às expectativas dos cidadãos e está sendo duramente criticado por Simon, Waldo e outros</a:t>
            </a:r>
          </a:p>
          <a:p>
            <a:pPr indent="-381000" lvl="0" marL="457200" marR="0" rtl="0" algn="l">
              <a:lnSpc>
                <a:spcPct val="100000"/>
              </a:lnSpc>
              <a:spcBef>
                <a:spcPts val="0"/>
              </a:spcBef>
              <a:spcAft>
                <a:spcPts val="0"/>
              </a:spcAft>
              <a:buSzPct val="100000"/>
            </a:pPr>
            <a:r>
              <a:rPr lang="en-US" sz="2400"/>
              <a:t>Ostrom propõe uma solução radical: é preciso formular um novo paradigma, em termos Kuhnianos, para a AP</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O Paradigma Wilsoniano</a:t>
            </a:r>
          </a:p>
        </p:txBody>
      </p:sp>
      <p:sp>
        <p:nvSpPr>
          <p:cNvPr id="109" name="Shape 109"/>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US" sz="2400"/>
              <a:t>Até meados dos anos 1970, o paradigma dominante na teoria de AP americana foi aquele criado por Woodrow Wilson em seu “The Study of Administration” (1887)</a:t>
            </a:r>
          </a:p>
          <a:p>
            <a:pPr indent="-381000" lvl="0" marL="457200" marR="0" rtl="0" algn="l">
              <a:lnSpc>
                <a:spcPct val="100000"/>
              </a:lnSpc>
              <a:spcBef>
                <a:spcPts val="0"/>
              </a:spcBef>
              <a:spcAft>
                <a:spcPts val="0"/>
              </a:spcAft>
              <a:buSzPct val="100000"/>
            </a:pPr>
            <a:r>
              <a:rPr lang="en-US" sz="2400"/>
              <a:t>Para Wilson, o centro do poder político estaria no congresso, o qual deveria ser seguido com obediência absoluta</a:t>
            </a:r>
          </a:p>
          <a:p>
            <a:pPr indent="-381000" lvl="0" marL="457200" marR="0" rtl="0" algn="l">
              <a:lnSpc>
                <a:spcPct val="100000"/>
              </a:lnSpc>
              <a:spcBef>
                <a:spcPts val="0"/>
              </a:spcBef>
              <a:spcAft>
                <a:spcPts val="0"/>
              </a:spcAft>
              <a:buSzPct val="100000"/>
            </a:pPr>
            <a:r>
              <a:rPr lang="en-US" sz="2400"/>
              <a:t>Curiosamente, Wilson é </a:t>
            </a:r>
            <a:r>
              <a:rPr i="1" lang="en-US" sz="2400"/>
              <a:t>contrário</a:t>
            </a:r>
            <a:r>
              <a:rPr lang="en-US" sz="2400"/>
              <a:t> a uma forte divisão de poderes</a:t>
            </a:r>
          </a:p>
          <a:p>
            <a:pPr indent="-381000" lvl="0" marL="457200" marR="0" rtl="0" algn="l">
              <a:lnSpc>
                <a:spcPct val="100000"/>
              </a:lnSpc>
              <a:spcBef>
                <a:spcPts val="0"/>
              </a:spcBef>
              <a:spcAft>
                <a:spcPts val="0"/>
              </a:spcAft>
              <a:buSzPct val="100000"/>
            </a:pPr>
            <a:r>
              <a:rPr lang="en-US" sz="2400"/>
              <a:t>“</a:t>
            </a:r>
            <a:r>
              <a:rPr i="1" lang="en-US" sz="2400"/>
              <a:t>The more power is divided the more irresponsible it becomes</a:t>
            </a:r>
            <a:r>
              <a:rPr lang="en-US" sz="2400"/>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O Paradigma Wilsoniano</a:t>
            </a:r>
          </a:p>
        </p:txBody>
      </p:sp>
      <p:sp>
        <p:nvSpPr>
          <p:cNvPr id="116" name="Shape 116"/>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US" sz="2400"/>
              <a:t>Se por um lado Wilson critica a separação de poderes na política - uma vez que apenas o congresso emana diretamente do povo - ele sugere uma </a:t>
            </a:r>
            <a:r>
              <a:rPr i="1" lang="en-US" sz="2400"/>
              <a:t>forte divisão</a:t>
            </a:r>
            <a:r>
              <a:rPr lang="en-US" sz="2400"/>
              <a:t> entre os campos da política e da administração pública</a:t>
            </a:r>
          </a:p>
          <a:p>
            <a:pPr indent="-381000" lvl="0" marL="457200" rtl="0">
              <a:spcBef>
                <a:spcPts val="0"/>
              </a:spcBef>
              <a:buSzPct val="100000"/>
            </a:pPr>
            <a:r>
              <a:rPr lang="en-US" sz="2400"/>
              <a:t>Wilson começa com o pressuposto de que embora os sistemas políticos variem de um país para outro, </a:t>
            </a:r>
            <a:r>
              <a:rPr i="1" lang="en-US" sz="2400"/>
              <a:t>os princípios da AP são basicamente os mesmos</a:t>
            </a:r>
            <a:r>
              <a:rPr lang="en-US" sz="2400"/>
              <a:t> em todos os lugares</a:t>
            </a:r>
          </a:p>
          <a:p>
            <a:pPr indent="-381000" lvl="0" marL="457200" marR="0" rtl="0" algn="l">
              <a:lnSpc>
                <a:spcPct val="100000"/>
              </a:lnSpc>
              <a:spcBef>
                <a:spcPts val="0"/>
              </a:spcBef>
              <a:spcAft>
                <a:spcPts val="0"/>
              </a:spcAft>
              <a:buSzPct val="100000"/>
            </a:pPr>
            <a:r>
              <a:rPr lang="en-US" sz="2400"/>
              <a:t>Para ele, existem </a:t>
            </a:r>
            <a:r>
              <a:rPr i="1" lang="en-US" sz="2400"/>
              <a:t>leis gerais da AP</a:t>
            </a:r>
            <a:r>
              <a:rPr lang="en-US" sz="2400"/>
              <a:t> que podem ser aplicadas e mensuradas em todos os lugares</a:t>
            </a:r>
          </a:p>
          <a:p>
            <a:pPr indent="-381000" lvl="0" marL="457200" marR="0" rtl="0" algn="l">
              <a:lnSpc>
                <a:spcPct val="100000"/>
              </a:lnSpc>
              <a:spcBef>
                <a:spcPts val="0"/>
              </a:spcBef>
              <a:spcAft>
                <a:spcPts val="0"/>
              </a:spcAft>
              <a:buSzPct val="100000"/>
            </a:pPr>
            <a:r>
              <a:rPr lang="en-US" sz="2400"/>
              <a:t>Segundo Ostrom, Wilson concebe uma teoria democrática da política mas não uma teoria democrática da AP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O Paradigma Wilsoniano</a:t>
            </a:r>
          </a:p>
        </p:txBody>
      </p:sp>
      <p:sp>
        <p:nvSpPr>
          <p:cNvPr id="123" name="Shape 123"/>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US" sz="2400"/>
              <a:t>De acordo com este paradigma, a “boa administração” é consiste em:</a:t>
            </a:r>
          </a:p>
          <a:p>
            <a:pPr indent="-381000" lvl="0" marL="457200" marR="0" rtl="0" algn="l">
              <a:lnSpc>
                <a:spcPct val="100000"/>
              </a:lnSpc>
              <a:spcBef>
                <a:spcPts val="0"/>
              </a:spcBef>
              <a:spcAft>
                <a:spcPts val="0"/>
              </a:spcAft>
              <a:buSzPct val="100000"/>
            </a:pPr>
            <a:r>
              <a:rPr lang="en-US" sz="2400"/>
              <a:t>Comando hierárquico e disciplina;</a:t>
            </a:r>
          </a:p>
          <a:p>
            <a:pPr indent="-381000" lvl="0" marL="457200" marR="0" rtl="0" algn="l">
              <a:lnSpc>
                <a:spcPct val="100000"/>
              </a:lnSpc>
              <a:spcBef>
                <a:spcPts val="0"/>
              </a:spcBef>
              <a:spcAft>
                <a:spcPts val="0"/>
              </a:spcAft>
              <a:buSzPct val="100000"/>
            </a:pPr>
            <a:r>
              <a:rPr lang="en-US" sz="2400"/>
              <a:t>Treinamento para os ocupantes da burocracia;</a:t>
            </a:r>
          </a:p>
          <a:p>
            <a:pPr indent="-381000" lvl="0" marL="457200" marR="0" rtl="0" algn="l">
              <a:lnSpc>
                <a:spcPct val="100000"/>
              </a:lnSpc>
              <a:spcBef>
                <a:spcPts val="0"/>
              </a:spcBef>
              <a:spcAft>
                <a:spcPts val="0"/>
              </a:spcAft>
              <a:buSzPct val="100000"/>
            </a:pPr>
            <a:r>
              <a:rPr lang="en-US" sz="2400"/>
              <a:t>Foco em eficiência, esta medida geralmente em termos estritos de custo-benefício</a:t>
            </a:r>
          </a:p>
          <a:p>
            <a:pPr indent="-381000" lvl="0" marL="457200" marR="0" rtl="0" algn="l">
              <a:lnSpc>
                <a:spcPct val="100000"/>
              </a:lnSpc>
              <a:spcBef>
                <a:spcPts val="0"/>
              </a:spcBef>
              <a:spcAft>
                <a:spcPts val="0"/>
              </a:spcAft>
              <a:buSzPct val="100000"/>
            </a:pPr>
            <a:r>
              <a:rPr lang="en-US" sz="2400"/>
              <a:t>Em resumo, Wilson argumenta que há apenas um centro político, definido pela constituição, e este determina a esfera de atuação da burocracia. Burocracias ordenadas segundo os princípios acima, válidos universalmente, são uma condição necessária para a civilização moderna</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Weber e a Sociologia da Burocracia</a:t>
            </a:r>
          </a:p>
        </p:txBody>
      </p:sp>
      <p:sp>
        <p:nvSpPr>
          <p:cNvPr id="130" name="Shape 130"/>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US" sz="2400"/>
              <a:t>Max Weber também é conhecido por ser trabalho a respeito da burocracia, publicado em </a:t>
            </a:r>
            <a:r>
              <a:rPr i="1" lang="en-US" sz="2400"/>
              <a:t>Economia e Sociedade </a:t>
            </a:r>
            <a:r>
              <a:rPr lang="en-US" sz="2400"/>
              <a:t>(1919), traduzido nos EUA nos anos 1960</a:t>
            </a:r>
          </a:p>
          <a:p>
            <a:pPr indent="-381000" lvl="0" marL="457200" marR="0" rtl="0" algn="l">
              <a:lnSpc>
                <a:spcPct val="100000"/>
              </a:lnSpc>
              <a:spcBef>
                <a:spcPts val="0"/>
              </a:spcBef>
              <a:spcAft>
                <a:spcPts val="0"/>
              </a:spcAft>
              <a:buSzPct val="100000"/>
            </a:pPr>
            <a:r>
              <a:rPr lang="en-US" sz="2400"/>
              <a:t>Para Weber, a burocracia também é uma condição necessária para a civilização moderna</a:t>
            </a:r>
          </a:p>
          <a:p>
            <a:pPr indent="-381000" lvl="0" marL="457200" marR="0" rtl="0" algn="l">
              <a:lnSpc>
                <a:spcPct val="100000"/>
              </a:lnSpc>
              <a:spcBef>
                <a:spcPts val="0"/>
              </a:spcBef>
              <a:spcAft>
                <a:spcPts val="0"/>
              </a:spcAft>
              <a:buSzPct val="100000"/>
            </a:pPr>
            <a:r>
              <a:rPr lang="en-US" sz="2400"/>
              <a:t>A burocracia aparece em sua obra como um estágio superior, mais racional, de organização social</a:t>
            </a:r>
          </a:p>
          <a:p>
            <a:pPr indent="-381000" lvl="0" marL="457200" marR="0" rtl="0" algn="l">
              <a:lnSpc>
                <a:spcPct val="100000"/>
              </a:lnSpc>
              <a:spcBef>
                <a:spcPts val="0"/>
              </a:spcBef>
              <a:spcAft>
                <a:spcPts val="0"/>
              </a:spcAft>
              <a:buSzPct val="100000"/>
            </a:pPr>
            <a:r>
              <a:rPr lang="en-US" sz="2400"/>
              <a:t>Como Wilson, Weber também enfatiza a necessidade de hierarquia, especialização e diferenciação das atividades políticas das burocráticas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Weber e a Sociologia da Burocracia</a:t>
            </a:r>
          </a:p>
        </p:txBody>
      </p:sp>
      <p:sp>
        <p:nvSpPr>
          <p:cNvPr id="137" name="Shape 137"/>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US" sz="2400"/>
              <a:t>Ao contrário de Wilson, Weber nota que o desenvolvimento da burocracia pode acarretar problemas para a ordem democrática</a:t>
            </a:r>
          </a:p>
          <a:p>
            <a:pPr indent="-381000" lvl="0" marL="457200" marR="0" rtl="0" algn="l">
              <a:lnSpc>
                <a:spcPct val="100000"/>
              </a:lnSpc>
              <a:spcBef>
                <a:spcPts val="0"/>
              </a:spcBef>
              <a:spcAft>
                <a:spcPts val="0"/>
              </a:spcAft>
              <a:buSzPct val="100000"/>
            </a:pPr>
            <a:r>
              <a:rPr lang="en-US" sz="2400"/>
              <a:t>Primeiramente, Weber afirma que a burocracia, uma vez estabelecida, é virtualmente indestrutível. O Estado depende cada vez mais de suas atribuições</a:t>
            </a:r>
          </a:p>
          <a:p>
            <a:pPr indent="-381000" lvl="0" marL="457200" marR="0" rtl="0" algn="l">
              <a:lnSpc>
                <a:spcPct val="100000"/>
              </a:lnSpc>
              <a:spcBef>
                <a:spcPts val="0"/>
              </a:spcBef>
              <a:spcAft>
                <a:spcPts val="0"/>
              </a:spcAft>
              <a:buSzPct val="100000"/>
            </a:pPr>
            <a:r>
              <a:rPr lang="en-US" sz="2400"/>
              <a:t>Muitas das decisões democráticas, que deveriam ser matéria de deliberação popular ou legislativa, acabam sendo tomadas pela burocracia, a qual segue princípios hierárquicos, anti-democráticos</a:t>
            </a:r>
          </a:p>
          <a:p>
            <a:pPr indent="-381000" lvl="0" marL="457200" marR="0" rtl="0" algn="l">
              <a:lnSpc>
                <a:spcPct val="100000"/>
              </a:lnSpc>
              <a:spcBef>
                <a:spcPts val="0"/>
              </a:spcBef>
              <a:spcAft>
                <a:spcPts val="0"/>
              </a:spcAft>
              <a:buSzPct val="100000"/>
            </a:pPr>
            <a:r>
              <a:rPr lang="en-US" sz="2400"/>
              <a:t>A burocracia leva à alienação do burocrata individual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25000"/>
              </a:lnSpc>
              <a:spcBef>
                <a:spcPts val="0"/>
              </a:spcBef>
              <a:spcAft>
                <a:spcPts val="0"/>
              </a:spcAft>
              <a:buClr>
                <a:srgbClr val="000000"/>
              </a:buClr>
              <a:buSzPct val="25000"/>
              <a:buFont typeface="Arial"/>
              <a:buNone/>
            </a:pPr>
            <a:r>
              <a:rPr b="1" lang="en-US" sz="3600"/>
              <a:t>A Tradição de Pesquisa em AP nos EUA</a:t>
            </a:r>
          </a:p>
        </p:txBody>
      </p:sp>
      <p:sp>
        <p:nvSpPr>
          <p:cNvPr id="144" name="Shape 144"/>
          <p:cNvSpPr txBox="1"/>
          <p:nvPr>
            <p:ph idx="1" type="body"/>
          </p:nvPr>
        </p:nvSpPr>
        <p:spPr>
          <a:xfrm>
            <a:off x="457200" y="1665725"/>
            <a:ext cx="8229600" cy="43368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US" sz="2400"/>
              <a:t>Em geral, os americanos não davam atenção aos problemas da burocracia levantados por Weber</a:t>
            </a:r>
          </a:p>
          <a:p>
            <a:pPr indent="-381000" lvl="0" marL="457200" marR="0" rtl="0" algn="l">
              <a:lnSpc>
                <a:spcPct val="100000"/>
              </a:lnSpc>
              <a:spcBef>
                <a:spcPts val="0"/>
              </a:spcBef>
              <a:spcAft>
                <a:spcPts val="0"/>
              </a:spcAft>
              <a:buSzPct val="100000"/>
            </a:pPr>
            <a:r>
              <a:rPr lang="en-US" sz="2400"/>
              <a:t>O estudo de AP nos EUA era marcado por um conteúdo fortemente normativo, sem grande interesse em derivar hipóteses testáveis e verificar o comportamento de fato dos burocratas</a:t>
            </a:r>
          </a:p>
          <a:p>
            <a:pPr indent="-381000" lvl="0" marL="457200" marR="0" rtl="0" algn="l">
              <a:lnSpc>
                <a:spcPct val="100000"/>
              </a:lnSpc>
              <a:spcBef>
                <a:spcPts val="0"/>
              </a:spcBef>
              <a:spcAft>
                <a:spcPts val="0"/>
              </a:spcAft>
              <a:buSzPct val="100000"/>
            </a:pPr>
            <a:r>
              <a:rPr lang="en-US" sz="2400"/>
              <a:t>Os estudos basicamente consistiam em escolher um órgão burocrático em específico e avaliar se este funcionava de acordo com os princípios delineados por Wilson</a:t>
            </a:r>
          </a:p>
          <a:p>
            <a:pPr indent="-381000" lvl="0" marL="457200" marR="0" rtl="0" algn="l">
              <a:lnSpc>
                <a:spcPct val="100000"/>
              </a:lnSpc>
              <a:spcBef>
                <a:spcPts val="0"/>
              </a:spcBef>
              <a:spcAft>
                <a:spcPts val="0"/>
              </a:spcAft>
              <a:buSzPct val="100000"/>
            </a:pPr>
            <a:r>
              <a:rPr lang="en-US" sz="2400"/>
              <a:t>Serviços providos por mais de uma agência, duplicações e sobreposições eram vistos como óbvias ineficiências</a:t>
            </a: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