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444207" y="486916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0" name="Shape 30"/>
          <p:cNvSpPr/>
          <p:nvPr/>
        </p:nvSpPr>
        <p:spPr>
          <a:xfrm>
            <a:off x="4005807" y="6308078"/>
            <a:ext cx="45720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de Mercado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Adriano Paranaiba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88224" y="6363653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016" y="6197769"/>
            <a:ext cx="2699791" cy="5882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/>
        </p:nvSpPr>
        <p:spPr>
          <a:xfrm>
            <a:off x="5353744" y="6309319"/>
            <a:ext cx="3754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Mestrado em Economia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2ª edição 2016-2018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Sessão </a:t>
            </a:r>
            <a:r>
              <a:rPr lang="en-US"/>
              <a:t>4 - Policentrismo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</a:rPr>
              <a:t>Paul Dragos Aligica - Institutionalism and Polycentricity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24292E"/>
                </a:solidFill>
              </a:rPr>
              <a:t>Vincent Ostrom - Polycentricity: The Structural Basis of Self-Governing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Policentrismo nos Ostroms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en-US" sz="2400"/>
              <a:t>A meu ver, o policentrismo pode ser definido em quatro maneiras:</a:t>
            </a:r>
          </a:p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i="1" lang="en-US" sz="2400"/>
              <a:t>Uma ferramenta de ilustração</a:t>
            </a:r>
            <a:r>
              <a:rPr lang="en-US" sz="2400"/>
              <a:t>, a fim de descrever um problema específico</a:t>
            </a:r>
          </a:p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i="1" lang="en-US" sz="2400"/>
              <a:t>Uma ferramenta de análise</a:t>
            </a:r>
            <a:r>
              <a:rPr lang="en-US" sz="2400"/>
              <a:t>, que nos permite focar nossa atenção em determinados aspectos das instituições (a mão invisível, por exemplo)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i="1" lang="en-US" sz="2400"/>
              <a:t>Uma ferramenta de governança</a:t>
            </a:r>
            <a:r>
              <a:rPr lang="en-US" sz="2400"/>
              <a:t>, uma forma de organização da burocracia e do estado em geral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i="1" lang="en-US" sz="2400"/>
              <a:t>Uma ferramenta normativa</a:t>
            </a:r>
            <a:r>
              <a:rPr lang="en-US" sz="2400"/>
              <a:t>, uma medida de como a democracia deve ser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Policentrismo nos Ostroms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en-US" sz="2400"/>
              <a:t>Os Ostrom perceberam que agências autônomas nem sempre eram as melhores, e que agências que tinham tarefas sobrepostas tinham bons resultados</a:t>
            </a:r>
          </a:p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en-US" sz="2400"/>
              <a:t>Ao competirem e colaborarem entre si, as agências públicas tinham um comportamento similar ao do mercado, onde grupos e indivíduos auto-regulam seu comportamento</a:t>
            </a:r>
          </a:p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en-US" sz="2400"/>
              <a:t>Dessa forma, os conceitos de hierarquia de comando e especialização </a:t>
            </a:r>
            <a:r>
              <a:rPr i="1" lang="en-US" sz="2400"/>
              <a:t>não são condições necessárias nem suficientes</a:t>
            </a:r>
            <a:r>
              <a:rPr lang="en-US" sz="2400"/>
              <a:t> para uma administração pública que atende às demandas dos cidadãos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Policentrismo nos Ostroms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en-US" sz="2400"/>
              <a:t>Os Ostroms então lançaram um programa empírico de pesquisa para notar quais seriam tais condições</a:t>
            </a:r>
          </a:p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en-US" sz="2400"/>
              <a:t>Eles viram que há uma enorme complementaridade institucional entre agências de diferentes tamanhos</a:t>
            </a:r>
          </a:p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en-US" sz="2400"/>
              <a:t>Enquanto algumas agências maiores podem oferecer economia de escala, outras menores conseguem obter conhecimento local e ainda outras médias podem colaborar entre si para realizar tarefas complexas</a:t>
            </a:r>
          </a:p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en-US" sz="2400"/>
              <a:t>A noção de subsidiariedade está implícita na obra dos Ostrom, mas é necessário dar </a:t>
            </a:r>
            <a:r>
              <a:rPr i="1" lang="en-US" sz="2400"/>
              <a:t>um passo além</a:t>
            </a:r>
            <a:r>
              <a:rPr lang="en-US" sz="2400"/>
              <a:t>: não há ordem pré-estabelecida de competências, é preciso descobrir o que cada instituição requer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Policentrismo nos Ostroms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en-US" sz="2400"/>
              <a:t>Analisar as instituições políticas e burocráticas pela ótica do policentrismo também traz vantagens metodológicas</a:t>
            </a:r>
          </a:p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en-US" sz="2400"/>
              <a:t>Como comentamos na aula passada, desagregar a unidade de análise nos ajuda a iluminar aspectos que geralmente não são considerados pelos pesquisadores</a:t>
            </a:r>
          </a:p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en-US" sz="2400"/>
              <a:t>Por exemplo, é necessário considerar qual o processo de formação de determinada instituição; como ela opera internamente; como ela dialoga com outras organizações similares e diferentes, etc</a:t>
            </a:r>
          </a:p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en-US" sz="2400"/>
              <a:t>É um tipo de individualismo metodólogico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Exemplo Histórico de</a:t>
            </a:r>
            <a:r>
              <a:rPr b="1" lang="en-US" sz="3600"/>
              <a:t> Policentrismo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en-US" sz="2400"/>
              <a:t>Alexis de Tocqueville afirma que a democracia americana é marcadamente policêntrica</a:t>
            </a:r>
          </a:p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en-US" sz="2400"/>
              <a:t>O primeiro ponto é o sistema de freios e contrapesos, que força a fiscalização de uma parte do sistema político pelas demais</a:t>
            </a:r>
          </a:p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en-US" sz="2400"/>
              <a:t>O segundo é o federalismo, que distribui competências (e estabelece relações de cooperação e solução de controvérsias) entre diferentes entes federativos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Limitações do Conceito de</a:t>
            </a:r>
            <a:r>
              <a:rPr b="1" lang="en-US" sz="3600"/>
              <a:t> Policentrismo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en-US" sz="2400"/>
              <a:t>Ordens policêntricas </a:t>
            </a:r>
            <a:r>
              <a:rPr i="1" lang="en-US" sz="2400"/>
              <a:t>não são sinônimas</a:t>
            </a:r>
            <a:r>
              <a:rPr lang="en-US" sz="2400"/>
              <a:t> de ordens espontâneas: em geral, o policentrismo funciona baseado em determinadas regras pré-definidas ou em conjunto com ordens planejadas</a:t>
            </a:r>
          </a:p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en-US" sz="2400"/>
              <a:t>Ostrom não discute a fundo o papel dos custos de transação (Ronald Coase) e não oferece uma saída clara para identificar quando estes custos se tornam proibitivos</a:t>
            </a:r>
          </a:p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en-US" sz="2400"/>
              <a:t>Por quais motivos uma agência, do mesmo modo que uma firma, preferiria produzir mais serviços internamente ao invés de comprar </a:t>
            </a:r>
            <a:r>
              <a:rPr i="1" lang="en-US" sz="2400"/>
              <a:t>todos</a:t>
            </a:r>
            <a:r>
              <a:rPr lang="en-US" sz="2400"/>
              <a:t> os demais no mercado?</a:t>
            </a:r>
          </a:p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en-US" sz="2400"/>
              <a:t>Os custos de informação para os cidadãos são altos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Limitações do Conceito de Policentrismo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en-US" sz="2400"/>
              <a:t>A atribuição de </a:t>
            </a:r>
            <a:r>
              <a:rPr i="1" lang="en-US" sz="2400"/>
              <a:t>accountability </a:t>
            </a:r>
            <a:r>
              <a:rPr lang="en-US" sz="2400"/>
              <a:t>é mais difícil, pois é complicado separar com precisão a zona de influência de cada agência ou unidade federativa. Assim, como cobrar do funcionário ou político responsável?</a:t>
            </a:r>
          </a:p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en-US" sz="2400"/>
              <a:t>Como o contexto é muito importante na análise de sistemas policêntricos, não há uma fórmula pronta para qual arranjo é mais funcional do que outro. Assim, existem custos substanciais de experimentação até que uma forma seja encontrada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Questões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Existe alguma instituição que você sempre pensou sobre a lógica do monocentrismo que pode se beneficiar com uma análise sob a ótica policêntrica?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Por qual motivo o policentrismo se aproxima do conceito de </a:t>
            </a:r>
            <a:r>
              <a:rPr i="1" lang="en-US" sz="2400"/>
              <a:t>rule of law</a:t>
            </a:r>
            <a:r>
              <a:rPr lang="en-US" sz="2400"/>
              <a:t>?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Há alguma relação normativa entre policentrismo e governança? Todo modelo policêntrico é necessariamente melhor do que a alternativa?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Aligica - Institutionalism and Diversity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 teoria de Vincent e Elinor Ostrom toma a diversidade institucional não como um problema, mas como uma ferramenta a ser utilizada de modo construtivo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Cada arranjo institucional tem suas utilidades e limitações: é tarefa do pesquisador entender ambas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Para os Ostroms, os arranjos também não são únicos no que se refere a fins: há outras finalidades nas instituições, inclusive nas burocráticas, além do custo-benefício e eficiência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Em resumo, não há </a:t>
            </a:r>
            <a:r>
              <a:rPr lang="en-US" sz="2400"/>
              <a:t>fórmula</a:t>
            </a:r>
            <a:r>
              <a:rPr lang="en-US" sz="2400"/>
              <a:t> que, a priori, seja melhor do que a outra. É preciso considerar várias questões antes de encontrar a melhor instituição para determinado problema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Idealismo e Realismo Institucional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Ao contrário de Wilson, que toma uma posição normativa a respeito de como a burocracia </a:t>
            </a:r>
            <a:r>
              <a:rPr i="1" lang="en-US" sz="2400"/>
              <a:t>deve ser</a:t>
            </a:r>
            <a:r>
              <a:rPr lang="en-US" sz="2400"/>
              <a:t>, o programa de pesquisa de Vincent e Elinor Ostrom busca entender como </a:t>
            </a:r>
            <a:r>
              <a:rPr i="1" lang="en-US" sz="2400"/>
              <a:t>as instituições são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Se nem todas as instituições rígidas funcionam bem, e instituições de outras formas têm bons resultados, como entender estas diferenças?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 pesquisa então deve migrar de um conceito ideal, baseado em princípios e sem contexto para um estudo dos </a:t>
            </a:r>
            <a:r>
              <a:rPr i="1" lang="en-US" sz="2400"/>
              <a:t>processos sociais</a:t>
            </a:r>
            <a:r>
              <a:rPr lang="en-US" sz="2400"/>
              <a:t> que justificam as instituições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Como visto na sessão passada: instituições são </a:t>
            </a:r>
            <a:r>
              <a:rPr i="1" lang="en-US" sz="2400"/>
              <a:t>fatos sociais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Primeira e Segunda Ordens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Análise instituição de </a:t>
            </a:r>
            <a:r>
              <a:rPr i="1" lang="en-US" sz="2400"/>
              <a:t>primeira </a:t>
            </a:r>
            <a:r>
              <a:rPr lang="en-US" sz="2400"/>
              <a:t>e </a:t>
            </a:r>
            <a:r>
              <a:rPr i="1" lang="en-US" sz="2400"/>
              <a:t>segunda</a:t>
            </a:r>
            <a:r>
              <a:rPr lang="en-US" sz="2400"/>
              <a:t> ordens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 análise de primeira ordem visa entender como certa instituição resolve problemas políticos, econômicos, jurídicos, etc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É o tipo de pesquisa mais comum nas ciências sociais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Os Ostroms são também interessados nos problemas institucionais de </a:t>
            </a:r>
            <a:r>
              <a:rPr i="1" lang="en-US" sz="2400"/>
              <a:t>segunda ordem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 análise de segunda ordem se dá em um nível “meta” da pesquisa social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Visa entender quais os tipos de meta arranjos institucionais, em sentido amplo, são mais aptos a resolver determinados problemas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Meta Arranjos Institucionais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Há vários tipos de meta arranjos; os mais abrangentes são o mercado e o estado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Dentre estes dois grupos há uma diversidade de arranjos possíveis (democracia, autoritarismo, burocracia centralizada, policentrismo, etc)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 teoria de Wilson, por exemplo, argumenta que o melhor meta arranjos institucionais é a democracia centralizada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Princípios democráticos governam a esfera política enquanto o centralismo hierárquico governa a esfera da administração pública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Seria este o único tipo de arranjo possível?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Meta Arranjos Institucionais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Seria este o único tipo de arranjo possível?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-US" sz="7200"/>
              <a:t>NÃO!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Policentrismo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en-US" sz="2400"/>
              <a:t>O conceito vem de Michael Polanyi em seu </a:t>
            </a:r>
            <a:r>
              <a:rPr i="1" lang="en-US" sz="2400"/>
              <a:t>The Logic of Liberty </a:t>
            </a:r>
            <a:r>
              <a:rPr lang="en-US" sz="2400"/>
              <a:t>(1951) e foi originalmente usado para descrever a comunidade científica</a:t>
            </a:r>
          </a:p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en-US" sz="2400"/>
              <a:t>Polanyi afirma que o sucesso da comunidade científica deriva precisamente do fato de não existir uma autoridade central comandando o processo</a:t>
            </a:r>
          </a:p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en-US" sz="2400"/>
              <a:t>Os cientistas possuem um objetivo comum (conhecimento), mas são livres para atingir o objetivo do modo que acharem melhor</a:t>
            </a:r>
          </a:p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en-US" sz="2400"/>
              <a:t>Polanyi menciona que a idéia de policentrismo pode ser muito útil para preservar a liberdade de expressão e o </a:t>
            </a:r>
            <a:r>
              <a:rPr i="1" lang="en-US" sz="2400"/>
              <a:t>rule of law</a:t>
            </a:r>
            <a:r>
              <a:rPr lang="en-US" sz="2400"/>
              <a:t> na sociedade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Policentrismo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en-US" sz="2400"/>
              <a:t>Para Polanyi, policentrismo também oferece uma chave para o problema do cálculo econômico</a:t>
            </a:r>
          </a:p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en-US" sz="2400"/>
              <a:t>O mercado é, em certa medida, uma instituição policêntrica, na qual empreendedores estão constantemente buscando um modo mais eficiente de satisfazer os desejos dos consumidores e obter lucro</a:t>
            </a:r>
          </a:p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en-US" sz="2400"/>
              <a:t>O socialismo, assim, seria a transformação de um sistema policêntrico, onde os indivíduos adaptam-se aos outros e a inovação é constante, por um sistema  estritamente monocêntrico de produção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Policentrismo nos Ostroms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en-US" sz="2400"/>
              <a:t>V. Ostrom define três características para um sistema político policêntrico: 1) diversas unidades independentes entre si; 2) que atuam considerando a ação das demais; 3) por meio de mecanismos de competição, cooperação, conflito e solução de controvérsias</a:t>
            </a:r>
          </a:p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en-US" sz="2400"/>
              <a:t>Ostrom cita o mercado, a comunidade científica, a burocracia, a legislação, sistemas políticos com freios e contrapesos e a ordem internacional</a:t>
            </a:r>
          </a:p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en-US" sz="2400"/>
              <a:t>Em seu trabalho, ele frequentemente ocupou-se de problemas de escala metropolitana ou regional, onde não há esfera de administração competente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