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</a:t>
            </a:r>
            <a:r>
              <a:rPr lang="en-US"/>
              <a:t>5 - </a:t>
            </a:r>
            <a:r>
              <a:rPr lang="en-US">
                <a:solidFill>
                  <a:srgbClr val="24292E"/>
                </a:solidFill>
              </a:rPr>
              <a:t>IAD Framework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Larry Kiser &amp; Elinor Ostrom - The Three Worlds of Action: A Metatheoretical Synthesis of Institutional Approaches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Atributos do Indivíduo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Não se assume que o indivíduo seja perfeitamente racional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Aqui, segue-se o modelo de </a:t>
            </a:r>
            <a:r>
              <a:rPr i="1" lang="en-US" sz="2400"/>
              <a:t>bounded rationality</a:t>
            </a:r>
            <a:r>
              <a:rPr lang="en-US" sz="2400"/>
              <a:t> que discutimos na aula passada: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Indivíduos tentam tomar decisões racionais, mas são limitados por 3 motivos: 1) informação imperfeita ou errônea; 2) a capacidade humana limitada de avaliar e entender a informação à disposição; 3) tempo limitado para tomar uma decisão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00000"/>
                </a:solidFill>
              </a:rPr>
              <a:t>Assim, indivíduos acabam por tomar apenas decisões </a:t>
            </a:r>
            <a:r>
              <a:rPr i="1" lang="en-US" sz="2400">
                <a:solidFill>
                  <a:srgbClr val="000000"/>
                </a:solidFill>
              </a:rPr>
              <a:t>satisfatórias</a:t>
            </a:r>
            <a:r>
              <a:rPr lang="en-US" sz="2400">
                <a:solidFill>
                  <a:srgbClr val="000000"/>
                </a:solidFill>
              </a:rPr>
              <a:t>, nunca perfeitamente maximizadoras</a:t>
            </a:r>
            <a:r>
              <a:rPr lang="en-US" sz="2400">
                <a:highlight>
                  <a:srgbClr val="ECECEC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Atributos do Indivíduo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Assim, analistas precisam justificar/assumir posições acerca do: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de informação dos indivíduos;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valor que o indivíduo dá a possíveis alternativas;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processo de cálculo individual, quais os custos e benefícios de selecionar diferentes opções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Atributos da Situação de Decisão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É preciso considerar, entre outros: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número de atores envolvidos;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tipos de escolhas disponíveis;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complexidade;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repetição (se a tarefa é única ou contínua);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tipos de resultado (soma-zero, positivo, etc);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duração, estabilidade, possibilidade de reversão e vulnerabilidade do resultado;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possibilidade de comunicação entre os participantes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Ações e Estratégias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teoria dos jogos, ação é um único movimento, enquanto estratégias são sequências de movimentos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estratégias podem ser </a:t>
            </a:r>
            <a:r>
              <a:rPr i="1" lang="en-US" sz="2400"/>
              <a:t>puras</a:t>
            </a:r>
            <a:r>
              <a:rPr lang="en-US" sz="2400"/>
              <a:t>, nas quais um agente repete a mesma ação todas as vezes, ou </a:t>
            </a:r>
            <a:r>
              <a:rPr i="1" lang="en-US" sz="2400"/>
              <a:t>mistas</a:t>
            </a:r>
            <a:r>
              <a:rPr lang="en-US" sz="2400"/>
              <a:t>, onde ele varia suas ações ou aleatoriamente, ou de acordo com algum plano determinado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Dilema do prisioneiro, tit-for-tat e estratégia de Markov são alguns exemplos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Resultados Agregados: O Modelo de Segregação de Schelling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Nem sempre o processo de agregar atitudes individuais leva a resultados coletivos esperados ou triviais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exemplo mais claro é o modelo de segregação de Thomas Schelling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Nele, há 2 tipos de agentes, X e Y. Ambos são tolerantes com diversidade e aceitam viver em uma vizinhança com até 70% de membros do outro grupo. Contudo, se menos de 30% de seus vizinhos for de seu mesmo grupo, X ou Y se muda para uma localidade vazia. O jogo continua até atingir o equilíbrio, onde nenhum agente tem incentivo para se mudar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Qual o resultado esperado? Ver: http://ncase.me/polygons/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Resultados Agregados: O Modelo de Segregação de Schelling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 sz="2400"/>
          </a:p>
        </p:txBody>
      </p:sp>
      <p:pic>
        <p:nvPicPr>
          <p:cNvPr descr="Screenshot from 2017-04-12 01-30-24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724"/>
            <a:ext cx="9144000" cy="4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Resultados Agregados: O Modelo de Segregação de Schelling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 sz="2400"/>
          </a:p>
        </p:txBody>
      </p:sp>
      <p:pic>
        <p:nvPicPr>
          <p:cNvPr descr="Screenshot from 2017-04-12 01-30-34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724"/>
            <a:ext cx="9144001" cy="447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Resultados Agregados: O Modelo de Segregação de Schelling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 sz="2400"/>
          </a:p>
        </p:txBody>
      </p:sp>
      <p:pic>
        <p:nvPicPr>
          <p:cNvPr descr="Screenshot from 2017-04-12 01-30-45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725"/>
            <a:ext cx="9143999" cy="4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Resultados Agregados: O Modelo de Segregação de Schelling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 sz="2400"/>
          </a:p>
        </p:txBody>
      </p:sp>
      <p:pic>
        <p:nvPicPr>
          <p:cNvPr descr="Screenshot from 2017-04-12 01-32-13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724"/>
            <a:ext cx="9143999" cy="45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Arranjos Institucionais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 que organizam as decisões dos indivíduos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Mecanismos de punição e </a:t>
            </a:r>
            <a:r>
              <a:rPr i="1" lang="en-US" sz="2400"/>
              <a:t>enforcement</a:t>
            </a:r>
            <a:r>
              <a:rPr lang="en-US" sz="2400"/>
              <a:t>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 de entrada e saída;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Procedimentos;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Delegação de autoridade;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Agregação de ações individuais;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Escopo das decisões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</a:rPr>
              <a:t>Elinor Ostrom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100000"/>
            </a:pPr>
            <a:r>
              <a:rPr lang="en-US" sz="2200">
                <a:solidFill>
                  <a:srgbClr val="24292E"/>
                </a:solidFill>
              </a:rPr>
              <a:t>Cientista política americana (1933-2012)</a:t>
            </a:r>
          </a:p>
          <a:p>
            <a:pPr indent="-3683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ct val="100000"/>
            </a:pPr>
            <a:r>
              <a:rPr lang="en-US" sz="2200">
                <a:solidFill>
                  <a:srgbClr val="24292E"/>
                </a:solidFill>
              </a:rPr>
              <a:t>Prêmio Nobel de Economia em 2009</a:t>
            </a:r>
          </a:p>
          <a:p>
            <a:pPr indent="-368300" lvl="0" marL="457200" rtl="0">
              <a:lnSpc>
                <a:spcPct val="200000"/>
              </a:lnSpc>
              <a:spcBef>
                <a:spcPts val="1500"/>
              </a:spcBef>
              <a:buClr>
                <a:srgbClr val="24292E"/>
              </a:buClr>
              <a:buSzPct val="100000"/>
            </a:pPr>
            <a:r>
              <a:rPr i="1" lang="en-US" sz="2200">
                <a:solidFill>
                  <a:srgbClr val="24292E"/>
                </a:solidFill>
              </a:rPr>
              <a:t>Governing the commons</a:t>
            </a:r>
          </a:p>
          <a:p>
            <a:pPr indent="-368300" lvl="0" marL="457200" rtl="0">
              <a:lnSpc>
                <a:spcPct val="200000"/>
              </a:lnSpc>
              <a:spcBef>
                <a:spcPts val="1500"/>
              </a:spcBef>
              <a:buClr>
                <a:srgbClr val="24292E"/>
              </a:buClr>
              <a:buSzPct val="100000"/>
            </a:pPr>
            <a:r>
              <a:rPr lang="en-US" sz="2200">
                <a:solidFill>
                  <a:srgbClr val="24292E"/>
                </a:solidFill>
              </a:rPr>
              <a:t>Co-fundadora da Public Choice Society</a:t>
            </a:r>
          </a:p>
          <a:p>
            <a:pPr indent="-36830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</a:pPr>
            <a:r>
              <a:rPr lang="en-US" sz="2200">
                <a:solidFill>
                  <a:srgbClr val="24292E"/>
                </a:solidFill>
              </a:rPr>
              <a:t> Co-autora e esposa de Vincent Ostrom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inor Ostrom_50P_8442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75" y="1772524"/>
            <a:ext cx="3371175" cy="36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Atributos dos Eventos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Aqui Ostrom traz uma nova tipologia de classificação de bens que vai além dos tradicionais bens públicos e bens privados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Bens públicos</a:t>
            </a:r>
            <a:r>
              <a:rPr lang="en-US" sz="2400"/>
              <a:t>: consumo não-rival e impossibilidade de exclusão (defesa nacional, ar limpo)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Bens privados</a:t>
            </a:r>
            <a:r>
              <a:rPr lang="en-US" sz="2400"/>
              <a:t>: consumo rival e facilidade de exclusão (bens de consumo regulares, automóveis, celulares, alimentos, etc)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Bens de clube (club/toll goods)</a:t>
            </a:r>
            <a:r>
              <a:rPr lang="en-US" sz="2400"/>
              <a:t>: bens públicos mas com possibilidade de exclusão (transmissão de TV, energia elétrica)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Recursos comuns</a:t>
            </a:r>
            <a:r>
              <a:rPr lang="en-US" sz="2400"/>
              <a:t>: consumo rival e impossibilidade de exclusão (peixes em um lago público, água de aquífero)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Arranjos Institucionais e Bens Públicos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Bens não-rivais com impossibilidade de exclusão são difíceis de manejar, pois já incentivos para </a:t>
            </a:r>
            <a:r>
              <a:rPr i="1" lang="en-US" sz="2400"/>
              <a:t>free-riding</a:t>
            </a:r>
            <a:r>
              <a:rPr lang="en-US" sz="2400"/>
              <a:t>, ou seja, usufruir sem contribuir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Pela ausência de preço, é difícil para o mercado fornecer esse tipo de bem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Geralmente, esse tipo de bem requer algum tipo de sanção para evitar o abuso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geral, são oferecidos pelo estado por meio de taxação e com punição aos não contribuintes/</a:t>
            </a:r>
            <a:r>
              <a:rPr i="1" lang="en-US" sz="2400"/>
              <a:t>free riders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Problemas: como garantir a qualidade do bem público oferecido?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Comunidade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comunidade também varia de acordo com: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Seu entendimento das normas e sua concordância com os valores nelas embutidas;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nível de conhecimento geral das regras;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distribuição inicial de recursos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Os 3 Mundos, Novamente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constitucional: mecanismos primários de decisão coletiva. Por exemplo, a instituição deve ser criada por maioria simples, qualificada, unanimidade, por ditadura de 1 indivíduo, etc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de decisão coletiva: quais são as regras que organizam a instituição e orientaram seus membros? Quais são os cargos a serem ocupados, por quem, para quais fins, que bens serão produzidos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operacional: como serão produzidos os bens, com quais recursos, sob qual regime, em que circunstâncias, quais os mecanismos de auditoria e fiscalização, avaliação de resultados, entre outros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Algum ponto que vocês acharam particularmente bom (ou fraco) na análise?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Como interagem os 3 níveis nas instituições políticas, por exemplo?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Kiser &amp; Ostrom - The Three Worlds of Action </a:t>
            </a:r>
            <a:r>
              <a:rPr b="1" lang="en-US" sz="3600">
                <a:solidFill>
                  <a:srgbClr val="24292E"/>
                </a:solidFill>
              </a:rPr>
              <a:t>(1982)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Elinor Ostrom escreveu uma longa lista de trabalhos aplicados em análise institutional, mas ela também se dedicou aos aspectos teóricos do tema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 texto em questão ela trata de aspectos </a:t>
            </a:r>
            <a:r>
              <a:rPr i="1" lang="en-US" sz="2400"/>
              <a:t>metateóricos</a:t>
            </a:r>
            <a:r>
              <a:rPr lang="en-US" sz="2400"/>
              <a:t> da análise de instituições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Metateoria: uma combinação de diferentes abordagens teóricas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os outros autores que vimos no curso, E. Ostrom também articula sua pesquisa a partir dos indivíduos, ou o que ela chama de </a:t>
            </a:r>
            <a:r>
              <a:rPr i="1" lang="en-US" sz="2400"/>
              <a:t>“microinstitutional approach”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Porém, a ênfase é dada nas situações onde a tomada de decisão é </a:t>
            </a:r>
            <a:r>
              <a:rPr i="1" lang="en-US" sz="2400"/>
              <a:t>interdependente</a:t>
            </a:r>
            <a:r>
              <a:rPr lang="en-US" sz="2400"/>
              <a:t>, ou seja, nas instituições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Kiser &amp; Ostrom - The Three Worlds of Action </a:t>
            </a:r>
            <a:r>
              <a:rPr b="1" lang="en-US" sz="3600">
                <a:solidFill>
                  <a:srgbClr val="24292E"/>
                </a:solidFill>
              </a:rPr>
              <a:t>(1982)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Análises de decisões interdependentes podem ser muito complexas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Modelos ajudam a enfatizar os aspectos mais relevantes do problema em questão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Kiser &amp; Ostrom aqui não estão formulando um modelo propriamente dito, mas um </a:t>
            </a:r>
            <a:r>
              <a:rPr i="1" lang="en-US" sz="2400"/>
              <a:t>arcabouço teórico (framework)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diferença entre ambos está em que o </a:t>
            </a:r>
            <a:r>
              <a:rPr i="1" lang="en-US" sz="2400"/>
              <a:t>framework</a:t>
            </a:r>
            <a:r>
              <a:rPr lang="en-US" sz="2400"/>
              <a:t> tem sentido mais genérico, sendo apenas uma moldura ampla que dá os elementos básicos para que demais autores formulem modelos mais específicos a serem testados empiricamente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lembrete de George Box: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George Box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box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24000"/>
            <a:ext cx="8096250" cy="4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As 5 Partes da Análise Institucional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teorias de análise institucional possuem 5 elementos: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O/A tomador/a de decisão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grupo afetado pela decisão interdependente dos indivíduos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Eventos, bens ou serviços que os indivíduos que interagem entre si produzem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Arranjos institucionais que guiam as decisões individuais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situação onde os indivíduos tomam decisões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Cientistas sociais nem sempre prestam atenção a todas essas dimensões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É importante lembrar que há </a:t>
            </a:r>
            <a:r>
              <a:rPr i="1" lang="en-US" sz="2400"/>
              <a:t>feedback entre as partes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/>
              <a:t>As 5 Partes da Análise Institucional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Screenshot from 2017-04-12 00-02-1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65725"/>
            <a:ext cx="8229599" cy="4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Os 3 Mundos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O nível constitucional</a:t>
            </a:r>
            <a:r>
              <a:rPr lang="en-US" sz="2400"/>
              <a:t>, que explica o desenho das instituições e processos de decisão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O nível de ação coletiva</a:t>
            </a:r>
            <a:r>
              <a:rPr lang="en-US" sz="2400"/>
              <a:t>, que explica a autoridade nos processos de decisão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O nível operacional</a:t>
            </a:r>
            <a:r>
              <a:rPr lang="en-US" sz="2400"/>
              <a:t>, que explica as ações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Os 3 Mundos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Screenshot from 2017-04-12 00-09-33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0" y="1590525"/>
            <a:ext cx="8478700" cy="44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