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Sessão 6</a:t>
            </a:r>
            <a:r>
              <a:rPr lang="en-US"/>
              <a:t> - </a:t>
            </a:r>
            <a:r>
              <a:rPr lang="en-US">
                <a:solidFill>
                  <a:srgbClr val="24292E"/>
                </a:solidFill>
              </a:rPr>
              <a:t>IAD Framework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Elinor Ostrom - An Agenda for the Study of Institutions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Estudo de caso: Pescarias e IAD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 soluções mais comuns são as organizadas pelo </a:t>
            </a:r>
            <a:r>
              <a:rPr i="1" lang="en-US" sz="2400"/>
              <a:t>estado </a:t>
            </a:r>
            <a:r>
              <a:rPr lang="en-US" sz="2400"/>
              <a:t>e pelo </a:t>
            </a:r>
            <a:r>
              <a:rPr i="1" lang="en-US" sz="2400"/>
              <a:t>mercado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solução via estado geralmente funciona da seguinte maneira: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governo é definido por meio de processos constitucionais externos, e impõe licenças ou cotas aos pescadores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Como punição, aplicam-se multas ou revogação da licença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Problemas identificáveis: </a:t>
            </a:r>
            <a:r>
              <a:rPr i="1" lang="en-US" sz="2400"/>
              <a:t>regulation capture</a:t>
            </a:r>
            <a:r>
              <a:rPr lang="en-US" sz="2400"/>
              <a:t> e </a:t>
            </a:r>
            <a:r>
              <a:rPr i="1" lang="en-US" sz="2400"/>
              <a:t>rent-seeking</a:t>
            </a:r>
            <a:r>
              <a:rPr lang="en-US" sz="2400"/>
              <a:t>, altos custos de monitoramento, ineficiência, </a:t>
            </a:r>
            <a:r>
              <a:rPr i="1" lang="en-US" sz="2400"/>
              <a:t>accountability</a:t>
            </a:r>
            <a:r>
              <a:rPr lang="en-US" sz="2400"/>
              <a:t> apenas por mecanismos oficiais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Estudo de caso: Pescarias e IAD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Solução via mercado: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Privatização e imposição de cotas de produção aos participantes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Como punição, geralmente aplicam-se multas ou apreensão da pescaria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modelo tende a ser mais eficiente na alocação de recursos do que o estado, mas também possui certos problemas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Dependendo do arranjo selecionado, pescadores menores podem ficar excluídos; pouca interação com comunidades locais; vulnerável a </a:t>
            </a:r>
            <a:r>
              <a:rPr i="1" lang="en-US" sz="2400"/>
              <a:t>rent-seeking</a:t>
            </a:r>
            <a:r>
              <a:rPr lang="en-US" sz="2400"/>
              <a:t> dentro da empresa reguladora; </a:t>
            </a:r>
            <a:r>
              <a:rPr i="1" lang="en-US" sz="2400"/>
              <a:t>accountability</a:t>
            </a:r>
            <a:r>
              <a:rPr lang="en-US" sz="2400"/>
              <a:t> também depende de órgãos do governo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Estudo de caso: Pescarias e IAD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Um terceiro modelo: </a:t>
            </a:r>
            <a:r>
              <a:rPr i="1" lang="en-US" sz="2400"/>
              <a:t>community management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Solução favorita de Ostrom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Ela analisou o caso de uma cidade portuária americana e viu que apesar da ausência de mecanismos estatais ou de fórmulas típicas de mercado, os pescadores criaram uma série de mecanismos que permitiram a cooperação no longo prazo e a pesca sustentável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suas próprias palavras “</a:t>
            </a:r>
            <a:r>
              <a:rPr i="1" lang="en-US" sz="2400">
                <a:solidFill>
                  <a:srgbClr val="000000"/>
                </a:solidFill>
              </a:rPr>
              <a:t>they </a:t>
            </a:r>
            <a:r>
              <a:rPr i="1" lang="en-US" sz="2400">
                <a:solidFill>
                  <a:srgbClr val="000000"/>
                </a:solidFill>
                <a:highlight>
                  <a:srgbClr val="FFFFFF"/>
                </a:highlight>
              </a:rPr>
              <a:t>develop rules for themselves which can be quite different from what is in the textbooks</a:t>
            </a: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Estudo de caso: Pescarias e IAD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da59ecb449399c314f7de4529d37fdc9.jp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149" y="1355850"/>
            <a:ext cx="9143999" cy="464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Estudo de caso: Pescarias e IAD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th2888_o.jpe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5725"/>
            <a:ext cx="9144000" cy="433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Estudo de caso: Pescarias e IAD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Nível constitucional: as regras foram decididas por consenso, implementadas de acordo com a decisão unânime dos membros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Assim, resolve-se o problema de acesso à informação e de conhecimento das normas, mencionados no começo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Nível de ação coletiva: é um sistema democrático e pluralista, no qual todos os membros da comunidade fiscalizam uns aos outros. Dado o pequeno tamanho do grupo, esse sistema é factível. Não há divisão clara de autoridade, exceto alguma diferença por senioridade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Nível operacional: todos os pescadores se auto-regulam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Estudo de caso: Pescarias e IAD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5 partes da análise individual: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 tomadores de decisão: neste caso, são os próprios envolvidos. É um sistema de auto-gestão, onde os pescadores fiscalizam uns aos outros. Assim, não há problemas claros de agente-principal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O grupo afetado pela decisão: idem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Eventos, bens ou serviços que os indivíduos que interagem entre si produzem: é um </a:t>
            </a:r>
            <a:r>
              <a:rPr i="1" lang="en-US" sz="2400"/>
              <a:t>common-pool resource</a:t>
            </a:r>
            <a:r>
              <a:rPr lang="en-US" sz="2400"/>
              <a:t>, um recurso público, peixe para alimentação oriundo de águas coletivas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A situação onde os indivíduos tomam decisões: como são todos pescadores, o acesso à informação é bom; tamanho reduzido do grupo, custos de monitoramento baixos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Estudo de caso: Pescarias e IAD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2400"/>
              <a:t>Arranjos institucionais que guiam as decisões individuais: sistema de responsabilidade coletiva com normas curiosas.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</a:rPr>
              <a:t>The first time the rules are broken, a bow is tied around the offending lobster trap</a:t>
            </a:r>
          </a:p>
          <a:p>
            <a:pPr indent="-381000" lvl="0" marL="457200" rtl="0">
              <a:spcBef>
                <a:spcPts val="0"/>
              </a:spcBef>
              <a:buClr>
                <a:srgbClr val="292929"/>
              </a:buClr>
              <a:buSzPct val="100000"/>
              <a:buFont typeface="Calibri"/>
            </a:pP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</a:rPr>
              <a:t>On the second offense, the lobstermen visit the home of the offender to discuss the problem</a:t>
            </a:r>
          </a:p>
          <a:p>
            <a:pPr indent="-381000" lvl="0" marL="457200" rtl="0">
              <a:spcBef>
                <a:spcPts val="0"/>
              </a:spcBef>
              <a:buClr>
                <a:srgbClr val="292929"/>
              </a:buClr>
              <a:buSzPct val="100000"/>
              <a:buFont typeface="Calibri"/>
            </a:pP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</a:rPr>
              <a:t>On the third offense, the lobstermen break up the trap.</a:t>
            </a:r>
          </a:p>
          <a:p>
            <a:pPr indent="-381000" lvl="0" marL="457200" rtl="0">
              <a:spcBef>
                <a:spcPts val="0"/>
              </a:spcBef>
              <a:buClr>
                <a:srgbClr val="292929"/>
              </a:buClr>
              <a:buSzPct val="100000"/>
              <a:buFont typeface="Calibri"/>
            </a:pP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</a:rPr>
              <a:t>On the fourth offense, it’s possible the lobstermen may destroy the offenders’ boat</a:t>
            </a:r>
          </a:p>
          <a:p>
            <a:pPr indent="-381000" lvl="0" marL="457200" rtl="0">
              <a:spcBef>
                <a:spcPts val="0"/>
              </a:spcBef>
              <a:buClr>
                <a:srgbClr val="292929"/>
              </a:buClr>
              <a:buSzPct val="100000"/>
            </a:pP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</a:rPr>
              <a:t>O sistema é eficiente: tem punição progressiva, imposta pela própria comunidade (informação; legitimidade), externalidades positivas para a comunidade (confiança)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Que tal vocês me darem outro exemplo de instituição, formal ou não, que pode ser analisada por esse método? Dica: pode ser uma excelente pergunta para o ensaio!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E. Ostrom - An Agenda for the Study of Institutions </a:t>
            </a:r>
            <a:r>
              <a:rPr b="1" lang="en-US" sz="3600">
                <a:solidFill>
                  <a:srgbClr val="24292E"/>
                </a:solidFill>
              </a:rPr>
              <a:t>(1982)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Ostrom ressalta, de modo similar aos autores que vimos anteriormente, que há uma multiplicidade de sentidos para os termos </a:t>
            </a:r>
            <a:r>
              <a:rPr i="1" lang="en-US" sz="2400"/>
              <a:t>instituições, organizações</a:t>
            </a:r>
            <a:r>
              <a:rPr lang="en-US" sz="2400"/>
              <a:t> e </a:t>
            </a:r>
            <a:r>
              <a:rPr i="1" lang="en-US" sz="2400"/>
              <a:t>regras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Regras, para Ostrom, são “</a:t>
            </a:r>
            <a:r>
              <a:rPr i="1" lang="en-US" sz="2400"/>
              <a:t>potentially linguistic entities that refer to prescriptions commonly known and used by a set of participants to order repetitive, interdependent relationships</a:t>
            </a:r>
            <a:r>
              <a:rPr lang="en-US" sz="2400"/>
              <a:t>”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Ou seja, a linguagem é importante; o caráter de prescrição, que muitas vezes envolve punição; para fins continuados e que são atingidos de modo coletivo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Regras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Regras afetam o comportamento individual de três maneiras: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Afirmando quais são as ações permitidas, onde as ações residuais são proibidas, ou o contrário;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Regras especificam quais são os limites superiores e inferiores de um resultado ou comportamento específico;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Regras que demandam certas ações ou resultados. Por exemplo, um hospital deve proceder de certa maneira caso o paciente tenha uma doença X, ou um juiz aplica apenas a lei Y para casos com características A, B ou 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 dois primeiros tipos são mais comuns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Regras e Escolha Pública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Ostrom afirma que vários dos autores ligados à </a:t>
            </a:r>
            <a:r>
              <a:rPr i="1" lang="en-US" sz="2400"/>
              <a:t>public choice school</a:t>
            </a:r>
            <a:r>
              <a:rPr lang="en-US" sz="2400"/>
              <a:t> tratam as normas como se estas compusessem um jogo de mesmo nível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Na realidade, o jogo é multinível e tais níveis influenciam uns aos outros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Ostrom dá três exemplos para mostrar como as regras geram processos de </a:t>
            </a:r>
            <a:r>
              <a:rPr i="1" lang="en-US" sz="2400"/>
              <a:t>feedback</a:t>
            </a:r>
            <a:r>
              <a:rPr lang="en-US" sz="2400"/>
              <a:t> entre diferentes níveis:  competição eleitoral (com ou sem burocracia competitiva); decisões de um comitê com distintas regras de votação; regra da maioria com ou sem compartilhamento de informação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Múltiplos Níveis de Análise e Estratégias Distintas de Pesquisa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Ostrom, modesta como sempre, afirma que não tem uma resposta clara para analisar instituições, mas ela tem uma sugestão: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Variáveis de primeira ordem (lembram de Vincent Ostrom?): mercados, estado, arranjos policêntricos civis, organizações mistas, etc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Variáveis de segunda ordem, entretanto, devem ser entendidas por outros critérios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A Estrutura de Ação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Sete variáveis: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 posições dos participantes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grupo de participantes em cada situação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conjunto de ações que cada participante pode tomar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 resultados derivados de tais ações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conjunto de funções que transforma ações em resultados coletivos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quantidade de informação disponível para cada membro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 custos e benefícios associados a cada 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Regras como Relações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Novamente, sete tipos primários de regras: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Regras posicionais</a:t>
            </a:r>
            <a:r>
              <a:rPr lang="en-US" sz="2400"/>
              <a:t>: especificam quais as posições a serem ocupadas e quantos indivíduos integrarão tais posições;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Regras de fronteiras</a:t>
            </a:r>
            <a:r>
              <a:rPr lang="en-US" sz="2400"/>
              <a:t>: definem como participantes são escolhidos e como eles desocupam suas posições;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Regras de escopo</a:t>
            </a:r>
            <a:r>
              <a:rPr lang="en-US" sz="2400"/>
              <a:t>: especificam os resultados esperados de tais ações e seu custo e benefício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Regras de autoridade</a:t>
            </a:r>
            <a:r>
              <a:rPr lang="en-US" sz="2400"/>
              <a:t>: determinam o conjunto de atribuições para cada posição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Regras como Relações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Regras de agregação</a:t>
            </a:r>
            <a:r>
              <a:rPr lang="en-US" sz="2400"/>
              <a:t>: especificam o modo pelo qual as ações individuais serão organizada a fim de se obter o resultado agregado que se espera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Regras de informação</a:t>
            </a:r>
            <a:r>
              <a:rPr lang="en-US" sz="2400"/>
              <a:t>: regulamentam o fluxo de informação e coordenação de um grupo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Regras de </a:t>
            </a:r>
            <a:r>
              <a:rPr b="1" i="1" lang="en-US" sz="2400"/>
              <a:t>payoff</a:t>
            </a:r>
            <a:r>
              <a:rPr lang="en-US" sz="2400"/>
              <a:t>: descrevem como os custos e benefícios devem recair sobre os participantes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Estudo de caso: Pescarias e IAD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Pescarias em águas públicas ou internacionais são um dos mais clássicos problemas de ação coletiva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Empresas pesqueiras competem umas com as outras; a colaboração nem sempre é possível ou interessante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Dessa forma, a competição pesqueira se configura como um problema da </a:t>
            </a:r>
            <a:r>
              <a:rPr i="1" lang="en-US" sz="2400"/>
              <a:t>tragédia dos comuns</a:t>
            </a:r>
            <a:r>
              <a:rPr lang="en-US" sz="2400"/>
              <a:t> e um </a:t>
            </a:r>
            <a:r>
              <a:rPr i="1" lang="en-US" sz="2400"/>
              <a:t>dilema do prisioneiro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fim de evitar serem </a:t>
            </a:r>
            <a:r>
              <a:rPr i="1" lang="en-US" sz="2400"/>
              <a:t>losers</a:t>
            </a:r>
            <a:r>
              <a:rPr lang="en-US" sz="2400"/>
              <a:t> no jogo -- que seu concorrente pesque mais do que eles -- todos os atores têm incentivos para pescarem o maior número possível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Contudo, se todos agirem assim, o número de peixes se esgota e o lucro de todos no longo prazo é zero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