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444207" y="486916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0" name="Shape 30"/>
          <p:cNvSpPr/>
          <p:nvPr/>
        </p:nvSpPr>
        <p:spPr>
          <a:xfrm>
            <a:off x="4005807" y="6308078"/>
            <a:ext cx="45720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de Mercado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Adriano Paranaiba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88224" y="6363653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4016" y="6197769"/>
            <a:ext cx="2699791" cy="5882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/>
        </p:nvSpPr>
        <p:spPr>
          <a:xfrm>
            <a:off x="5353744" y="6309319"/>
            <a:ext cx="3754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Mestrado em Economia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2ª edição 2016-2018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i="0" lang="en-US" u="none" cap="none" strike="noStrike">
                <a:solidFill>
                  <a:schemeClr val="dk1"/>
                </a:solidFill>
              </a:rPr>
              <a:t>Sessão </a:t>
            </a:r>
            <a:r>
              <a:rPr lang="en-US"/>
              <a:t>7 - </a:t>
            </a:r>
            <a:r>
              <a:rPr lang="en-US">
                <a:solidFill>
                  <a:srgbClr val="24292E"/>
                </a:solidFill>
              </a:rPr>
              <a:t>Contractarianismo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</a:rPr>
              <a:t>Geoffrey Brennan &amp; James Buchanan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</a:rPr>
              <a:t>The Reason of Rules (chap. 2 e 3)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Contrato, Política e Trocas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Não apenas o mercado pode ser definido como um sistema de trocas; para os autores da </a:t>
            </a:r>
            <a:r>
              <a:rPr i="1" lang="en-US" sz="2400"/>
              <a:t>public choice</a:t>
            </a:r>
            <a:r>
              <a:rPr lang="en-US" sz="2400"/>
              <a:t>, a política também o é 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Um exemplo de trocas é o contrato social Hobbesiano: em troca de proteção ao direito de propriedade e integridade física, indivíduos estão disposto a oferecer parte de sua liberdade original do estado de natureza. Se o valor subjetivo para o indivíduo é maior no estado civil do que no estado de natureza, a troca </a:t>
            </a:r>
            <a:r>
              <a:rPr i="1" lang="en-US" sz="2400"/>
              <a:t>maximiza utilidade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Esta troca, a política, deve preceder qualquer troca econômica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Contrato, Política e Trocas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 governo apenas é legítimo dentro dos parâmetros definidos e aceitos pelos indivíduos no momento do contrato social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Caso o governo resolva, por si mesmo, aumentar seu poder discricionário, ele passa a ser ilegítimo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Em seu </a:t>
            </a:r>
            <a:r>
              <a:rPr i="1" lang="en-US" sz="2400"/>
              <a:t>Segundo Tratado do Governo Civil</a:t>
            </a:r>
            <a:r>
              <a:rPr lang="en-US" sz="2400"/>
              <a:t>, Locke é claro ao dizer que os indivíduos conservam seu direito à rebelião caso o soberano atue de maneira contrária à vontade geral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</a:pPr>
            <a:r>
              <a:rPr i="1" lang="en-US" sz="2400">
                <a:solidFill>
                  <a:srgbClr val="000000"/>
                </a:solidFill>
                <a:highlight>
                  <a:srgbClr val="FFFFFF"/>
                </a:highlight>
              </a:rPr>
              <a:t>whenever the Legislators endeavor to take away, and destroy the Property of the People, they put themselves into a state of War with the People, who are thereupon absolved from any farther Obedience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Unanimidade e Contractarianismo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</a:pPr>
            <a:r>
              <a:rPr lang="en-US" sz="2400">
                <a:solidFill>
                  <a:srgbClr val="000000"/>
                </a:solidFill>
              </a:rPr>
              <a:t>Para que o contrato seja perfeitamente legítimo, é necessário que ele seja adotado por todos os membros de uma comunidade específica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400">
                <a:solidFill>
                  <a:srgbClr val="000000"/>
                </a:solidFill>
              </a:rPr>
              <a:t>Caso ele seja formulado apenas por alguns, ele seria ilegítimo por ser imposição de uns sobre outros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400">
                <a:solidFill>
                  <a:srgbClr val="000000"/>
                </a:solidFill>
              </a:rPr>
              <a:t>O problema é a dificuldade em se atingir a unanimidade: na prática, ela é quase impossível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400">
                <a:solidFill>
                  <a:srgbClr val="000000"/>
                </a:solidFill>
              </a:rPr>
              <a:t>Custo de transação, incentivos para barganha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400">
                <a:solidFill>
                  <a:srgbClr val="000000"/>
                </a:solidFill>
              </a:rPr>
              <a:t>O foco portanto deve ser nas regras </a:t>
            </a:r>
            <a:r>
              <a:rPr i="1" lang="en-US" sz="2400">
                <a:solidFill>
                  <a:srgbClr val="000000"/>
                </a:solidFill>
              </a:rPr>
              <a:t>gerais</a:t>
            </a:r>
            <a:r>
              <a:rPr lang="en-US" sz="2400">
                <a:solidFill>
                  <a:srgbClr val="000000"/>
                </a:solidFill>
              </a:rPr>
              <a:t>, que tratam de princípios a serem seguidos por todos, não regras que tratam de resultados ou que são aplicadas a problemas específicos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O Mito da Benevolência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400">
                <a:solidFill>
                  <a:srgbClr val="000000"/>
                </a:solidFill>
              </a:rPr>
              <a:t>B&amp;B então avaliam outro paradigma de análise da fundação da sociedade, o que eles chamam de </a:t>
            </a:r>
            <a:r>
              <a:rPr i="1" lang="en-US" sz="2400">
                <a:solidFill>
                  <a:srgbClr val="000000"/>
                </a:solidFill>
              </a:rPr>
              <a:t>anticontratualistas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400">
                <a:solidFill>
                  <a:srgbClr val="000000"/>
                </a:solidFill>
              </a:rPr>
              <a:t>Tanto contratualistas quanto não contratualistas não derivam sua opinião de fatos concretos, mas da interpretação teórica derivada desses fatos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400">
                <a:solidFill>
                  <a:srgbClr val="000000"/>
                </a:solidFill>
              </a:rPr>
              <a:t>B&amp;B então afirmam que, caso um indivíduo viva sozinho, ele/ela buscarão apenas bens privados, como Robinson Crusoé. Maximização de utilidade 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400">
                <a:solidFill>
                  <a:srgbClr val="000000"/>
                </a:solidFill>
              </a:rPr>
              <a:t>Já na vida em sociedade a resposta não é simples. Ou o analista assume que o outro não é importante, assim o </a:t>
            </a:r>
            <a:r>
              <a:rPr i="1" lang="en-US" sz="2400">
                <a:solidFill>
                  <a:srgbClr val="000000"/>
                </a:solidFill>
              </a:rPr>
              <a:t>homo economicus </a:t>
            </a:r>
            <a:r>
              <a:rPr lang="en-US" sz="2400">
                <a:solidFill>
                  <a:srgbClr val="000000"/>
                </a:solidFill>
              </a:rPr>
              <a:t>permanece, ou é preciso formular outra hipótese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O Mito da Benevolência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400">
                <a:solidFill>
                  <a:srgbClr val="000000"/>
                </a:solidFill>
              </a:rPr>
              <a:t>Um axioma dos anticontratualistas é a de que todos os participantes da troca política desejam um bem público (e não um “mal público”, a </a:t>
            </a:r>
            <a:r>
              <a:rPr i="1" lang="en-US" sz="2400">
                <a:solidFill>
                  <a:srgbClr val="000000"/>
                </a:solidFill>
              </a:rPr>
              <a:t>public bad</a:t>
            </a:r>
            <a:r>
              <a:rPr lang="en-US" sz="2400">
                <a:solidFill>
                  <a:srgbClr val="000000"/>
                </a:solidFill>
              </a:rPr>
              <a:t>), ou seja, que todos imaginam, internamente, o que é melhor para os outros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400">
                <a:solidFill>
                  <a:srgbClr val="000000"/>
                </a:solidFill>
              </a:rPr>
              <a:t>Problema: como o valor é </a:t>
            </a:r>
            <a:r>
              <a:rPr i="1" lang="en-US" sz="2400">
                <a:solidFill>
                  <a:srgbClr val="000000"/>
                </a:solidFill>
              </a:rPr>
              <a:t>subjetivo</a:t>
            </a:r>
            <a:r>
              <a:rPr lang="en-US" sz="2400">
                <a:solidFill>
                  <a:srgbClr val="000000"/>
                </a:solidFill>
              </a:rPr>
              <a:t>, este tipo de cálculo não é necessariamente verdadeiro: apenas um indivíduo </a:t>
            </a:r>
            <a:r>
              <a:rPr i="1" lang="en-US" sz="2400">
                <a:solidFill>
                  <a:srgbClr val="000000"/>
                </a:solidFill>
              </a:rPr>
              <a:t>B</a:t>
            </a:r>
            <a:r>
              <a:rPr lang="en-US" sz="2400">
                <a:solidFill>
                  <a:srgbClr val="000000"/>
                </a:solidFill>
              </a:rPr>
              <a:t> sabe o valor de cada ação política para </a:t>
            </a:r>
            <a:r>
              <a:rPr i="1" lang="en-US" sz="2400">
                <a:solidFill>
                  <a:srgbClr val="000000"/>
                </a:solidFill>
              </a:rPr>
              <a:t>B</a:t>
            </a:r>
            <a:r>
              <a:rPr lang="en-US" sz="2400">
                <a:solidFill>
                  <a:srgbClr val="000000"/>
                </a:solidFill>
              </a:rPr>
              <a:t>; </a:t>
            </a:r>
            <a:r>
              <a:rPr i="1" lang="en-US" sz="2400">
                <a:solidFill>
                  <a:srgbClr val="000000"/>
                </a:solidFill>
              </a:rPr>
              <a:t>A</a:t>
            </a:r>
            <a:r>
              <a:rPr lang="en-US" sz="2400">
                <a:solidFill>
                  <a:srgbClr val="000000"/>
                </a:solidFill>
              </a:rPr>
              <a:t> apenas </a:t>
            </a:r>
            <a:r>
              <a:rPr i="1" lang="en-US" sz="2400">
                <a:solidFill>
                  <a:srgbClr val="000000"/>
                </a:solidFill>
              </a:rPr>
              <a:t>supõe</a:t>
            </a:r>
            <a:r>
              <a:rPr lang="en-US" sz="2400">
                <a:solidFill>
                  <a:srgbClr val="000000"/>
                </a:solidFill>
              </a:rPr>
              <a:t> qual esta utilidade seria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400">
                <a:solidFill>
                  <a:srgbClr val="000000"/>
                </a:solidFill>
              </a:rPr>
              <a:t>Assim, a posição anticontratualista assume, indiretamente, que existe um bem público definido </a:t>
            </a:r>
            <a:r>
              <a:rPr i="1" lang="en-US" sz="2400">
                <a:solidFill>
                  <a:srgbClr val="000000"/>
                </a:solidFill>
              </a:rPr>
              <a:t>a priori</a:t>
            </a:r>
            <a:r>
              <a:rPr lang="en-US" sz="2400">
                <a:solidFill>
                  <a:srgbClr val="000000"/>
                </a:solidFill>
              </a:rPr>
              <a:t>, externo aos indivíduos e aceito naturalmente por eles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O Mito da Benevolência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400">
                <a:solidFill>
                  <a:srgbClr val="000000"/>
                </a:solidFill>
              </a:rPr>
              <a:t>B&amp;B então argumentam que, moralmente, este ponto não se sustenta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400">
                <a:solidFill>
                  <a:srgbClr val="000000"/>
                </a:solidFill>
              </a:rPr>
              <a:t>Para os autores, os anticontratualistas são: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400">
                <a:solidFill>
                  <a:srgbClr val="000000"/>
                </a:solidFill>
              </a:rPr>
              <a:t>1) </a:t>
            </a:r>
            <a:r>
              <a:rPr i="1" lang="en-US" sz="2400">
                <a:solidFill>
                  <a:srgbClr val="000000"/>
                </a:solidFill>
              </a:rPr>
              <a:t>contrários ao individualismo</a:t>
            </a:r>
            <a:r>
              <a:rPr lang="en-US" sz="2400">
                <a:solidFill>
                  <a:srgbClr val="000000"/>
                </a:solidFill>
              </a:rPr>
              <a:t>, pois assumem que há um bem público objetivo que não é determinado pelas pessoas, mas por um ente coletivo (“bom para a sociedade”); 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400">
                <a:solidFill>
                  <a:srgbClr val="000000"/>
                </a:solidFill>
              </a:rPr>
              <a:t>2) </a:t>
            </a:r>
            <a:r>
              <a:rPr i="1" lang="en-US" sz="2400">
                <a:solidFill>
                  <a:srgbClr val="000000"/>
                </a:solidFill>
              </a:rPr>
              <a:t>autoritários</a:t>
            </a:r>
            <a:r>
              <a:rPr lang="en-US" sz="2400">
                <a:solidFill>
                  <a:srgbClr val="000000"/>
                </a:solidFill>
              </a:rPr>
              <a:t>, pois justificam que este ponto pode ser atingido de acordo com normas lógicas pré-definidas e, muitas vezes, estabelecidas por estes mesmos pensadores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Questões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Há algum paralelo entre as idéias de ordem espontânea e o contractarianismo defendido pelos autores? E entre ordem planejada e o chamado “anticontratualismo”?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O trabalho de James Buchanan indica, com bastante ênfase, que ordens autogovernadas são inviáveis pois há uma gama de dilemas do prisioneiro na sociedade. Como conciliar, se for possível, esta visão e a evidência em Elinor Ostrom e outros autores que documentam exemplos de sociedades autogeridas?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James Buchanan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Economista americano (1919-2013)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Maior expoente da Public Choice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Prêmio Nobel em 1986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i="1" lang="en-US" sz="2400"/>
              <a:t>Constitutional Political Economy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i="1" lang="en-US" sz="2400"/>
              <a:t>Quasi-member</a:t>
            </a:r>
            <a:r>
              <a:rPr lang="en-US" sz="2400"/>
              <a:t> da ASE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Autor de centenas de artigos,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dezenas de livros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Muitos disponíveis no </a:t>
            </a:r>
            <a:r>
              <a:rPr i="1" lang="en-US" sz="2400"/>
              <a:t>Liberty Fund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Várias entrevistas no YouTube!</a:t>
            </a:r>
          </a:p>
        </p:txBody>
      </p:sp>
      <p:pic>
        <p:nvPicPr>
          <p:cNvPr descr="buchanan2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400" y="1632699"/>
            <a:ext cx="2564224" cy="35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Brennan/Buchanan - The Reason of Rules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Diálogo direto com os contratualistas, em especial com Thomas Hobbes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Existe mais de uma forma de escaparmos do estado de natureza? Se sim, quais são elas?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 meta principal de </a:t>
            </a:r>
            <a:r>
              <a:rPr i="1" lang="en-US" sz="2400"/>
              <a:t>The Reason of Rules</a:t>
            </a:r>
            <a:r>
              <a:rPr lang="en-US" sz="2400"/>
              <a:t> é assinalar quais as condições necessárias para a implementação e obediência `as regras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Duas saídas para o estado de natureza: 1) o homem muda de caráter e passa a estimar o próximo; 2) normas constrangem o comportamento egoísta e estimulam atitudes pró-sociais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Brennan/Buchanan - The Reason of Rules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 idéia de que regras podem ser um substituto para ações morais é sabida ao menos desde Adam Smith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B&amp;B ressaltam o mercado como ordem espontânea: não é necessário que os membros sejam altruístas nem que saibam o funcionamento total do mercado para que este seja uma instituição eficiente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Apenas o “contexto constitucional” basta para que o mercado funcione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i="1" lang="en-US" sz="2400"/>
              <a:t>Public Choice</a:t>
            </a:r>
            <a:r>
              <a:rPr lang="en-US" sz="2400"/>
              <a:t> e, em larga medida, toda a </a:t>
            </a:r>
            <a:r>
              <a:rPr i="1" lang="en-US" sz="2400"/>
              <a:t>political economy</a:t>
            </a:r>
            <a:r>
              <a:rPr lang="en-US" sz="2400"/>
              <a:t> é baseada na idéia de que é preciso entender a ação coletiva (social) e as instituições as quais fornecem as condições necessárias para coordenação dos indivíduos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Economia Política Constitucional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 </a:t>
            </a:r>
            <a:r>
              <a:rPr i="1" lang="en-US" sz="2400"/>
              <a:t>Economia Política Constitucional</a:t>
            </a:r>
            <a:r>
              <a:rPr lang="en-US" sz="2400"/>
              <a:t> busca justamente compreender como se dá o momento inicial da fundação das instituições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Um dos avanços da abordagem da </a:t>
            </a:r>
            <a:r>
              <a:rPr i="1" lang="en-US" sz="2400"/>
              <a:t>Public Choice</a:t>
            </a:r>
            <a:r>
              <a:rPr lang="en-US" sz="2400"/>
              <a:t> no tratamento dos problemas políticos é o que convencionalmente chamamos de </a:t>
            </a:r>
            <a:r>
              <a:rPr i="1" lang="en-US" sz="2400"/>
              <a:t>behavioural symmetry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Esta é uma idéia muito importante: em geral, a economia assumia que os indivíduos são auto-interessados e maximizadores de utilidade, enquanto a política assumia que os membros do estado são altruístas e direcionados ao interesse público. Será mesmo?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Economia Política Constitucional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Ao tratar a política como um domínio de indivíduos auto-interessados, a </a:t>
            </a:r>
            <a:r>
              <a:rPr i="1" lang="en-US" sz="2400"/>
              <a:t>Public Choice</a:t>
            </a:r>
            <a:r>
              <a:rPr lang="en-US" sz="2400"/>
              <a:t> abre um enorme campo de pesquisa: lobismo, burocracia com interesses particulares, políticos egoístas e maximizadores de votos, dilemas da divisão do orçamento, problemas na provisão de bens públicos, e muitas outras perguntas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Crítica muito forte ao paradigma de Wilson de burocracia e `a idéia de que o estado sempre visa o bem comum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i="1" lang="en-US" sz="2400"/>
              <a:t>Market failures</a:t>
            </a:r>
            <a:r>
              <a:rPr lang="en-US" sz="2400"/>
              <a:t> e </a:t>
            </a:r>
            <a:r>
              <a:rPr i="1" lang="en-US" sz="2400"/>
              <a:t>government failures</a:t>
            </a:r>
            <a:r>
              <a:rPr lang="en-US" sz="2400"/>
              <a:t>: nem sempre a solução governamental para uma falha de mercado é melhor do que a própria falha. Ela pode </a:t>
            </a:r>
            <a:r>
              <a:rPr i="1" lang="en-US" sz="2400"/>
              <a:t>piorar as coisas!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Economia Política Constitucional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B&amp;B são enfáticos ao afirmar que “</a:t>
            </a:r>
            <a:r>
              <a:rPr i="1" lang="en-US" sz="2400"/>
              <a:t>only a romantic anarchist thinks there is a natural harmony between persons that will eliminate all conflicts in the absence of rules</a:t>
            </a:r>
            <a:r>
              <a:rPr lang="en-US" sz="2400"/>
              <a:t>”. Ou seja, eles </a:t>
            </a:r>
            <a:r>
              <a:rPr i="1" lang="en-US" sz="2400"/>
              <a:t>não adotam</a:t>
            </a:r>
            <a:r>
              <a:rPr lang="en-US" sz="2400"/>
              <a:t> uma perspectiva </a:t>
            </a:r>
            <a:r>
              <a:rPr i="1" lang="en-US" sz="2400"/>
              <a:t>ancap</a:t>
            </a:r>
            <a:r>
              <a:rPr lang="en-US" sz="2400"/>
              <a:t> para os problemas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De acordo com os autores, situações de dilema do prisioneiro são muito comuns na vida social, o que reduz a possibilidade de arranjos totalmente anárquicos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Assim, uma das principais tarefas dos economistas (políticos) seria a de entender quais as melhores regras para, ao mesmo tempo, manter a liberdade dos indivíduos e gerar prosperidade e cooperação social no longo prazo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Contractarianismo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 que é contractarianismo?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É uma posição filosófica e moral a qual defende que os indivíduos, racionais e auto-interessados, são a única fonte de legitimidade do poder e de valor (subjetivismo)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É termo sinônimo de </a:t>
            </a:r>
            <a:r>
              <a:rPr i="1" lang="en-US" sz="2400"/>
              <a:t>contratualismo</a:t>
            </a:r>
            <a:r>
              <a:rPr lang="en-US" sz="2400"/>
              <a:t>, que designa a idéia de contrato social em Hobbes, Locke, Rousseau, Rawls e, também, em Buchanan, Tullock e outros membros da </a:t>
            </a:r>
            <a:r>
              <a:rPr i="1" lang="en-US" sz="2400"/>
              <a:t>public choice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 Ser um constitucionalista </a:t>
            </a:r>
            <a:r>
              <a:rPr i="1" lang="en-US" sz="2400"/>
              <a:t>não é</a:t>
            </a:r>
            <a:r>
              <a:rPr lang="en-US" sz="2400"/>
              <a:t> a mesma coisa do que ser um contratualista: pode-se acreditar nas leis apenas pela tradição (Hayek?)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Contractarianismo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Para o contratualismo, não há modo consistente para afirmar que um indivíduo tenha mais valor do que o outro; assim, todos os membros de uma sociedade devem ser considerados iguais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 formação de uma entidade política, dessa forma, se dá pela adesão </a:t>
            </a:r>
            <a:r>
              <a:rPr i="1" lang="en-US" sz="2400"/>
              <a:t>unânime</a:t>
            </a:r>
            <a:r>
              <a:rPr lang="en-US" sz="2400"/>
              <a:t> a um contrato social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 fato histórico de que os estados se formaram por conquista </a:t>
            </a:r>
            <a:r>
              <a:rPr i="1" lang="en-US" sz="2400"/>
              <a:t>não invalida</a:t>
            </a:r>
            <a:r>
              <a:rPr lang="en-US" sz="2400"/>
              <a:t> a posição filosófica contratualista: como se dá a legitimidade?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Por essa visão, o estado </a:t>
            </a:r>
            <a:r>
              <a:rPr i="1" lang="en-US" sz="2400"/>
              <a:t>não surge </a:t>
            </a:r>
            <a:r>
              <a:rPr lang="en-US" sz="2400"/>
              <a:t>para defender supostos direitos naturais, pois ele só existe de acordo com a vontade de seus membros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