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44207" y="486916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0" name="Shape 30"/>
          <p:cNvSpPr/>
          <p:nvPr/>
        </p:nvSpPr>
        <p:spPr>
          <a:xfrm>
            <a:off x="4005807" y="6308078"/>
            <a:ext cx="4572000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Mercado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Adriano Paranaiba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88224" y="6363653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9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" lvl="3" marL="1600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" lvl="4" marL="2057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2514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2971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" lvl="7" marL="3429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3886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3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4016" y="6197769"/>
            <a:ext cx="2699791" cy="588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/>
        </p:nvSpPr>
        <p:spPr>
          <a:xfrm>
            <a:off x="5353744" y="6309319"/>
            <a:ext cx="3754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Mestrado em Economia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en-US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2ª edição 2016-2018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i="0" lang="en-US" u="none" cap="none" strike="noStrike">
                <a:solidFill>
                  <a:schemeClr val="dk1"/>
                </a:solidFill>
              </a:rPr>
              <a:t>Sessão </a:t>
            </a:r>
            <a:r>
              <a:rPr lang="en-US"/>
              <a:t>9 - </a:t>
            </a:r>
            <a:r>
              <a:rPr lang="en-US">
                <a:solidFill>
                  <a:srgbClr val="24292E"/>
                </a:solidFill>
              </a:rPr>
              <a:t>Instituições no Ocidente, Jusnaturalismo e Utilitarismo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24292E"/>
                </a:solidFill>
                <a:highlight>
                  <a:srgbClr val="FFFFFF"/>
                </a:highlight>
              </a:rPr>
              <a:t>Harold Berman - Law and Revolution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O Conceito de Lei Secular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Revolução Papal trouxe, como vimos, um nova autonomia para o direito eclesiástico, a sistematização do direito canônico e a consolidação de uma esfera autônoma para as leis da igreja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lei secular, entretanto, continuava dispersa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Aos poucos, a lei secular passou a emular certos aspectos do direito canônico, mais desenvolvido à época, uma vez que ela também era vista como derivada, ainda que de modo imperfeito, do direito natural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O Conceito de Lei Secular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lei secular continuava a ser mais ligada aos usos e costumes do que a uma doutrina racionalista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conceito de lei natural que surgiu nos séculos 11 e 12 ainda era um tanto fragmentado e reflete uma tentativa de explicar as ordens espontâneas que ditavam os costumes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Berman então lança uma tese inovadora, e polêmica, na qual afirma que o nascimento da ciência política se dá não em uma trajetória que vai de Platão a Maquiavel, mas por disputas derivadas da Revolução Papal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John of Salisbury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Monge inglês (1120-1180)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 dos primeiros estudantes da U. de Paris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Pouco versado em autores gregos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 dos melhores latinistas de seu tempo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Pioneiro no utilitarismo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Famoso por seu </a:t>
            </a:r>
            <a:r>
              <a:rPr i="1" lang="en-US" sz="2400"/>
              <a:t>Policraticus</a:t>
            </a:r>
            <a:r>
              <a:rPr lang="en-US" sz="2400"/>
              <a:t> (1159)</a:t>
            </a:r>
          </a:p>
        </p:txBody>
      </p:sp>
      <p:pic>
        <p:nvPicPr>
          <p:cNvPr descr="John_of_Salisbury_1.jp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399" y="1417631"/>
            <a:ext cx="2559999" cy="366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Policraticus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primeiro livro de ciência política escrito na Idade Média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Tentativa de sistematizar as conflitantes tendências políticas e jurídicas da época em um tratado que pudesse ser aplicado em situações práticas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Ao contrário da clássica divisão aristotélica das formas de governo (de um, poucos e muitos), na qual as formas são mutuamente excludentes, John via um arranjo na qual as três formas poderiam conviver ao mesmo tempo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Eclético na combinação do direito natural, pensamento aristotélico, estóico e bíblico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Policraticus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 dos pontos mais destacados do livro é sua capacidade de trazer diferentes pontos de vista por meio de generalizações abstratas de características comuns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Por exemplo, </a:t>
            </a:r>
            <a:r>
              <a:rPr i="1" lang="en-US" sz="2400"/>
              <a:t>princeps</a:t>
            </a:r>
            <a:r>
              <a:rPr lang="en-US" sz="2400"/>
              <a:t> significava tanto o imperador romano como, posteriormente, os imperadores do império dos francos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John então empregou a palavra apenas como “governante de uma entidade pública”, o que transformava características distintas em variações de um mesmo grupo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Policraticus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Berman afirma que os motivos pelos quais John of Salisbury é o pai fundador da ciência política é por sua distinção entre </a:t>
            </a:r>
            <a:r>
              <a:rPr i="1" lang="en-US" sz="2400"/>
              <a:t>governo pela lei</a:t>
            </a:r>
            <a:r>
              <a:rPr lang="en-US" sz="2400"/>
              <a:t> e </a:t>
            </a:r>
            <a:r>
              <a:rPr i="1" lang="en-US" sz="2400"/>
              <a:t>governo pela força </a:t>
            </a:r>
            <a:r>
              <a:rPr lang="en-US" sz="2400"/>
              <a:t>e por sua </a:t>
            </a:r>
            <a:r>
              <a:rPr i="1" lang="en-US" sz="2400"/>
              <a:t>teoria orgânica da ordem política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paradoxo se dá pela idéia de que um tirano pode governar, se for escolhido por Deus, mas a injustiça de suas leis contradiz a idéia de direito natural divino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Se era natural aos governantes passarem o poder para seu filho mais velho; os problema de sucessão eram muitos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John propõe que a igreja atue como mediadora de conflitos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Policraticus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John of Salisbury também é pioneiro ao afirmar a idéia, depois presente em vários autores, famosamente em Hobbes, de que o corpo político é único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rei seria a cabeça, o senado o coração, os juízes os olhos, os soldados as mãos, etc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metáfora explica que a ordem política é natural ao homem, que o governo não seria necessariamente imposto por contrato ou pela força, mas por uma certa “ordem natural das coisas”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O Estado de Direito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idéia de que o estado secular e a igreja teriam domínios separados traz em si o germe do conceito de </a:t>
            </a:r>
            <a:r>
              <a:rPr i="1" lang="en-US" sz="2400"/>
              <a:t>Rechsstaat</a:t>
            </a:r>
            <a:r>
              <a:rPr lang="en-US" sz="2400"/>
              <a:t>, o estado de direito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Implícito estava o pensamento de que tanto o poder secular quanto o eclesiástico deveriam se coordenar por leis e, também, que internamente seriam governados por sua legislação particular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Dada a Revolução Papal, que enfatizou a lei, e a fragmentação de poder local, ambos tinham incentivos para aceitar regras que limitavam o comportamento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O Direito Feudal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Antes do século 11, a Europa era constituída por diversos tribos, ducados, baronatos, etc, organizados em torno de um rei que era também o comandante da igreja e do exército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igreja não era uma entidade autônoma, mas subordinada ao poder político local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império dos francos e demais reinos tinham pouquíssima administração central e o rei e seus duques estavam quase sempre viajando de um lugar para outro para exercer seu domínio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O Direito Feudal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Entre os anos 1050 e 1150 o direito feudal sofreu grandes transformações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Objetividade</a:t>
            </a:r>
            <a:r>
              <a:rPr lang="en-US" sz="2400"/>
              <a:t>: racionalização dos rituais e mecanismos de vassalagem nos reinos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Universalidade</a:t>
            </a:r>
            <a:r>
              <a:rPr lang="en-US" sz="2400"/>
              <a:t>: a lei passaria a ser aplicável de modo relativamente uniforme por toda a Europa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Reciprocidade</a:t>
            </a:r>
            <a:r>
              <a:rPr lang="en-US" sz="2400"/>
              <a:t>: deveres pessoais passaram a ser codificados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Justiça participativa</a:t>
            </a:r>
            <a:r>
              <a:rPr lang="en-US" sz="2400"/>
              <a:t>: vassalos teriam recursos em órgãos superiores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Integração</a:t>
            </a:r>
            <a:r>
              <a:rPr lang="en-US" sz="2400"/>
              <a:t>: costumes foram sistematizados em estatutos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3600"/>
              <a:t>Harold Berman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Jurista americano (1918-2007)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Especialista em direito soviético (!) 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Professor da Harvard Law School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Importante obra sobre a lei no Ocidente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Escreveu 25 livros e mais de 400 artigos</a:t>
            </a: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i="1" lang="en-US" sz="2400"/>
              <a:t>Law and Revolution </a:t>
            </a:r>
            <a:r>
              <a:rPr lang="en-US" sz="2400"/>
              <a:t>(1983) é seu trabalho mais conhecido</a:t>
            </a:r>
          </a:p>
        </p:txBody>
      </p:sp>
      <p:pic>
        <p:nvPicPr>
          <p:cNvPr descr="berman.jp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049" y="1665724"/>
            <a:ext cx="2955950" cy="28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Manorial Law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Manor</a:t>
            </a:r>
            <a:r>
              <a:rPr lang="en-US" sz="2400"/>
              <a:t>, do latim </a:t>
            </a:r>
            <a:r>
              <a:rPr i="1" lang="en-US" sz="2400"/>
              <a:t>manerium</a:t>
            </a:r>
            <a:r>
              <a:rPr lang="en-US" sz="2400"/>
              <a:t>, possui dois significados em inglês: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centro administrativo de uma fazenda, onde fica o dono das terras locais (“</a:t>
            </a:r>
            <a:r>
              <a:rPr i="1" lang="en-US" sz="2400"/>
              <a:t>manor house</a:t>
            </a:r>
            <a:r>
              <a:rPr lang="en-US" sz="2400"/>
              <a:t>”)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Uma propriedade sob domínio de um senhor, “</a:t>
            </a:r>
            <a:r>
              <a:rPr i="1" lang="en-US" sz="2400"/>
              <a:t>the lord of the manor</a:t>
            </a:r>
            <a:r>
              <a:rPr lang="en-US" sz="2400"/>
              <a:t>”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Manors</a:t>
            </a:r>
            <a:r>
              <a:rPr lang="en-US" sz="2400"/>
              <a:t> sobreviveram por vários séculos e se tornaram extintos apenas no século 17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base do feudalismo inglês, domínio sobre o campesinato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Manorial Law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descr="8846846.jpg"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36225"/>
            <a:ext cx="8333825" cy="4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Manorial Law 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 feudalismo inglês possuía um sistema relativamente dual: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Por um lado, as relações entre os nobres;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Por outro, as relações entre nobres e camponeses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Os </a:t>
            </a:r>
            <a:r>
              <a:rPr i="1" lang="en-US" sz="2400"/>
              <a:t>manors </a:t>
            </a:r>
            <a:r>
              <a:rPr lang="en-US" sz="2400"/>
              <a:t>se tornaram a forma principal de produção econômica do feudalismo a partir do século 11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Os servos tinham obrigações com os senhores, os quais moravam nos </a:t>
            </a:r>
            <a:r>
              <a:rPr i="1" lang="en-US" sz="2400"/>
              <a:t>manors</a:t>
            </a:r>
            <a:r>
              <a:rPr lang="en-US" sz="2400"/>
              <a:t> a maior parte do tempo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 interdependência entre servos e senhores contribuiu para a objetividade do direito servil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Manorial Law 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Interpretação marxista do feudalismo: o sistema jurídico foi derivado de luta de classes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 expansão econômica da época, pelo término das invasões, trouxe benefícios para os servos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Aumenta o poder de barganha da classe servil pelo </a:t>
            </a:r>
            <a:r>
              <a:rPr i="1" lang="en-US" sz="2400"/>
              <a:t>boom</a:t>
            </a:r>
            <a:r>
              <a:rPr lang="en-US" sz="2400"/>
              <a:t> econômico e aumento do comércio na época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 Igreja também ajudou, indiretamente, os servos: as relações de senhorio seriam extintas caso o servo entrasse para uma das ordens sagradas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/>
              <a:t>Ao declarar a escravidão não ilegal, mas um pecado, a Igreja abriu caminho para a emancipação total dos servos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Manorial Law 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-US" sz="2400"/>
              <a:t>Objetividade</a:t>
            </a:r>
            <a:r>
              <a:rPr lang="en-US" sz="2400"/>
              <a:t>: as várias taxas e contribuições passaram a ser sistematizadas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-US" sz="2400"/>
              <a:t>Reciprocidade</a:t>
            </a:r>
            <a:r>
              <a:rPr lang="en-US" sz="2400"/>
              <a:t>: aos poucos, os direitos e obrigações dos servos e dos senhores foram sendo codificados em documentos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-US" sz="2400"/>
              <a:t>Participação jurídica</a:t>
            </a:r>
            <a:r>
              <a:rPr lang="en-US" sz="2400"/>
              <a:t>: servos poderiam também contar uma gama de “funcionários” do </a:t>
            </a:r>
            <a:r>
              <a:rPr i="1" lang="en-US" sz="2400"/>
              <a:t>manor</a:t>
            </a:r>
            <a:r>
              <a:rPr lang="en-US" sz="2400"/>
              <a:t> para resolver disputas, uma vez que todos eles tinham poder legal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i="1" lang="en-US" sz="2400"/>
              <a:t>Integração</a:t>
            </a:r>
            <a:r>
              <a:rPr lang="en-US" sz="2400"/>
              <a:t>: a lei dos </a:t>
            </a:r>
            <a:r>
              <a:rPr i="1" lang="en-US" sz="2400"/>
              <a:t>manors</a:t>
            </a:r>
            <a:r>
              <a:rPr lang="en-US" sz="2400"/>
              <a:t> era costumária e quase sempre não-escrita, mas o crescimento de outras formas de direito logo trariam mudanças na </a:t>
            </a:r>
            <a:r>
              <a:rPr i="1" lang="en-US" sz="2400"/>
              <a:t>manorial law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Questões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É possível justificar o sistema de leis no feudalismo como ordem espontânea?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Qual outro conceito que vimos no curso poderia ser aplicado aqui?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Law and Revolution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Primeiro volume publicado em 1983, o segundo em 2004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primeiro livro, tema desta sessão, discute a formação do direito contemporâneo, cuja data de partida, para o autor, é o século 11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segundo volume trata do efeito da Revolução Protestante na Alemanha e a Revolução Gloriosa sobre a lei; Berman argumenta que ambas foram a origem da separação do direito civil da religião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 acordo com a </a:t>
            </a:r>
            <a:r>
              <a:rPr i="1" lang="en-US" sz="2400"/>
              <a:t>American Political Science Review</a:t>
            </a:r>
            <a:r>
              <a:rPr lang="en-US" sz="2400"/>
              <a:t>, “</a:t>
            </a:r>
            <a:r>
              <a:rPr i="1" lang="en-US" sz="2400">
                <a:solidFill>
                  <a:srgbClr val="000000"/>
                </a:solidFill>
                <a:highlight>
                  <a:srgbClr val="FFFFFF"/>
                </a:highlight>
              </a:rPr>
              <a:t>This may be the most important book on law in our generation</a:t>
            </a: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Law and Revolution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Até o século 11, não havia uma clara separação da esfera jurídica da moral e dos costumes locais no Ocidente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Isso dava-se também pela condição política e econômica da Idade Média: a fragmentação feudal dificultava a unidade do sistema jurídico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Ao mesmo tempo, nos séculos 11 e 12 começam a surgir centros de ensino jurídico na Europa, e as faculdades mais antigas do continente, como a Sapienza, Sorbonne e Oxford estabelecem cursos de direito junto aos de teologia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Law and Revolution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Surgem então os primeiros corpos sistematizados do direito, como o Direito Romano Canônico, o direito mercantil, o sistema de obrigações inglês e outros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Conflitos internos à igreja e guerras civis entre reinos também estimularam a centralização de normas, pois um sistema unificado facilita a solução de controvérsias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 império Carolíngio, depois Sacro Império, colaborou para que a lei local fosse aos poucos se distanciando dos ditos da </a:t>
            </a:r>
            <a:r>
              <a:rPr i="1" lang="en-US" sz="2400"/>
              <a:t>ecclesia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A Revolução Papal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Papa Gregório promove uma verdadeira revolução jurídica em 1075 ao proclamar o seu </a:t>
            </a:r>
            <a:r>
              <a:rPr i="1" lang="en-US" sz="2400"/>
              <a:t>Manifesto Papal</a:t>
            </a:r>
            <a:r>
              <a:rPr lang="en-US" sz="2400"/>
              <a:t> e buscar fundamentação no direito canônico para todos os seus artigos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Depois de grandes disputas com senhores feudais, o Papa afirma sua posição de centralidade jurídica e afirma que a Igreja seria então “a corte de toda a Cristandade”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Os casos de maior relevância estariam todos a julgamento do Papa, que pessoalmente se responsabilizaria por dar-lhes uma decisão final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A Revolução Papal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De acordo com Berman, a revolução papal foi: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Total</a:t>
            </a:r>
            <a:r>
              <a:rPr lang="en-US" sz="2400"/>
              <a:t>: ela abarcou a política, com a transferência de poder para sua figura; a economia, como mediador das crescentes disputas comerciais; a intelectualidade, pois promoveu uma reorganização do ensino acadêmico até então e deu origem às primeiras universidades modernas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Rápida e violenta</a:t>
            </a:r>
            <a:r>
              <a:rPr lang="en-US" sz="2400"/>
              <a:t>: o papa buscou liberar a igreja das amarras do poder político local e conceder-lhe autonomia de decisão em todo o seu domínio. As cruzadas também aparecem, segundo o autor, como relacionadas a essa intenção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A Revolução Papal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i="1" lang="en-US" sz="2400"/>
              <a:t>Duradoura</a:t>
            </a:r>
            <a:r>
              <a:rPr lang="en-US" sz="2400"/>
              <a:t>: a revolução teve longa duração e seus movimentos foram sentido por séculos, mas ela também levou algumas gerações para se consolidar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Sua consequência mais profunda, afirma o autor, foi dar </a:t>
            </a:r>
            <a:r>
              <a:rPr i="1" lang="en-US" sz="2400"/>
              <a:t>origem ao sistema moderno de estados</a:t>
            </a:r>
            <a:r>
              <a:rPr lang="en-US" sz="2400"/>
              <a:t>, no qual a Igreja, paradoxalmente, foi o primeiro deles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Igreja clamou para si as principais características do que hoje se convencionou chamar de estado moderno: dominação inconteste, hierarquia e independência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Obviamente, o “estado” da Igreja não era </a:t>
            </a:r>
            <a:r>
              <a:rPr i="1" lang="en-US" sz="2400"/>
              <a:t>secular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lang="en-US" sz="3600"/>
              <a:t>O Surgimento do Sistema Jurídico Moderno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primeira forma de direito moderno foi o direito canônico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Com o passar dos séculos, a Igreja havia acumulado um grande número de leis, regulações e outros decretos que estavam subordinados à “lei maior” (a Bíblia) e aos escritos dos primeiros cristãos, mas que formavam entre si um conjunto jurídico descentralizado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 partir da Revolução Papal, concentra-se a produção do direito canônico e secular, o que trouxe uma progressiva racionalização das leis e de sua aplicação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