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44207" y="486916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88224" y="6363653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ild.org.pe/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u="none" cap="none" strike="noStrike">
                <a:solidFill>
                  <a:srgbClr val="000000"/>
                </a:solidFill>
              </a:rPr>
              <a:t>Sessão </a:t>
            </a:r>
            <a:r>
              <a:rPr lang="en-US">
                <a:solidFill>
                  <a:srgbClr val="000000"/>
                </a:solidFill>
              </a:rPr>
              <a:t>11 - Instituições no Terceiro Mundo e o Caso Islâmico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Hernando de Soto - The Mystery of Capital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The Mystery of Missing Information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Entretanto, boa parte destes recursos são </a:t>
            </a:r>
            <a:r>
              <a:rPr i="1" lang="en-US" sz="2400"/>
              <a:t>dead capital</a:t>
            </a:r>
            <a:r>
              <a:rPr lang="en-US" sz="2400"/>
              <a:t>: capital que existe mas que não pode ser mobilizado se necessário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Este não é um caso particular dos países pobres do final do século XX: por muitas décadas, os EUA também foram um país com direito de propriedade bastante incerto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expansão para o Leste foi feita basicamente por pioneiros, sem grande ajuda estatal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Assim, faltavam tribunais, policiais e outros instrumentos de manutenção de lei, ordem e propriedade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The Mystery of Missing Information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necessidade de se trazer títulos de propriedade para os países de Terceiro Mundo é a mesma que motivou os EUA no final do século XIX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Com a modernização da sociedade a transformação da economia de agrária para urbana, as estruturas tradicionais de direito fundiário passaram se tornar inadequadas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Uma das dificuldades para a transformação da sociedade rural em urbana são os obstáculos governamentais e o excesso de regulação das pequenas atividades comerciais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31x o salário mínimo do Peru para abrir uma empresa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The Mystery of Missing Information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legalização fundiária também é um processo longo e oneroso em vários países do mundo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No Egito, era necessário passar por 77 etapas burocráticas até conseguir obter a regularização de seu terreno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No Haiti, eram necessários cerca de 19 anos até que uma pessoa conseguisse a permissão para ser rendatário e depois tomar posse de um terreno no Port au Prince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No Brasil, parte desta dificuldade em se obter terrenos reflete-se no grande aumento das favelas nos anos 50-90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The Mystery of Missing Information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Entretanto, há uma enorme gama de serviços ofertados </a:t>
            </a:r>
            <a:r>
              <a:rPr i="1" lang="en-US" sz="2400"/>
              <a:t>dos pobres para os pobres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Exemplos brasileiros recentes: franquias de manicures, diaristas, mototaxis, assistência técnica para celulares, LAN houses, vans clandestinas, etc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Esta riqueza também está nos imóveis: embora fora dos registros oficiais, há uma enorme gama de tipos de propriedade imobiliária na mão dos mais pobres no mundo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50-60% das pessoas nas 5 cidades visitadas vivem em moradias extralegais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The Mystery of Missing Information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Apenas no Peru, o valor estimado das moradias irregulares em 1998 era de 74 bilhões de dólares, ou cinco vezes o valor total da Bolsa de Valores de Lima à época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No Egito, o valor poderia chegar a 250 bilhões, ou 55 (!) vezes o valor das empresas listadas na Bolsa do Cairo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número total no mundo, dizem De Soto e seus colegas, poderia chegar a 9.3 trilhões, ou o dobro da economia americana no final dos anos 1990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Assim, </a:t>
            </a:r>
            <a:r>
              <a:rPr i="1" lang="en-US" sz="2400"/>
              <a:t>os pobres não são o problema, são a solução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The Mystery of Capital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Converter </a:t>
            </a:r>
            <a:r>
              <a:rPr i="1" lang="en-US" sz="2400"/>
              <a:t>capital morto</a:t>
            </a:r>
            <a:r>
              <a:rPr lang="en-US" sz="2400"/>
              <a:t> em capital ativo requer enormes custos, mas talvez possa ser feito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De Soto então passa a discutir o que seria o capital: em uma leitura de Smith, De Soto afirma que capital não é o acumulado de bens, mas </a:t>
            </a:r>
            <a:r>
              <a:rPr i="1" lang="en-US" sz="2400"/>
              <a:t>o potencial que tal acumulação pode gerar no futuro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Capital, com efeito, </a:t>
            </a:r>
            <a:r>
              <a:rPr i="1" lang="en-US" sz="2400"/>
              <a:t>não é sinônimo de dinheiro</a:t>
            </a:r>
            <a:r>
              <a:rPr lang="en-US" sz="2400"/>
              <a:t>, mas muito maior do que ele: é um ativo que, em termos marxistas, pode reproduzir a si mesmo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The Mystery of Capital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Se capital não é apenas dinheiro, talvez outras formas de valor também possam ser convertidas em capital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Daí vem o </a:t>
            </a:r>
            <a:r>
              <a:rPr i="1" lang="en-US" sz="2400"/>
              <a:t>insight</a:t>
            </a:r>
            <a:r>
              <a:rPr lang="en-US" sz="2400"/>
              <a:t> maior de De Soto: a conversão de capital se daria pela regulamentação de propriedade dos mais pobres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regulamentação traria vantagens consideráveis: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Realiza o potencial econômico dos bens;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Resolve o problema de informação contábil, pois seria possível estimar o total da riqueza dos pobres;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Aumenta a segurança nas transações por poder responsabilizar as pessoas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The Mystery of Capital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Transforma os bens em ativos tangíveis, que podem ser divididos, empregados em novas maneiras, ou utilizados para fins diversos do original (uma casa como garantia de empréstimos, por exemplo)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Aumenta a rede de contatos dos indivíduos, pois eles passam a fazer parte de novas redes sociais e comerciais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Protege as transações, pois dá maior garantia aos que emprestam, o que permite maior capilarização dos fundos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De Soto deixa implícito o argumento que apenas o estado pode garantir a propriedade. Intuitivamente esta posição faz sentido. Vocês poderiam dar exemplos </a:t>
            </a:r>
            <a:r>
              <a:rPr i="1" lang="en-US" sz="2400"/>
              <a:t>práticos</a:t>
            </a:r>
            <a:r>
              <a:rPr lang="en-US" sz="2400"/>
              <a:t> onde a propriedade privada é mantida por arranjos não estatais?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regulamentação fundiária individual da pequena propriedade é o melhor modelo para isso? Ela não deixaria os indivíduos vulneráveis à especulação? Qual a vantagem, se é que há, da regulamentação das terras como propriedades </a:t>
            </a:r>
            <a:r>
              <a:rPr i="1" lang="en-US" sz="2400"/>
              <a:t>coletivas</a:t>
            </a:r>
            <a:r>
              <a:rPr lang="en-US" sz="2400"/>
              <a:t>? E quais as desvantagens, se existem?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Hernando de Soto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Economista peruano (1941)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Analista da economia informal na AL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Famoso por </a:t>
            </a:r>
            <a:r>
              <a:rPr i="1" lang="en-US" sz="2400"/>
              <a:t>The Mystery of Capital</a:t>
            </a:r>
            <a:r>
              <a:rPr lang="en-US" sz="2400"/>
              <a:t> (2000)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Ênfase no direito de propriedade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Criador do Institute for Liberty and Democracy: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http://www.ild.org.pe/</a:t>
            </a:r>
            <a:r>
              <a:rPr lang="en-US" sz="2400"/>
              <a:t> </a:t>
            </a:r>
          </a:p>
        </p:txBody>
      </p:sp>
      <p:pic>
        <p:nvPicPr>
          <p:cNvPr descr="Hernando-de-Soto.jp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450" y="1417624"/>
            <a:ext cx="2777275" cy="318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The Mystery of Capital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mistério do capital é </a:t>
            </a:r>
            <a:r>
              <a:rPr i="1" lang="en-US" sz="2400"/>
              <a:t>a propriedade privada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propriedade privada é importante em si mesma, e De Soto ressalta seu papel como </a:t>
            </a:r>
            <a:r>
              <a:rPr i="1" lang="en-US" sz="2400"/>
              <a:t>collateral</a:t>
            </a:r>
            <a:r>
              <a:rPr lang="en-US" sz="2400"/>
              <a:t> para empréstimos bancários e alavancagem de capital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Como defender a propriedade privada em locais onde não há governança formal?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Quais mecanismos informais as comunidades pobres do terceiro mundo criaram para exercer seu direito de propriedade?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Publicado em 2000, grande repercussão mundial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The Mystery of Capital: Contexto Histórico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fim da Guerra Fria em 1989 trouxe grande esperança para a comunidade internacional, em especial para os países em transição para a economia de mercado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Forte crescimento econômico na gestão Bill Clinton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Expansão do comércio internacional com acordos da WTO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Democratização na América Latina e no Leste Europeu, criação e expansão das áreas de liberdade comercial (Mercosul, União Europeia)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Aumento considerável do fluxo de capitais nos </a:t>
            </a:r>
            <a:r>
              <a:rPr i="1" lang="en-US" sz="2400"/>
              <a:t>emerging markets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The Mystery of Capital: </a:t>
            </a:r>
            <a:r>
              <a:rPr b="1" lang="en-US" sz="3600"/>
              <a:t>Contexto Histórico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final da década de 1990 e o começo dos anos 2000 trouxe uma onda de descontamento com o novo capitalismo global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crise mexicana afeta seriamente a América Latina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Sobe o apoio para governos de esquerda em toda a região, descontentes com o “Consenso de Washington”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Nos EUA, houve o estouro da bolha das empresas </a:t>
            </a:r>
            <a:r>
              <a:rPr i="1" lang="en-US" sz="2400"/>
              <a:t>dotcom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Rússia entra em grave crise financeira em 1998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crise asiática afeta os </a:t>
            </a:r>
            <a:r>
              <a:rPr i="1" lang="en-US" sz="2400"/>
              <a:t>New Asian Tigers</a:t>
            </a:r>
            <a:r>
              <a:rPr lang="en-US" sz="2400"/>
              <a:t> em 1997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Como defender a economia de mercado e reduzir a pobreza se as soluções liberais aparentemente não dão resultado?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The Mystery of Capital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Hernando de Soto afirma que as cidades do Terceiro Mundo estão carregadas de </a:t>
            </a:r>
            <a:r>
              <a:rPr i="1" lang="en-US" sz="2400"/>
              <a:t>empreendedores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É preciso </a:t>
            </a:r>
            <a:r>
              <a:rPr i="1" lang="en-US" sz="2400"/>
              <a:t>liberar</a:t>
            </a:r>
            <a:r>
              <a:rPr lang="en-US" sz="2400"/>
              <a:t> o potencial dos pobres nos países em desenvolvimento, parar de tratá-los como um problema e entendê-los </a:t>
            </a:r>
            <a:r>
              <a:rPr i="1" lang="en-US" sz="2400"/>
              <a:t>como um asset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poupança e o capital que os pobres </a:t>
            </a:r>
            <a:r>
              <a:rPr i="1" lang="en-US" sz="2400"/>
              <a:t>já</a:t>
            </a:r>
            <a:r>
              <a:rPr lang="en-US" sz="2400"/>
              <a:t> possuem são imensamente maiores e mais relevantes do que toda a ajuda internacional dada a estes países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Exemplo: os pobres no Haiti possuem assets que são </a:t>
            </a:r>
            <a:r>
              <a:rPr i="1" lang="en-US" sz="2400"/>
              <a:t>150 vezes maiores</a:t>
            </a:r>
            <a:r>
              <a:rPr lang="en-US" sz="2400"/>
              <a:t> do que toda a assistência recebida do exterior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The Mystery of Capital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Problema: não é fácil para os pobres mobilizarem este capital a seu favor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 por que não?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Para De Soto, a grande diferença entre os países ricos do Ocidente e o Terceiro Mundo é </a:t>
            </a:r>
            <a:r>
              <a:rPr i="1" lang="en-US" sz="2400"/>
              <a:t>a segurança do direito de propriedade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Enquanto nos EUA a primeira fonte de um pequeno empreendedor é a hipoteca de sua casa ou o contrato de seu imóvel, os pobres estão impossibilitados de fazer o mesmo pois sua terra raramente é regularizada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The Mystery of Capital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400"/>
              <a:t>Os pobres têm coisas: mas eles não têm a posse legal das coisas para criar capital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Mais uma vez, a melhor forma de gerar riqueza para os países pobres é assegurar seu direito de propriedade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Curiosamente, De Soto afirma que a teoria econômica e os estudos de desenvolvimento deram pouca atenção ao problema da propriedade privada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Por ser um problema aparentemente resolvido há tempos, países do Ocidente não consideram a defesa da propriedade como uma política importante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The Mystery of Missing Information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Boa parte dos indivíduos vive em situação de pobreza, mas isto não quer dizer que todos eles vivam em condições totalmente precárias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Muitos dos pobres do mundo fazem pequenas poupanças, acumulam capital, realizam pequenos empreendimentos e são notáveis pessoas de negócio apesar das limitações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Além disso, muitos dos pobres têm acesso a bens de consumo modernos que facilitam as trocas e a economia, como celulares, táxis, veículos de transporte, etc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